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65"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60" d="100"/>
          <a:sy n="60" d="100"/>
        </p:scale>
        <p:origin x="840" y="4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6/26/2024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6/26/2024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6/26/2024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6/26/2024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6/26/2024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6/26/2024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6/26/2024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6/26/2024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6/26/2024</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6/26/2024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6/26/2024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6/26/2024</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a:t>Retail Giant Sales Forecasting Case Study</a:t>
            </a:r>
            <a:endParaRPr lang="en-IN" sz="4800" b="1" dirty="0"/>
          </a:p>
        </p:txBody>
      </p:sp>
      <p:sp>
        <p:nvSpPr>
          <p:cNvPr id="3" name="Subtitle 2"/>
          <p:cNvSpPr>
            <a:spLocks noGrp="1"/>
          </p:cNvSpPr>
          <p:nvPr>
            <p:ph type="subTitle" idx="1"/>
          </p:nvPr>
        </p:nvSpPr>
        <p:spPr/>
        <p:txBody>
          <a:bodyPr/>
          <a:lstStyle/>
          <a:p>
            <a:r>
              <a:rPr lang="en-IN" sz="2800" b="1" dirty="0"/>
              <a:t>By Vatsal Gohel</a:t>
            </a:r>
            <a:endParaRPr b="1" dirty="0"/>
          </a:p>
        </p:txBody>
      </p:sp>
      <p:cxnSp>
        <p:nvCxnSpPr>
          <p:cNvPr id="5" name="Straight Connector 4">
            <a:extLst>
              <a:ext uri="{FF2B5EF4-FFF2-40B4-BE49-F238E27FC236}">
                <a16:creationId xmlns:a16="http://schemas.microsoft.com/office/drawing/2014/main" id="{6A87A64C-4046-E73B-E9B5-8E2848386714}"/>
              </a:ext>
            </a:extLst>
          </p:cNvPr>
          <p:cNvCxnSpPr>
            <a:cxnSpLocks/>
          </p:cNvCxnSpPr>
          <p:nvPr/>
        </p:nvCxnSpPr>
        <p:spPr>
          <a:xfrm>
            <a:off x="1066800" y="4876800"/>
            <a:ext cx="7693496" cy="0"/>
          </a:xfrm>
          <a:prstGeom prst="line">
            <a:avLst/>
          </a:prstGeom>
          <a:ln>
            <a:solidFill>
              <a:srgbClr val="92D050"/>
            </a:solidFill>
          </a:ln>
          <a:effectLst>
            <a:glow rad="101600">
              <a:schemeClr val="accent1">
                <a:satMod val="175000"/>
                <a:alpha val="40000"/>
              </a:schemeClr>
            </a:glow>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9CC8EE1-6876-483A-DE68-9A7FF7D2D606}"/>
              </a:ext>
            </a:extLst>
          </p:cNvPr>
          <p:cNvPicPr>
            <a:picLocks noChangeAspect="1"/>
          </p:cNvPicPr>
          <p:nvPr/>
        </p:nvPicPr>
        <p:blipFill>
          <a:blip r:embed="rId2"/>
          <a:stretch>
            <a:fillRect/>
          </a:stretch>
        </p:blipFill>
        <p:spPr>
          <a:xfrm>
            <a:off x="4871863" y="2878460"/>
            <a:ext cx="6624738" cy="3353172"/>
          </a:xfrm>
          <a:prstGeom prst="rect">
            <a:avLst/>
          </a:prstGeom>
          <a:solidFill>
            <a:schemeClr val="tx1"/>
          </a:solidFill>
        </p:spPr>
      </p:pic>
      <p:sp>
        <p:nvSpPr>
          <p:cNvPr id="13" name="Title 12"/>
          <p:cNvSpPr>
            <a:spLocks noGrp="1"/>
          </p:cNvSpPr>
          <p:nvPr>
            <p:ph type="title"/>
          </p:nvPr>
        </p:nvSpPr>
        <p:spPr>
          <a:xfrm>
            <a:off x="695399" y="626368"/>
            <a:ext cx="4968553" cy="475456"/>
          </a:xfrm>
          <a:solidFill>
            <a:schemeClr val="bg1"/>
          </a:solidFill>
          <a:ln>
            <a:solidFill>
              <a:schemeClr val="accent1">
                <a:lumMod val="50000"/>
              </a:schemeClr>
            </a:solidFill>
          </a:ln>
          <a:scene3d>
            <a:camera prst="orthographicFront"/>
            <a:lightRig rig="threePt" dir="t"/>
          </a:scene3d>
          <a:sp3d>
            <a:bevelT w="139700" prst="cross"/>
          </a:sp3d>
        </p:spPr>
        <p:txBody>
          <a:bodyPr anchor="ctr">
            <a:normAutofit fontScale="90000"/>
          </a:bodyPr>
          <a:lstStyle/>
          <a:p>
            <a:pPr algn="ctr"/>
            <a:r>
              <a:rPr lang="en-IN" sz="2800" dirty="0"/>
              <a:t>Time Series Decomposition</a:t>
            </a:r>
            <a:endParaRPr sz="2800" dirty="0"/>
          </a:p>
        </p:txBody>
      </p:sp>
      <p:sp>
        <p:nvSpPr>
          <p:cNvPr id="2" name="Title 12">
            <a:extLst>
              <a:ext uri="{FF2B5EF4-FFF2-40B4-BE49-F238E27FC236}">
                <a16:creationId xmlns:a16="http://schemas.microsoft.com/office/drawing/2014/main" id="{BE2B25D5-5DD4-E8DB-6325-9E3C9EDBE407}"/>
              </a:ext>
            </a:extLst>
          </p:cNvPr>
          <p:cNvSpPr txBox="1">
            <a:spLocks/>
          </p:cNvSpPr>
          <p:nvPr/>
        </p:nvSpPr>
        <p:spPr>
          <a:xfrm>
            <a:off x="695399" y="2204864"/>
            <a:ext cx="10513169" cy="475456"/>
          </a:xfrm>
          <a:prstGeom prst="rect">
            <a:avLst/>
          </a:prstGeom>
          <a:solidFill>
            <a:schemeClr val="bg1"/>
          </a:solidFill>
          <a:ln>
            <a:solidFill>
              <a:schemeClr val="accent1">
                <a:lumMod val="50000"/>
              </a:schemeClr>
            </a:solidFill>
          </a:ln>
          <a:scene3d>
            <a:camera prst="orthographicFront"/>
            <a:lightRig rig="threePt" dir="t"/>
          </a:scene3d>
          <a:sp3d>
            <a:bevelT w="139700" prst="cross"/>
          </a:sp3d>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IN" sz="2800" dirty="0"/>
              <a:t>Seasonal Decomposition of ‘APAC_Consumer’ Sales Data (Multiplicative)</a:t>
            </a:r>
          </a:p>
        </p:txBody>
      </p:sp>
      <p:sp>
        <p:nvSpPr>
          <p:cNvPr id="5" name="Content Placeholder 13">
            <a:extLst>
              <a:ext uri="{FF2B5EF4-FFF2-40B4-BE49-F238E27FC236}">
                <a16:creationId xmlns:a16="http://schemas.microsoft.com/office/drawing/2014/main" id="{747CCFC3-0106-D884-0CEE-C8801C0DB169}"/>
              </a:ext>
            </a:extLst>
          </p:cNvPr>
          <p:cNvSpPr txBox="1">
            <a:spLocks/>
          </p:cNvSpPr>
          <p:nvPr/>
        </p:nvSpPr>
        <p:spPr>
          <a:xfrm>
            <a:off x="695399" y="2878460"/>
            <a:ext cx="3960442" cy="33531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a:buFont typeface="Wingdings" panose="05000000000000000000" pitchFamily="2" charset="2"/>
              <a:buChar char="Ø"/>
            </a:pPr>
            <a:r>
              <a:rPr lang="en-US" dirty="0"/>
              <a:t>Decomposed the data using the multiplicative method:</a:t>
            </a:r>
          </a:p>
          <a:p>
            <a:pPr lvl="1">
              <a:buFont typeface="Wingdings" panose="05000000000000000000" pitchFamily="2" charset="2"/>
              <a:buChar char="§"/>
            </a:pPr>
            <a:r>
              <a:rPr lang="en-US" dirty="0"/>
              <a:t>we can see that the trend is again having the upward movement</a:t>
            </a:r>
          </a:p>
          <a:p>
            <a:pPr lvl="1">
              <a:buFont typeface="Wingdings" panose="05000000000000000000" pitchFamily="2" charset="2"/>
              <a:buChar char="§"/>
            </a:pPr>
            <a:r>
              <a:rPr lang="en-US" dirty="0"/>
              <a:t>A certain pattern can be sensed in seasonality, and residuals seem to have been disrupted a little bit</a:t>
            </a:r>
          </a:p>
        </p:txBody>
      </p:sp>
    </p:spTree>
    <p:extLst>
      <p:ext uri="{BB962C8B-B14F-4D97-AF65-F5344CB8AC3E}">
        <p14:creationId xmlns:p14="http://schemas.microsoft.com/office/powerpoint/2010/main" val="2050640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2">
            <a:extLst>
              <a:ext uri="{FF2B5EF4-FFF2-40B4-BE49-F238E27FC236}">
                <a16:creationId xmlns:a16="http://schemas.microsoft.com/office/drawing/2014/main" id="{A7BBAA84-092F-48EE-A747-D5CC5BDEC237}"/>
              </a:ext>
            </a:extLst>
          </p:cNvPr>
          <p:cNvSpPr>
            <a:spLocks noGrp="1"/>
          </p:cNvSpPr>
          <p:nvPr>
            <p:ph type="title"/>
          </p:nvPr>
        </p:nvSpPr>
        <p:spPr>
          <a:xfrm>
            <a:off x="695401" y="628228"/>
            <a:ext cx="8136904" cy="475456"/>
          </a:xfrm>
          <a:solidFill>
            <a:schemeClr val="bg1"/>
          </a:solidFill>
          <a:ln>
            <a:solidFill>
              <a:schemeClr val="accent1">
                <a:lumMod val="50000"/>
              </a:schemeClr>
            </a:solidFill>
          </a:ln>
          <a:scene3d>
            <a:camera prst="orthographicFront"/>
            <a:lightRig rig="threePt" dir="t"/>
          </a:scene3d>
          <a:sp3d>
            <a:bevelT w="139700" prst="cross"/>
          </a:sp3d>
        </p:spPr>
        <p:txBody>
          <a:bodyPr anchor="ctr">
            <a:normAutofit fontScale="90000"/>
          </a:bodyPr>
          <a:lstStyle/>
          <a:p>
            <a:pPr algn="ctr"/>
            <a:r>
              <a:rPr lang="en-US" sz="2800" dirty="0"/>
              <a:t>Building and Evaluating Time Series Forecasts</a:t>
            </a:r>
            <a:endParaRPr sz="2800" dirty="0"/>
          </a:p>
        </p:txBody>
      </p:sp>
      <p:sp>
        <p:nvSpPr>
          <p:cNvPr id="6" name="Title 12">
            <a:extLst>
              <a:ext uri="{FF2B5EF4-FFF2-40B4-BE49-F238E27FC236}">
                <a16:creationId xmlns:a16="http://schemas.microsoft.com/office/drawing/2014/main" id="{4239547C-9027-551E-5E09-3FDEC6D2FB09}"/>
              </a:ext>
            </a:extLst>
          </p:cNvPr>
          <p:cNvSpPr txBox="1">
            <a:spLocks/>
          </p:cNvSpPr>
          <p:nvPr/>
        </p:nvSpPr>
        <p:spPr>
          <a:xfrm>
            <a:off x="695401" y="1268760"/>
            <a:ext cx="4536503" cy="475456"/>
          </a:xfrm>
          <a:prstGeom prst="rect">
            <a:avLst/>
          </a:prstGeom>
          <a:solidFill>
            <a:schemeClr val="bg1"/>
          </a:solidFill>
          <a:ln>
            <a:solidFill>
              <a:schemeClr val="accent1">
                <a:lumMod val="50000"/>
              </a:schemeClr>
            </a:solidFill>
          </a:ln>
          <a:scene3d>
            <a:camera prst="orthographicFront"/>
            <a:lightRig rig="threePt" dir="t"/>
          </a:scene3d>
          <a:sp3d>
            <a:bevelT w="139700" prst="cross"/>
          </a:sp3d>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US" sz="2800" dirty="0"/>
              <a:t>Simple time series methods</a:t>
            </a:r>
          </a:p>
        </p:txBody>
      </p:sp>
      <p:sp>
        <p:nvSpPr>
          <p:cNvPr id="9" name="Content Placeholder 13">
            <a:extLst>
              <a:ext uri="{FF2B5EF4-FFF2-40B4-BE49-F238E27FC236}">
                <a16:creationId xmlns:a16="http://schemas.microsoft.com/office/drawing/2014/main" id="{6D5FDD20-24A2-914B-76BE-95BCF941EAD1}"/>
              </a:ext>
            </a:extLst>
          </p:cNvPr>
          <p:cNvSpPr>
            <a:spLocks noGrp="1"/>
          </p:cNvSpPr>
          <p:nvPr>
            <p:ph idx="1"/>
          </p:nvPr>
        </p:nvSpPr>
        <p:spPr>
          <a:xfrm>
            <a:off x="695399" y="1850859"/>
            <a:ext cx="6048673" cy="475456"/>
          </a:xfrm>
        </p:spPr>
        <p:txBody>
          <a:bodyPr anchor="ctr">
            <a:normAutofit/>
          </a:bodyPr>
          <a:lstStyle/>
          <a:p>
            <a:pPr>
              <a:buFont typeface="Wingdings" panose="05000000000000000000" pitchFamily="2" charset="2"/>
              <a:buChar char="Ø"/>
            </a:pPr>
            <a:r>
              <a:rPr lang="en-US" dirty="0"/>
              <a:t>Time Series Model – Naïve Method:</a:t>
            </a:r>
          </a:p>
        </p:txBody>
      </p:sp>
      <p:pic>
        <p:nvPicPr>
          <p:cNvPr id="10" name="Picture 9">
            <a:extLst>
              <a:ext uri="{FF2B5EF4-FFF2-40B4-BE49-F238E27FC236}">
                <a16:creationId xmlns:a16="http://schemas.microsoft.com/office/drawing/2014/main" id="{08E87DC3-7668-C71C-E333-0BA546AD74C2}"/>
              </a:ext>
            </a:extLst>
          </p:cNvPr>
          <p:cNvPicPr>
            <a:picLocks noChangeAspect="1"/>
          </p:cNvPicPr>
          <p:nvPr/>
        </p:nvPicPr>
        <p:blipFill>
          <a:blip r:embed="rId2"/>
          <a:stretch>
            <a:fillRect/>
          </a:stretch>
        </p:blipFill>
        <p:spPr>
          <a:xfrm>
            <a:off x="695399" y="2876600"/>
            <a:ext cx="6048673" cy="3353172"/>
          </a:xfrm>
          <a:prstGeom prst="rect">
            <a:avLst/>
          </a:prstGeom>
          <a:solidFill>
            <a:schemeClr val="tx1"/>
          </a:solidFill>
        </p:spPr>
      </p:pic>
      <p:pic>
        <p:nvPicPr>
          <p:cNvPr id="13" name="Picture 12">
            <a:extLst>
              <a:ext uri="{FF2B5EF4-FFF2-40B4-BE49-F238E27FC236}">
                <a16:creationId xmlns:a16="http://schemas.microsoft.com/office/drawing/2014/main" id="{0CA25535-7FA8-92F7-784E-4013D967AA73}"/>
              </a:ext>
            </a:extLst>
          </p:cNvPr>
          <p:cNvPicPr>
            <a:picLocks noChangeAspect="1"/>
          </p:cNvPicPr>
          <p:nvPr/>
        </p:nvPicPr>
        <p:blipFill>
          <a:blip r:embed="rId3"/>
          <a:stretch>
            <a:fillRect/>
          </a:stretch>
        </p:blipFill>
        <p:spPr>
          <a:xfrm>
            <a:off x="7104112" y="4276986"/>
            <a:ext cx="4392489" cy="552400"/>
          </a:xfrm>
          <a:prstGeom prst="rect">
            <a:avLst/>
          </a:prstGeom>
        </p:spPr>
      </p:pic>
    </p:spTree>
    <p:extLst>
      <p:ext uri="{BB962C8B-B14F-4D97-AF65-F5344CB8AC3E}">
        <p14:creationId xmlns:p14="http://schemas.microsoft.com/office/powerpoint/2010/main" val="170472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120223-9421-D760-D280-8CFDBDF3C63C}"/>
              </a:ext>
            </a:extLst>
          </p:cNvPr>
          <p:cNvPicPr>
            <a:picLocks noChangeAspect="1"/>
          </p:cNvPicPr>
          <p:nvPr/>
        </p:nvPicPr>
        <p:blipFill>
          <a:blip r:embed="rId2"/>
          <a:stretch>
            <a:fillRect/>
          </a:stretch>
        </p:blipFill>
        <p:spPr>
          <a:xfrm>
            <a:off x="7091249" y="4191199"/>
            <a:ext cx="4409591" cy="730288"/>
          </a:xfrm>
          <a:prstGeom prst="rect">
            <a:avLst/>
          </a:prstGeom>
        </p:spPr>
      </p:pic>
      <p:pic>
        <p:nvPicPr>
          <p:cNvPr id="2" name="Picture 1">
            <a:extLst>
              <a:ext uri="{FF2B5EF4-FFF2-40B4-BE49-F238E27FC236}">
                <a16:creationId xmlns:a16="http://schemas.microsoft.com/office/drawing/2014/main" id="{B4671FE6-7B41-1996-D46A-543A319E9E69}"/>
              </a:ext>
            </a:extLst>
          </p:cNvPr>
          <p:cNvPicPr>
            <a:picLocks noChangeAspect="1"/>
          </p:cNvPicPr>
          <p:nvPr/>
        </p:nvPicPr>
        <p:blipFill>
          <a:blip r:embed="rId3"/>
          <a:stretch>
            <a:fillRect/>
          </a:stretch>
        </p:blipFill>
        <p:spPr>
          <a:xfrm>
            <a:off x="691160" y="2882913"/>
            <a:ext cx="6048673" cy="3346860"/>
          </a:xfrm>
          <a:prstGeom prst="rect">
            <a:avLst/>
          </a:prstGeom>
          <a:solidFill>
            <a:schemeClr val="tx1"/>
          </a:solidFill>
        </p:spPr>
      </p:pic>
      <p:sp>
        <p:nvSpPr>
          <p:cNvPr id="3" name="Title 12">
            <a:extLst>
              <a:ext uri="{FF2B5EF4-FFF2-40B4-BE49-F238E27FC236}">
                <a16:creationId xmlns:a16="http://schemas.microsoft.com/office/drawing/2014/main" id="{A7BBAA84-092F-48EE-A747-D5CC5BDEC237}"/>
              </a:ext>
            </a:extLst>
          </p:cNvPr>
          <p:cNvSpPr>
            <a:spLocks noGrp="1"/>
          </p:cNvSpPr>
          <p:nvPr>
            <p:ph type="title"/>
          </p:nvPr>
        </p:nvSpPr>
        <p:spPr>
          <a:xfrm>
            <a:off x="695401" y="628228"/>
            <a:ext cx="8136904" cy="475456"/>
          </a:xfrm>
          <a:solidFill>
            <a:schemeClr val="bg1"/>
          </a:solidFill>
          <a:ln>
            <a:solidFill>
              <a:schemeClr val="accent1">
                <a:lumMod val="50000"/>
              </a:schemeClr>
            </a:solidFill>
          </a:ln>
          <a:scene3d>
            <a:camera prst="orthographicFront"/>
            <a:lightRig rig="threePt" dir="t"/>
          </a:scene3d>
          <a:sp3d>
            <a:bevelT w="139700" prst="cross"/>
          </a:sp3d>
        </p:spPr>
        <p:txBody>
          <a:bodyPr anchor="ctr">
            <a:normAutofit fontScale="90000"/>
          </a:bodyPr>
          <a:lstStyle/>
          <a:p>
            <a:pPr algn="ctr"/>
            <a:r>
              <a:rPr lang="en-US" sz="2800" dirty="0"/>
              <a:t>Building and Evaluating Time Series Forecasts</a:t>
            </a:r>
            <a:endParaRPr sz="2800" dirty="0"/>
          </a:p>
        </p:txBody>
      </p:sp>
      <p:sp>
        <p:nvSpPr>
          <p:cNvPr id="6" name="Title 12">
            <a:extLst>
              <a:ext uri="{FF2B5EF4-FFF2-40B4-BE49-F238E27FC236}">
                <a16:creationId xmlns:a16="http://schemas.microsoft.com/office/drawing/2014/main" id="{4239547C-9027-551E-5E09-3FDEC6D2FB09}"/>
              </a:ext>
            </a:extLst>
          </p:cNvPr>
          <p:cNvSpPr txBox="1">
            <a:spLocks/>
          </p:cNvSpPr>
          <p:nvPr/>
        </p:nvSpPr>
        <p:spPr>
          <a:xfrm>
            <a:off x="695401" y="1268760"/>
            <a:ext cx="4536503" cy="475456"/>
          </a:xfrm>
          <a:prstGeom prst="rect">
            <a:avLst/>
          </a:prstGeom>
          <a:solidFill>
            <a:schemeClr val="bg1"/>
          </a:solidFill>
          <a:ln>
            <a:solidFill>
              <a:schemeClr val="accent1">
                <a:lumMod val="50000"/>
              </a:schemeClr>
            </a:solidFill>
          </a:ln>
          <a:scene3d>
            <a:camera prst="orthographicFront"/>
            <a:lightRig rig="threePt" dir="t"/>
          </a:scene3d>
          <a:sp3d>
            <a:bevelT w="139700" prst="cross"/>
          </a:sp3d>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US" sz="2800" dirty="0"/>
              <a:t>Simple time series methods</a:t>
            </a:r>
          </a:p>
        </p:txBody>
      </p:sp>
      <p:sp>
        <p:nvSpPr>
          <p:cNvPr id="9" name="Content Placeholder 13">
            <a:extLst>
              <a:ext uri="{FF2B5EF4-FFF2-40B4-BE49-F238E27FC236}">
                <a16:creationId xmlns:a16="http://schemas.microsoft.com/office/drawing/2014/main" id="{6D5FDD20-24A2-914B-76BE-95BCF941EAD1}"/>
              </a:ext>
            </a:extLst>
          </p:cNvPr>
          <p:cNvSpPr>
            <a:spLocks noGrp="1"/>
          </p:cNvSpPr>
          <p:nvPr>
            <p:ph idx="1"/>
          </p:nvPr>
        </p:nvSpPr>
        <p:spPr>
          <a:xfrm>
            <a:off x="695399" y="1850859"/>
            <a:ext cx="6048673" cy="475456"/>
          </a:xfrm>
        </p:spPr>
        <p:txBody>
          <a:bodyPr anchor="ctr">
            <a:normAutofit/>
          </a:bodyPr>
          <a:lstStyle/>
          <a:p>
            <a:pPr>
              <a:buFont typeface="Wingdings" panose="05000000000000000000" pitchFamily="2" charset="2"/>
              <a:buChar char="Ø"/>
            </a:pPr>
            <a:r>
              <a:rPr lang="en-US" dirty="0"/>
              <a:t>Time Series Model – Simple Average Method:</a:t>
            </a:r>
          </a:p>
        </p:txBody>
      </p:sp>
    </p:spTree>
    <p:extLst>
      <p:ext uri="{BB962C8B-B14F-4D97-AF65-F5344CB8AC3E}">
        <p14:creationId xmlns:p14="http://schemas.microsoft.com/office/powerpoint/2010/main" val="3911622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4B50F6D-5A82-27FA-0E3C-B6CF8F845CF5}"/>
              </a:ext>
            </a:extLst>
          </p:cNvPr>
          <p:cNvPicPr>
            <a:picLocks noChangeAspect="1"/>
          </p:cNvPicPr>
          <p:nvPr/>
        </p:nvPicPr>
        <p:blipFill>
          <a:blip r:embed="rId2"/>
          <a:stretch>
            <a:fillRect/>
          </a:stretch>
        </p:blipFill>
        <p:spPr>
          <a:xfrm>
            <a:off x="7091249" y="4045140"/>
            <a:ext cx="4409590" cy="1022403"/>
          </a:xfrm>
          <a:prstGeom prst="rect">
            <a:avLst/>
          </a:prstGeom>
        </p:spPr>
      </p:pic>
      <p:pic>
        <p:nvPicPr>
          <p:cNvPr id="4" name="Picture 3">
            <a:extLst>
              <a:ext uri="{FF2B5EF4-FFF2-40B4-BE49-F238E27FC236}">
                <a16:creationId xmlns:a16="http://schemas.microsoft.com/office/drawing/2014/main" id="{0E028AD2-BBB7-45B3-D32A-80A01DFBE2DA}"/>
              </a:ext>
            </a:extLst>
          </p:cNvPr>
          <p:cNvPicPr>
            <a:picLocks noChangeAspect="1"/>
          </p:cNvPicPr>
          <p:nvPr/>
        </p:nvPicPr>
        <p:blipFill>
          <a:blip r:embed="rId3"/>
          <a:stretch>
            <a:fillRect/>
          </a:stretch>
        </p:blipFill>
        <p:spPr>
          <a:xfrm>
            <a:off x="691161" y="2882913"/>
            <a:ext cx="6048672" cy="3346859"/>
          </a:xfrm>
          <a:prstGeom prst="rect">
            <a:avLst/>
          </a:prstGeom>
          <a:solidFill>
            <a:schemeClr val="tx1"/>
          </a:solidFill>
        </p:spPr>
      </p:pic>
      <p:sp>
        <p:nvSpPr>
          <p:cNvPr id="3" name="Title 12">
            <a:extLst>
              <a:ext uri="{FF2B5EF4-FFF2-40B4-BE49-F238E27FC236}">
                <a16:creationId xmlns:a16="http://schemas.microsoft.com/office/drawing/2014/main" id="{A7BBAA84-092F-48EE-A747-D5CC5BDEC237}"/>
              </a:ext>
            </a:extLst>
          </p:cNvPr>
          <p:cNvSpPr>
            <a:spLocks noGrp="1"/>
          </p:cNvSpPr>
          <p:nvPr>
            <p:ph type="title"/>
          </p:nvPr>
        </p:nvSpPr>
        <p:spPr>
          <a:xfrm>
            <a:off x="695401" y="628228"/>
            <a:ext cx="8136904" cy="475456"/>
          </a:xfrm>
          <a:solidFill>
            <a:schemeClr val="bg1"/>
          </a:solidFill>
          <a:ln>
            <a:solidFill>
              <a:schemeClr val="accent1">
                <a:lumMod val="50000"/>
              </a:schemeClr>
            </a:solidFill>
          </a:ln>
          <a:scene3d>
            <a:camera prst="orthographicFront"/>
            <a:lightRig rig="threePt" dir="t"/>
          </a:scene3d>
          <a:sp3d>
            <a:bevelT w="139700" prst="cross"/>
          </a:sp3d>
        </p:spPr>
        <p:txBody>
          <a:bodyPr anchor="ctr">
            <a:normAutofit fontScale="90000"/>
          </a:bodyPr>
          <a:lstStyle/>
          <a:p>
            <a:pPr algn="ctr"/>
            <a:r>
              <a:rPr lang="en-US" sz="2800" dirty="0"/>
              <a:t>Building and Evaluating Time Series Forecasts</a:t>
            </a:r>
            <a:endParaRPr sz="2800" dirty="0"/>
          </a:p>
        </p:txBody>
      </p:sp>
      <p:sp>
        <p:nvSpPr>
          <p:cNvPr id="6" name="Title 12">
            <a:extLst>
              <a:ext uri="{FF2B5EF4-FFF2-40B4-BE49-F238E27FC236}">
                <a16:creationId xmlns:a16="http://schemas.microsoft.com/office/drawing/2014/main" id="{4239547C-9027-551E-5E09-3FDEC6D2FB09}"/>
              </a:ext>
            </a:extLst>
          </p:cNvPr>
          <p:cNvSpPr txBox="1">
            <a:spLocks/>
          </p:cNvSpPr>
          <p:nvPr/>
        </p:nvSpPr>
        <p:spPr>
          <a:xfrm>
            <a:off x="695401" y="1268760"/>
            <a:ext cx="4536503" cy="475456"/>
          </a:xfrm>
          <a:prstGeom prst="rect">
            <a:avLst/>
          </a:prstGeom>
          <a:solidFill>
            <a:schemeClr val="bg1"/>
          </a:solidFill>
          <a:ln>
            <a:solidFill>
              <a:schemeClr val="accent1">
                <a:lumMod val="50000"/>
              </a:schemeClr>
            </a:solidFill>
          </a:ln>
          <a:scene3d>
            <a:camera prst="orthographicFront"/>
            <a:lightRig rig="threePt" dir="t"/>
          </a:scene3d>
          <a:sp3d>
            <a:bevelT w="139700" prst="cross"/>
          </a:sp3d>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US" sz="2800" dirty="0"/>
              <a:t>Simple time series methods</a:t>
            </a:r>
          </a:p>
        </p:txBody>
      </p:sp>
      <p:sp>
        <p:nvSpPr>
          <p:cNvPr id="9" name="Content Placeholder 13">
            <a:extLst>
              <a:ext uri="{FF2B5EF4-FFF2-40B4-BE49-F238E27FC236}">
                <a16:creationId xmlns:a16="http://schemas.microsoft.com/office/drawing/2014/main" id="{6D5FDD20-24A2-914B-76BE-95BCF941EAD1}"/>
              </a:ext>
            </a:extLst>
          </p:cNvPr>
          <p:cNvSpPr>
            <a:spLocks noGrp="1"/>
          </p:cNvSpPr>
          <p:nvPr>
            <p:ph idx="1"/>
          </p:nvPr>
        </p:nvSpPr>
        <p:spPr>
          <a:xfrm>
            <a:off x="695399" y="1850859"/>
            <a:ext cx="10805441" cy="475456"/>
          </a:xfrm>
        </p:spPr>
        <p:txBody>
          <a:bodyPr anchor="ctr">
            <a:normAutofit/>
          </a:bodyPr>
          <a:lstStyle/>
          <a:p>
            <a:pPr>
              <a:buFont typeface="Wingdings" panose="05000000000000000000" pitchFamily="2" charset="2"/>
              <a:buChar char="Ø"/>
            </a:pPr>
            <a:r>
              <a:rPr lang="en-US" dirty="0"/>
              <a:t>Time Series Model – Simple Moving Average Method:</a:t>
            </a:r>
          </a:p>
        </p:txBody>
      </p:sp>
    </p:spTree>
    <p:extLst>
      <p:ext uri="{BB962C8B-B14F-4D97-AF65-F5344CB8AC3E}">
        <p14:creationId xmlns:p14="http://schemas.microsoft.com/office/powerpoint/2010/main" val="1131615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53A708-08CC-02D4-B976-72FD0EB88CCB}"/>
              </a:ext>
            </a:extLst>
          </p:cNvPr>
          <p:cNvPicPr>
            <a:picLocks noChangeAspect="1"/>
          </p:cNvPicPr>
          <p:nvPr/>
        </p:nvPicPr>
        <p:blipFill>
          <a:blip r:embed="rId2"/>
          <a:stretch>
            <a:fillRect/>
          </a:stretch>
        </p:blipFill>
        <p:spPr>
          <a:xfrm>
            <a:off x="7091248" y="3968936"/>
            <a:ext cx="4409589" cy="1174810"/>
          </a:xfrm>
          <a:prstGeom prst="rect">
            <a:avLst/>
          </a:prstGeom>
        </p:spPr>
      </p:pic>
      <p:pic>
        <p:nvPicPr>
          <p:cNvPr id="2050" name="Picture 2">
            <a:extLst>
              <a:ext uri="{FF2B5EF4-FFF2-40B4-BE49-F238E27FC236}">
                <a16:creationId xmlns:a16="http://schemas.microsoft.com/office/drawing/2014/main" id="{1E67513C-4AFF-BF58-D000-797E93B9B1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161" y="2882913"/>
            <a:ext cx="6048672" cy="3346859"/>
          </a:xfrm>
          <a:prstGeom prst="rect">
            <a:avLst/>
          </a:prstGeom>
          <a:solidFill>
            <a:schemeClr val="tx1"/>
          </a:solidFill>
        </p:spPr>
      </p:pic>
      <p:sp>
        <p:nvSpPr>
          <p:cNvPr id="3" name="Title 12">
            <a:extLst>
              <a:ext uri="{FF2B5EF4-FFF2-40B4-BE49-F238E27FC236}">
                <a16:creationId xmlns:a16="http://schemas.microsoft.com/office/drawing/2014/main" id="{A7BBAA84-092F-48EE-A747-D5CC5BDEC237}"/>
              </a:ext>
            </a:extLst>
          </p:cNvPr>
          <p:cNvSpPr>
            <a:spLocks noGrp="1"/>
          </p:cNvSpPr>
          <p:nvPr>
            <p:ph type="title"/>
          </p:nvPr>
        </p:nvSpPr>
        <p:spPr>
          <a:xfrm>
            <a:off x="695401" y="628228"/>
            <a:ext cx="8136904" cy="475456"/>
          </a:xfrm>
          <a:solidFill>
            <a:schemeClr val="bg1"/>
          </a:solidFill>
          <a:ln>
            <a:solidFill>
              <a:schemeClr val="accent1">
                <a:lumMod val="50000"/>
              </a:schemeClr>
            </a:solidFill>
          </a:ln>
          <a:scene3d>
            <a:camera prst="orthographicFront"/>
            <a:lightRig rig="threePt" dir="t"/>
          </a:scene3d>
          <a:sp3d>
            <a:bevelT w="139700" prst="cross"/>
          </a:sp3d>
        </p:spPr>
        <p:txBody>
          <a:bodyPr anchor="ctr">
            <a:normAutofit fontScale="90000"/>
          </a:bodyPr>
          <a:lstStyle/>
          <a:p>
            <a:pPr algn="ctr"/>
            <a:r>
              <a:rPr lang="en-US" sz="2800" dirty="0"/>
              <a:t>Building and Evaluating Time Series Forecasts</a:t>
            </a:r>
            <a:endParaRPr sz="2800" dirty="0"/>
          </a:p>
        </p:txBody>
      </p:sp>
      <p:sp>
        <p:nvSpPr>
          <p:cNvPr id="6" name="Title 12">
            <a:extLst>
              <a:ext uri="{FF2B5EF4-FFF2-40B4-BE49-F238E27FC236}">
                <a16:creationId xmlns:a16="http://schemas.microsoft.com/office/drawing/2014/main" id="{4239547C-9027-551E-5E09-3FDEC6D2FB09}"/>
              </a:ext>
            </a:extLst>
          </p:cNvPr>
          <p:cNvSpPr txBox="1">
            <a:spLocks/>
          </p:cNvSpPr>
          <p:nvPr/>
        </p:nvSpPr>
        <p:spPr>
          <a:xfrm>
            <a:off x="695401" y="1268760"/>
            <a:ext cx="3456383" cy="475456"/>
          </a:xfrm>
          <a:prstGeom prst="rect">
            <a:avLst/>
          </a:prstGeom>
          <a:solidFill>
            <a:schemeClr val="bg1"/>
          </a:solidFill>
          <a:ln>
            <a:solidFill>
              <a:schemeClr val="accent1">
                <a:lumMod val="50000"/>
              </a:schemeClr>
            </a:solidFill>
          </a:ln>
          <a:scene3d>
            <a:camera prst="orthographicFront"/>
            <a:lightRig rig="threePt" dir="t"/>
          </a:scene3d>
          <a:sp3d>
            <a:bevelT w="139700" prst="cross"/>
          </a:sp3d>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US" sz="2800" dirty="0"/>
              <a:t>Smoothing Techniques</a:t>
            </a:r>
          </a:p>
        </p:txBody>
      </p:sp>
      <p:sp>
        <p:nvSpPr>
          <p:cNvPr id="9" name="Content Placeholder 13">
            <a:extLst>
              <a:ext uri="{FF2B5EF4-FFF2-40B4-BE49-F238E27FC236}">
                <a16:creationId xmlns:a16="http://schemas.microsoft.com/office/drawing/2014/main" id="{6D5FDD20-24A2-914B-76BE-95BCF941EAD1}"/>
              </a:ext>
            </a:extLst>
          </p:cNvPr>
          <p:cNvSpPr>
            <a:spLocks noGrp="1"/>
          </p:cNvSpPr>
          <p:nvPr>
            <p:ph idx="1"/>
          </p:nvPr>
        </p:nvSpPr>
        <p:spPr>
          <a:xfrm>
            <a:off x="695399" y="1850859"/>
            <a:ext cx="10805441" cy="475456"/>
          </a:xfrm>
        </p:spPr>
        <p:txBody>
          <a:bodyPr anchor="ctr">
            <a:normAutofit/>
          </a:bodyPr>
          <a:lstStyle/>
          <a:p>
            <a:pPr>
              <a:buFont typeface="Wingdings" panose="05000000000000000000" pitchFamily="2" charset="2"/>
              <a:buChar char="Ø"/>
            </a:pPr>
            <a:r>
              <a:rPr lang="en-US" dirty="0"/>
              <a:t>Time Series Model – Simple Exponential Smoothing:</a:t>
            </a:r>
          </a:p>
        </p:txBody>
      </p:sp>
    </p:spTree>
    <p:extLst>
      <p:ext uri="{BB962C8B-B14F-4D97-AF65-F5344CB8AC3E}">
        <p14:creationId xmlns:p14="http://schemas.microsoft.com/office/powerpoint/2010/main" val="1335618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8140BE8-28EA-18E1-051C-7ACAAAD40ABB}"/>
              </a:ext>
            </a:extLst>
          </p:cNvPr>
          <p:cNvPicPr>
            <a:picLocks noChangeAspect="1"/>
          </p:cNvPicPr>
          <p:nvPr/>
        </p:nvPicPr>
        <p:blipFill>
          <a:blip r:embed="rId2"/>
          <a:stretch>
            <a:fillRect/>
          </a:stretch>
        </p:blipFill>
        <p:spPr>
          <a:xfrm>
            <a:off x="7072301" y="3807002"/>
            <a:ext cx="4428535" cy="1498677"/>
          </a:xfrm>
          <a:prstGeom prst="rect">
            <a:avLst/>
          </a:prstGeom>
        </p:spPr>
      </p:pic>
      <p:pic>
        <p:nvPicPr>
          <p:cNvPr id="7172" name="Picture 4">
            <a:extLst>
              <a:ext uri="{FF2B5EF4-FFF2-40B4-BE49-F238E27FC236}">
                <a16:creationId xmlns:a16="http://schemas.microsoft.com/office/drawing/2014/main" id="{1E6BD77C-A08F-ED6A-9DF6-0DDBCFCE1D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161" y="2882913"/>
            <a:ext cx="6048671" cy="3346859"/>
          </a:xfrm>
          <a:prstGeom prst="rect">
            <a:avLst/>
          </a:prstGeom>
          <a:solidFill>
            <a:schemeClr val="tx1"/>
          </a:solidFill>
        </p:spPr>
      </p:pic>
      <p:sp>
        <p:nvSpPr>
          <p:cNvPr id="3" name="Title 12">
            <a:extLst>
              <a:ext uri="{FF2B5EF4-FFF2-40B4-BE49-F238E27FC236}">
                <a16:creationId xmlns:a16="http://schemas.microsoft.com/office/drawing/2014/main" id="{A7BBAA84-092F-48EE-A747-D5CC5BDEC237}"/>
              </a:ext>
            </a:extLst>
          </p:cNvPr>
          <p:cNvSpPr>
            <a:spLocks noGrp="1"/>
          </p:cNvSpPr>
          <p:nvPr>
            <p:ph type="title"/>
          </p:nvPr>
        </p:nvSpPr>
        <p:spPr>
          <a:xfrm>
            <a:off x="695401" y="628228"/>
            <a:ext cx="8136904" cy="475456"/>
          </a:xfrm>
          <a:solidFill>
            <a:schemeClr val="bg1"/>
          </a:solidFill>
          <a:ln>
            <a:solidFill>
              <a:schemeClr val="accent1">
                <a:lumMod val="50000"/>
              </a:schemeClr>
            </a:solidFill>
          </a:ln>
          <a:scene3d>
            <a:camera prst="orthographicFront"/>
            <a:lightRig rig="threePt" dir="t"/>
          </a:scene3d>
          <a:sp3d>
            <a:bevelT w="139700" prst="cross"/>
          </a:sp3d>
        </p:spPr>
        <p:txBody>
          <a:bodyPr anchor="ctr">
            <a:normAutofit fontScale="90000"/>
          </a:bodyPr>
          <a:lstStyle/>
          <a:p>
            <a:pPr algn="ctr"/>
            <a:r>
              <a:rPr lang="en-US" sz="2800" dirty="0"/>
              <a:t>Building and Evaluating Time Series Forecasts</a:t>
            </a:r>
            <a:endParaRPr sz="2800" dirty="0"/>
          </a:p>
        </p:txBody>
      </p:sp>
      <p:sp>
        <p:nvSpPr>
          <p:cNvPr id="6" name="Title 12">
            <a:extLst>
              <a:ext uri="{FF2B5EF4-FFF2-40B4-BE49-F238E27FC236}">
                <a16:creationId xmlns:a16="http://schemas.microsoft.com/office/drawing/2014/main" id="{4239547C-9027-551E-5E09-3FDEC6D2FB09}"/>
              </a:ext>
            </a:extLst>
          </p:cNvPr>
          <p:cNvSpPr txBox="1">
            <a:spLocks/>
          </p:cNvSpPr>
          <p:nvPr/>
        </p:nvSpPr>
        <p:spPr>
          <a:xfrm>
            <a:off x="695401" y="1268760"/>
            <a:ext cx="3456383" cy="475456"/>
          </a:xfrm>
          <a:prstGeom prst="rect">
            <a:avLst/>
          </a:prstGeom>
          <a:solidFill>
            <a:schemeClr val="bg1"/>
          </a:solidFill>
          <a:ln>
            <a:solidFill>
              <a:schemeClr val="accent1">
                <a:lumMod val="50000"/>
              </a:schemeClr>
            </a:solidFill>
          </a:ln>
          <a:scene3d>
            <a:camera prst="orthographicFront"/>
            <a:lightRig rig="threePt" dir="t"/>
          </a:scene3d>
          <a:sp3d>
            <a:bevelT w="139700" prst="cross"/>
          </a:sp3d>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US" sz="2800" dirty="0"/>
              <a:t>Smoothing Techniques</a:t>
            </a:r>
          </a:p>
        </p:txBody>
      </p:sp>
      <p:sp>
        <p:nvSpPr>
          <p:cNvPr id="9" name="Content Placeholder 13">
            <a:extLst>
              <a:ext uri="{FF2B5EF4-FFF2-40B4-BE49-F238E27FC236}">
                <a16:creationId xmlns:a16="http://schemas.microsoft.com/office/drawing/2014/main" id="{6D5FDD20-24A2-914B-76BE-95BCF941EAD1}"/>
              </a:ext>
            </a:extLst>
          </p:cNvPr>
          <p:cNvSpPr>
            <a:spLocks noGrp="1"/>
          </p:cNvSpPr>
          <p:nvPr>
            <p:ph idx="1"/>
          </p:nvPr>
        </p:nvSpPr>
        <p:spPr>
          <a:xfrm>
            <a:off x="695399" y="1850859"/>
            <a:ext cx="10805441" cy="475456"/>
          </a:xfrm>
        </p:spPr>
        <p:txBody>
          <a:bodyPr anchor="ctr">
            <a:normAutofit/>
          </a:bodyPr>
          <a:lstStyle/>
          <a:p>
            <a:pPr>
              <a:buFont typeface="Wingdings" panose="05000000000000000000" pitchFamily="2" charset="2"/>
              <a:buChar char="Ø"/>
            </a:pPr>
            <a:r>
              <a:rPr lang="en-US" dirty="0"/>
              <a:t>Time Series Model – Holt's Exponential Smoothing:</a:t>
            </a:r>
          </a:p>
        </p:txBody>
      </p:sp>
    </p:spTree>
    <p:extLst>
      <p:ext uri="{BB962C8B-B14F-4D97-AF65-F5344CB8AC3E}">
        <p14:creationId xmlns:p14="http://schemas.microsoft.com/office/powerpoint/2010/main" val="3923487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DF6C00-FC67-0164-B5F2-95B788D376CA}"/>
              </a:ext>
            </a:extLst>
          </p:cNvPr>
          <p:cNvPicPr>
            <a:picLocks noChangeAspect="1"/>
          </p:cNvPicPr>
          <p:nvPr/>
        </p:nvPicPr>
        <p:blipFill>
          <a:blip r:embed="rId2"/>
          <a:stretch>
            <a:fillRect/>
          </a:stretch>
        </p:blipFill>
        <p:spPr>
          <a:xfrm>
            <a:off x="7072301" y="3692695"/>
            <a:ext cx="4428535" cy="1727289"/>
          </a:xfrm>
          <a:prstGeom prst="rect">
            <a:avLst/>
          </a:prstGeom>
        </p:spPr>
      </p:pic>
      <p:pic>
        <p:nvPicPr>
          <p:cNvPr id="2" name="Picture 1">
            <a:extLst>
              <a:ext uri="{FF2B5EF4-FFF2-40B4-BE49-F238E27FC236}">
                <a16:creationId xmlns:a16="http://schemas.microsoft.com/office/drawing/2014/main" id="{BA222863-2807-CCF3-A7EE-851BB915AFCF}"/>
              </a:ext>
            </a:extLst>
          </p:cNvPr>
          <p:cNvPicPr>
            <a:picLocks noChangeAspect="1"/>
          </p:cNvPicPr>
          <p:nvPr/>
        </p:nvPicPr>
        <p:blipFill>
          <a:blip r:embed="rId3"/>
          <a:stretch>
            <a:fillRect/>
          </a:stretch>
        </p:blipFill>
        <p:spPr>
          <a:xfrm>
            <a:off x="691161" y="2882913"/>
            <a:ext cx="6048671" cy="3346859"/>
          </a:xfrm>
          <a:prstGeom prst="rect">
            <a:avLst/>
          </a:prstGeom>
          <a:solidFill>
            <a:schemeClr val="tx1"/>
          </a:solidFill>
        </p:spPr>
      </p:pic>
      <p:sp>
        <p:nvSpPr>
          <p:cNvPr id="3" name="Title 12">
            <a:extLst>
              <a:ext uri="{FF2B5EF4-FFF2-40B4-BE49-F238E27FC236}">
                <a16:creationId xmlns:a16="http://schemas.microsoft.com/office/drawing/2014/main" id="{A7BBAA84-092F-48EE-A747-D5CC5BDEC237}"/>
              </a:ext>
            </a:extLst>
          </p:cNvPr>
          <p:cNvSpPr>
            <a:spLocks noGrp="1"/>
          </p:cNvSpPr>
          <p:nvPr>
            <p:ph type="title"/>
          </p:nvPr>
        </p:nvSpPr>
        <p:spPr>
          <a:xfrm>
            <a:off x="695401" y="628228"/>
            <a:ext cx="8136904" cy="475456"/>
          </a:xfrm>
          <a:solidFill>
            <a:schemeClr val="bg1"/>
          </a:solidFill>
          <a:ln>
            <a:solidFill>
              <a:schemeClr val="accent1">
                <a:lumMod val="50000"/>
              </a:schemeClr>
            </a:solidFill>
          </a:ln>
          <a:scene3d>
            <a:camera prst="orthographicFront"/>
            <a:lightRig rig="threePt" dir="t"/>
          </a:scene3d>
          <a:sp3d>
            <a:bevelT w="139700" prst="cross"/>
          </a:sp3d>
        </p:spPr>
        <p:txBody>
          <a:bodyPr anchor="ctr">
            <a:normAutofit fontScale="90000"/>
          </a:bodyPr>
          <a:lstStyle/>
          <a:p>
            <a:pPr algn="ctr"/>
            <a:r>
              <a:rPr lang="en-US" sz="2800" dirty="0"/>
              <a:t>Building and Evaluating Time Series Forecasts</a:t>
            </a:r>
            <a:endParaRPr sz="2800" dirty="0"/>
          </a:p>
        </p:txBody>
      </p:sp>
      <p:sp>
        <p:nvSpPr>
          <p:cNvPr id="6" name="Title 12">
            <a:extLst>
              <a:ext uri="{FF2B5EF4-FFF2-40B4-BE49-F238E27FC236}">
                <a16:creationId xmlns:a16="http://schemas.microsoft.com/office/drawing/2014/main" id="{4239547C-9027-551E-5E09-3FDEC6D2FB09}"/>
              </a:ext>
            </a:extLst>
          </p:cNvPr>
          <p:cNvSpPr txBox="1">
            <a:spLocks/>
          </p:cNvSpPr>
          <p:nvPr/>
        </p:nvSpPr>
        <p:spPr>
          <a:xfrm>
            <a:off x="695401" y="1268760"/>
            <a:ext cx="3456383" cy="475456"/>
          </a:xfrm>
          <a:prstGeom prst="rect">
            <a:avLst/>
          </a:prstGeom>
          <a:solidFill>
            <a:schemeClr val="bg1"/>
          </a:solidFill>
          <a:ln>
            <a:solidFill>
              <a:schemeClr val="accent1">
                <a:lumMod val="50000"/>
              </a:schemeClr>
            </a:solidFill>
          </a:ln>
          <a:scene3d>
            <a:camera prst="orthographicFront"/>
            <a:lightRig rig="threePt" dir="t"/>
          </a:scene3d>
          <a:sp3d>
            <a:bevelT w="139700" prst="cross"/>
          </a:sp3d>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US" sz="2800" dirty="0"/>
              <a:t>Smoothing Techniques</a:t>
            </a:r>
          </a:p>
        </p:txBody>
      </p:sp>
      <p:sp>
        <p:nvSpPr>
          <p:cNvPr id="9" name="Content Placeholder 13">
            <a:extLst>
              <a:ext uri="{FF2B5EF4-FFF2-40B4-BE49-F238E27FC236}">
                <a16:creationId xmlns:a16="http://schemas.microsoft.com/office/drawing/2014/main" id="{6D5FDD20-24A2-914B-76BE-95BCF941EAD1}"/>
              </a:ext>
            </a:extLst>
          </p:cNvPr>
          <p:cNvSpPr>
            <a:spLocks noGrp="1"/>
          </p:cNvSpPr>
          <p:nvPr>
            <p:ph idx="1"/>
          </p:nvPr>
        </p:nvSpPr>
        <p:spPr>
          <a:xfrm>
            <a:off x="695399" y="1850859"/>
            <a:ext cx="10805441" cy="475456"/>
          </a:xfrm>
        </p:spPr>
        <p:txBody>
          <a:bodyPr anchor="ctr">
            <a:normAutofit/>
          </a:bodyPr>
          <a:lstStyle/>
          <a:p>
            <a:pPr>
              <a:buFont typeface="Wingdings" panose="05000000000000000000" pitchFamily="2" charset="2"/>
              <a:buChar char="Ø"/>
            </a:pPr>
            <a:r>
              <a:rPr lang="en-US" dirty="0"/>
              <a:t>Time Series Model – Holt Winters' additive method:</a:t>
            </a:r>
          </a:p>
        </p:txBody>
      </p:sp>
    </p:spTree>
    <p:extLst>
      <p:ext uri="{BB962C8B-B14F-4D97-AF65-F5344CB8AC3E}">
        <p14:creationId xmlns:p14="http://schemas.microsoft.com/office/powerpoint/2010/main" val="565376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C27240-031D-BE78-73AC-0F7E89068F61}"/>
              </a:ext>
            </a:extLst>
          </p:cNvPr>
          <p:cNvPicPr>
            <a:picLocks noChangeAspect="1"/>
          </p:cNvPicPr>
          <p:nvPr/>
        </p:nvPicPr>
        <p:blipFill>
          <a:blip r:embed="rId2"/>
          <a:stretch>
            <a:fillRect/>
          </a:stretch>
        </p:blipFill>
        <p:spPr>
          <a:xfrm>
            <a:off x="7072301" y="3581565"/>
            <a:ext cx="4428534" cy="1949550"/>
          </a:xfrm>
          <a:prstGeom prst="rect">
            <a:avLst/>
          </a:prstGeom>
        </p:spPr>
      </p:pic>
      <p:pic>
        <p:nvPicPr>
          <p:cNvPr id="2" name="Picture 1">
            <a:extLst>
              <a:ext uri="{FF2B5EF4-FFF2-40B4-BE49-F238E27FC236}">
                <a16:creationId xmlns:a16="http://schemas.microsoft.com/office/drawing/2014/main" id="{5D2F20C6-FBB8-DEB1-0F92-361119BD79E5}"/>
              </a:ext>
            </a:extLst>
          </p:cNvPr>
          <p:cNvPicPr>
            <a:picLocks noChangeAspect="1"/>
          </p:cNvPicPr>
          <p:nvPr/>
        </p:nvPicPr>
        <p:blipFill>
          <a:blip r:embed="rId3"/>
          <a:stretch>
            <a:fillRect/>
          </a:stretch>
        </p:blipFill>
        <p:spPr>
          <a:xfrm>
            <a:off x="691161" y="2882913"/>
            <a:ext cx="6048671" cy="3346859"/>
          </a:xfrm>
          <a:prstGeom prst="rect">
            <a:avLst/>
          </a:prstGeom>
          <a:solidFill>
            <a:schemeClr val="tx1"/>
          </a:solidFill>
        </p:spPr>
      </p:pic>
      <p:sp>
        <p:nvSpPr>
          <p:cNvPr id="3" name="Title 12">
            <a:extLst>
              <a:ext uri="{FF2B5EF4-FFF2-40B4-BE49-F238E27FC236}">
                <a16:creationId xmlns:a16="http://schemas.microsoft.com/office/drawing/2014/main" id="{A7BBAA84-092F-48EE-A747-D5CC5BDEC237}"/>
              </a:ext>
            </a:extLst>
          </p:cNvPr>
          <p:cNvSpPr>
            <a:spLocks noGrp="1"/>
          </p:cNvSpPr>
          <p:nvPr>
            <p:ph type="title"/>
          </p:nvPr>
        </p:nvSpPr>
        <p:spPr>
          <a:xfrm>
            <a:off x="695401" y="628228"/>
            <a:ext cx="8136904" cy="475456"/>
          </a:xfrm>
          <a:solidFill>
            <a:schemeClr val="bg1"/>
          </a:solidFill>
          <a:ln>
            <a:solidFill>
              <a:schemeClr val="accent1">
                <a:lumMod val="50000"/>
              </a:schemeClr>
            </a:solidFill>
          </a:ln>
          <a:scene3d>
            <a:camera prst="orthographicFront"/>
            <a:lightRig rig="threePt" dir="t"/>
          </a:scene3d>
          <a:sp3d>
            <a:bevelT w="139700" prst="cross"/>
          </a:sp3d>
        </p:spPr>
        <p:txBody>
          <a:bodyPr anchor="ctr">
            <a:normAutofit fontScale="90000"/>
          </a:bodyPr>
          <a:lstStyle/>
          <a:p>
            <a:pPr algn="ctr"/>
            <a:r>
              <a:rPr lang="en-US" sz="2800" dirty="0"/>
              <a:t>Building and Evaluating Time Series Forecasts</a:t>
            </a:r>
            <a:endParaRPr sz="2800" dirty="0"/>
          </a:p>
        </p:txBody>
      </p:sp>
      <p:sp>
        <p:nvSpPr>
          <p:cNvPr id="6" name="Title 12">
            <a:extLst>
              <a:ext uri="{FF2B5EF4-FFF2-40B4-BE49-F238E27FC236}">
                <a16:creationId xmlns:a16="http://schemas.microsoft.com/office/drawing/2014/main" id="{4239547C-9027-551E-5E09-3FDEC6D2FB09}"/>
              </a:ext>
            </a:extLst>
          </p:cNvPr>
          <p:cNvSpPr txBox="1">
            <a:spLocks/>
          </p:cNvSpPr>
          <p:nvPr/>
        </p:nvSpPr>
        <p:spPr>
          <a:xfrm>
            <a:off x="695401" y="1268760"/>
            <a:ext cx="3456383" cy="475456"/>
          </a:xfrm>
          <a:prstGeom prst="rect">
            <a:avLst/>
          </a:prstGeom>
          <a:solidFill>
            <a:schemeClr val="bg1"/>
          </a:solidFill>
          <a:ln>
            <a:solidFill>
              <a:schemeClr val="accent1">
                <a:lumMod val="50000"/>
              </a:schemeClr>
            </a:solidFill>
          </a:ln>
          <a:scene3d>
            <a:camera prst="orthographicFront"/>
            <a:lightRig rig="threePt" dir="t"/>
          </a:scene3d>
          <a:sp3d>
            <a:bevelT w="139700" prst="cross"/>
          </a:sp3d>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US" sz="2800" dirty="0"/>
              <a:t>Smoothing Techniques</a:t>
            </a:r>
          </a:p>
        </p:txBody>
      </p:sp>
      <p:sp>
        <p:nvSpPr>
          <p:cNvPr id="9" name="Content Placeholder 13">
            <a:extLst>
              <a:ext uri="{FF2B5EF4-FFF2-40B4-BE49-F238E27FC236}">
                <a16:creationId xmlns:a16="http://schemas.microsoft.com/office/drawing/2014/main" id="{6D5FDD20-24A2-914B-76BE-95BCF941EAD1}"/>
              </a:ext>
            </a:extLst>
          </p:cNvPr>
          <p:cNvSpPr>
            <a:spLocks noGrp="1"/>
          </p:cNvSpPr>
          <p:nvPr>
            <p:ph idx="1"/>
          </p:nvPr>
        </p:nvSpPr>
        <p:spPr>
          <a:xfrm>
            <a:off x="695399" y="1850859"/>
            <a:ext cx="10805441" cy="475456"/>
          </a:xfrm>
        </p:spPr>
        <p:txBody>
          <a:bodyPr anchor="ctr">
            <a:normAutofit/>
          </a:bodyPr>
          <a:lstStyle/>
          <a:p>
            <a:pPr>
              <a:buFont typeface="Wingdings" panose="05000000000000000000" pitchFamily="2" charset="2"/>
              <a:buChar char="Ø"/>
            </a:pPr>
            <a:r>
              <a:rPr lang="en-US" dirty="0"/>
              <a:t>Time Series Model – Holt Winters' multiplicative method:</a:t>
            </a:r>
          </a:p>
        </p:txBody>
      </p:sp>
    </p:spTree>
    <p:extLst>
      <p:ext uri="{BB962C8B-B14F-4D97-AF65-F5344CB8AC3E}">
        <p14:creationId xmlns:p14="http://schemas.microsoft.com/office/powerpoint/2010/main" val="1799061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2">
            <a:extLst>
              <a:ext uri="{FF2B5EF4-FFF2-40B4-BE49-F238E27FC236}">
                <a16:creationId xmlns:a16="http://schemas.microsoft.com/office/drawing/2014/main" id="{A7BBAA84-092F-48EE-A747-D5CC5BDEC237}"/>
              </a:ext>
            </a:extLst>
          </p:cNvPr>
          <p:cNvSpPr>
            <a:spLocks noGrp="1"/>
          </p:cNvSpPr>
          <p:nvPr>
            <p:ph type="title"/>
          </p:nvPr>
        </p:nvSpPr>
        <p:spPr>
          <a:xfrm>
            <a:off x="695401" y="628228"/>
            <a:ext cx="8136904" cy="475456"/>
          </a:xfrm>
          <a:solidFill>
            <a:schemeClr val="bg1"/>
          </a:solidFill>
          <a:ln>
            <a:solidFill>
              <a:schemeClr val="accent1">
                <a:lumMod val="50000"/>
              </a:schemeClr>
            </a:solidFill>
          </a:ln>
          <a:scene3d>
            <a:camera prst="orthographicFront"/>
            <a:lightRig rig="threePt" dir="t"/>
          </a:scene3d>
          <a:sp3d>
            <a:bevelT w="139700" prst="cross"/>
          </a:sp3d>
        </p:spPr>
        <p:txBody>
          <a:bodyPr anchor="ctr">
            <a:normAutofit fontScale="90000"/>
          </a:bodyPr>
          <a:lstStyle/>
          <a:p>
            <a:pPr algn="ctr"/>
            <a:r>
              <a:rPr lang="en-US" sz="2800" dirty="0"/>
              <a:t>Building and Evaluating Time Series Forecasts</a:t>
            </a:r>
            <a:endParaRPr sz="2800" dirty="0"/>
          </a:p>
        </p:txBody>
      </p:sp>
      <p:sp>
        <p:nvSpPr>
          <p:cNvPr id="6" name="Title 12">
            <a:extLst>
              <a:ext uri="{FF2B5EF4-FFF2-40B4-BE49-F238E27FC236}">
                <a16:creationId xmlns:a16="http://schemas.microsoft.com/office/drawing/2014/main" id="{4239547C-9027-551E-5E09-3FDEC6D2FB09}"/>
              </a:ext>
            </a:extLst>
          </p:cNvPr>
          <p:cNvSpPr txBox="1">
            <a:spLocks/>
          </p:cNvSpPr>
          <p:nvPr/>
        </p:nvSpPr>
        <p:spPr>
          <a:xfrm>
            <a:off x="695401" y="1268760"/>
            <a:ext cx="4104455" cy="475456"/>
          </a:xfrm>
          <a:prstGeom prst="rect">
            <a:avLst/>
          </a:prstGeom>
          <a:solidFill>
            <a:schemeClr val="bg1"/>
          </a:solidFill>
          <a:ln>
            <a:solidFill>
              <a:schemeClr val="accent1">
                <a:lumMod val="50000"/>
              </a:schemeClr>
            </a:solidFill>
          </a:ln>
          <a:scene3d>
            <a:camera prst="orthographicFront"/>
            <a:lightRig rig="threePt" dir="t"/>
          </a:scene3d>
          <a:sp3d>
            <a:bevelT w="139700" prst="cross"/>
          </a:sp3d>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US" sz="2800" dirty="0"/>
              <a:t>Auto Regressive methods</a:t>
            </a:r>
          </a:p>
        </p:txBody>
      </p:sp>
      <p:sp>
        <p:nvSpPr>
          <p:cNvPr id="9" name="Content Placeholder 13">
            <a:extLst>
              <a:ext uri="{FF2B5EF4-FFF2-40B4-BE49-F238E27FC236}">
                <a16:creationId xmlns:a16="http://schemas.microsoft.com/office/drawing/2014/main" id="{6D5FDD20-24A2-914B-76BE-95BCF941EAD1}"/>
              </a:ext>
            </a:extLst>
          </p:cNvPr>
          <p:cNvSpPr>
            <a:spLocks noGrp="1"/>
          </p:cNvSpPr>
          <p:nvPr>
            <p:ph idx="1"/>
          </p:nvPr>
        </p:nvSpPr>
        <p:spPr>
          <a:xfrm>
            <a:off x="695399" y="1850858"/>
            <a:ext cx="10805441" cy="4458461"/>
          </a:xfrm>
        </p:spPr>
        <p:txBody>
          <a:bodyPr anchor="t">
            <a:normAutofit/>
          </a:bodyPr>
          <a:lstStyle/>
          <a:p>
            <a:pPr>
              <a:buFont typeface="Wingdings" panose="05000000000000000000" pitchFamily="2" charset="2"/>
              <a:buChar char="Ø"/>
            </a:pPr>
            <a:r>
              <a:rPr lang="en-US" dirty="0"/>
              <a:t>First we need to check whether the time series is stationary or Non-Stationary</a:t>
            </a:r>
          </a:p>
          <a:p>
            <a:pPr>
              <a:buFont typeface="Wingdings" panose="05000000000000000000" pitchFamily="2" charset="2"/>
              <a:buChar char="Ø"/>
            </a:pPr>
            <a:r>
              <a:rPr lang="en-US" dirty="0"/>
              <a:t>If the Time-Series is not Stationary, we need to transform it in order to make it Stationary</a:t>
            </a:r>
          </a:p>
          <a:p>
            <a:pPr>
              <a:buFont typeface="Wingdings" panose="05000000000000000000" pitchFamily="2" charset="2"/>
              <a:buChar char="Ø"/>
            </a:pPr>
            <a:r>
              <a:rPr lang="en-US" dirty="0"/>
              <a:t>Two statistical tests, namely ADF and KPSS, will be performed in order to validate the Stationarity of the Time Series</a:t>
            </a:r>
          </a:p>
          <a:p>
            <a:pPr>
              <a:buFont typeface="Wingdings" panose="05000000000000000000" pitchFamily="2" charset="2"/>
              <a:buChar char="Ø"/>
            </a:pPr>
            <a:r>
              <a:rPr lang="en-US" dirty="0"/>
              <a:t>Augmented Dickey-Fuller (ADF) Test:</a:t>
            </a:r>
          </a:p>
          <a:p>
            <a:pPr lvl="1">
              <a:buFont typeface="Wingdings" panose="05000000000000000000" pitchFamily="2" charset="2"/>
              <a:buChar char="§"/>
            </a:pPr>
            <a:r>
              <a:rPr lang="en-US" dirty="0"/>
              <a:t>Null Hypothesis (𝐻0): The series is not stationary 𝑝−𝑣𝑎𝑙𝑢𝑒 &gt; 0.05</a:t>
            </a:r>
          </a:p>
          <a:p>
            <a:pPr lvl="1">
              <a:buFont typeface="Wingdings" panose="05000000000000000000" pitchFamily="2" charset="2"/>
              <a:buChar char="§"/>
            </a:pPr>
            <a:r>
              <a:rPr lang="en-US" dirty="0"/>
              <a:t>Alternate Hypothesis (𝐻1): The series is stationary 𝑝−𝑣𝑎𝑙𝑢𝑒 &lt;= 0.05</a:t>
            </a:r>
          </a:p>
          <a:p>
            <a:pPr>
              <a:buFont typeface="Wingdings" panose="05000000000000000000" pitchFamily="2" charset="2"/>
              <a:buChar char="Ø"/>
            </a:pPr>
            <a:r>
              <a:rPr lang="en-US" dirty="0"/>
              <a:t>Kwiatkowski-Phillips-Schmidt-Shin (KPSS) Test:</a:t>
            </a:r>
          </a:p>
          <a:p>
            <a:pPr lvl="1">
              <a:buFont typeface="Wingdings" panose="05000000000000000000" pitchFamily="2" charset="2"/>
              <a:buChar char="§"/>
            </a:pPr>
            <a:r>
              <a:rPr lang="en-US" dirty="0"/>
              <a:t>Null Hypothesis (𝐻0): The series is stationary 𝑝−𝑣𝑎𝑙𝑢𝑒 &gt; 0.05</a:t>
            </a:r>
          </a:p>
          <a:p>
            <a:pPr lvl="1">
              <a:buFont typeface="Wingdings" panose="05000000000000000000" pitchFamily="2" charset="2"/>
              <a:buChar char="§"/>
            </a:pPr>
            <a:r>
              <a:rPr lang="en-US" dirty="0"/>
              <a:t>Alternate Hypothesis (𝐻1): The series is not stationary 𝑝−𝑣𝑎𝑙𝑢𝑒 &lt;= 0.05</a:t>
            </a:r>
          </a:p>
        </p:txBody>
      </p:sp>
    </p:spTree>
    <p:extLst>
      <p:ext uri="{BB962C8B-B14F-4D97-AF65-F5344CB8AC3E}">
        <p14:creationId xmlns:p14="http://schemas.microsoft.com/office/powerpoint/2010/main" val="2251114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2">
            <a:extLst>
              <a:ext uri="{FF2B5EF4-FFF2-40B4-BE49-F238E27FC236}">
                <a16:creationId xmlns:a16="http://schemas.microsoft.com/office/drawing/2014/main" id="{A7BBAA84-092F-48EE-A747-D5CC5BDEC237}"/>
              </a:ext>
            </a:extLst>
          </p:cNvPr>
          <p:cNvSpPr>
            <a:spLocks noGrp="1"/>
          </p:cNvSpPr>
          <p:nvPr>
            <p:ph type="title"/>
          </p:nvPr>
        </p:nvSpPr>
        <p:spPr>
          <a:xfrm>
            <a:off x="695401" y="628228"/>
            <a:ext cx="8136904" cy="475456"/>
          </a:xfrm>
          <a:solidFill>
            <a:schemeClr val="bg1"/>
          </a:solidFill>
          <a:ln>
            <a:solidFill>
              <a:schemeClr val="accent1">
                <a:lumMod val="50000"/>
              </a:schemeClr>
            </a:solidFill>
          </a:ln>
          <a:scene3d>
            <a:camera prst="orthographicFront"/>
            <a:lightRig rig="threePt" dir="t"/>
          </a:scene3d>
          <a:sp3d>
            <a:bevelT w="139700" prst="cross"/>
          </a:sp3d>
        </p:spPr>
        <p:txBody>
          <a:bodyPr anchor="ctr">
            <a:normAutofit fontScale="90000"/>
          </a:bodyPr>
          <a:lstStyle/>
          <a:p>
            <a:pPr algn="ctr"/>
            <a:r>
              <a:rPr lang="en-US" sz="2800" dirty="0"/>
              <a:t>Building and Evaluating Time Series Forecasts</a:t>
            </a:r>
            <a:endParaRPr sz="2800" dirty="0"/>
          </a:p>
        </p:txBody>
      </p:sp>
      <p:sp>
        <p:nvSpPr>
          <p:cNvPr id="6" name="Title 12">
            <a:extLst>
              <a:ext uri="{FF2B5EF4-FFF2-40B4-BE49-F238E27FC236}">
                <a16:creationId xmlns:a16="http://schemas.microsoft.com/office/drawing/2014/main" id="{4239547C-9027-551E-5E09-3FDEC6D2FB09}"/>
              </a:ext>
            </a:extLst>
          </p:cNvPr>
          <p:cNvSpPr txBox="1">
            <a:spLocks/>
          </p:cNvSpPr>
          <p:nvPr/>
        </p:nvSpPr>
        <p:spPr>
          <a:xfrm>
            <a:off x="695401" y="1268760"/>
            <a:ext cx="4104455" cy="475456"/>
          </a:xfrm>
          <a:prstGeom prst="rect">
            <a:avLst/>
          </a:prstGeom>
          <a:solidFill>
            <a:schemeClr val="bg1"/>
          </a:solidFill>
          <a:ln>
            <a:solidFill>
              <a:schemeClr val="accent1">
                <a:lumMod val="50000"/>
              </a:schemeClr>
            </a:solidFill>
          </a:ln>
          <a:scene3d>
            <a:camera prst="orthographicFront"/>
            <a:lightRig rig="threePt" dir="t"/>
          </a:scene3d>
          <a:sp3d>
            <a:bevelT w="139700" prst="cross"/>
          </a:sp3d>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US" sz="2800" dirty="0"/>
              <a:t>Auto Regressive methods</a:t>
            </a:r>
          </a:p>
        </p:txBody>
      </p:sp>
      <p:sp>
        <p:nvSpPr>
          <p:cNvPr id="9" name="Content Placeholder 13">
            <a:extLst>
              <a:ext uri="{FF2B5EF4-FFF2-40B4-BE49-F238E27FC236}">
                <a16:creationId xmlns:a16="http://schemas.microsoft.com/office/drawing/2014/main" id="{6D5FDD20-24A2-914B-76BE-95BCF941EAD1}"/>
              </a:ext>
            </a:extLst>
          </p:cNvPr>
          <p:cNvSpPr>
            <a:spLocks noGrp="1"/>
          </p:cNvSpPr>
          <p:nvPr>
            <p:ph idx="1"/>
          </p:nvPr>
        </p:nvSpPr>
        <p:spPr>
          <a:xfrm>
            <a:off x="695399" y="1850858"/>
            <a:ext cx="10805441" cy="4458461"/>
          </a:xfrm>
        </p:spPr>
        <p:txBody>
          <a:bodyPr anchor="t">
            <a:normAutofit/>
          </a:bodyPr>
          <a:lstStyle/>
          <a:p>
            <a:pPr>
              <a:buFont typeface="Wingdings" panose="05000000000000000000" pitchFamily="2" charset="2"/>
              <a:buChar char="Ø"/>
            </a:pPr>
            <a:r>
              <a:rPr lang="en-US" dirty="0"/>
              <a:t>Augmented Dickey-Fuller (ADF) Test:</a:t>
            </a:r>
          </a:p>
          <a:p>
            <a:pPr lvl="1">
              <a:buFont typeface="Wingdings" panose="05000000000000000000" pitchFamily="2" charset="2"/>
              <a:buChar char="§"/>
            </a:pPr>
            <a:r>
              <a:rPr lang="en-US" dirty="0"/>
              <a:t>By performing the test we get the p-value of 0.19 which is greater than 0.05 so we will go with the Null Hypothesis that the series is not stationary</a:t>
            </a:r>
          </a:p>
          <a:p>
            <a:pPr lvl="1">
              <a:buFont typeface="Wingdings" panose="05000000000000000000" pitchFamily="2" charset="2"/>
              <a:buChar char="§"/>
            </a:pPr>
            <a:endParaRPr lang="en-US" dirty="0"/>
          </a:p>
          <a:p>
            <a:pPr>
              <a:buFont typeface="Wingdings" panose="05000000000000000000" pitchFamily="2" charset="2"/>
              <a:buChar char="Ø"/>
            </a:pPr>
            <a:r>
              <a:rPr lang="en-US" dirty="0"/>
              <a:t>Kwiatkowski-Phillips-Schmidt-Shin (KPSS) Test:</a:t>
            </a:r>
          </a:p>
          <a:p>
            <a:pPr lvl="1">
              <a:buFont typeface="Wingdings" panose="05000000000000000000" pitchFamily="2" charset="2"/>
              <a:buChar char="§"/>
            </a:pPr>
            <a:r>
              <a:rPr lang="en-US" dirty="0"/>
              <a:t>By performing the test we get the p-value of 0.023 which is less than 0.05 thus 	the Null Hypothesis that is the series is stationary gets rejected</a:t>
            </a:r>
          </a:p>
          <a:p>
            <a:pPr>
              <a:buFont typeface="Wingdings" panose="05000000000000000000" pitchFamily="2" charset="2"/>
              <a:buChar char="Ø"/>
            </a:pPr>
            <a:endParaRPr lang="en-US" dirty="0"/>
          </a:p>
          <a:p>
            <a:pPr>
              <a:buFont typeface="Wingdings" panose="05000000000000000000" pitchFamily="2" charset="2"/>
              <a:buChar char="Ø"/>
            </a:pPr>
            <a:r>
              <a:rPr lang="en-US" dirty="0"/>
              <a:t>To make the dataset stationary and suitable for Auto Regression Models, we need to take necessary steps such as differencing and Box Cox Transformation</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28398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solidFill>
            <a:schemeClr val="bg1"/>
          </a:solidFill>
          <a:ln>
            <a:solidFill>
              <a:schemeClr val="accent1">
                <a:lumMod val="50000"/>
              </a:schemeClr>
            </a:solidFill>
          </a:ln>
          <a:scene3d>
            <a:camera prst="orthographicFront"/>
            <a:lightRig rig="threePt" dir="t"/>
          </a:scene3d>
          <a:sp3d>
            <a:bevelT w="139700" prst="cross"/>
          </a:sp3d>
        </p:spPr>
        <p:txBody>
          <a:bodyPr anchor="ctr"/>
          <a:lstStyle/>
          <a:p>
            <a:pPr algn="ctr"/>
            <a:r>
              <a:rPr lang="en-IN" dirty="0"/>
              <a:t>Global Market Online Supergiant Store</a:t>
            </a:r>
            <a:endParaRPr dirty="0"/>
          </a:p>
        </p:txBody>
      </p:sp>
      <p:sp>
        <p:nvSpPr>
          <p:cNvPr id="14" name="Content Placeholder 13"/>
          <p:cNvSpPr>
            <a:spLocks noGrp="1"/>
          </p:cNvSpPr>
          <p:nvPr>
            <p:ph idx="1"/>
          </p:nvPr>
        </p:nvSpPr>
        <p:spPr>
          <a:xfrm>
            <a:off x="695400" y="1828800"/>
            <a:ext cx="10801200" cy="736104"/>
          </a:xfrm>
        </p:spPr>
        <p:txBody>
          <a:bodyPr/>
          <a:lstStyle/>
          <a:p>
            <a:pPr>
              <a:buFont typeface="Wingdings" panose="05000000000000000000" pitchFamily="2" charset="2"/>
              <a:buChar char="Ø"/>
            </a:pPr>
            <a:r>
              <a:rPr lang="en-IN" dirty="0"/>
              <a:t>Global Mart Store takes online orders and delivers across the 7 global regions and deals with Consumer, Corporate and home office product categories</a:t>
            </a:r>
            <a:endParaRPr dirty="0"/>
          </a:p>
        </p:txBody>
      </p:sp>
      <p:graphicFrame>
        <p:nvGraphicFramePr>
          <p:cNvPr id="2" name="Table 2">
            <a:extLst>
              <a:ext uri="{FF2B5EF4-FFF2-40B4-BE49-F238E27FC236}">
                <a16:creationId xmlns:a16="http://schemas.microsoft.com/office/drawing/2014/main" id="{DB718E2C-1A59-6C5D-1F78-8C6528EA7FE2}"/>
              </a:ext>
            </a:extLst>
          </p:cNvPr>
          <p:cNvGraphicFramePr>
            <a:graphicFrameLocks noGrp="1"/>
          </p:cNvGraphicFramePr>
          <p:nvPr>
            <p:extLst>
              <p:ext uri="{D42A27DB-BD31-4B8C-83A1-F6EECF244321}">
                <p14:modId xmlns:p14="http://schemas.microsoft.com/office/powerpoint/2010/main" val="2524061755"/>
              </p:ext>
            </p:extLst>
          </p:nvPr>
        </p:nvGraphicFramePr>
        <p:xfrm>
          <a:off x="2032000" y="2924944"/>
          <a:ext cx="8128000" cy="2992120"/>
        </p:xfrm>
        <a:graphic>
          <a:graphicData uri="http://schemas.openxmlformats.org/drawingml/2006/table">
            <a:tbl>
              <a:tblPr firstRow="1" bandRow="1">
                <a:tableStyleId>{793D81CF-94F2-401A-BA57-92F5A7B2D0C5}</a:tableStyleId>
              </a:tblPr>
              <a:tblGrid>
                <a:gridCol w="4064000">
                  <a:extLst>
                    <a:ext uri="{9D8B030D-6E8A-4147-A177-3AD203B41FA5}">
                      <a16:colId xmlns:a16="http://schemas.microsoft.com/office/drawing/2014/main" val="1489597728"/>
                    </a:ext>
                  </a:extLst>
                </a:gridCol>
                <a:gridCol w="4064000">
                  <a:extLst>
                    <a:ext uri="{9D8B030D-6E8A-4147-A177-3AD203B41FA5}">
                      <a16:colId xmlns:a16="http://schemas.microsoft.com/office/drawing/2014/main" val="2970998100"/>
                    </a:ext>
                  </a:extLst>
                </a:gridCol>
              </a:tblGrid>
              <a:tr h="370840">
                <a:tc>
                  <a:txBody>
                    <a:bodyPr/>
                    <a:lstStyle/>
                    <a:p>
                      <a:pPr algn="ctr"/>
                      <a:r>
                        <a:rPr lang="en-IN" sz="2000" b="1" dirty="0"/>
                        <a:t>Market</a:t>
                      </a:r>
                      <a:endParaRPr lang="en-IN" sz="2000" b="1" dirty="0">
                        <a:latin typeface="+mj-lt"/>
                      </a:endParaRPr>
                    </a:p>
                  </a:txBody>
                  <a:tcPr anchor="ctr">
                    <a:cell3D prstMaterial="dkEdge">
                      <a:bevel h="50800" prst="divot"/>
                      <a:lightRig rig="flood" dir="t"/>
                    </a:cell3D>
                    <a:solidFill>
                      <a:srgbClr val="92D050"/>
                    </a:solidFill>
                  </a:tcPr>
                </a:tc>
                <a:tc>
                  <a:txBody>
                    <a:bodyPr/>
                    <a:lstStyle/>
                    <a:p>
                      <a:pPr algn="ctr"/>
                      <a:r>
                        <a:rPr lang="en-IN" sz="2000" b="1" dirty="0"/>
                        <a:t>Segment</a:t>
                      </a:r>
                      <a:endParaRPr lang="en-IN" sz="2000" b="1" dirty="0">
                        <a:latin typeface="+mj-lt"/>
                      </a:endParaRPr>
                    </a:p>
                  </a:txBody>
                  <a:tcPr anchor="ctr">
                    <a:cell3D prstMaterial="dkEdge">
                      <a:bevel h="50800" prst="divot"/>
                      <a:lightRig rig="flood" dir="t"/>
                    </a:cell3D>
                    <a:solidFill>
                      <a:srgbClr val="92D050"/>
                    </a:solidFill>
                  </a:tcPr>
                </a:tc>
                <a:extLst>
                  <a:ext uri="{0D108BD9-81ED-4DB2-BD59-A6C34878D82A}">
                    <a16:rowId xmlns:a16="http://schemas.microsoft.com/office/drawing/2014/main" val="1428902126"/>
                  </a:ext>
                </a:extLst>
              </a:tr>
              <a:tr h="370840">
                <a:tc>
                  <a:txBody>
                    <a:bodyPr/>
                    <a:lstStyle/>
                    <a:p>
                      <a:pPr algn="ctr" fontAlgn="auto"/>
                      <a:r>
                        <a:rPr lang="en-IN" b="1" dirty="0">
                          <a:effectLst/>
                        </a:rPr>
                        <a:t>Africa</a:t>
                      </a:r>
                    </a:p>
                  </a:txBody>
                  <a:tcPr marL="6350" marR="6350" marT="6350" marB="6350" anchor="ctr">
                    <a:cell3D prstMaterial="dkEdge">
                      <a:bevel h="50800" prst="divot"/>
                      <a:lightRig rig="flood" dir="t"/>
                    </a:cell3D>
                  </a:tcPr>
                </a:tc>
                <a:tc>
                  <a:txBody>
                    <a:bodyPr/>
                    <a:lstStyle/>
                    <a:p>
                      <a:pPr algn="ctr" fontAlgn="auto"/>
                      <a:r>
                        <a:rPr lang="en-IN" b="1" dirty="0">
                          <a:effectLst/>
                        </a:rPr>
                        <a:t>Consumer</a:t>
                      </a:r>
                    </a:p>
                  </a:txBody>
                  <a:tcPr marL="6350" marR="6350" marT="6350" marB="6350" anchor="ctr">
                    <a:cell3D prstMaterial="dkEdge">
                      <a:bevel h="50800" prst="divot"/>
                      <a:lightRig rig="flood" dir="t"/>
                    </a:cell3D>
                  </a:tcPr>
                </a:tc>
                <a:extLst>
                  <a:ext uri="{0D108BD9-81ED-4DB2-BD59-A6C34878D82A}">
                    <a16:rowId xmlns:a16="http://schemas.microsoft.com/office/drawing/2014/main" val="2094744732"/>
                  </a:ext>
                </a:extLst>
              </a:tr>
              <a:tr h="370840">
                <a:tc>
                  <a:txBody>
                    <a:bodyPr/>
                    <a:lstStyle/>
                    <a:p>
                      <a:pPr algn="ctr" fontAlgn="auto"/>
                      <a:r>
                        <a:rPr lang="en-IN" b="1" dirty="0">
                          <a:effectLst/>
                        </a:rPr>
                        <a:t>APAC (Asia Pacific)</a:t>
                      </a:r>
                    </a:p>
                  </a:txBody>
                  <a:tcPr marL="6350" marR="6350" marT="6350" marB="6350" anchor="ctr">
                    <a:cell3D prstMaterial="dkEdge">
                      <a:bevel h="50800" prst="divot"/>
                      <a:lightRig rig="flood" dir="t"/>
                    </a:cell3D>
                  </a:tcPr>
                </a:tc>
                <a:tc>
                  <a:txBody>
                    <a:bodyPr/>
                    <a:lstStyle/>
                    <a:p>
                      <a:pPr algn="ctr" fontAlgn="auto"/>
                      <a:r>
                        <a:rPr lang="en-IN" b="1" dirty="0">
                          <a:effectLst/>
                        </a:rPr>
                        <a:t>Corporate</a:t>
                      </a:r>
                    </a:p>
                  </a:txBody>
                  <a:tcPr marL="6350" marR="6350" marT="6350" marB="6350" anchor="ctr">
                    <a:cell3D prstMaterial="dkEdge">
                      <a:bevel h="50800" prst="divot"/>
                      <a:lightRig rig="flood" dir="t"/>
                    </a:cell3D>
                  </a:tcPr>
                </a:tc>
                <a:extLst>
                  <a:ext uri="{0D108BD9-81ED-4DB2-BD59-A6C34878D82A}">
                    <a16:rowId xmlns:a16="http://schemas.microsoft.com/office/drawing/2014/main" val="2159083917"/>
                  </a:ext>
                </a:extLst>
              </a:tr>
              <a:tr h="370840">
                <a:tc>
                  <a:txBody>
                    <a:bodyPr/>
                    <a:lstStyle/>
                    <a:p>
                      <a:pPr algn="ctr" fontAlgn="auto"/>
                      <a:r>
                        <a:rPr lang="en-IN" b="1">
                          <a:effectLst/>
                        </a:rPr>
                        <a:t>Canada</a:t>
                      </a:r>
                    </a:p>
                  </a:txBody>
                  <a:tcPr marL="6350" marR="6350" marT="6350" marB="6350" anchor="ctr">
                    <a:cell3D prstMaterial="dkEdge">
                      <a:bevel h="50800" prst="divot"/>
                      <a:lightRig rig="flood" dir="t"/>
                    </a:cell3D>
                  </a:tcPr>
                </a:tc>
                <a:tc>
                  <a:txBody>
                    <a:bodyPr/>
                    <a:lstStyle/>
                    <a:p>
                      <a:pPr algn="ctr" fontAlgn="auto"/>
                      <a:r>
                        <a:rPr lang="en-IN" b="1" dirty="0">
                          <a:effectLst/>
                        </a:rPr>
                        <a:t>Home Office</a:t>
                      </a:r>
                    </a:p>
                  </a:txBody>
                  <a:tcPr marL="6350" marR="6350" marT="6350" marB="6350" anchor="ctr">
                    <a:cell3D prstMaterial="dkEdge">
                      <a:bevel h="50800" prst="divot"/>
                      <a:lightRig rig="flood" dir="t"/>
                    </a:cell3D>
                  </a:tcPr>
                </a:tc>
                <a:extLst>
                  <a:ext uri="{0D108BD9-81ED-4DB2-BD59-A6C34878D82A}">
                    <a16:rowId xmlns:a16="http://schemas.microsoft.com/office/drawing/2014/main" val="3128822397"/>
                  </a:ext>
                </a:extLst>
              </a:tr>
              <a:tr h="370840">
                <a:tc>
                  <a:txBody>
                    <a:bodyPr/>
                    <a:lstStyle/>
                    <a:p>
                      <a:pPr algn="ctr" fontAlgn="auto"/>
                      <a:r>
                        <a:rPr lang="en-IN" b="1">
                          <a:effectLst/>
                        </a:rPr>
                        <a:t>EMEA(Middle East)</a:t>
                      </a:r>
                    </a:p>
                  </a:txBody>
                  <a:tcPr marL="6350" marR="6350" marT="6350" marB="6350" anchor="ctr">
                    <a:cell3D prstMaterial="dkEdge">
                      <a:bevel h="50800" prst="divot"/>
                      <a:lightRig rig="flood" dir="t"/>
                    </a:cell3D>
                  </a:tcPr>
                </a:tc>
                <a:tc>
                  <a:txBody>
                    <a:bodyPr/>
                    <a:lstStyle/>
                    <a:p>
                      <a:pPr algn="ctr" fontAlgn="auto"/>
                      <a:r>
                        <a:rPr lang="en-IN" b="1" dirty="0">
                          <a:effectLst/>
                        </a:rPr>
                        <a:t> </a:t>
                      </a:r>
                    </a:p>
                  </a:txBody>
                  <a:tcPr marL="6350" marR="6350" marT="6350" marB="6350" anchor="ctr">
                    <a:cell3D prstMaterial="dkEdge">
                      <a:bevel h="50800" prst="divot"/>
                      <a:lightRig rig="flood" dir="t"/>
                    </a:cell3D>
                  </a:tcPr>
                </a:tc>
                <a:extLst>
                  <a:ext uri="{0D108BD9-81ED-4DB2-BD59-A6C34878D82A}">
                    <a16:rowId xmlns:a16="http://schemas.microsoft.com/office/drawing/2014/main" val="4126441382"/>
                  </a:ext>
                </a:extLst>
              </a:tr>
              <a:tr h="370840">
                <a:tc>
                  <a:txBody>
                    <a:bodyPr/>
                    <a:lstStyle/>
                    <a:p>
                      <a:pPr algn="ctr" fontAlgn="auto"/>
                      <a:r>
                        <a:rPr lang="en-IN" b="1">
                          <a:effectLst/>
                        </a:rPr>
                        <a:t>EU (European Union)</a:t>
                      </a:r>
                    </a:p>
                  </a:txBody>
                  <a:tcPr marL="6350" marR="6350" marT="6350" marB="6350" anchor="ctr">
                    <a:cell3D prstMaterial="dkEdge">
                      <a:bevel h="50800" prst="divot"/>
                      <a:lightRig rig="flood" dir="t"/>
                    </a:cell3D>
                  </a:tcPr>
                </a:tc>
                <a:tc>
                  <a:txBody>
                    <a:bodyPr/>
                    <a:lstStyle/>
                    <a:p>
                      <a:pPr algn="ctr" fontAlgn="auto"/>
                      <a:r>
                        <a:rPr lang="en-IN" b="1" dirty="0">
                          <a:effectLst/>
                        </a:rPr>
                        <a:t> </a:t>
                      </a:r>
                    </a:p>
                  </a:txBody>
                  <a:tcPr marL="6350" marR="6350" marT="6350" marB="6350" anchor="ctr">
                    <a:cell3D prstMaterial="dkEdge">
                      <a:bevel h="50800" prst="divot"/>
                      <a:lightRig rig="flood" dir="t"/>
                    </a:cell3D>
                  </a:tcPr>
                </a:tc>
                <a:extLst>
                  <a:ext uri="{0D108BD9-81ED-4DB2-BD59-A6C34878D82A}">
                    <a16:rowId xmlns:a16="http://schemas.microsoft.com/office/drawing/2014/main" val="3135337642"/>
                  </a:ext>
                </a:extLst>
              </a:tr>
              <a:tr h="370840">
                <a:tc>
                  <a:txBody>
                    <a:bodyPr/>
                    <a:lstStyle/>
                    <a:p>
                      <a:pPr algn="ctr" fontAlgn="auto"/>
                      <a:r>
                        <a:rPr lang="en-IN" b="1">
                          <a:effectLst/>
                        </a:rPr>
                        <a:t>LATAM (Latin America)</a:t>
                      </a:r>
                    </a:p>
                  </a:txBody>
                  <a:tcPr marL="6350" marR="6350" marT="6350" marB="6350" anchor="ctr">
                    <a:cell3D prstMaterial="dkEdge">
                      <a:bevel h="50800" prst="divot"/>
                      <a:lightRig rig="flood" dir="t"/>
                    </a:cell3D>
                  </a:tcPr>
                </a:tc>
                <a:tc>
                  <a:txBody>
                    <a:bodyPr/>
                    <a:lstStyle/>
                    <a:p>
                      <a:pPr algn="ctr" fontAlgn="auto"/>
                      <a:r>
                        <a:rPr lang="en-IN" b="1" dirty="0">
                          <a:effectLst/>
                        </a:rPr>
                        <a:t> </a:t>
                      </a:r>
                    </a:p>
                  </a:txBody>
                  <a:tcPr marL="6350" marR="6350" marT="6350" marB="6350" anchor="ctr">
                    <a:cell3D prstMaterial="dkEdge">
                      <a:bevel h="50800" prst="divot"/>
                      <a:lightRig rig="flood" dir="t"/>
                    </a:cell3D>
                  </a:tcPr>
                </a:tc>
                <a:extLst>
                  <a:ext uri="{0D108BD9-81ED-4DB2-BD59-A6C34878D82A}">
                    <a16:rowId xmlns:a16="http://schemas.microsoft.com/office/drawing/2014/main" val="2814807783"/>
                  </a:ext>
                </a:extLst>
              </a:tr>
              <a:tr h="370840">
                <a:tc>
                  <a:txBody>
                    <a:bodyPr/>
                    <a:lstStyle/>
                    <a:p>
                      <a:pPr algn="ctr" fontAlgn="auto"/>
                      <a:r>
                        <a:rPr lang="en-IN" b="1">
                          <a:effectLst/>
                        </a:rPr>
                        <a:t>US (United States)</a:t>
                      </a:r>
                    </a:p>
                  </a:txBody>
                  <a:tcPr marL="6350" marR="6350" marT="6350" marB="6350" anchor="ctr">
                    <a:cell3D prstMaterial="dkEdge">
                      <a:bevel h="50800" prst="divot"/>
                      <a:lightRig rig="flood" dir="t"/>
                    </a:cell3D>
                  </a:tcPr>
                </a:tc>
                <a:tc>
                  <a:txBody>
                    <a:bodyPr/>
                    <a:lstStyle/>
                    <a:p>
                      <a:pPr algn="ctr" fontAlgn="auto"/>
                      <a:r>
                        <a:rPr lang="en-IN" b="1" dirty="0">
                          <a:effectLst/>
                        </a:rPr>
                        <a:t> </a:t>
                      </a:r>
                    </a:p>
                  </a:txBody>
                  <a:tcPr marL="6350" marR="6350" marT="6350" marB="6350" anchor="ctr">
                    <a:cell3D prstMaterial="dkEdge">
                      <a:bevel h="50800" prst="divot"/>
                      <a:lightRig rig="flood" dir="t"/>
                    </a:cell3D>
                  </a:tcPr>
                </a:tc>
                <a:extLst>
                  <a:ext uri="{0D108BD9-81ED-4DB2-BD59-A6C34878D82A}">
                    <a16:rowId xmlns:a16="http://schemas.microsoft.com/office/drawing/2014/main" val="826228519"/>
                  </a:ext>
                </a:extLst>
              </a:tr>
            </a:tbl>
          </a:graphicData>
        </a:graphic>
      </p:graphicFrame>
    </p:spTree>
    <p:extLst>
      <p:ext uri="{BB962C8B-B14F-4D97-AF65-F5344CB8AC3E}">
        <p14:creationId xmlns:p14="http://schemas.microsoft.com/office/powerpoint/2010/main" val="3042826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2">
            <a:extLst>
              <a:ext uri="{FF2B5EF4-FFF2-40B4-BE49-F238E27FC236}">
                <a16:creationId xmlns:a16="http://schemas.microsoft.com/office/drawing/2014/main" id="{A7BBAA84-092F-48EE-A747-D5CC5BDEC237}"/>
              </a:ext>
            </a:extLst>
          </p:cNvPr>
          <p:cNvSpPr>
            <a:spLocks noGrp="1"/>
          </p:cNvSpPr>
          <p:nvPr>
            <p:ph type="title"/>
          </p:nvPr>
        </p:nvSpPr>
        <p:spPr>
          <a:xfrm>
            <a:off x="695401" y="628228"/>
            <a:ext cx="8136904" cy="475456"/>
          </a:xfrm>
          <a:solidFill>
            <a:schemeClr val="bg1"/>
          </a:solidFill>
          <a:ln>
            <a:solidFill>
              <a:schemeClr val="accent1">
                <a:lumMod val="50000"/>
              </a:schemeClr>
            </a:solidFill>
          </a:ln>
          <a:scene3d>
            <a:camera prst="orthographicFront"/>
            <a:lightRig rig="threePt" dir="t"/>
          </a:scene3d>
          <a:sp3d>
            <a:bevelT w="139700" prst="cross"/>
          </a:sp3d>
        </p:spPr>
        <p:txBody>
          <a:bodyPr anchor="ctr">
            <a:normAutofit fontScale="90000"/>
          </a:bodyPr>
          <a:lstStyle/>
          <a:p>
            <a:pPr algn="ctr"/>
            <a:r>
              <a:rPr lang="en-US" sz="2800" dirty="0"/>
              <a:t>Building and Evaluating Time Series Forecasts</a:t>
            </a:r>
            <a:endParaRPr sz="2800" dirty="0"/>
          </a:p>
        </p:txBody>
      </p:sp>
      <p:sp>
        <p:nvSpPr>
          <p:cNvPr id="9" name="Content Placeholder 13">
            <a:extLst>
              <a:ext uri="{FF2B5EF4-FFF2-40B4-BE49-F238E27FC236}">
                <a16:creationId xmlns:a16="http://schemas.microsoft.com/office/drawing/2014/main" id="{6D5FDD20-24A2-914B-76BE-95BCF941EAD1}"/>
              </a:ext>
            </a:extLst>
          </p:cNvPr>
          <p:cNvSpPr>
            <a:spLocks noGrp="1"/>
          </p:cNvSpPr>
          <p:nvPr>
            <p:ph idx="1"/>
          </p:nvPr>
        </p:nvSpPr>
        <p:spPr>
          <a:xfrm>
            <a:off x="695399" y="1850858"/>
            <a:ext cx="10805441" cy="858061"/>
          </a:xfrm>
        </p:spPr>
        <p:txBody>
          <a:bodyPr anchor="ctr">
            <a:normAutofit/>
          </a:bodyPr>
          <a:lstStyle/>
          <a:p>
            <a:pPr>
              <a:buFont typeface="Wingdings" panose="05000000000000000000" pitchFamily="2" charset="2"/>
              <a:buChar char="Ø"/>
            </a:pPr>
            <a:r>
              <a:rPr lang="en-US" dirty="0"/>
              <a:t>Box Cox Transformation &amp; Differencing</a:t>
            </a:r>
          </a:p>
          <a:p>
            <a:pPr lvl="1">
              <a:buFont typeface="Wingdings" panose="05000000000000000000" pitchFamily="2" charset="2"/>
              <a:buChar char="§"/>
            </a:pPr>
            <a:r>
              <a:rPr lang="en-US" dirty="0"/>
              <a:t>To make the Non-Stationary data into Stationary data</a:t>
            </a:r>
          </a:p>
        </p:txBody>
      </p:sp>
      <p:sp>
        <p:nvSpPr>
          <p:cNvPr id="4" name="Title 12">
            <a:extLst>
              <a:ext uri="{FF2B5EF4-FFF2-40B4-BE49-F238E27FC236}">
                <a16:creationId xmlns:a16="http://schemas.microsoft.com/office/drawing/2014/main" id="{486A267B-57BB-5010-3F38-84AF38811249}"/>
              </a:ext>
            </a:extLst>
          </p:cNvPr>
          <p:cNvSpPr txBox="1">
            <a:spLocks/>
          </p:cNvSpPr>
          <p:nvPr/>
        </p:nvSpPr>
        <p:spPr>
          <a:xfrm>
            <a:off x="695401" y="1268760"/>
            <a:ext cx="4104455" cy="475456"/>
          </a:xfrm>
          <a:prstGeom prst="rect">
            <a:avLst/>
          </a:prstGeom>
          <a:solidFill>
            <a:schemeClr val="bg1"/>
          </a:solidFill>
          <a:ln>
            <a:solidFill>
              <a:schemeClr val="accent1">
                <a:lumMod val="50000"/>
              </a:schemeClr>
            </a:solidFill>
          </a:ln>
          <a:scene3d>
            <a:camera prst="orthographicFront"/>
            <a:lightRig rig="threePt" dir="t"/>
          </a:scene3d>
          <a:sp3d>
            <a:bevelT w="139700" prst="cross"/>
          </a:sp3d>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US" sz="2800" dirty="0"/>
              <a:t>Auto Regressive methods</a:t>
            </a:r>
          </a:p>
        </p:txBody>
      </p:sp>
      <p:pic>
        <p:nvPicPr>
          <p:cNvPr id="7" name="Picture 6">
            <a:extLst>
              <a:ext uri="{FF2B5EF4-FFF2-40B4-BE49-F238E27FC236}">
                <a16:creationId xmlns:a16="http://schemas.microsoft.com/office/drawing/2014/main" id="{88F08886-FAF2-9000-FD8C-80A4462C6ECB}"/>
              </a:ext>
            </a:extLst>
          </p:cNvPr>
          <p:cNvPicPr>
            <a:picLocks noChangeAspect="1"/>
          </p:cNvPicPr>
          <p:nvPr/>
        </p:nvPicPr>
        <p:blipFill>
          <a:blip r:embed="rId2"/>
          <a:stretch>
            <a:fillRect/>
          </a:stretch>
        </p:blipFill>
        <p:spPr>
          <a:xfrm>
            <a:off x="691161" y="2882913"/>
            <a:ext cx="3308129" cy="3346859"/>
          </a:xfrm>
          <a:prstGeom prst="rect">
            <a:avLst/>
          </a:prstGeom>
          <a:solidFill>
            <a:schemeClr val="tx1"/>
          </a:solidFill>
        </p:spPr>
      </p:pic>
      <p:pic>
        <p:nvPicPr>
          <p:cNvPr id="8" name="Picture 7">
            <a:extLst>
              <a:ext uri="{FF2B5EF4-FFF2-40B4-BE49-F238E27FC236}">
                <a16:creationId xmlns:a16="http://schemas.microsoft.com/office/drawing/2014/main" id="{AC72A368-E213-2DA8-D1E7-F6B8B04B8348}"/>
              </a:ext>
            </a:extLst>
          </p:cNvPr>
          <p:cNvPicPr>
            <a:picLocks noChangeAspect="1"/>
          </p:cNvPicPr>
          <p:nvPr/>
        </p:nvPicPr>
        <p:blipFill>
          <a:blip r:embed="rId3"/>
          <a:stretch>
            <a:fillRect/>
          </a:stretch>
        </p:blipFill>
        <p:spPr>
          <a:xfrm>
            <a:off x="4441935" y="2882913"/>
            <a:ext cx="3308129" cy="3346859"/>
          </a:xfrm>
          <a:prstGeom prst="rect">
            <a:avLst/>
          </a:prstGeom>
          <a:solidFill>
            <a:schemeClr val="tx1"/>
          </a:solidFill>
        </p:spPr>
      </p:pic>
      <p:pic>
        <p:nvPicPr>
          <p:cNvPr id="10" name="Picture 9">
            <a:extLst>
              <a:ext uri="{FF2B5EF4-FFF2-40B4-BE49-F238E27FC236}">
                <a16:creationId xmlns:a16="http://schemas.microsoft.com/office/drawing/2014/main" id="{FE09FA81-D82D-8D6E-E944-4A34B3818BA1}"/>
              </a:ext>
            </a:extLst>
          </p:cNvPr>
          <p:cNvPicPr>
            <a:picLocks noChangeAspect="1"/>
          </p:cNvPicPr>
          <p:nvPr/>
        </p:nvPicPr>
        <p:blipFill>
          <a:blip r:embed="rId4"/>
          <a:stretch>
            <a:fillRect/>
          </a:stretch>
        </p:blipFill>
        <p:spPr>
          <a:xfrm>
            <a:off x="8188472" y="2882913"/>
            <a:ext cx="3308128" cy="3346859"/>
          </a:xfrm>
          <a:prstGeom prst="rect">
            <a:avLst/>
          </a:prstGeom>
          <a:solidFill>
            <a:schemeClr val="tx1"/>
          </a:solidFill>
        </p:spPr>
      </p:pic>
      <p:sp>
        <p:nvSpPr>
          <p:cNvPr id="12" name="Arrow: Down 11">
            <a:extLst>
              <a:ext uri="{FF2B5EF4-FFF2-40B4-BE49-F238E27FC236}">
                <a16:creationId xmlns:a16="http://schemas.microsoft.com/office/drawing/2014/main" id="{24DB0277-F430-1C22-7908-51E40D701D34}"/>
              </a:ext>
            </a:extLst>
          </p:cNvPr>
          <p:cNvSpPr/>
          <p:nvPr/>
        </p:nvSpPr>
        <p:spPr>
          <a:xfrm rot="16200000">
            <a:off x="3678434" y="4294155"/>
            <a:ext cx="1080120" cy="357922"/>
          </a:xfrm>
          <a:prstGeom prst="downArrow">
            <a:avLst/>
          </a:prstGeom>
          <a:solidFill>
            <a:srgbClr val="92D050"/>
          </a:solidFill>
          <a:ln>
            <a:solidFill>
              <a:srgbClr val="00B050"/>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832D73ED-AA45-E33C-1C2C-D10D59D1612E}"/>
              </a:ext>
            </a:extLst>
          </p:cNvPr>
          <p:cNvSpPr/>
          <p:nvPr/>
        </p:nvSpPr>
        <p:spPr>
          <a:xfrm rot="16200000">
            <a:off x="7429208" y="4293657"/>
            <a:ext cx="1080120" cy="357922"/>
          </a:xfrm>
          <a:prstGeom prst="downArrow">
            <a:avLst/>
          </a:prstGeom>
          <a:solidFill>
            <a:srgbClr val="92D050"/>
          </a:solidFill>
          <a:ln>
            <a:solidFill>
              <a:srgbClr val="00B050"/>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28302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2">
            <a:extLst>
              <a:ext uri="{FF2B5EF4-FFF2-40B4-BE49-F238E27FC236}">
                <a16:creationId xmlns:a16="http://schemas.microsoft.com/office/drawing/2014/main" id="{A7BBAA84-092F-48EE-A747-D5CC5BDEC237}"/>
              </a:ext>
            </a:extLst>
          </p:cNvPr>
          <p:cNvSpPr>
            <a:spLocks noGrp="1"/>
          </p:cNvSpPr>
          <p:nvPr>
            <p:ph type="title"/>
          </p:nvPr>
        </p:nvSpPr>
        <p:spPr>
          <a:xfrm>
            <a:off x="695401" y="628228"/>
            <a:ext cx="8136904" cy="475456"/>
          </a:xfrm>
          <a:solidFill>
            <a:schemeClr val="bg1"/>
          </a:solidFill>
          <a:ln>
            <a:solidFill>
              <a:schemeClr val="accent1">
                <a:lumMod val="50000"/>
              </a:schemeClr>
            </a:solidFill>
          </a:ln>
          <a:scene3d>
            <a:camera prst="orthographicFront"/>
            <a:lightRig rig="threePt" dir="t"/>
          </a:scene3d>
          <a:sp3d>
            <a:bevelT w="139700" prst="cross"/>
          </a:sp3d>
        </p:spPr>
        <p:txBody>
          <a:bodyPr anchor="ctr">
            <a:normAutofit fontScale="90000"/>
          </a:bodyPr>
          <a:lstStyle/>
          <a:p>
            <a:pPr algn="ctr"/>
            <a:r>
              <a:rPr lang="en-US" sz="2800" dirty="0"/>
              <a:t>Building and Evaluating Time Series Forecasts</a:t>
            </a:r>
            <a:endParaRPr sz="2800" dirty="0"/>
          </a:p>
        </p:txBody>
      </p:sp>
      <p:sp>
        <p:nvSpPr>
          <p:cNvPr id="9" name="Content Placeholder 13">
            <a:extLst>
              <a:ext uri="{FF2B5EF4-FFF2-40B4-BE49-F238E27FC236}">
                <a16:creationId xmlns:a16="http://schemas.microsoft.com/office/drawing/2014/main" id="{6D5FDD20-24A2-914B-76BE-95BCF941EAD1}"/>
              </a:ext>
            </a:extLst>
          </p:cNvPr>
          <p:cNvSpPr>
            <a:spLocks noGrp="1"/>
          </p:cNvSpPr>
          <p:nvPr>
            <p:ph idx="1"/>
          </p:nvPr>
        </p:nvSpPr>
        <p:spPr>
          <a:xfrm>
            <a:off x="695399" y="1850858"/>
            <a:ext cx="10805441" cy="1290110"/>
          </a:xfrm>
        </p:spPr>
        <p:txBody>
          <a:bodyPr anchor="ctr">
            <a:normAutofit/>
          </a:bodyPr>
          <a:lstStyle/>
          <a:p>
            <a:pPr>
              <a:buFont typeface="Wingdings" panose="05000000000000000000" pitchFamily="2" charset="2"/>
              <a:buChar char="Ø"/>
            </a:pPr>
            <a:r>
              <a:rPr lang="en-US" dirty="0"/>
              <a:t>Autocorrelation Function (ACF) &amp; Partial Autocorrelation (PACF) Plot</a:t>
            </a:r>
          </a:p>
          <a:p>
            <a:pPr lvl="1">
              <a:buFont typeface="Wingdings" panose="05000000000000000000" pitchFamily="2" charset="2"/>
              <a:buChar char="§"/>
            </a:pPr>
            <a:r>
              <a:rPr lang="en-US" dirty="0"/>
              <a:t>From ACF plot we could see the dependency on the very next node which means MA should be 1</a:t>
            </a:r>
          </a:p>
          <a:p>
            <a:pPr lvl="1">
              <a:buFont typeface="Wingdings" panose="05000000000000000000" pitchFamily="2" charset="2"/>
              <a:buChar char="§"/>
            </a:pPr>
            <a:r>
              <a:rPr lang="en-US" dirty="0"/>
              <a:t>From PACF plot we could see there is a seasonality in the data</a:t>
            </a:r>
          </a:p>
        </p:txBody>
      </p:sp>
      <p:sp>
        <p:nvSpPr>
          <p:cNvPr id="4" name="Title 12">
            <a:extLst>
              <a:ext uri="{FF2B5EF4-FFF2-40B4-BE49-F238E27FC236}">
                <a16:creationId xmlns:a16="http://schemas.microsoft.com/office/drawing/2014/main" id="{486A267B-57BB-5010-3F38-84AF38811249}"/>
              </a:ext>
            </a:extLst>
          </p:cNvPr>
          <p:cNvSpPr txBox="1">
            <a:spLocks/>
          </p:cNvSpPr>
          <p:nvPr/>
        </p:nvSpPr>
        <p:spPr>
          <a:xfrm>
            <a:off x="695401" y="1268760"/>
            <a:ext cx="4104455" cy="475456"/>
          </a:xfrm>
          <a:prstGeom prst="rect">
            <a:avLst/>
          </a:prstGeom>
          <a:solidFill>
            <a:schemeClr val="bg1"/>
          </a:solidFill>
          <a:ln>
            <a:solidFill>
              <a:schemeClr val="accent1">
                <a:lumMod val="50000"/>
              </a:schemeClr>
            </a:solidFill>
          </a:ln>
          <a:scene3d>
            <a:camera prst="orthographicFront"/>
            <a:lightRig rig="threePt" dir="t"/>
          </a:scene3d>
          <a:sp3d>
            <a:bevelT w="139700" prst="cross"/>
          </a:sp3d>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US" sz="2800" dirty="0"/>
              <a:t>Auto Regressive methods</a:t>
            </a:r>
          </a:p>
        </p:txBody>
      </p:sp>
      <p:pic>
        <p:nvPicPr>
          <p:cNvPr id="8194" name="Picture 2">
            <a:extLst>
              <a:ext uri="{FF2B5EF4-FFF2-40B4-BE49-F238E27FC236}">
                <a16:creationId xmlns:a16="http://schemas.microsoft.com/office/drawing/2014/main" id="{02879211-93D5-13FC-461D-9A15DB2051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019" y="3284984"/>
            <a:ext cx="5186955" cy="2944788"/>
          </a:xfrm>
          <a:prstGeom prst="rect">
            <a:avLst/>
          </a:prstGeom>
          <a:solidFill>
            <a:schemeClr val="tx1"/>
          </a:solidFill>
        </p:spPr>
      </p:pic>
      <p:pic>
        <p:nvPicPr>
          <p:cNvPr id="8196" name="Picture 4">
            <a:extLst>
              <a:ext uri="{FF2B5EF4-FFF2-40B4-BE49-F238E27FC236}">
                <a16:creationId xmlns:a16="http://schemas.microsoft.com/office/drawing/2014/main" id="{C70D4407-8423-7801-8129-57FD4DF419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2025" y="3276404"/>
            <a:ext cx="5184575" cy="2953368"/>
          </a:xfrm>
          <a:prstGeom prst="rect">
            <a:avLst/>
          </a:prstGeom>
          <a:solidFill>
            <a:schemeClr val="tx1"/>
          </a:solidFill>
        </p:spPr>
      </p:pic>
    </p:spTree>
    <p:extLst>
      <p:ext uri="{BB962C8B-B14F-4D97-AF65-F5344CB8AC3E}">
        <p14:creationId xmlns:p14="http://schemas.microsoft.com/office/powerpoint/2010/main" val="1604557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AA23F6E-79FE-6356-D919-708651945CF8}"/>
              </a:ext>
            </a:extLst>
          </p:cNvPr>
          <p:cNvPicPr>
            <a:picLocks noChangeAspect="1"/>
          </p:cNvPicPr>
          <p:nvPr/>
        </p:nvPicPr>
        <p:blipFill>
          <a:blip r:embed="rId2"/>
          <a:stretch>
            <a:fillRect/>
          </a:stretch>
        </p:blipFill>
        <p:spPr>
          <a:xfrm>
            <a:off x="7072300" y="3441857"/>
            <a:ext cx="4428533" cy="2228965"/>
          </a:xfrm>
          <a:prstGeom prst="rect">
            <a:avLst/>
          </a:prstGeom>
        </p:spPr>
      </p:pic>
      <p:pic>
        <p:nvPicPr>
          <p:cNvPr id="7" name="Picture 6">
            <a:extLst>
              <a:ext uri="{FF2B5EF4-FFF2-40B4-BE49-F238E27FC236}">
                <a16:creationId xmlns:a16="http://schemas.microsoft.com/office/drawing/2014/main" id="{FDB318DD-CF66-D4FF-E169-19B0D63ED9A9}"/>
              </a:ext>
            </a:extLst>
          </p:cNvPr>
          <p:cNvPicPr>
            <a:picLocks noChangeAspect="1"/>
          </p:cNvPicPr>
          <p:nvPr/>
        </p:nvPicPr>
        <p:blipFill>
          <a:blip r:embed="rId3"/>
          <a:stretch>
            <a:fillRect/>
          </a:stretch>
        </p:blipFill>
        <p:spPr>
          <a:xfrm>
            <a:off x="691161" y="2882913"/>
            <a:ext cx="6048671" cy="3346859"/>
          </a:xfrm>
          <a:prstGeom prst="rect">
            <a:avLst/>
          </a:prstGeom>
          <a:solidFill>
            <a:schemeClr val="tx1"/>
          </a:solidFill>
        </p:spPr>
      </p:pic>
      <p:sp>
        <p:nvSpPr>
          <p:cNvPr id="3" name="Title 12">
            <a:extLst>
              <a:ext uri="{FF2B5EF4-FFF2-40B4-BE49-F238E27FC236}">
                <a16:creationId xmlns:a16="http://schemas.microsoft.com/office/drawing/2014/main" id="{A7BBAA84-092F-48EE-A747-D5CC5BDEC237}"/>
              </a:ext>
            </a:extLst>
          </p:cNvPr>
          <p:cNvSpPr>
            <a:spLocks noGrp="1"/>
          </p:cNvSpPr>
          <p:nvPr>
            <p:ph type="title"/>
          </p:nvPr>
        </p:nvSpPr>
        <p:spPr>
          <a:xfrm>
            <a:off x="695401" y="628228"/>
            <a:ext cx="8136904" cy="475456"/>
          </a:xfrm>
          <a:solidFill>
            <a:schemeClr val="bg1"/>
          </a:solidFill>
          <a:ln>
            <a:solidFill>
              <a:schemeClr val="accent1">
                <a:lumMod val="50000"/>
              </a:schemeClr>
            </a:solidFill>
          </a:ln>
          <a:scene3d>
            <a:camera prst="orthographicFront"/>
            <a:lightRig rig="threePt" dir="t"/>
          </a:scene3d>
          <a:sp3d>
            <a:bevelT w="139700" prst="cross"/>
          </a:sp3d>
        </p:spPr>
        <p:txBody>
          <a:bodyPr anchor="ctr">
            <a:normAutofit fontScale="90000"/>
          </a:bodyPr>
          <a:lstStyle/>
          <a:p>
            <a:pPr algn="ctr"/>
            <a:r>
              <a:rPr lang="en-US" sz="2800" dirty="0"/>
              <a:t>Building and Evaluating Time Series Forecasts</a:t>
            </a:r>
            <a:endParaRPr sz="2800" dirty="0"/>
          </a:p>
        </p:txBody>
      </p:sp>
      <p:sp>
        <p:nvSpPr>
          <p:cNvPr id="9" name="Content Placeholder 13">
            <a:extLst>
              <a:ext uri="{FF2B5EF4-FFF2-40B4-BE49-F238E27FC236}">
                <a16:creationId xmlns:a16="http://schemas.microsoft.com/office/drawing/2014/main" id="{6D5FDD20-24A2-914B-76BE-95BCF941EAD1}"/>
              </a:ext>
            </a:extLst>
          </p:cNvPr>
          <p:cNvSpPr>
            <a:spLocks noGrp="1"/>
          </p:cNvSpPr>
          <p:nvPr>
            <p:ph idx="1"/>
          </p:nvPr>
        </p:nvSpPr>
        <p:spPr>
          <a:xfrm>
            <a:off x="695399" y="1850859"/>
            <a:ext cx="10805441" cy="475456"/>
          </a:xfrm>
        </p:spPr>
        <p:txBody>
          <a:bodyPr anchor="ctr">
            <a:normAutofit/>
          </a:bodyPr>
          <a:lstStyle/>
          <a:p>
            <a:pPr>
              <a:buFont typeface="Wingdings" panose="05000000000000000000" pitchFamily="2" charset="2"/>
              <a:buChar char="Ø"/>
            </a:pPr>
            <a:r>
              <a:rPr lang="en-US" dirty="0"/>
              <a:t>Time Series Model – Auto Regression (AR) Method:</a:t>
            </a:r>
          </a:p>
        </p:txBody>
      </p:sp>
      <p:sp>
        <p:nvSpPr>
          <p:cNvPr id="4" name="Title 12">
            <a:extLst>
              <a:ext uri="{FF2B5EF4-FFF2-40B4-BE49-F238E27FC236}">
                <a16:creationId xmlns:a16="http://schemas.microsoft.com/office/drawing/2014/main" id="{221FF1AB-3D18-9643-EB87-E1AC354CDAA1}"/>
              </a:ext>
            </a:extLst>
          </p:cNvPr>
          <p:cNvSpPr txBox="1">
            <a:spLocks/>
          </p:cNvSpPr>
          <p:nvPr/>
        </p:nvSpPr>
        <p:spPr>
          <a:xfrm>
            <a:off x="695401" y="1268760"/>
            <a:ext cx="4104455" cy="475456"/>
          </a:xfrm>
          <a:prstGeom prst="rect">
            <a:avLst/>
          </a:prstGeom>
          <a:solidFill>
            <a:schemeClr val="bg1"/>
          </a:solidFill>
          <a:ln>
            <a:solidFill>
              <a:schemeClr val="accent1">
                <a:lumMod val="50000"/>
              </a:schemeClr>
            </a:solidFill>
          </a:ln>
          <a:scene3d>
            <a:camera prst="orthographicFront"/>
            <a:lightRig rig="threePt" dir="t"/>
          </a:scene3d>
          <a:sp3d>
            <a:bevelT w="139700" prst="cross"/>
          </a:sp3d>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US" sz="2800" dirty="0"/>
              <a:t>Auto Regressive methods</a:t>
            </a:r>
          </a:p>
        </p:txBody>
      </p:sp>
    </p:spTree>
    <p:extLst>
      <p:ext uri="{BB962C8B-B14F-4D97-AF65-F5344CB8AC3E}">
        <p14:creationId xmlns:p14="http://schemas.microsoft.com/office/powerpoint/2010/main" val="1708278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201C051-3BFE-E832-8A21-6F2008DD7786}"/>
              </a:ext>
            </a:extLst>
          </p:cNvPr>
          <p:cNvPicPr>
            <a:picLocks noChangeAspect="1"/>
          </p:cNvPicPr>
          <p:nvPr/>
        </p:nvPicPr>
        <p:blipFill>
          <a:blip r:embed="rId2"/>
          <a:stretch>
            <a:fillRect/>
          </a:stretch>
        </p:blipFill>
        <p:spPr>
          <a:xfrm>
            <a:off x="7072300" y="3295799"/>
            <a:ext cx="4428532" cy="2521080"/>
          </a:xfrm>
          <a:prstGeom prst="rect">
            <a:avLst/>
          </a:prstGeom>
        </p:spPr>
      </p:pic>
      <p:pic>
        <p:nvPicPr>
          <p:cNvPr id="2" name="Picture 1">
            <a:extLst>
              <a:ext uri="{FF2B5EF4-FFF2-40B4-BE49-F238E27FC236}">
                <a16:creationId xmlns:a16="http://schemas.microsoft.com/office/drawing/2014/main" id="{887EE71E-C638-8D9F-B994-DE1ECA961AF6}"/>
              </a:ext>
            </a:extLst>
          </p:cNvPr>
          <p:cNvPicPr>
            <a:picLocks noChangeAspect="1"/>
          </p:cNvPicPr>
          <p:nvPr/>
        </p:nvPicPr>
        <p:blipFill>
          <a:blip r:embed="rId3"/>
          <a:stretch>
            <a:fillRect/>
          </a:stretch>
        </p:blipFill>
        <p:spPr>
          <a:xfrm>
            <a:off x="691161" y="2882913"/>
            <a:ext cx="6048671" cy="3346859"/>
          </a:xfrm>
          <a:prstGeom prst="rect">
            <a:avLst/>
          </a:prstGeom>
          <a:solidFill>
            <a:schemeClr val="tx1"/>
          </a:solidFill>
        </p:spPr>
      </p:pic>
      <p:sp>
        <p:nvSpPr>
          <p:cNvPr id="3" name="Title 12">
            <a:extLst>
              <a:ext uri="{FF2B5EF4-FFF2-40B4-BE49-F238E27FC236}">
                <a16:creationId xmlns:a16="http://schemas.microsoft.com/office/drawing/2014/main" id="{A7BBAA84-092F-48EE-A747-D5CC5BDEC237}"/>
              </a:ext>
            </a:extLst>
          </p:cNvPr>
          <p:cNvSpPr>
            <a:spLocks noGrp="1"/>
          </p:cNvSpPr>
          <p:nvPr>
            <p:ph type="title"/>
          </p:nvPr>
        </p:nvSpPr>
        <p:spPr>
          <a:xfrm>
            <a:off x="695401" y="628228"/>
            <a:ext cx="8136904" cy="475456"/>
          </a:xfrm>
          <a:solidFill>
            <a:schemeClr val="bg1"/>
          </a:solidFill>
          <a:ln>
            <a:solidFill>
              <a:schemeClr val="accent1">
                <a:lumMod val="50000"/>
              </a:schemeClr>
            </a:solidFill>
          </a:ln>
          <a:scene3d>
            <a:camera prst="orthographicFront"/>
            <a:lightRig rig="threePt" dir="t"/>
          </a:scene3d>
          <a:sp3d>
            <a:bevelT w="139700" prst="cross"/>
          </a:sp3d>
        </p:spPr>
        <p:txBody>
          <a:bodyPr anchor="ctr">
            <a:normAutofit fontScale="90000"/>
          </a:bodyPr>
          <a:lstStyle/>
          <a:p>
            <a:pPr algn="ctr"/>
            <a:r>
              <a:rPr lang="en-US" sz="2800" dirty="0"/>
              <a:t>Building and Evaluating Time Series Forecasts</a:t>
            </a:r>
            <a:endParaRPr sz="2800" dirty="0"/>
          </a:p>
        </p:txBody>
      </p:sp>
      <p:sp>
        <p:nvSpPr>
          <p:cNvPr id="9" name="Content Placeholder 13">
            <a:extLst>
              <a:ext uri="{FF2B5EF4-FFF2-40B4-BE49-F238E27FC236}">
                <a16:creationId xmlns:a16="http://schemas.microsoft.com/office/drawing/2014/main" id="{6D5FDD20-24A2-914B-76BE-95BCF941EAD1}"/>
              </a:ext>
            </a:extLst>
          </p:cNvPr>
          <p:cNvSpPr>
            <a:spLocks noGrp="1"/>
          </p:cNvSpPr>
          <p:nvPr>
            <p:ph idx="1"/>
          </p:nvPr>
        </p:nvSpPr>
        <p:spPr>
          <a:xfrm>
            <a:off x="695399" y="1850859"/>
            <a:ext cx="10805441" cy="475456"/>
          </a:xfrm>
        </p:spPr>
        <p:txBody>
          <a:bodyPr anchor="ctr">
            <a:normAutofit/>
          </a:bodyPr>
          <a:lstStyle/>
          <a:p>
            <a:pPr>
              <a:buFont typeface="Wingdings" panose="05000000000000000000" pitchFamily="2" charset="2"/>
              <a:buChar char="Ø"/>
            </a:pPr>
            <a:r>
              <a:rPr lang="en-US" dirty="0"/>
              <a:t>Time Series Model – Moving Average (MA) Method:</a:t>
            </a:r>
          </a:p>
        </p:txBody>
      </p:sp>
      <p:sp>
        <p:nvSpPr>
          <p:cNvPr id="4" name="Title 12">
            <a:extLst>
              <a:ext uri="{FF2B5EF4-FFF2-40B4-BE49-F238E27FC236}">
                <a16:creationId xmlns:a16="http://schemas.microsoft.com/office/drawing/2014/main" id="{221FF1AB-3D18-9643-EB87-E1AC354CDAA1}"/>
              </a:ext>
            </a:extLst>
          </p:cNvPr>
          <p:cNvSpPr txBox="1">
            <a:spLocks/>
          </p:cNvSpPr>
          <p:nvPr/>
        </p:nvSpPr>
        <p:spPr>
          <a:xfrm>
            <a:off x="695401" y="1268760"/>
            <a:ext cx="4104455" cy="475456"/>
          </a:xfrm>
          <a:prstGeom prst="rect">
            <a:avLst/>
          </a:prstGeom>
          <a:solidFill>
            <a:schemeClr val="bg1"/>
          </a:solidFill>
          <a:ln>
            <a:solidFill>
              <a:schemeClr val="accent1">
                <a:lumMod val="50000"/>
              </a:schemeClr>
            </a:solidFill>
          </a:ln>
          <a:scene3d>
            <a:camera prst="orthographicFront"/>
            <a:lightRig rig="threePt" dir="t"/>
          </a:scene3d>
          <a:sp3d>
            <a:bevelT w="139700" prst="cross"/>
          </a:sp3d>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US" sz="2800" dirty="0"/>
              <a:t>Auto Regressive methods</a:t>
            </a:r>
          </a:p>
        </p:txBody>
      </p:sp>
    </p:spTree>
    <p:extLst>
      <p:ext uri="{BB962C8B-B14F-4D97-AF65-F5344CB8AC3E}">
        <p14:creationId xmlns:p14="http://schemas.microsoft.com/office/powerpoint/2010/main" val="4270812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A3E09C7-B3AB-9113-2264-C63DCF32BCFC}"/>
              </a:ext>
            </a:extLst>
          </p:cNvPr>
          <p:cNvPicPr>
            <a:picLocks noChangeAspect="1"/>
          </p:cNvPicPr>
          <p:nvPr/>
        </p:nvPicPr>
        <p:blipFill>
          <a:blip r:embed="rId2"/>
          <a:stretch>
            <a:fillRect/>
          </a:stretch>
        </p:blipFill>
        <p:spPr>
          <a:xfrm>
            <a:off x="7072300" y="3168792"/>
            <a:ext cx="4428533" cy="2775093"/>
          </a:xfrm>
          <a:prstGeom prst="rect">
            <a:avLst/>
          </a:prstGeom>
        </p:spPr>
      </p:pic>
      <p:pic>
        <p:nvPicPr>
          <p:cNvPr id="2" name="Picture 1">
            <a:extLst>
              <a:ext uri="{FF2B5EF4-FFF2-40B4-BE49-F238E27FC236}">
                <a16:creationId xmlns:a16="http://schemas.microsoft.com/office/drawing/2014/main" id="{2A5A2833-B401-42DE-2086-7F0A1AEB93DB}"/>
              </a:ext>
            </a:extLst>
          </p:cNvPr>
          <p:cNvPicPr>
            <a:picLocks noChangeAspect="1"/>
          </p:cNvPicPr>
          <p:nvPr/>
        </p:nvPicPr>
        <p:blipFill>
          <a:blip r:embed="rId3"/>
          <a:stretch>
            <a:fillRect/>
          </a:stretch>
        </p:blipFill>
        <p:spPr>
          <a:xfrm>
            <a:off x="691161" y="2882913"/>
            <a:ext cx="6048671" cy="3346859"/>
          </a:xfrm>
          <a:prstGeom prst="rect">
            <a:avLst/>
          </a:prstGeom>
          <a:solidFill>
            <a:schemeClr val="tx1"/>
          </a:solidFill>
        </p:spPr>
      </p:pic>
      <p:sp>
        <p:nvSpPr>
          <p:cNvPr id="3" name="Title 12">
            <a:extLst>
              <a:ext uri="{FF2B5EF4-FFF2-40B4-BE49-F238E27FC236}">
                <a16:creationId xmlns:a16="http://schemas.microsoft.com/office/drawing/2014/main" id="{A7BBAA84-092F-48EE-A747-D5CC5BDEC237}"/>
              </a:ext>
            </a:extLst>
          </p:cNvPr>
          <p:cNvSpPr>
            <a:spLocks noGrp="1"/>
          </p:cNvSpPr>
          <p:nvPr>
            <p:ph type="title"/>
          </p:nvPr>
        </p:nvSpPr>
        <p:spPr>
          <a:xfrm>
            <a:off x="695401" y="628228"/>
            <a:ext cx="8136904" cy="475456"/>
          </a:xfrm>
          <a:solidFill>
            <a:schemeClr val="bg1"/>
          </a:solidFill>
          <a:ln>
            <a:solidFill>
              <a:schemeClr val="accent1">
                <a:lumMod val="50000"/>
              </a:schemeClr>
            </a:solidFill>
          </a:ln>
          <a:scene3d>
            <a:camera prst="orthographicFront"/>
            <a:lightRig rig="threePt" dir="t"/>
          </a:scene3d>
          <a:sp3d>
            <a:bevelT w="139700" prst="cross"/>
          </a:sp3d>
        </p:spPr>
        <p:txBody>
          <a:bodyPr anchor="ctr">
            <a:normAutofit fontScale="90000"/>
          </a:bodyPr>
          <a:lstStyle/>
          <a:p>
            <a:pPr algn="ctr"/>
            <a:r>
              <a:rPr lang="en-US" sz="2800" dirty="0"/>
              <a:t>Building and Evaluating Time Series Forecasts</a:t>
            </a:r>
            <a:endParaRPr sz="2800" dirty="0"/>
          </a:p>
        </p:txBody>
      </p:sp>
      <p:sp>
        <p:nvSpPr>
          <p:cNvPr id="9" name="Content Placeholder 13">
            <a:extLst>
              <a:ext uri="{FF2B5EF4-FFF2-40B4-BE49-F238E27FC236}">
                <a16:creationId xmlns:a16="http://schemas.microsoft.com/office/drawing/2014/main" id="{6D5FDD20-24A2-914B-76BE-95BCF941EAD1}"/>
              </a:ext>
            </a:extLst>
          </p:cNvPr>
          <p:cNvSpPr>
            <a:spLocks noGrp="1"/>
          </p:cNvSpPr>
          <p:nvPr>
            <p:ph idx="1"/>
          </p:nvPr>
        </p:nvSpPr>
        <p:spPr>
          <a:xfrm>
            <a:off x="695399" y="1850859"/>
            <a:ext cx="10805441" cy="475456"/>
          </a:xfrm>
        </p:spPr>
        <p:txBody>
          <a:bodyPr anchor="ctr">
            <a:normAutofit/>
          </a:bodyPr>
          <a:lstStyle/>
          <a:p>
            <a:pPr>
              <a:buFont typeface="Wingdings" panose="05000000000000000000" pitchFamily="2" charset="2"/>
              <a:buChar char="Ø"/>
            </a:pPr>
            <a:r>
              <a:rPr lang="en-US" dirty="0"/>
              <a:t>Time Series Model – </a:t>
            </a:r>
            <a:r>
              <a:rPr lang="it-IT" dirty="0"/>
              <a:t>Auto Regressive Moving Average (ARMA) Model:</a:t>
            </a:r>
            <a:endParaRPr lang="en-US" dirty="0"/>
          </a:p>
        </p:txBody>
      </p:sp>
      <p:sp>
        <p:nvSpPr>
          <p:cNvPr id="4" name="Title 12">
            <a:extLst>
              <a:ext uri="{FF2B5EF4-FFF2-40B4-BE49-F238E27FC236}">
                <a16:creationId xmlns:a16="http://schemas.microsoft.com/office/drawing/2014/main" id="{221FF1AB-3D18-9643-EB87-E1AC354CDAA1}"/>
              </a:ext>
            </a:extLst>
          </p:cNvPr>
          <p:cNvSpPr txBox="1">
            <a:spLocks/>
          </p:cNvSpPr>
          <p:nvPr/>
        </p:nvSpPr>
        <p:spPr>
          <a:xfrm>
            <a:off x="695401" y="1268760"/>
            <a:ext cx="4104455" cy="475456"/>
          </a:xfrm>
          <a:prstGeom prst="rect">
            <a:avLst/>
          </a:prstGeom>
          <a:solidFill>
            <a:schemeClr val="bg1"/>
          </a:solidFill>
          <a:ln>
            <a:solidFill>
              <a:schemeClr val="accent1">
                <a:lumMod val="50000"/>
              </a:schemeClr>
            </a:solidFill>
          </a:ln>
          <a:scene3d>
            <a:camera prst="orthographicFront"/>
            <a:lightRig rig="threePt" dir="t"/>
          </a:scene3d>
          <a:sp3d>
            <a:bevelT w="139700" prst="cross"/>
          </a:sp3d>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US" sz="2800" dirty="0"/>
              <a:t>Auto Regressive methods</a:t>
            </a:r>
          </a:p>
        </p:txBody>
      </p:sp>
    </p:spTree>
    <p:extLst>
      <p:ext uri="{BB962C8B-B14F-4D97-AF65-F5344CB8AC3E}">
        <p14:creationId xmlns:p14="http://schemas.microsoft.com/office/powerpoint/2010/main" val="301425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B14D3DB-C069-60A1-BC77-27F308A9779B}"/>
              </a:ext>
            </a:extLst>
          </p:cNvPr>
          <p:cNvPicPr>
            <a:picLocks noChangeAspect="1"/>
          </p:cNvPicPr>
          <p:nvPr/>
        </p:nvPicPr>
        <p:blipFill>
          <a:blip r:embed="rId2"/>
          <a:stretch>
            <a:fillRect/>
          </a:stretch>
        </p:blipFill>
        <p:spPr>
          <a:xfrm>
            <a:off x="7072300" y="3035436"/>
            <a:ext cx="4428533" cy="3060857"/>
          </a:xfrm>
          <a:prstGeom prst="rect">
            <a:avLst/>
          </a:prstGeom>
        </p:spPr>
      </p:pic>
      <p:pic>
        <p:nvPicPr>
          <p:cNvPr id="2" name="Picture 1">
            <a:extLst>
              <a:ext uri="{FF2B5EF4-FFF2-40B4-BE49-F238E27FC236}">
                <a16:creationId xmlns:a16="http://schemas.microsoft.com/office/drawing/2014/main" id="{16B3756B-E2C2-8060-13BE-88675403B751}"/>
              </a:ext>
            </a:extLst>
          </p:cNvPr>
          <p:cNvPicPr>
            <a:picLocks noChangeAspect="1"/>
          </p:cNvPicPr>
          <p:nvPr/>
        </p:nvPicPr>
        <p:blipFill>
          <a:blip r:embed="rId3"/>
          <a:stretch>
            <a:fillRect/>
          </a:stretch>
        </p:blipFill>
        <p:spPr>
          <a:xfrm>
            <a:off x="691161" y="2905297"/>
            <a:ext cx="6048671" cy="3324476"/>
          </a:xfrm>
          <a:prstGeom prst="rect">
            <a:avLst/>
          </a:prstGeom>
          <a:solidFill>
            <a:schemeClr val="tx1"/>
          </a:solidFill>
        </p:spPr>
      </p:pic>
      <p:sp>
        <p:nvSpPr>
          <p:cNvPr id="3" name="Title 12">
            <a:extLst>
              <a:ext uri="{FF2B5EF4-FFF2-40B4-BE49-F238E27FC236}">
                <a16:creationId xmlns:a16="http://schemas.microsoft.com/office/drawing/2014/main" id="{A7BBAA84-092F-48EE-A747-D5CC5BDEC237}"/>
              </a:ext>
            </a:extLst>
          </p:cNvPr>
          <p:cNvSpPr>
            <a:spLocks noGrp="1"/>
          </p:cNvSpPr>
          <p:nvPr>
            <p:ph type="title"/>
          </p:nvPr>
        </p:nvSpPr>
        <p:spPr>
          <a:xfrm>
            <a:off x="695401" y="628228"/>
            <a:ext cx="8136904" cy="475456"/>
          </a:xfrm>
          <a:solidFill>
            <a:schemeClr val="bg1"/>
          </a:solidFill>
          <a:ln>
            <a:solidFill>
              <a:schemeClr val="accent1">
                <a:lumMod val="50000"/>
              </a:schemeClr>
            </a:solidFill>
          </a:ln>
          <a:scene3d>
            <a:camera prst="orthographicFront"/>
            <a:lightRig rig="threePt" dir="t"/>
          </a:scene3d>
          <a:sp3d>
            <a:bevelT w="139700" prst="cross"/>
          </a:sp3d>
        </p:spPr>
        <p:txBody>
          <a:bodyPr anchor="ctr">
            <a:normAutofit fontScale="90000"/>
          </a:bodyPr>
          <a:lstStyle/>
          <a:p>
            <a:pPr algn="ctr"/>
            <a:r>
              <a:rPr lang="en-US" sz="2800" dirty="0"/>
              <a:t>Building and Evaluating Time Series Forecasts</a:t>
            </a:r>
            <a:endParaRPr sz="2800" dirty="0"/>
          </a:p>
        </p:txBody>
      </p:sp>
      <p:sp>
        <p:nvSpPr>
          <p:cNvPr id="9" name="Content Placeholder 13">
            <a:extLst>
              <a:ext uri="{FF2B5EF4-FFF2-40B4-BE49-F238E27FC236}">
                <a16:creationId xmlns:a16="http://schemas.microsoft.com/office/drawing/2014/main" id="{6D5FDD20-24A2-914B-76BE-95BCF941EAD1}"/>
              </a:ext>
            </a:extLst>
          </p:cNvPr>
          <p:cNvSpPr>
            <a:spLocks noGrp="1"/>
          </p:cNvSpPr>
          <p:nvPr>
            <p:ph idx="1"/>
          </p:nvPr>
        </p:nvSpPr>
        <p:spPr>
          <a:xfrm>
            <a:off x="695399" y="1850859"/>
            <a:ext cx="10805441" cy="475456"/>
          </a:xfrm>
        </p:spPr>
        <p:txBody>
          <a:bodyPr anchor="ctr">
            <a:normAutofit/>
          </a:bodyPr>
          <a:lstStyle/>
          <a:p>
            <a:pPr>
              <a:buFont typeface="Wingdings" panose="05000000000000000000" pitchFamily="2" charset="2"/>
              <a:buChar char="Ø"/>
            </a:pPr>
            <a:r>
              <a:rPr lang="en-US" dirty="0"/>
              <a:t>Time Series Model – Auto Regressive Integrated Moving Average (ARIMA) Model:</a:t>
            </a:r>
          </a:p>
        </p:txBody>
      </p:sp>
      <p:sp>
        <p:nvSpPr>
          <p:cNvPr id="4" name="Title 12">
            <a:extLst>
              <a:ext uri="{FF2B5EF4-FFF2-40B4-BE49-F238E27FC236}">
                <a16:creationId xmlns:a16="http://schemas.microsoft.com/office/drawing/2014/main" id="{221FF1AB-3D18-9643-EB87-E1AC354CDAA1}"/>
              </a:ext>
            </a:extLst>
          </p:cNvPr>
          <p:cNvSpPr txBox="1">
            <a:spLocks/>
          </p:cNvSpPr>
          <p:nvPr/>
        </p:nvSpPr>
        <p:spPr>
          <a:xfrm>
            <a:off x="695401" y="1268760"/>
            <a:ext cx="4104455" cy="475456"/>
          </a:xfrm>
          <a:prstGeom prst="rect">
            <a:avLst/>
          </a:prstGeom>
          <a:solidFill>
            <a:schemeClr val="bg1"/>
          </a:solidFill>
          <a:ln>
            <a:solidFill>
              <a:schemeClr val="accent1">
                <a:lumMod val="50000"/>
              </a:schemeClr>
            </a:solidFill>
          </a:ln>
          <a:scene3d>
            <a:camera prst="orthographicFront"/>
            <a:lightRig rig="threePt" dir="t"/>
          </a:scene3d>
          <a:sp3d>
            <a:bevelT w="139700" prst="cross"/>
          </a:sp3d>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US" sz="2800" dirty="0"/>
              <a:t>Auto Regressive methods</a:t>
            </a:r>
          </a:p>
        </p:txBody>
      </p:sp>
    </p:spTree>
    <p:extLst>
      <p:ext uri="{BB962C8B-B14F-4D97-AF65-F5344CB8AC3E}">
        <p14:creationId xmlns:p14="http://schemas.microsoft.com/office/powerpoint/2010/main" val="3886451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C3C47AC-2883-A5D4-31A8-6EBFBA33D408}"/>
              </a:ext>
            </a:extLst>
          </p:cNvPr>
          <p:cNvPicPr>
            <a:picLocks noChangeAspect="1"/>
          </p:cNvPicPr>
          <p:nvPr/>
        </p:nvPicPr>
        <p:blipFill>
          <a:blip r:embed="rId2"/>
          <a:stretch>
            <a:fillRect/>
          </a:stretch>
        </p:blipFill>
        <p:spPr>
          <a:xfrm>
            <a:off x="7074447" y="2882913"/>
            <a:ext cx="4426385" cy="3346859"/>
          </a:xfrm>
          <a:prstGeom prst="rect">
            <a:avLst/>
          </a:prstGeom>
        </p:spPr>
      </p:pic>
      <p:pic>
        <p:nvPicPr>
          <p:cNvPr id="2" name="Picture 1">
            <a:extLst>
              <a:ext uri="{FF2B5EF4-FFF2-40B4-BE49-F238E27FC236}">
                <a16:creationId xmlns:a16="http://schemas.microsoft.com/office/drawing/2014/main" id="{591AC553-FC7D-0420-5349-0C58B054E854}"/>
              </a:ext>
            </a:extLst>
          </p:cNvPr>
          <p:cNvPicPr>
            <a:picLocks noChangeAspect="1"/>
          </p:cNvPicPr>
          <p:nvPr/>
        </p:nvPicPr>
        <p:blipFill>
          <a:blip r:embed="rId3"/>
          <a:stretch>
            <a:fillRect/>
          </a:stretch>
        </p:blipFill>
        <p:spPr>
          <a:xfrm>
            <a:off x="691161" y="2882913"/>
            <a:ext cx="6048671" cy="3346859"/>
          </a:xfrm>
          <a:prstGeom prst="rect">
            <a:avLst/>
          </a:prstGeom>
          <a:solidFill>
            <a:schemeClr val="tx1"/>
          </a:solidFill>
        </p:spPr>
      </p:pic>
      <p:sp>
        <p:nvSpPr>
          <p:cNvPr id="3" name="Title 12">
            <a:extLst>
              <a:ext uri="{FF2B5EF4-FFF2-40B4-BE49-F238E27FC236}">
                <a16:creationId xmlns:a16="http://schemas.microsoft.com/office/drawing/2014/main" id="{A7BBAA84-092F-48EE-A747-D5CC5BDEC237}"/>
              </a:ext>
            </a:extLst>
          </p:cNvPr>
          <p:cNvSpPr>
            <a:spLocks noGrp="1"/>
          </p:cNvSpPr>
          <p:nvPr>
            <p:ph type="title"/>
          </p:nvPr>
        </p:nvSpPr>
        <p:spPr>
          <a:xfrm>
            <a:off x="695401" y="628228"/>
            <a:ext cx="8136904" cy="475456"/>
          </a:xfrm>
          <a:solidFill>
            <a:schemeClr val="bg1"/>
          </a:solidFill>
          <a:ln>
            <a:solidFill>
              <a:schemeClr val="accent1">
                <a:lumMod val="50000"/>
              </a:schemeClr>
            </a:solidFill>
          </a:ln>
          <a:scene3d>
            <a:camera prst="orthographicFront"/>
            <a:lightRig rig="threePt" dir="t"/>
          </a:scene3d>
          <a:sp3d>
            <a:bevelT w="139700" prst="cross"/>
          </a:sp3d>
        </p:spPr>
        <p:txBody>
          <a:bodyPr anchor="ctr">
            <a:normAutofit fontScale="90000"/>
          </a:bodyPr>
          <a:lstStyle/>
          <a:p>
            <a:pPr algn="ctr"/>
            <a:r>
              <a:rPr lang="en-US" sz="2800" dirty="0"/>
              <a:t>Building and Evaluating Time Series Forecasts</a:t>
            </a:r>
            <a:endParaRPr sz="2800" dirty="0"/>
          </a:p>
        </p:txBody>
      </p:sp>
      <p:sp>
        <p:nvSpPr>
          <p:cNvPr id="9" name="Content Placeholder 13">
            <a:extLst>
              <a:ext uri="{FF2B5EF4-FFF2-40B4-BE49-F238E27FC236}">
                <a16:creationId xmlns:a16="http://schemas.microsoft.com/office/drawing/2014/main" id="{6D5FDD20-24A2-914B-76BE-95BCF941EAD1}"/>
              </a:ext>
            </a:extLst>
          </p:cNvPr>
          <p:cNvSpPr>
            <a:spLocks noGrp="1"/>
          </p:cNvSpPr>
          <p:nvPr>
            <p:ph idx="1"/>
          </p:nvPr>
        </p:nvSpPr>
        <p:spPr>
          <a:xfrm>
            <a:off x="695399" y="1850859"/>
            <a:ext cx="10805441" cy="475456"/>
          </a:xfrm>
        </p:spPr>
        <p:txBody>
          <a:bodyPr anchor="ctr">
            <a:normAutofit/>
          </a:bodyPr>
          <a:lstStyle/>
          <a:p>
            <a:pPr>
              <a:buFont typeface="Wingdings" panose="05000000000000000000" pitchFamily="2" charset="2"/>
              <a:buChar char="Ø"/>
            </a:pPr>
            <a:r>
              <a:rPr lang="en-US" dirty="0"/>
              <a:t>Time Series Model – Seasonal Auto Regressive Integrated Moving Average (SARIMA) Model:</a:t>
            </a:r>
          </a:p>
        </p:txBody>
      </p:sp>
      <p:sp>
        <p:nvSpPr>
          <p:cNvPr id="4" name="Title 12">
            <a:extLst>
              <a:ext uri="{FF2B5EF4-FFF2-40B4-BE49-F238E27FC236}">
                <a16:creationId xmlns:a16="http://schemas.microsoft.com/office/drawing/2014/main" id="{221FF1AB-3D18-9643-EB87-E1AC354CDAA1}"/>
              </a:ext>
            </a:extLst>
          </p:cNvPr>
          <p:cNvSpPr txBox="1">
            <a:spLocks/>
          </p:cNvSpPr>
          <p:nvPr/>
        </p:nvSpPr>
        <p:spPr>
          <a:xfrm>
            <a:off x="695401" y="1268760"/>
            <a:ext cx="4104455" cy="475456"/>
          </a:xfrm>
          <a:prstGeom prst="rect">
            <a:avLst/>
          </a:prstGeom>
          <a:solidFill>
            <a:schemeClr val="bg1"/>
          </a:solidFill>
          <a:ln>
            <a:solidFill>
              <a:schemeClr val="accent1">
                <a:lumMod val="50000"/>
              </a:schemeClr>
            </a:solidFill>
          </a:ln>
          <a:scene3d>
            <a:camera prst="orthographicFront"/>
            <a:lightRig rig="threePt" dir="t"/>
          </a:scene3d>
          <a:sp3d>
            <a:bevelT w="139700" prst="cross"/>
          </a:sp3d>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US" sz="2800" dirty="0"/>
              <a:t>Auto Regressive methods</a:t>
            </a:r>
          </a:p>
        </p:txBody>
      </p:sp>
    </p:spTree>
    <p:extLst>
      <p:ext uri="{BB962C8B-B14F-4D97-AF65-F5344CB8AC3E}">
        <p14:creationId xmlns:p14="http://schemas.microsoft.com/office/powerpoint/2010/main" val="3126529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2">
            <a:extLst>
              <a:ext uri="{FF2B5EF4-FFF2-40B4-BE49-F238E27FC236}">
                <a16:creationId xmlns:a16="http://schemas.microsoft.com/office/drawing/2014/main" id="{A7BBAA84-092F-48EE-A747-D5CC5BDEC237}"/>
              </a:ext>
            </a:extLst>
          </p:cNvPr>
          <p:cNvSpPr>
            <a:spLocks noGrp="1"/>
          </p:cNvSpPr>
          <p:nvPr>
            <p:ph type="title"/>
          </p:nvPr>
        </p:nvSpPr>
        <p:spPr>
          <a:xfrm>
            <a:off x="695401" y="628228"/>
            <a:ext cx="5616623" cy="475456"/>
          </a:xfrm>
          <a:solidFill>
            <a:schemeClr val="bg1"/>
          </a:solidFill>
          <a:ln>
            <a:solidFill>
              <a:schemeClr val="accent1">
                <a:lumMod val="50000"/>
              </a:schemeClr>
            </a:solidFill>
          </a:ln>
          <a:scene3d>
            <a:camera prst="orthographicFront"/>
            <a:lightRig rig="threePt" dir="t"/>
          </a:scene3d>
          <a:sp3d>
            <a:bevelT w="139700" prst="cross"/>
          </a:sp3d>
        </p:spPr>
        <p:txBody>
          <a:bodyPr anchor="ctr">
            <a:normAutofit fontScale="90000"/>
          </a:bodyPr>
          <a:lstStyle/>
          <a:p>
            <a:pPr algn="ctr"/>
            <a:r>
              <a:rPr lang="en-US" sz="2800" dirty="0"/>
              <a:t>Model Evaluation Based on MAPE</a:t>
            </a:r>
            <a:endParaRPr sz="2800" dirty="0"/>
          </a:p>
        </p:txBody>
      </p:sp>
      <p:sp>
        <p:nvSpPr>
          <p:cNvPr id="9" name="Content Placeholder 13">
            <a:extLst>
              <a:ext uri="{FF2B5EF4-FFF2-40B4-BE49-F238E27FC236}">
                <a16:creationId xmlns:a16="http://schemas.microsoft.com/office/drawing/2014/main" id="{6D5FDD20-24A2-914B-76BE-95BCF941EAD1}"/>
              </a:ext>
            </a:extLst>
          </p:cNvPr>
          <p:cNvSpPr>
            <a:spLocks noGrp="1"/>
          </p:cNvSpPr>
          <p:nvPr>
            <p:ph idx="1"/>
          </p:nvPr>
        </p:nvSpPr>
        <p:spPr>
          <a:xfrm>
            <a:off x="695399" y="1268760"/>
            <a:ext cx="10805441" cy="792088"/>
          </a:xfrm>
        </p:spPr>
        <p:txBody>
          <a:bodyPr anchor="ctr">
            <a:normAutofit/>
          </a:bodyPr>
          <a:lstStyle/>
          <a:p>
            <a:pPr>
              <a:buFont typeface="Wingdings" panose="05000000000000000000" pitchFamily="2" charset="2"/>
              <a:buChar char="Ø"/>
            </a:pPr>
            <a:r>
              <a:rPr lang="en-US" dirty="0"/>
              <a:t>The best performing time series model is </a:t>
            </a:r>
            <a:r>
              <a:rPr lang="en-US" sz="2200" b="1" dirty="0">
                <a:highlight>
                  <a:srgbClr val="800000"/>
                </a:highlight>
              </a:rPr>
              <a:t>Holt Winters’ Additive Method</a:t>
            </a:r>
            <a:r>
              <a:rPr lang="en-US" dirty="0"/>
              <a:t> out of 12 time series models</a:t>
            </a:r>
          </a:p>
        </p:txBody>
      </p:sp>
      <p:pic>
        <p:nvPicPr>
          <p:cNvPr id="7" name="Picture 6">
            <a:extLst>
              <a:ext uri="{FF2B5EF4-FFF2-40B4-BE49-F238E27FC236}">
                <a16:creationId xmlns:a16="http://schemas.microsoft.com/office/drawing/2014/main" id="{225B1C60-6765-5691-AF4A-F7EF2F904D1C}"/>
              </a:ext>
            </a:extLst>
          </p:cNvPr>
          <p:cNvPicPr>
            <a:picLocks noChangeAspect="1"/>
          </p:cNvPicPr>
          <p:nvPr/>
        </p:nvPicPr>
        <p:blipFill>
          <a:blip r:embed="rId2"/>
          <a:stretch>
            <a:fillRect/>
          </a:stretch>
        </p:blipFill>
        <p:spPr>
          <a:xfrm>
            <a:off x="2171564" y="2331523"/>
            <a:ext cx="7848872" cy="3898249"/>
          </a:xfrm>
          <a:prstGeom prst="rect">
            <a:avLst/>
          </a:prstGeom>
        </p:spPr>
      </p:pic>
    </p:spTree>
    <p:extLst>
      <p:ext uri="{BB962C8B-B14F-4D97-AF65-F5344CB8AC3E}">
        <p14:creationId xmlns:p14="http://schemas.microsoft.com/office/powerpoint/2010/main" val="3439633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2">
            <a:extLst>
              <a:ext uri="{FF2B5EF4-FFF2-40B4-BE49-F238E27FC236}">
                <a16:creationId xmlns:a16="http://schemas.microsoft.com/office/drawing/2014/main" id="{A7BBAA84-092F-48EE-A747-D5CC5BDEC237}"/>
              </a:ext>
            </a:extLst>
          </p:cNvPr>
          <p:cNvSpPr>
            <a:spLocks noGrp="1"/>
          </p:cNvSpPr>
          <p:nvPr>
            <p:ph type="title"/>
          </p:nvPr>
        </p:nvSpPr>
        <p:spPr>
          <a:xfrm>
            <a:off x="695401" y="628228"/>
            <a:ext cx="2592287" cy="475456"/>
          </a:xfrm>
          <a:solidFill>
            <a:schemeClr val="bg1"/>
          </a:solidFill>
          <a:ln>
            <a:solidFill>
              <a:schemeClr val="accent1">
                <a:lumMod val="50000"/>
              </a:schemeClr>
            </a:solidFill>
          </a:ln>
          <a:scene3d>
            <a:camera prst="orthographicFront"/>
            <a:lightRig rig="threePt" dir="t"/>
          </a:scene3d>
          <a:sp3d>
            <a:bevelT w="139700" prst="cross"/>
          </a:sp3d>
        </p:spPr>
        <p:txBody>
          <a:bodyPr anchor="ctr">
            <a:normAutofit fontScale="90000"/>
          </a:bodyPr>
          <a:lstStyle/>
          <a:p>
            <a:pPr algn="ctr"/>
            <a:r>
              <a:rPr lang="en-US" sz="2800" dirty="0"/>
              <a:t>Conclusion</a:t>
            </a:r>
            <a:endParaRPr sz="2800" dirty="0"/>
          </a:p>
        </p:txBody>
      </p:sp>
      <p:sp>
        <p:nvSpPr>
          <p:cNvPr id="9" name="Content Placeholder 13">
            <a:extLst>
              <a:ext uri="{FF2B5EF4-FFF2-40B4-BE49-F238E27FC236}">
                <a16:creationId xmlns:a16="http://schemas.microsoft.com/office/drawing/2014/main" id="{6D5FDD20-24A2-914B-76BE-95BCF941EAD1}"/>
              </a:ext>
            </a:extLst>
          </p:cNvPr>
          <p:cNvSpPr>
            <a:spLocks noGrp="1"/>
          </p:cNvSpPr>
          <p:nvPr>
            <p:ph idx="1"/>
          </p:nvPr>
        </p:nvSpPr>
        <p:spPr>
          <a:xfrm>
            <a:off x="695399" y="1268760"/>
            <a:ext cx="10805441" cy="5040560"/>
          </a:xfrm>
        </p:spPr>
        <p:txBody>
          <a:bodyPr anchor="t">
            <a:normAutofit/>
          </a:bodyPr>
          <a:lstStyle/>
          <a:p>
            <a:pPr>
              <a:buFont typeface="Wingdings" panose="05000000000000000000" pitchFamily="2" charset="2"/>
              <a:buChar char="Ø"/>
            </a:pPr>
            <a:r>
              <a:rPr lang="en-US" sz="1900" dirty="0"/>
              <a:t>We were able to help the Global Market identify the most popular market segment named </a:t>
            </a:r>
            <a:r>
              <a:rPr lang="en-US" sz="1900" b="1" dirty="0">
                <a:highlight>
                  <a:srgbClr val="800000"/>
                </a:highlight>
              </a:rPr>
              <a:t>‘APAC_Consumer’</a:t>
            </a:r>
            <a:r>
              <a:rPr lang="en-US" sz="1900" dirty="0"/>
              <a:t> based on the data provided</a:t>
            </a:r>
          </a:p>
          <a:p>
            <a:pPr>
              <a:buFont typeface="Wingdings" panose="05000000000000000000" pitchFamily="2" charset="2"/>
              <a:buChar char="Ø"/>
            </a:pPr>
            <a:r>
              <a:rPr lang="en-US" sz="1900" dirty="0"/>
              <a:t>There are 12 different forecasting models designed for the 'APAC_Consumer' market segment</a:t>
            </a:r>
          </a:p>
          <a:p>
            <a:pPr>
              <a:buFont typeface="Wingdings" panose="05000000000000000000" pitchFamily="2" charset="2"/>
              <a:buChar char="Ø"/>
            </a:pPr>
            <a:r>
              <a:rPr lang="en-US" sz="1900" b="1" dirty="0">
                <a:highlight>
                  <a:srgbClr val="800000"/>
                </a:highlight>
              </a:rPr>
              <a:t>Holt Winters’ Additive Method</a:t>
            </a:r>
            <a:r>
              <a:rPr lang="en-US" sz="1900" dirty="0"/>
              <a:t> is the most accurate forecasting method among smoothing methods</a:t>
            </a:r>
          </a:p>
          <a:p>
            <a:pPr>
              <a:buFont typeface="Wingdings" panose="05000000000000000000" pitchFamily="2" charset="2"/>
              <a:buChar char="Ø"/>
            </a:pPr>
            <a:r>
              <a:rPr lang="en-US" sz="1900" dirty="0"/>
              <a:t>Forecasting accuracy is best achieved with </a:t>
            </a:r>
            <a:r>
              <a:rPr lang="en-US" sz="1900" b="1" dirty="0">
                <a:highlight>
                  <a:srgbClr val="800000"/>
                </a:highlight>
              </a:rPr>
              <a:t>Seasonal Autoregressive Integrated Moving Average (SARIMA)</a:t>
            </a:r>
            <a:r>
              <a:rPr lang="en-US" sz="1900" dirty="0"/>
              <a:t> among the ARIMA set of techniques</a:t>
            </a:r>
          </a:p>
          <a:p>
            <a:pPr>
              <a:buFont typeface="Wingdings" panose="05000000000000000000" pitchFamily="2" charset="2"/>
              <a:buChar char="Ø"/>
            </a:pPr>
            <a:r>
              <a:rPr lang="en-US" sz="1900" dirty="0"/>
              <a:t>Analyzing the plot enabled us to realize that sales have a trend and a seasonality. Unlike other models which allow us to choose between the two, </a:t>
            </a:r>
            <a:r>
              <a:rPr lang="en-US" sz="1900" b="1" dirty="0">
                <a:highlight>
                  <a:srgbClr val="800000"/>
                </a:highlight>
              </a:rPr>
              <a:t>Holt Winter's and SARIMA</a:t>
            </a:r>
            <a:r>
              <a:rPr lang="en-US" sz="1900" dirty="0"/>
              <a:t> allows to capture both</a:t>
            </a:r>
          </a:p>
          <a:p>
            <a:pPr>
              <a:buFont typeface="Wingdings" panose="05000000000000000000" pitchFamily="2" charset="2"/>
              <a:buChar char="Ø"/>
            </a:pPr>
            <a:r>
              <a:rPr lang="en-US" sz="1900" dirty="0"/>
              <a:t>Additionally, a time series of sales data may have some sort of seasonality associated with it since the sales of any item will not remain the same throughout the given period, usually a year. There may also be a positive or negative trend associated with it</a:t>
            </a:r>
          </a:p>
          <a:p>
            <a:pPr>
              <a:buFont typeface="Wingdings" panose="05000000000000000000" pitchFamily="2" charset="2"/>
              <a:buChar char="Ø"/>
            </a:pPr>
            <a:r>
              <a:rPr lang="en-US" sz="1900" dirty="0"/>
              <a:t>For this reason, </a:t>
            </a:r>
            <a:r>
              <a:rPr lang="en-US" sz="1900" b="1" dirty="0">
                <a:highlight>
                  <a:srgbClr val="800000"/>
                </a:highlight>
              </a:rPr>
              <a:t>Holt Winter's models and SARIMA</a:t>
            </a:r>
            <a:r>
              <a:rPr lang="en-US" sz="1900" dirty="0"/>
              <a:t> models are the best sales forecasting models</a:t>
            </a:r>
          </a:p>
        </p:txBody>
      </p:sp>
    </p:spTree>
    <p:extLst>
      <p:ext uri="{BB962C8B-B14F-4D97-AF65-F5344CB8AC3E}">
        <p14:creationId xmlns:p14="http://schemas.microsoft.com/office/powerpoint/2010/main" val="1951850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95400" y="626368"/>
            <a:ext cx="3635896" cy="475456"/>
          </a:xfrm>
          <a:solidFill>
            <a:schemeClr val="bg1"/>
          </a:solidFill>
          <a:ln>
            <a:solidFill>
              <a:schemeClr val="accent1">
                <a:lumMod val="50000"/>
              </a:schemeClr>
            </a:solidFill>
          </a:ln>
          <a:scene3d>
            <a:camera prst="orthographicFront"/>
            <a:lightRig rig="threePt" dir="t"/>
          </a:scene3d>
          <a:sp3d>
            <a:bevelT w="139700" prst="cross"/>
          </a:sp3d>
        </p:spPr>
        <p:txBody>
          <a:bodyPr anchor="ctr">
            <a:normAutofit fontScale="90000"/>
          </a:bodyPr>
          <a:lstStyle/>
          <a:p>
            <a:pPr algn="ctr"/>
            <a:r>
              <a:rPr lang="en-IN" sz="2800" dirty="0"/>
              <a:t>Problem Statement</a:t>
            </a:r>
            <a:endParaRPr sz="2800" dirty="0"/>
          </a:p>
        </p:txBody>
      </p:sp>
      <p:sp>
        <p:nvSpPr>
          <p:cNvPr id="14" name="Content Placeholder 13"/>
          <p:cNvSpPr>
            <a:spLocks noGrp="1"/>
          </p:cNvSpPr>
          <p:nvPr>
            <p:ph idx="1"/>
          </p:nvPr>
        </p:nvSpPr>
        <p:spPr>
          <a:xfrm>
            <a:off x="695400" y="1340768"/>
            <a:ext cx="10801200" cy="5112568"/>
          </a:xfrm>
        </p:spPr>
        <p:txBody>
          <a:bodyPr/>
          <a:lstStyle/>
          <a:p>
            <a:pPr>
              <a:buFont typeface="Wingdings" panose="05000000000000000000" pitchFamily="2" charset="2"/>
              <a:buChar char="Ø"/>
            </a:pPr>
            <a:r>
              <a:rPr lang="en-US" dirty="0"/>
              <a:t>The store wants to finalize the inventory management plan for the next 6 months. Hence the objective of the analysis are:</a:t>
            </a:r>
          </a:p>
          <a:p>
            <a:pPr lvl="1">
              <a:buFont typeface="Wingdings" panose="05000000000000000000" pitchFamily="2" charset="2"/>
              <a:buChar char="§"/>
            </a:pPr>
            <a:endParaRPr lang="en-US" dirty="0"/>
          </a:p>
          <a:p>
            <a:pPr lvl="1">
              <a:buFont typeface="Wingdings" panose="05000000000000000000" pitchFamily="2" charset="2"/>
              <a:buChar char="§"/>
            </a:pPr>
            <a:r>
              <a:rPr lang="en-US" dirty="0"/>
              <a:t>Find out the most profitable (and consistent) market segments for the company.</a:t>
            </a:r>
          </a:p>
          <a:p>
            <a:pPr lvl="1">
              <a:buFont typeface="Wingdings" panose="05000000000000000000" pitchFamily="2" charset="2"/>
              <a:buChar char="§"/>
            </a:pPr>
            <a:r>
              <a:rPr lang="en-US" dirty="0"/>
              <a:t>For these segments, forecast the sales and the demand for the next 6 months, so that the revenue and inventory may be managed accordingly</a:t>
            </a:r>
          </a:p>
          <a:p>
            <a:pPr marL="0" indent="0">
              <a:buNone/>
            </a:pPr>
            <a:endParaRPr lang="en-US" dirty="0"/>
          </a:p>
          <a:p>
            <a:pPr>
              <a:buFont typeface="Wingdings" panose="05000000000000000000" pitchFamily="2" charset="2"/>
              <a:buChar char="Ø"/>
            </a:pPr>
            <a:r>
              <a:rPr lang="en-US" dirty="0"/>
              <a:t>The analysis has been divided into four parts:</a:t>
            </a:r>
          </a:p>
          <a:p>
            <a:pPr lvl="1">
              <a:buFont typeface="Wingdings" panose="05000000000000000000" pitchFamily="2" charset="2"/>
              <a:buChar char="§"/>
            </a:pPr>
            <a:endParaRPr lang="en-US" dirty="0"/>
          </a:p>
          <a:p>
            <a:pPr lvl="1">
              <a:buFont typeface="Wingdings" panose="05000000000000000000" pitchFamily="2" charset="2"/>
              <a:buChar char="§"/>
            </a:pPr>
            <a:r>
              <a:rPr lang="en-US" dirty="0"/>
              <a:t>Data Understanding</a:t>
            </a:r>
          </a:p>
          <a:p>
            <a:pPr lvl="1">
              <a:buFont typeface="Wingdings" panose="05000000000000000000" pitchFamily="2" charset="2"/>
              <a:buChar char="§"/>
            </a:pPr>
            <a:r>
              <a:rPr lang="en-US" dirty="0"/>
              <a:t>Finding the most profitable segments</a:t>
            </a:r>
          </a:p>
          <a:p>
            <a:pPr lvl="1">
              <a:buFont typeface="Wingdings" panose="05000000000000000000" pitchFamily="2" charset="2"/>
              <a:buChar char="§"/>
            </a:pPr>
            <a:r>
              <a:rPr lang="en-US" dirty="0"/>
              <a:t>Forecasting sales and demand for each of the profitable segments</a:t>
            </a:r>
          </a:p>
          <a:p>
            <a:pPr lvl="1">
              <a:buFont typeface="Wingdings" panose="05000000000000000000" pitchFamily="2" charset="2"/>
              <a:buChar char="§"/>
            </a:pPr>
            <a:r>
              <a:rPr lang="en-US" dirty="0"/>
              <a:t>Recommendations for inventory management</a:t>
            </a:r>
          </a:p>
          <a:p>
            <a:pPr>
              <a:buFont typeface="Wingdings" panose="05000000000000000000" pitchFamily="2" charset="2"/>
              <a:buChar char="Ø"/>
            </a:pPr>
            <a:endParaRPr dirty="0"/>
          </a:p>
        </p:txBody>
      </p:sp>
    </p:spTree>
    <p:extLst>
      <p:ext uri="{BB962C8B-B14F-4D97-AF65-F5344CB8AC3E}">
        <p14:creationId xmlns:p14="http://schemas.microsoft.com/office/powerpoint/2010/main" val="2672202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62336" y="2282552"/>
            <a:ext cx="2952328" cy="858416"/>
          </a:xfrm>
          <a:solidFill>
            <a:schemeClr val="bg1"/>
          </a:solidFill>
          <a:ln>
            <a:solidFill>
              <a:schemeClr val="accent1">
                <a:lumMod val="50000"/>
              </a:schemeClr>
            </a:solidFill>
          </a:ln>
          <a:scene3d>
            <a:camera prst="orthographicFront"/>
            <a:lightRig rig="threePt" dir="t"/>
          </a:scene3d>
          <a:sp3d>
            <a:bevelT w="139700" prst="cross"/>
          </a:sp3d>
        </p:spPr>
        <p:txBody>
          <a:bodyPr anchor="ctr">
            <a:normAutofit/>
          </a:bodyPr>
          <a:lstStyle/>
          <a:p>
            <a:pPr algn="ctr"/>
            <a:r>
              <a:rPr lang="en-IN" sz="2400" dirty="0"/>
              <a:t>Data Preparation</a:t>
            </a:r>
            <a:endParaRPr sz="2400" dirty="0"/>
          </a:p>
        </p:txBody>
      </p:sp>
      <p:sp>
        <p:nvSpPr>
          <p:cNvPr id="14" name="Content Placeholder 13"/>
          <p:cNvSpPr>
            <a:spLocks noGrp="1"/>
          </p:cNvSpPr>
          <p:nvPr>
            <p:ph idx="1"/>
          </p:nvPr>
        </p:nvSpPr>
        <p:spPr>
          <a:xfrm>
            <a:off x="462336" y="3316262"/>
            <a:ext cx="2952328" cy="2777034"/>
          </a:xfrm>
          <a:ln>
            <a:solidFill>
              <a:srgbClr val="92D050"/>
            </a:solidFill>
          </a:ln>
          <a:scene3d>
            <a:camera prst="orthographicFront"/>
            <a:lightRig rig="threePt" dir="t"/>
          </a:scene3d>
          <a:sp3d>
            <a:bevelT w="165100" prst="coolSlant"/>
          </a:sp3d>
        </p:spPr>
        <p:txBody>
          <a:bodyPr>
            <a:noAutofit/>
          </a:bodyPr>
          <a:lstStyle/>
          <a:p>
            <a:pPr>
              <a:buFont typeface="Wingdings" panose="05000000000000000000" pitchFamily="2" charset="2"/>
              <a:buChar char="§"/>
            </a:pPr>
            <a:r>
              <a:rPr lang="en-IN" sz="1400" dirty="0"/>
              <a:t>Create 21 Market Segments Buckets</a:t>
            </a:r>
          </a:p>
          <a:p>
            <a:pPr>
              <a:buFont typeface="Wingdings" panose="05000000000000000000" pitchFamily="2" charset="2"/>
              <a:buChar char="§"/>
            </a:pPr>
            <a:r>
              <a:rPr lang="en-IN" sz="1400" dirty="0"/>
              <a:t>Aggregate buckets by Sales, Profit &amp; Quantity</a:t>
            </a:r>
          </a:p>
          <a:p>
            <a:pPr>
              <a:buFont typeface="Wingdings" panose="05000000000000000000" pitchFamily="2" charset="2"/>
              <a:buChar char="§"/>
            </a:pPr>
            <a:r>
              <a:rPr lang="en-IN" sz="1400" dirty="0"/>
              <a:t>Perform Train – Test split</a:t>
            </a:r>
          </a:p>
          <a:p>
            <a:pPr>
              <a:buFont typeface="Wingdings" panose="05000000000000000000" pitchFamily="2" charset="2"/>
              <a:buChar char="§"/>
            </a:pPr>
            <a:r>
              <a:rPr lang="en-IN" sz="1400" dirty="0"/>
              <a:t>Calculate Coefficient of Variation for train Data</a:t>
            </a:r>
          </a:p>
          <a:p>
            <a:pPr>
              <a:buFont typeface="Wingdings" panose="05000000000000000000" pitchFamily="2" charset="2"/>
              <a:buChar char="§"/>
            </a:pPr>
            <a:r>
              <a:rPr lang="en-IN" sz="1400" dirty="0"/>
              <a:t>Retain only the Market Segment with lowest Cov</a:t>
            </a:r>
          </a:p>
        </p:txBody>
      </p:sp>
      <p:sp>
        <p:nvSpPr>
          <p:cNvPr id="3" name="Title 12">
            <a:extLst>
              <a:ext uri="{FF2B5EF4-FFF2-40B4-BE49-F238E27FC236}">
                <a16:creationId xmlns:a16="http://schemas.microsoft.com/office/drawing/2014/main" id="{D15A4DF5-BA97-6191-9C58-CF55CB81A91B}"/>
              </a:ext>
            </a:extLst>
          </p:cNvPr>
          <p:cNvSpPr txBox="1">
            <a:spLocks/>
          </p:cNvSpPr>
          <p:nvPr/>
        </p:nvSpPr>
        <p:spPr>
          <a:xfrm>
            <a:off x="8904313" y="1206739"/>
            <a:ext cx="2952327" cy="858416"/>
          </a:xfrm>
          <a:prstGeom prst="rect">
            <a:avLst/>
          </a:prstGeom>
          <a:solidFill>
            <a:schemeClr val="bg1"/>
          </a:solidFill>
          <a:ln>
            <a:solidFill>
              <a:schemeClr val="accent1">
                <a:lumMod val="50000"/>
              </a:schemeClr>
            </a:solidFill>
          </a:ln>
          <a:scene3d>
            <a:camera prst="orthographicFront"/>
            <a:lightRig rig="threePt" dir="t"/>
          </a:scene3d>
          <a:sp3d>
            <a:bevelT w="139700" prst="cross"/>
          </a:sp3d>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IN" sz="2800" dirty="0"/>
              <a:t>Model Evaluation</a:t>
            </a:r>
          </a:p>
        </p:txBody>
      </p:sp>
      <p:sp>
        <p:nvSpPr>
          <p:cNvPr id="4" name="Title 12">
            <a:extLst>
              <a:ext uri="{FF2B5EF4-FFF2-40B4-BE49-F238E27FC236}">
                <a16:creationId xmlns:a16="http://schemas.microsoft.com/office/drawing/2014/main" id="{61886B69-C070-C35C-CA89-C1E1CDADFDB3}"/>
              </a:ext>
            </a:extLst>
          </p:cNvPr>
          <p:cNvSpPr txBox="1">
            <a:spLocks/>
          </p:cNvSpPr>
          <p:nvPr/>
        </p:nvSpPr>
        <p:spPr>
          <a:xfrm>
            <a:off x="5087890" y="4422840"/>
            <a:ext cx="2952326" cy="858416"/>
          </a:xfrm>
          <a:prstGeom prst="rect">
            <a:avLst/>
          </a:prstGeom>
          <a:solidFill>
            <a:schemeClr val="bg1"/>
          </a:solidFill>
          <a:ln>
            <a:solidFill>
              <a:schemeClr val="accent1">
                <a:lumMod val="50000"/>
              </a:schemeClr>
            </a:solidFill>
          </a:ln>
          <a:scene3d>
            <a:camera prst="orthographicFront"/>
            <a:lightRig rig="threePt" dir="t"/>
          </a:scene3d>
          <a:sp3d>
            <a:bevelT w="139700" prst="cross"/>
          </a:sp3d>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IN" sz="2800" dirty="0"/>
              <a:t>Forecasting</a:t>
            </a:r>
          </a:p>
        </p:txBody>
      </p:sp>
      <p:sp>
        <p:nvSpPr>
          <p:cNvPr id="6" name="Title 12">
            <a:extLst>
              <a:ext uri="{FF2B5EF4-FFF2-40B4-BE49-F238E27FC236}">
                <a16:creationId xmlns:a16="http://schemas.microsoft.com/office/drawing/2014/main" id="{1B539F04-09BB-FD9A-7F50-69054CAA8831}"/>
              </a:ext>
            </a:extLst>
          </p:cNvPr>
          <p:cNvSpPr txBox="1">
            <a:spLocks/>
          </p:cNvSpPr>
          <p:nvPr/>
        </p:nvSpPr>
        <p:spPr>
          <a:xfrm>
            <a:off x="462336" y="348323"/>
            <a:ext cx="2952328" cy="858416"/>
          </a:xfrm>
          <a:prstGeom prst="rect">
            <a:avLst/>
          </a:prstGeom>
          <a:solidFill>
            <a:schemeClr val="bg1"/>
          </a:solidFill>
          <a:ln>
            <a:solidFill>
              <a:schemeClr val="accent1">
                <a:lumMod val="50000"/>
              </a:schemeClr>
            </a:solidFill>
          </a:ln>
          <a:scene3d>
            <a:camera prst="orthographicFront"/>
            <a:lightRig rig="threePt" dir="t"/>
          </a:scene3d>
          <a:sp3d>
            <a:bevelT w="139700" prst="cross"/>
          </a:sp3d>
        </p:spPr>
        <p:txBody>
          <a:bodyPr vert="horz" lIns="91440" tIns="45720" rIns="91440" bIns="45720" rtlCol="0" anchor="ctr">
            <a:no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IN" sz="2400" dirty="0"/>
              <a:t>Understanding the Data</a:t>
            </a:r>
          </a:p>
        </p:txBody>
      </p:sp>
      <p:sp>
        <p:nvSpPr>
          <p:cNvPr id="7" name="Arrow: Down 6">
            <a:extLst>
              <a:ext uri="{FF2B5EF4-FFF2-40B4-BE49-F238E27FC236}">
                <a16:creationId xmlns:a16="http://schemas.microsoft.com/office/drawing/2014/main" id="{8BA22599-1D7A-2D79-D5B2-DB6A6F8D9535}"/>
              </a:ext>
            </a:extLst>
          </p:cNvPr>
          <p:cNvSpPr/>
          <p:nvPr/>
        </p:nvSpPr>
        <p:spPr>
          <a:xfrm>
            <a:off x="1372249" y="1341029"/>
            <a:ext cx="1080120" cy="858416"/>
          </a:xfrm>
          <a:prstGeom prst="downArrow">
            <a:avLst/>
          </a:prstGeom>
          <a:solidFill>
            <a:srgbClr val="92D050"/>
          </a:solidFill>
          <a:ln>
            <a:solidFill>
              <a:srgbClr val="00B050"/>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Down 8">
            <a:extLst>
              <a:ext uri="{FF2B5EF4-FFF2-40B4-BE49-F238E27FC236}">
                <a16:creationId xmlns:a16="http://schemas.microsoft.com/office/drawing/2014/main" id="{74697233-010F-CDBA-762D-908FC061128D}"/>
              </a:ext>
            </a:extLst>
          </p:cNvPr>
          <p:cNvSpPr/>
          <p:nvPr/>
        </p:nvSpPr>
        <p:spPr>
          <a:xfrm rot="13390175">
            <a:off x="3351064" y="1228277"/>
            <a:ext cx="1080120" cy="1083399"/>
          </a:xfrm>
          <a:prstGeom prst="downArrow">
            <a:avLst/>
          </a:prstGeom>
          <a:solidFill>
            <a:srgbClr val="92D050"/>
          </a:solidFill>
          <a:ln>
            <a:solidFill>
              <a:srgbClr val="00B050"/>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Content Placeholder 13">
            <a:extLst>
              <a:ext uri="{FF2B5EF4-FFF2-40B4-BE49-F238E27FC236}">
                <a16:creationId xmlns:a16="http://schemas.microsoft.com/office/drawing/2014/main" id="{239EF2D9-78B5-5EE8-4156-E10702FD82C6}"/>
              </a:ext>
            </a:extLst>
          </p:cNvPr>
          <p:cNvSpPr txBox="1">
            <a:spLocks/>
          </p:cNvSpPr>
          <p:nvPr/>
        </p:nvSpPr>
        <p:spPr>
          <a:xfrm>
            <a:off x="8904312" y="2199445"/>
            <a:ext cx="2952328" cy="1229555"/>
          </a:xfrm>
          <a:prstGeom prst="rect">
            <a:avLst/>
          </a:prstGeom>
          <a:ln>
            <a:solidFill>
              <a:srgbClr val="92D050"/>
            </a:solidFill>
          </a:ln>
          <a:scene3d>
            <a:camera prst="orthographicFront"/>
            <a:lightRig rig="threePt" dir="t"/>
          </a:scene3d>
          <a:sp3d>
            <a:bevelT w="165100" prst="coolSlant"/>
          </a:sp3d>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a:buFont typeface="Wingdings" panose="05000000000000000000" pitchFamily="2" charset="2"/>
              <a:buChar char="§"/>
            </a:pPr>
            <a:r>
              <a:rPr lang="en-IN" sz="1400" dirty="0"/>
              <a:t>Evaluate model on validation set using RMSE &amp; MAPE</a:t>
            </a:r>
          </a:p>
          <a:p>
            <a:pPr>
              <a:buFont typeface="Wingdings" panose="05000000000000000000" pitchFamily="2" charset="2"/>
              <a:buChar char="§"/>
            </a:pPr>
            <a:r>
              <a:rPr lang="en-IN" sz="1400" dirty="0"/>
              <a:t>Choose Best Model out of all the Models using MAPE</a:t>
            </a:r>
          </a:p>
        </p:txBody>
      </p:sp>
      <p:sp>
        <p:nvSpPr>
          <p:cNvPr id="18" name="Content Placeholder 13">
            <a:extLst>
              <a:ext uri="{FF2B5EF4-FFF2-40B4-BE49-F238E27FC236}">
                <a16:creationId xmlns:a16="http://schemas.microsoft.com/office/drawing/2014/main" id="{1ED3C5F1-587A-46F7-A82E-3370735D6030}"/>
              </a:ext>
            </a:extLst>
          </p:cNvPr>
          <p:cNvSpPr txBox="1">
            <a:spLocks/>
          </p:cNvSpPr>
          <p:nvPr/>
        </p:nvSpPr>
        <p:spPr>
          <a:xfrm>
            <a:off x="5087888" y="5477377"/>
            <a:ext cx="2952328" cy="831943"/>
          </a:xfrm>
          <a:prstGeom prst="rect">
            <a:avLst/>
          </a:prstGeom>
          <a:ln>
            <a:solidFill>
              <a:srgbClr val="92D050"/>
            </a:solidFill>
          </a:ln>
          <a:scene3d>
            <a:camera prst="orthographicFront"/>
            <a:lightRig rig="threePt" dir="t"/>
          </a:scene3d>
          <a:sp3d>
            <a:bevelT w="165100" prst="coolSlant"/>
          </a:sp3d>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a:buFont typeface="Wingdings" panose="05000000000000000000" pitchFamily="2" charset="2"/>
              <a:buChar char="§"/>
            </a:pPr>
            <a:r>
              <a:rPr lang="en-IN" sz="1400" dirty="0"/>
              <a:t>Use Best Model to forecast future of 6 month sales for the most profitable Market Segment</a:t>
            </a:r>
          </a:p>
        </p:txBody>
      </p:sp>
      <p:sp>
        <p:nvSpPr>
          <p:cNvPr id="19" name="Arrow: Down 18">
            <a:extLst>
              <a:ext uri="{FF2B5EF4-FFF2-40B4-BE49-F238E27FC236}">
                <a16:creationId xmlns:a16="http://schemas.microsoft.com/office/drawing/2014/main" id="{058A9F27-D3E4-D794-6062-8950FAA75453}"/>
              </a:ext>
            </a:extLst>
          </p:cNvPr>
          <p:cNvSpPr/>
          <p:nvPr/>
        </p:nvSpPr>
        <p:spPr>
          <a:xfrm rot="2664677">
            <a:off x="7904983" y="3369905"/>
            <a:ext cx="1080120" cy="1083399"/>
          </a:xfrm>
          <a:prstGeom prst="downArrow">
            <a:avLst/>
          </a:prstGeom>
          <a:solidFill>
            <a:srgbClr val="92D050"/>
          </a:solidFill>
          <a:ln>
            <a:solidFill>
              <a:srgbClr val="00B050"/>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itle 12">
            <a:extLst>
              <a:ext uri="{FF2B5EF4-FFF2-40B4-BE49-F238E27FC236}">
                <a16:creationId xmlns:a16="http://schemas.microsoft.com/office/drawing/2014/main" id="{FA4D5B0C-1373-4304-F62E-5868D6212642}"/>
              </a:ext>
            </a:extLst>
          </p:cNvPr>
          <p:cNvSpPr txBox="1">
            <a:spLocks/>
          </p:cNvSpPr>
          <p:nvPr/>
        </p:nvSpPr>
        <p:spPr>
          <a:xfrm>
            <a:off x="4494557" y="589076"/>
            <a:ext cx="2952327" cy="858416"/>
          </a:xfrm>
          <a:prstGeom prst="rect">
            <a:avLst/>
          </a:prstGeom>
          <a:solidFill>
            <a:schemeClr val="bg1"/>
          </a:solidFill>
          <a:ln>
            <a:solidFill>
              <a:schemeClr val="accent1">
                <a:lumMod val="50000"/>
              </a:schemeClr>
            </a:solidFill>
          </a:ln>
          <a:scene3d>
            <a:camera prst="orthographicFront"/>
            <a:lightRig rig="threePt" dir="t"/>
          </a:scene3d>
          <a:sp3d>
            <a:bevelT w="139700" prst="cross"/>
          </a:sp3d>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IN" sz="2400" dirty="0"/>
              <a:t>Modelling</a:t>
            </a:r>
          </a:p>
        </p:txBody>
      </p:sp>
      <p:sp>
        <p:nvSpPr>
          <p:cNvPr id="21" name="Content Placeholder 13">
            <a:extLst>
              <a:ext uri="{FF2B5EF4-FFF2-40B4-BE49-F238E27FC236}">
                <a16:creationId xmlns:a16="http://schemas.microsoft.com/office/drawing/2014/main" id="{0837D640-38CA-EFAC-D2EE-7B06FCEFEE91}"/>
              </a:ext>
            </a:extLst>
          </p:cNvPr>
          <p:cNvSpPr txBox="1">
            <a:spLocks/>
          </p:cNvSpPr>
          <p:nvPr/>
        </p:nvSpPr>
        <p:spPr>
          <a:xfrm>
            <a:off x="4494557" y="1602706"/>
            <a:ext cx="2952328" cy="2134499"/>
          </a:xfrm>
          <a:prstGeom prst="rect">
            <a:avLst/>
          </a:prstGeom>
          <a:ln>
            <a:solidFill>
              <a:srgbClr val="92D050"/>
            </a:solidFill>
          </a:ln>
          <a:scene3d>
            <a:camera prst="orthographicFront"/>
            <a:lightRig rig="threePt" dir="t"/>
          </a:scene3d>
          <a:sp3d>
            <a:bevelT w="165100" prst="coolSlant"/>
          </a:sp3d>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a:buFont typeface="Wingdings" panose="05000000000000000000" pitchFamily="2" charset="2"/>
              <a:buChar char="§"/>
            </a:pPr>
            <a:r>
              <a:rPr lang="en-IN" sz="1400" dirty="0"/>
              <a:t>Create time series of top aggregated data</a:t>
            </a:r>
          </a:p>
          <a:p>
            <a:pPr>
              <a:buFont typeface="Wingdings" panose="05000000000000000000" pitchFamily="2" charset="2"/>
              <a:buChar char="§"/>
            </a:pPr>
            <a:r>
              <a:rPr lang="en-IN" sz="1400" dirty="0"/>
              <a:t>Smoothen time series to identify trend &amp; Seasonality</a:t>
            </a:r>
          </a:p>
          <a:p>
            <a:pPr>
              <a:buFont typeface="Wingdings" panose="05000000000000000000" pitchFamily="2" charset="2"/>
              <a:buChar char="§"/>
            </a:pPr>
            <a:r>
              <a:rPr lang="en-IN" sz="1400" dirty="0"/>
              <a:t>Creating a train &amp; validation set of size 42 &amp; 6 months</a:t>
            </a:r>
          </a:p>
          <a:p>
            <a:pPr>
              <a:buFont typeface="Wingdings" panose="05000000000000000000" pitchFamily="2" charset="2"/>
              <a:buChar char="§"/>
            </a:pPr>
            <a:r>
              <a:rPr lang="en-IN" sz="1400" dirty="0"/>
              <a:t>Build Different Models</a:t>
            </a:r>
          </a:p>
        </p:txBody>
      </p:sp>
      <p:sp>
        <p:nvSpPr>
          <p:cNvPr id="22" name="Arrow: Down 21">
            <a:extLst>
              <a:ext uri="{FF2B5EF4-FFF2-40B4-BE49-F238E27FC236}">
                <a16:creationId xmlns:a16="http://schemas.microsoft.com/office/drawing/2014/main" id="{CD60A062-B904-1A03-ED59-EE6ABFB90ADB}"/>
              </a:ext>
            </a:extLst>
          </p:cNvPr>
          <p:cNvSpPr/>
          <p:nvPr/>
        </p:nvSpPr>
        <p:spPr>
          <a:xfrm rot="17873615">
            <a:off x="7632831" y="795455"/>
            <a:ext cx="1080120" cy="1083399"/>
          </a:xfrm>
          <a:prstGeom prst="downArrow">
            <a:avLst/>
          </a:prstGeom>
          <a:solidFill>
            <a:srgbClr val="92D050"/>
          </a:solidFill>
          <a:ln>
            <a:solidFill>
              <a:srgbClr val="00B050"/>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18803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95400" y="626368"/>
            <a:ext cx="3635896" cy="475456"/>
          </a:xfrm>
          <a:solidFill>
            <a:schemeClr val="bg1"/>
          </a:solidFill>
          <a:ln>
            <a:solidFill>
              <a:schemeClr val="accent1">
                <a:lumMod val="50000"/>
              </a:schemeClr>
            </a:solidFill>
          </a:ln>
          <a:scene3d>
            <a:camera prst="orthographicFront"/>
            <a:lightRig rig="threePt" dir="t"/>
          </a:scene3d>
          <a:sp3d>
            <a:bevelT w="139700" prst="cross"/>
          </a:sp3d>
        </p:spPr>
        <p:txBody>
          <a:bodyPr anchor="ctr">
            <a:normAutofit fontScale="90000"/>
          </a:bodyPr>
          <a:lstStyle/>
          <a:p>
            <a:pPr algn="ctr"/>
            <a:r>
              <a:rPr lang="en-IN" sz="2800" dirty="0"/>
              <a:t>Data Preparation</a:t>
            </a:r>
            <a:endParaRPr sz="2800" dirty="0"/>
          </a:p>
        </p:txBody>
      </p:sp>
      <p:sp>
        <p:nvSpPr>
          <p:cNvPr id="14" name="Content Placeholder 13"/>
          <p:cNvSpPr>
            <a:spLocks noGrp="1"/>
          </p:cNvSpPr>
          <p:nvPr>
            <p:ph idx="1"/>
          </p:nvPr>
        </p:nvSpPr>
        <p:spPr>
          <a:xfrm>
            <a:off x="695400" y="1340768"/>
            <a:ext cx="10801200" cy="2088232"/>
          </a:xfrm>
        </p:spPr>
        <p:txBody>
          <a:bodyPr/>
          <a:lstStyle/>
          <a:p>
            <a:pPr>
              <a:buFont typeface="Wingdings" panose="05000000000000000000" pitchFamily="2" charset="2"/>
              <a:buChar char="Ø"/>
            </a:pPr>
            <a:r>
              <a:rPr lang="en-US" dirty="0"/>
              <a:t>First, we need to check that there is no missing values present in the data set. In the provided data set, there are no missing values thus no need to impute missing values</a:t>
            </a:r>
          </a:p>
          <a:p>
            <a:pPr>
              <a:buFont typeface="Wingdings" panose="05000000000000000000" pitchFamily="2" charset="2"/>
              <a:buChar char="Ø"/>
            </a:pPr>
            <a:r>
              <a:rPr lang="en-US" dirty="0"/>
              <a:t>Identifying the unique data from the data set</a:t>
            </a:r>
          </a:p>
          <a:p>
            <a:pPr lvl="1">
              <a:buFont typeface="Wingdings" panose="05000000000000000000" pitchFamily="2" charset="2"/>
              <a:buChar char="§"/>
            </a:pPr>
            <a:r>
              <a:rPr lang="en-US" dirty="0"/>
              <a:t>We Can see  3 Segment &amp; 7 market which are unique in the data set</a:t>
            </a:r>
          </a:p>
          <a:p>
            <a:pPr lvl="1">
              <a:buFont typeface="Wingdings" panose="05000000000000000000" pitchFamily="2" charset="2"/>
              <a:buChar char="§"/>
            </a:pPr>
            <a:r>
              <a:rPr lang="en-US" dirty="0"/>
              <a:t>We will visualize the unique columns of segment and market through graph</a:t>
            </a:r>
          </a:p>
        </p:txBody>
      </p:sp>
      <p:pic>
        <p:nvPicPr>
          <p:cNvPr id="1026" name="Picture 2">
            <a:extLst>
              <a:ext uri="{FF2B5EF4-FFF2-40B4-BE49-F238E27FC236}">
                <a16:creationId xmlns:a16="http://schemas.microsoft.com/office/drawing/2014/main" id="{AD911EDB-4236-70E8-3179-5DB0C52DB8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00" y="3429000"/>
            <a:ext cx="5184576" cy="2802632"/>
          </a:xfrm>
          <a:prstGeom prst="rect">
            <a:avLst/>
          </a:prstGeom>
          <a:solidFill>
            <a:schemeClr val="tx1"/>
          </a:solidFill>
        </p:spPr>
      </p:pic>
      <p:pic>
        <p:nvPicPr>
          <p:cNvPr id="1028" name="Picture 4">
            <a:extLst>
              <a:ext uri="{FF2B5EF4-FFF2-40B4-BE49-F238E27FC236}">
                <a16:creationId xmlns:a16="http://schemas.microsoft.com/office/drawing/2014/main" id="{49086B80-90D5-F6F1-F50B-308CCDE4FD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2024" y="3429000"/>
            <a:ext cx="5184576" cy="2802632"/>
          </a:xfrm>
          <a:prstGeom prst="rect">
            <a:avLst/>
          </a:prstGeom>
          <a:solidFill>
            <a:schemeClr val="tx1"/>
          </a:solidFill>
        </p:spPr>
      </p:pic>
    </p:spTree>
    <p:extLst>
      <p:ext uri="{BB962C8B-B14F-4D97-AF65-F5344CB8AC3E}">
        <p14:creationId xmlns:p14="http://schemas.microsoft.com/office/powerpoint/2010/main" val="2466768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95400" y="1340768"/>
            <a:ext cx="10801200" cy="1800200"/>
          </a:xfrm>
        </p:spPr>
        <p:txBody>
          <a:bodyPr/>
          <a:lstStyle/>
          <a:p>
            <a:pPr>
              <a:buFont typeface="Wingdings" panose="05000000000000000000" pitchFamily="2" charset="2"/>
              <a:buChar char="Ø"/>
            </a:pPr>
            <a:r>
              <a:rPr lang="en-US" dirty="0"/>
              <a:t>Preparing an aggregated data with unique market &amp; segment and name it as Market-Segment</a:t>
            </a:r>
          </a:p>
          <a:p>
            <a:pPr>
              <a:buFont typeface="Wingdings" panose="05000000000000000000" pitchFamily="2" charset="2"/>
              <a:buChar char="Ø"/>
            </a:pPr>
            <a:r>
              <a:rPr lang="en-US" dirty="0"/>
              <a:t>After  aggregating the data, we will get 21 unique Market Segments</a:t>
            </a:r>
          </a:p>
          <a:p>
            <a:pPr lvl="1">
              <a:buFont typeface="Wingdings" panose="05000000000000000000" pitchFamily="2" charset="2"/>
              <a:buChar char="§"/>
            </a:pPr>
            <a:r>
              <a:rPr lang="en-US" dirty="0"/>
              <a:t>Visualizing the Market Segment through graph</a:t>
            </a:r>
          </a:p>
          <a:p>
            <a:pPr lvl="1">
              <a:buFont typeface="Wingdings" panose="05000000000000000000" pitchFamily="2" charset="2"/>
              <a:buChar char="§"/>
            </a:pPr>
            <a:r>
              <a:rPr lang="en-US" dirty="0"/>
              <a:t>We can see that APAC_Consumer has the highest count</a:t>
            </a:r>
          </a:p>
        </p:txBody>
      </p:sp>
      <p:pic>
        <p:nvPicPr>
          <p:cNvPr id="2050" name="Picture 2">
            <a:extLst>
              <a:ext uri="{FF2B5EF4-FFF2-40B4-BE49-F238E27FC236}">
                <a16:creationId xmlns:a16="http://schemas.microsoft.com/office/drawing/2014/main" id="{AC76D9C6-BD56-F338-D2D9-C5515184FA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484" y="3429000"/>
            <a:ext cx="9289032" cy="2802632"/>
          </a:xfrm>
          <a:prstGeom prst="rect">
            <a:avLst/>
          </a:prstGeom>
          <a:solidFill>
            <a:schemeClr val="tx1"/>
          </a:solidFill>
        </p:spPr>
      </p:pic>
      <p:sp>
        <p:nvSpPr>
          <p:cNvPr id="2" name="Title 12">
            <a:extLst>
              <a:ext uri="{FF2B5EF4-FFF2-40B4-BE49-F238E27FC236}">
                <a16:creationId xmlns:a16="http://schemas.microsoft.com/office/drawing/2014/main" id="{46910FC8-98C8-7956-F4C2-F9CFC371F1E1}"/>
              </a:ext>
            </a:extLst>
          </p:cNvPr>
          <p:cNvSpPr>
            <a:spLocks noGrp="1"/>
          </p:cNvSpPr>
          <p:nvPr>
            <p:ph type="title"/>
          </p:nvPr>
        </p:nvSpPr>
        <p:spPr>
          <a:xfrm>
            <a:off x="695400" y="626368"/>
            <a:ext cx="3635896" cy="475456"/>
          </a:xfrm>
          <a:solidFill>
            <a:schemeClr val="bg1"/>
          </a:solidFill>
          <a:ln>
            <a:solidFill>
              <a:schemeClr val="accent1">
                <a:lumMod val="50000"/>
              </a:schemeClr>
            </a:solidFill>
          </a:ln>
          <a:scene3d>
            <a:camera prst="orthographicFront"/>
            <a:lightRig rig="threePt" dir="t"/>
          </a:scene3d>
          <a:sp3d>
            <a:bevelT w="139700" prst="cross"/>
          </a:sp3d>
        </p:spPr>
        <p:txBody>
          <a:bodyPr anchor="ctr">
            <a:normAutofit fontScale="90000"/>
          </a:bodyPr>
          <a:lstStyle/>
          <a:p>
            <a:pPr algn="ctr"/>
            <a:r>
              <a:rPr lang="en-IN" sz="2800" dirty="0"/>
              <a:t>Data Preparation</a:t>
            </a:r>
            <a:endParaRPr sz="2800" dirty="0"/>
          </a:p>
        </p:txBody>
      </p:sp>
    </p:spTree>
    <p:extLst>
      <p:ext uri="{BB962C8B-B14F-4D97-AF65-F5344CB8AC3E}">
        <p14:creationId xmlns:p14="http://schemas.microsoft.com/office/powerpoint/2010/main" val="3444540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95399" y="626368"/>
            <a:ext cx="8496945" cy="475456"/>
          </a:xfrm>
          <a:solidFill>
            <a:schemeClr val="bg1"/>
          </a:solidFill>
          <a:ln>
            <a:solidFill>
              <a:schemeClr val="accent1">
                <a:lumMod val="50000"/>
              </a:schemeClr>
            </a:solidFill>
          </a:ln>
          <a:scene3d>
            <a:camera prst="orthographicFront"/>
            <a:lightRig rig="threePt" dir="t"/>
          </a:scene3d>
          <a:sp3d>
            <a:bevelT w="139700" prst="cross"/>
          </a:sp3d>
        </p:spPr>
        <p:txBody>
          <a:bodyPr anchor="ctr">
            <a:normAutofit fontScale="90000"/>
          </a:bodyPr>
          <a:lstStyle/>
          <a:p>
            <a:pPr algn="ctr"/>
            <a:r>
              <a:rPr lang="en-IN" sz="2800" dirty="0"/>
              <a:t>Identifying the most profitable Market-Segment </a:t>
            </a:r>
            <a:endParaRPr sz="2800" dirty="0"/>
          </a:p>
        </p:txBody>
      </p:sp>
      <p:sp>
        <p:nvSpPr>
          <p:cNvPr id="14" name="Content Placeholder 13"/>
          <p:cNvSpPr>
            <a:spLocks noGrp="1"/>
          </p:cNvSpPr>
          <p:nvPr>
            <p:ph idx="1"/>
          </p:nvPr>
        </p:nvSpPr>
        <p:spPr>
          <a:xfrm>
            <a:off x="695400" y="1340768"/>
            <a:ext cx="6912768" cy="4890864"/>
          </a:xfrm>
        </p:spPr>
        <p:txBody>
          <a:bodyPr>
            <a:normAutofit/>
          </a:bodyPr>
          <a:lstStyle/>
          <a:p>
            <a:pPr>
              <a:buFont typeface="Wingdings" panose="05000000000000000000" pitchFamily="2" charset="2"/>
              <a:buChar char="Ø"/>
            </a:pPr>
            <a:r>
              <a:rPr lang="en-US" dirty="0"/>
              <a:t>We get 21 unique Market-Segments after combining both segments and markets</a:t>
            </a:r>
          </a:p>
          <a:p>
            <a:pPr>
              <a:buFont typeface="Wingdings" panose="05000000000000000000" pitchFamily="2" charset="2"/>
              <a:buChar char="Ø"/>
            </a:pPr>
            <a:r>
              <a:rPr lang="en-US" dirty="0"/>
              <a:t>Aggregate the data in each bucket based on Sales, Quantity &amp; Profit</a:t>
            </a:r>
          </a:p>
          <a:p>
            <a:pPr>
              <a:buFont typeface="Wingdings" panose="05000000000000000000" pitchFamily="2" charset="2"/>
              <a:buChar char="Ø"/>
            </a:pPr>
            <a:r>
              <a:rPr lang="en-US" dirty="0"/>
              <a:t>Perform the Train – Test split in the aggregated data</a:t>
            </a:r>
          </a:p>
          <a:p>
            <a:pPr>
              <a:buFont typeface="Wingdings" panose="05000000000000000000" pitchFamily="2" charset="2"/>
              <a:buChar char="Ø"/>
            </a:pPr>
            <a:r>
              <a:rPr lang="en-US" dirty="0"/>
              <a:t>Calculate the CoV on the profit for each of the 21 market segments on the train data</a:t>
            </a:r>
          </a:p>
          <a:p>
            <a:pPr lvl="1">
              <a:buFont typeface="Wingdings" panose="05000000000000000000" pitchFamily="2" charset="2"/>
              <a:buChar char="§"/>
            </a:pPr>
            <a:r>
              <a:rPr lang="en-US" b="1" dirty="0"/>
              <a:t>CoV = Standard Deviation / Mean</a:t>
            </a:r>
          </a:p>
          <a:p>
            <a:pPr>
              <a:buFont typeface="Wingdings" panose="05000000000000000000" pitchFamily="2" charset="2"/>
              <a:buChar char="Ø"/>
            </a:pPr>
            <a:r>
              <a:rPr lang="en-US" dirty="0"/>
              <a:t>We want to forecast the sales where the market segment is reliable or in other words, there is less variation in the profits</a:t>
            </a:r>
          </a:p>
        </p:txBody>
      </p:sp>
      <p:pic>
        <p:nvPicPr>
          <p:cNvPr id="3" name="Picture 2">
            <a:extLst>
              <a:ext uri="{FF2B5EF4-FFF2-40B4-BE49-F238E27FC236}">
                <a16:creationId xmlns:a16="http://schemas.microsoft.com/office/drawing/2014/main" id="{3DE292B7-3D34-8A34-E155-EA890E24A5B4}"/>
              </a:ext>
            </a:extLst>
          </p:cNvPr>
          <p:cNvPicPr>
            <a:picLocks noChangeAspect="1"/>
          </p:cNvPicPr>
          <p:nvPr/>
        </p:nvPicPr>
        <p:blipFill>
          <a:blip r:embed="rId2"/>
          <a:stretch>
            <a:fillRect/>
          </a:stretch>
        </p:blipFill>
        <p:spPr>
          <a:xfrm>
            <a:off x="7824192" y="1260432"/>
            <a:ext cx="3672408" cy="4971200"/>
          </a:xfrm>
          <a:prstGeom prst="rect">
            <a:avLst/>
          </a:prstGeom>
        </p:spPr>
      </p:pic>
    </p:spTree>
    <p:extLst>
      <p:ext uri="{BB962C8B-B14F-4D97-AF65-F5344CB8AC3E}">
        <p14:creationId xmlns:p14="http://schemas.microsoft.com/office/powerpoint/2010/main" val="1279242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57BEF11-F873-0B9F-62AD-D7E6CB3A763C}"/>
              </a:ext>
            </a:extLst>
          </p:cNvPr>
          <p:cNvPicPr>
            <a:picLocks noChangeAspect="1"/>
          </p:cNvPicPr>
          <p:nvPr/>
        </p:nvPicPr>
        <p:blipFill>
          <a:blip r:embed="rId2"/>
          <a:stretch>
            <a:fillRect/>
          </a:stretch>
        </p:blipFill>
        <p:spPr>
          <a:xfrm>
            <a:off x="1451484" y="3417191"/>
            <a:ext cx="9289032" cy="2802633"/>
          </a:xfrm>
          <a:prstGeom prst="rect">
            <a:avLst/>
          </a:prstGeom>
          <a:solidFill>
            <a:schemeClr val="tx1"/>
          </a:solidFill>
        </p:spPr>
      </p:pic>
      <p:sp>
        <p:nvSpPr>
          <p:cNvPr id="14" name="Content Placeholder 13"/>
          <p:cNvSpPr>
            <a:spLocks noGrp="1"/>
          </p:cNvSpPr>
          <p:nvPr>
            <p:ph idx="1"/>
          </p:nvPr>
        </p:nvSpPr>
        <p:spPr>
          <a:xfrm>
            <a:off x="695400" y="1340768"/>
            <a:ext cx="10801200" cy="1800200"/>
          </a:xfrm>
        </p:spPr>
        <p:txBody>
          <a:bodyPr>
            <a:normAutofit/>
          </a:bodyPr>
          <a:lstStyle/>
          <a:p>
            <a:pPr>
              <a:buFont typeface="Wingdings" panose="05000000000000000000" pitchFamily="2" charset="2"/>
              <a:buChar char="Ø"/>
            </a:pPr>
            <a:r>
              <a:rPr lang="en-US" dirty="0"/>
              <a:t>Plotting the CoV curve to get the better idea</a:t>
            </a:r>
          </a:p>
          <a:p>
            <a:pPr>
              <a:buFont typeface="Wingdings" panose="05000000000000000000" pitchFamily="2" charset="2"/>
              <a:buChar char="Ø"/>
            </a:pPr>
            <a:r>
              <a:rPr lang="en-US" dirty="0"/>
              <a:t>According to data and graph, </a:t>
            </a:r>
            <a:r>
              <a:rPr lang="en-US" b="1" dirty="0"/>
              <a:t>‘APAC_Consumer’</a:t>
            </a:r>
            <a:r>
              <a:rPr lang="en-US" dirty="0"/>
              <a:t> has the least CoV of 59.6, which indicates that it is the most stable market segment</a:t>
            </a:r>
          </a:p>
          <a:p>
            <a:pPr>
              <a:buFont typeface="Wingdings" panose="05000000000000000000" pitchFamily="2" charset="2"/>
              <a:buChar char="Ø"/>
            </a:pPr>
            <a:r>
              <a:rPr lang="en-US" dirty="0"/>
              <a:t>As a result, it makes sense to analyze the </a:t>
            </a:r>
            <a:r>
              <a:rPr lang="en-US" b="1" dirty="0"/>
              <a:t>‘APAC_Consumer’</a:t>
            </a:r>
            <a:r>
              <a:rPr lang="en-US" dirty="0"/>
              <a:t> market segment</a:t>
            </a:r>
          </a:p>
        </p:txBody>
      </p:sp>
      <p:sp>
        <p:nvSpPr>
          <p:cNvPr id="3" name="Title 12">
            <a:extLst>
              <a:ext uri="{FF2B5EF4-FFF2-40B4-BE49-F238E27FC236}">
                <a16:creationId xmlns:a16="http://schemas.microsoft.com/office/drawing/2014/main" id="{A7BBAA84-092F-48EE-A747-D5CC5BDEC237}"/>
              </a:ext>
            </a:extLst>
          </p:cNvPr>
          <p:cNvSpPr>
            <a:spLocks noGrp="1"/>
          </p:cNvSpPr>
          <p:nvPr>
            <p:ph type="title"/>
          </p:nvPr>
        </p:nvSpPr>
        <p:spPr>
          <a:xfrm>
            <a:off x="695399" y="626368"/>
            <a:ext cx="8496945" cy="475456"/>
          </a:xfrm>
          <a:solidFill>
            <a:schemeClr val="bg1"/>
          </a:solidFill>
          <a:ln>
            <a:solidFill>
              <a:schemeClr val="accent1">
                <a:lumMod val="50000"/>
              </a:schemeClr>
            </a:solidFill>
          </a:ln>
          <a:scene3d>
            <a:camera prst="orthographicFront"/>
            <a:lightRig rig="threePt" dir="t"/>
          </a:scene3d>
          <a:sp3d>
            <a:bevelT w="139700" prst="cross"/>
          </a:sp3d>
        </p:spPr>
        <p:txBody>
          <a:bodyPr anchor="ctr">
            <a:normAutofit fontScale="90000"/>
          </a:bodyPr>
          <a:lstStyle/>
          <a:p>
            <a:pPr algn="ctr"/>
            <a:r>
              <a:rPr lang="en-IN" sz="2800" dirty="0"/>
              <a:t>Identifying the most profitable Market-Segment </a:t>
            </a:r>
            <a:endParaRPr sz="2800" dirty="0"/>
          </a:p>
        </p:txBody>
      </p:sp>
    </p:spTree>
    <p:extLst>
      <p:ext uri="{BB962C8B-B14F-4D97-AF65-F5344CB8AC3E}">
        <p14:creationId xmlns:p14="http://schemas.microsoft.com/office/powerpoint/2010/main" val="1310911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95399" y="626368"/>
            <a:ext cx="4968553" cy="475456"/>
          </a:xfrm>
          <a:solidFill>
            <a:schemeClr val="bg1"/>
          </a:solidFill>
          <a:ln>
            <a:solidFill>
              <a:schemeClr val="accent1">
                <a:lumMod val="50000"/>
              </a:schemeClr>
            </a:solidFill>
          </a:ln>
          <a:scene3d>
            <a:camera prst="orthographicFront"/>
            <a:lightRig rig="threePt" dir="t"/>
          </a:scene3d>
          <a:sp3d>
            <a:bevelT w="139700" prst="cross"/>
          </a:sp3d>
        </p:spPr>
        <p:txBody>
          <a:bodyPr anchor="ctr">
            <a:normAutofit fontScale="90000"/>
          </a:bodyPr>
          <a:lstStyle/>
          <a:p>
            <a:pPr algn="ctr"/>
            <a:r>
              <a:rPr lang="en-IN" sz="2800" dirty="0"/>
              <a:t>Time Series Decomposition</a:t>
            </a:r>
            <a:endParaRPr sz="2800" dirty="0"/>
          </a:p>
        </p:txBody>
      </p:sp>
      <p:sp>
        <p:nvSpPr>
          <p:cNvPr id="14" name="Content Placeholder 13"/>
          <p:cNvSpPr>
            <a:spLocks noGrp="1"/>
          </p:cNvSpPr>
          <p:nvPr>
            <p:ph idx="1"/>
          </p:nvPr>
        </p:nvSpPr>
        <p:spPr>
          <a:xfrm>
            <a:off x="695399" y="1318867"/>
            <a:ext cx="10801201" cy="936104"/>
          </a:xfrm>
        </p:spPr>
        <p:txBody>
          <a:bodyPr>
            <a:normAutofit/>
          </a:bodyPr>
          <a:lstStyle/>
          <a:p>
            <a:pPr>
              <a:buFont typeface="Wingdings" panose="05000000000000000000" pitchFamily="2" charset="2"/>
              <a:buChar char="Ø"/>
            </a:pPr>
            <a:r>
              <a:rPr lang="en-US" dirty="0"/>
              <a:t>Lets understand how a time series can be split into its various components that is the Trend, Seasonality, and Residuals</a:t>
            </a:r>
          </a:p>
        </p:txBody>
      </p:sp>
      <p:sp>
        <p:nvSpPr>
          <p:cNvPr id="2" name="Title 12">
            <a:extLst>
              <a:ext uri="{FF2B5EF4-FFF2-40B4-BE49-F238E27FC236}">
                <a16:creationId xmlns:a16="http://schemas.microsoft.com/office/drawing/2014/main" id="{BE2B25D5-5DD4-E8DB-6325-9E3C9EDBE407}"/>
              </a:ext>
            </a:extLst>
          </p:cNvPr>
          <p:cNvSpPr txBox="1">
            <a:spLocks/>
          </p:cNvSpPr>
          <p:nvPr/>
        </p:nvSpPr>
        <p:spPr>
          <a:xfrm>
            <a:off x="695399" y="2204864"/>
            <a:ext cx="9721081" cy="475456"/>
          </a:xfrm>
          <a:prstGeom prst="rect">
            <a:avLst/>
          </a:prstGeom>
          <a:solidFill>
            <a:schemeClr val="bg1"/>
          </a:solidFill>
          <a:ln>
            <a:solidFill>
              <a:schemeClr val="accent1">
                <a:lumMod val="50000"/>
              </a:schemeClr>
            </a:solidFill>
          </a:ln>
          <a:scene3d>
            <a:camera prst="orthographicFront"/>
            <a:lightRig rig="threePt" dir="t"/>
          </a:scene3d>
          <a:sp3d>
            <a:bevelT w="139700" prst="cross"/>
          </a:sp3d>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IN" sz="2800" dirty="0"/>
              <a:t>Seasonal Decomposition of ‘APAC_Consumer’ Sales Data (Additive)</a:t>
            </a:r>
          </a:p>
        </p:txBody>
      </p:sp>
      <p:pic>
        <p:nvPicPr>
          <p:cNvPr id="1026" name="Picture 2">
            <a:extLst>
              <a:ext uri="{FF2B5EF4-FFF2-40B4-BE49-F238E27FC236}">
                <a16:creationId xmlns:a16="http://schemas.microsoft.com/office/drawing/2014/main" id="{F2AC6DA1-60C7-7951-DFA0-893AE1A2E6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1864" y="2878460"/>
            <a:ext cx="6624737" cy="3353172"/>
          </a:xfrm>
          <a:prstGeom prst="rect">
            <a:avLst/>
          </a:prstGeom>
          <a:solidFill>
            <a:schemeClr val="tx1"/>
          </a:solidFill>
        </p:spPr>
      </p:pic>
      <p:sp>
        <p:nvSpPr>
          <p:cNvPr id="5" name="Content Placeholder 13">
            <a:extLst>
              <a:ext uri="{FF2B5EF4-FFF2-40B4-BE49-F238E27FC236}">
                <a16:creationId xmlns:a16="http://schemas.microsoft.com/office/drawing/2014/main" id="{747CCFC3-0106-D884-0CEE-C8801C0DB169}"/>
              </a:ext>
            </a:extLst>
          </p:cNvPr>
          <p:cNvSpPr txBox="1">
            <a:spLocks/>
          </p:cNvSpPr>
          <p:nvPr/>
        </p:nvSpPr>
        <p:spPr>
          <a:xfrm>
            <a:off x="695399" y="2878460"/>
            <a:ext cx="3960442" cy="33531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a:buFont typeface="Wingdings" panose="05000000000000000000" pitchFamily="2" charset="2"/>
              <a:buChar char="Ø"/>
            </a:pPr>
            <a:r>
              <a:rPr lang="en-US" dirty="0"/>
              <a:t>Decomposed the data using the additive method:</a:t>
            </a:r>
          </a:p>
          <a:p>
            <a:pPr lvl="1">
              <a:buFont typeface="Wingdings" panose="05000000000000000000" pitchFamily="2" charset="2"/>
              <a:buChar char="§"/>
            </a:pPr>
            <a:r>
              <a:rPr lang="en-US" dirty="0"/>
              <a:t>We can see the clear upward trend and some seasonality as well in the graph</a:t>
            </a:r>
          </a:p>
          <a:p>
            <a:pPr lvl="1">
              <a:buFont typeface="Wingdings" panose="05000000000000000000" pitchFamily="2" charset="2"/>
              <a:buChar char="§"/>
            </a:pPr>
            <a:r>
              <a:rPr lang="en-US" dirty="0"/>
              <a:t>The residuals seem to have some pattern</a:t>
            </a:r>
          </a:p>
        </p:txBody>
      </p:sp>
    </p:spTree>
    <p:extLst>
      <p:ext uri="{BB962C8B-B14F-4D97-AF65-F5344CB8AC3E}">
        <p14:creationId xmlns:p14="http://schemas.microsoft.com/office/powerpoint/2010/main" val="217170107"/>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426</TotalTime>
  <Words>1410</Words>
  <Application>Microsoft Office PowerPoint</Application>
  <PresentationFormat>Widescreen</PresentationFormat>
  <Paragraphs>156</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Candara</vt:lpstr>
      <vt:lpstr>Consolas</vt:lpstr>
      <vt:lpstr>Wingdings</vt:lpstr>
      <vt:lpstr>Tech Computer 16x9</vt:lpstr>
      <vt:lpstr>Retail Giant Sales Forecasting Case Study</vt:lpstr>
      <vt:lpstr>Global Market Online Supergiant Store</vt:lpstr>
      <vt:lpstr>Problem Statement</vt:lpstr>
      <vt:lpstr>Data Preparation</vt:lpstr>
      <vt:lpstr>Data Preparation</vt:lpstr>
      <vt:lpstr>Data Preparation</vt:lpstr>
      <vt:lpstr>Identifying the most profitable Market-Segment </vt:lpstr>
      <vt:lpstr>Identifying the most profitable Market-Segment </vt:lpstr>
      <vt:lpstr>Time Series Decomposition</vt:lpstr>
      <vt:lpstr>Time Series Decomposition</vt:lpstr>
      <vt:lpstr>Building and Evaluating Time Series Forecasts</vt:lpstr>
      <vt:lpstr>Building and Evaluating Time Series Forecasts</vt:lpstr>
      <vt:lpstr>Building and Evaluating Time Series Forecasts</vt:lpstr>
      <vt:lpstr>Building and Evaluating Time Series Forecasts</vt:lpstr>
      <vt:lpstr>Building and Evaluating Time Series Forecasts</vt:lpstr>
      <vt:lpstr>Building and Evaluating Time Series Forecasts</vt:lpstr>
      <vt:lpstr>Building and Evaluating Time Series Forecasts</vt:lpstr>
      <vt:lpstr>Building and Evaluating Time Series Forecasts</vt:lpstr>
      <vt:lpstr>Building and Evaluating Time Series Forecasts</vt:lpstr>
      <vt:lpstr>Building and Evaluating Time Series Forecasts</vt:lpstr>
      <vt:lpstr>Building and Evaluating Time Series Forecasts</vt:lpstr>
      <vt:lpstr>Building and Evaluating Time Series Forecasts</vt:lpstr>
      <vt:lpstr>Building and Evaluating Time Series Forecasts</vt:lpstr>
      <vt:lpstr>Building and Evaluating Time Series Forecasts</vt:lpstr>
      <vt:lpstr>Building and Evaluating Time Series Forecasts</vt:lpstr>
      <vt:lpstr>Building and Evaluating Time Series Forecasts</vt:lpstr>
      <vt:lpstr>Model Evaluation Based on MAPE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Giant Sales Forecasting Assignment</dc:title>
  <dc:creator>VATSAL GOHEL</dc:creator>
  <cp:lastModifiedBy>Gohel, Vatsal Rameshbhai</cp:lastModifiedBy>
  <cp:revision>52</cp:revision>
  <dcterms:created xsi:type="dcterms:W3CDTF">2022-10-15T05:20:25Z</dcterms:created>
  <dcterms:modified xsi:type="dcterms:W3CDTF">2024-06-26T17:22:53Z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