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Thin"/>
      <p:regular r:id="rId22"/>
      <p:bold r:id="rId23"/>
      <p:italic r:id="rId24"/>
      <p:boldItalic r:id="rId25"/>
    </p:embeddedFont>
    <p:embeddedFont>
      <p:font typeface="Didact Gothic"/>
      <p:regular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Thi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Thin-italic.fntdata"/><Relationship Id="rId23" Type="http://schemas.openxmlformats.org/officeDocument/2006/relationships/font" Target="fonts/RalewayTh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idactGothic-regular.fntdata"/><Relationship Id="rId25" Type="http://schemas.openxmlformats.org/officeDocument/2006/relationships/font" Target="fonts/RalewayThin-bold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Comforta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995716cd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995716cd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95716cda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995716cd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9df11a23c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9df11a2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9c67eddbd7_0_3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9c67eddbd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95716cdac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95716cda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c67eddbd7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c67eddbd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df4c966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df4c96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df4c9667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df4c966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c67eddbd7_0_3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c67eddbd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MANAGED SOCIAL DISTANCING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</a:t>
            </a:r>
            <a:endParaRPr/>
          </a:p>
        </p:txBody>
      </p:sp>
      <p:grpSp>
        <p:nvGrpSpPr>
          <p:cNvPr id="64" name="Google Shape;64;p12"/>
          <p:cNvGrpSpPr/>
          <p:nvPr/>
        </p:nvGrpSpPr>
        <p:grpSpPr>
          <a:xfrm>
            <a:off x="5119460" y="498164"/>
            <a:ext cx="3554801" cy="4147184"/>
            <a:chOff x="2152750" y="190500"/>
            <a:chExt cx="4293756" cy="4762499"/>
          </a:xfrm>
        </p:grpSpPr>
        <p:sp>
          <p:nvSpPr>
            <p:cNvPr id="65" name="Google Shape;65;p12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12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40" name="Google Shape;140;p12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12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50" name="Google Shape;15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2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2"/>
          <p:cNvSpPr/>
          <p:nvPr/>
        </p:nvSpPr>
        <p:spPr>
          <a:xfrm>
            <a:off x="5378050" y="1421600"/>
            <a:ext cx="151225" cy="119075"/>
          </a:xfrm>
          <a:custGeom>
            <a:rect b="b" l="l" r="r" t="t"/>
            <a:pathLst>
              <a:path extrusionOk="0" h="4763" w="6049">
                <a:moveTo>
                  <a:pt x="0" y="286"/>
                </a:moveTo>
                <a:lnTo>
                  <a:pt x="381" y="1000"/>
                </a:lnTo>
                <a:lnTo>
                  <a:pt x="572" y="1953"/>
                </a:lnTo>
                <a:lnTo>
                  <a:pt x="524" y="2620"/>
                </a:lnTo>
                <a:lnTo>
                  <a:pt x="95" y="2905"/>
                </a:lnTo>
                <a:lnTo>
                  <a:pt x="1667" y="4096"/>
                </a:lnTo>
                <a:lnTo>
                  <a:pt x="3096" y="4763"/>
                </a:lnTo>
                <a:lnTo>
                  <a:pt x="4096" y="4715"/>
                </a:lnTo>
                <a:lnTo>
                  <a:pt x="5287" y="3525"/>
                </a:lnTo>
                <a:lnTo>
                  <a:pt x="5763" y="1905"/>
                </a:lnTo>
                <a:lnTo>
                  <a:pt x="6001" y="619"/>
                </a:lnTo>
                <a:lnTo>
                  <a:pt x="6049" y="143"/>
                </a:lnTo>
                <a:lnTo>
                  <a:pt x="3858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12"/>
          <p:cNvSpPr/>
          <p:nvPr/>
        </p:nvSpPr>
        <p:spPr>
          <a:xfrm>
            <a:off x="8321275" y="744150"/>
            <a:ext cx="134550" cy="100000"/>
          </a:xfrm>
          <a:custGeom>
            <a:rect b="b" l="l" r="r" t="t"/>
            <a:pathLst>
              <a:path extrusionOk="0" h="4000" w="5382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12"/>
          <p:cNvSpPr/>
          <p:nvPr/>
        </p:nvSpPr>
        <p:spPr>
          <a:xfrm>
            <a:off x="8189375" y="2751350"/>
            <a:ext cx="106299" cy="131746"/>
          </a:xfrm>
          <a:custGeom>
            <a:rect b="b" l="l" r="r" t="t"/>
            <a:pathLst>
              <a:path extrusionOk="0" h="5263" w="3929">
                <a:moveTo>
                  <a:pt x="0" y="0"/>
                </a:moveTo>
                <a:lnTo>
                  <a:pt x="3739" y="405"/>
                </a:lnTo>
                <a:lnTo>
                  <a:pt x="3310" y="1262"/>
                </a:lnTo>
                <a:lnTo>
                  <a:pt x="3239" y="1977"/>
                </a:lnTo>
                <a:lnTo>
                  <a:pt x="3929" y="2739"/>
                </a:lnTo>
                <a:lnTo>
                  <a:pt x="2119" y="5263"/>
                </a:lnTo>
                <a:lnTo>
                  <a:pt x="1357" y="4930"/>
                </a:lnTo>
                <a:lnTo>
                  <a:pt x="191" y="247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</p:txBody>
      </p:sp>
      <p:sp>
        <p:nvSpPr>
          <p:cNvPr id="975" name="Google Shape;975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21"/>
          <p:cNvSpPr/>
          <p:nvPr/>
        </p:nvSpPr>
        <p:spPr>
          <a:xfrm>
            <a:off x="825625" y="1981500"/>
            <a:ext cx="2280000" cy="210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7" name="Google Shape;977;p21"/>
          <p:cNvSpPr txBox="1"/>
          <p:nvPr/>
        </p:nvSpPr>
        <p:spPr>
          <a:xfrm>
            <a:off x="1072100" y="2326575"/>
            <a:ext cx="18609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Consumers with a video monitored area</a:t>
            </a:r>
            <a:endParaRPr b="1" sz="16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C5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78" name="Google Shape;978;p21"/>
          <p:cNvSpPr/>
          <p:nvPr/>
        </p:nvSpPr>
        <p:spPr>
          <a:xfrm>
            <a:off x="1417225" y="1699650"/>
            <a:ext cx="1096800" cy="544500"/>
          </a:xfrm>
          <a:prstGeom prst="roundRect">
            <a:avLst>
              <a:gd fmla="val 16667" name="adj"/>
            </a:avLst>
          </a:prstGeom>
          <a:solidFill>
            <a:srgbClr val="333C5D"/>
          </a:solidFill>
          <a:ln cap="flat" cmpd="sng" w="9525">
            <a:solidFill>
              <a:srgbClr val="72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1"/>
          <p:cNvSpPr txBox="1"/>
          <p:nvPr/>
        </p:nvSpPr>
        <p:spPr>
          <a:xfrm>
            <a:off x="1454125" y="1699650"/>
            <a:ext cx="10230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DFFDC"/>
                </a:solidFill>
                <a:latin typeface="Comfortaa"/>
                <a:ea typeface="Comfortaa"/>
                <a:cs typeface="Comfortaa"/>
                <a:sym typeface="Comfortaa"/>
              </a:rPr>
              <a:t>TAM</a:t>
            </a:r>
            <a:endParaRPr b="1" sz="1700">
              <a:solidFill>
                <a:srgbClr val="FDFFD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0" name="Google Shape;980;p21"/>
          <p:cNvSpPr/>
          <p:nvPr/>
        </p:nvSpPr>
        <p:spPr>
          <a:xfrm>
            <a:off x="5971850" y="1981500"/>
            <a:ext cx="2280000" cy="210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72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1"/>
          <p:cNvSpPr txBox="1"/>
          <p:nvPr/>
        </p:nvSpPr>
        <p:spPr>
          <a:xfrm>
            <a:off x="6166625" y="2326575"/>
            <a:ext cx="19593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Consumers who are looking to monitor how effective their social distancing precautions are</a:t>
            </a:r>
            <a:endParaRPr b="1" sz="16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C5D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C5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2" name="Google Shape;982;p21"/>
          <p:cNvSpPr/>
          <p:nvPr/>
        </p:nvSpPr>
        <p:spPr>
          <a:xfrm>
            <a:off x="6388450" y="1648950"/>
            <a:ext cx="1540200" cy="595200"/>
          </a:xfrm>
          <a:prstGeom prst="roundRect">
            <a:avLst>
              <a:gd fmla="val 16667" name="adj"/>
            </a:avLst>
          </a:prstGeom>
          <a:solidFill>
            <a:srgbClr val="333C5D"/>
          </a:solidFill>
          <a:ln cap="flat" cmpd="sng" w="9525">
            <a:solidFill>
              <a:srgbClr val="72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1"/>
          <p:cNvSpPr txBox="1"/>
          <p:nvPr/>
        </p:nvSpPr>
        <p:spPr>
          <a:xfrm>
            <a:off x="6381688" y="1674300"/>
            <a:ext cx="1553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DFFDC"/>
                </a:solidFill>
                <a:latin typeface="Comfortaa"/>
                <a:ea typeface="Comfortaa"/>
                <a:cs typeface="Comfortaa"/>
                <a:sym typeface="Comfortaa"/>
              </a:rPr>
              <a:t>Beachhead</a:t>
            </a:r>
            <a:endParaRPr b="1" sz="1700">
              <a:solidFill>
                <a:srgbClr val="FDFF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DFFDC"/>
                </a:solidFill>
                <a:latin typeface="Comfortaa"/>
                <a:ea typeface="Comfortaa"/>
                <a:cs typeface="Comfortaa"/>
                <a:sym typeface="Comfortaa"/>
              </a:rPr>
              <a:t>Market</a:t>
            </a:r>
            <a:endParaRPr b="1" sz="1700">
              <a:solidFill>
                <a:srgbClr val="FDFFD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84" name="Google Shape;984;p21"/>
          <p:cNvGrpSpPr/>
          <p:nvPr/>
        </p:nvGrpSpPr>
        <p:grpSpPr>
          <a:xfrm>
            <a:off x="7747964" y="3603220"/>
            <a:ext cx="798594" cy="1166596"/>
            <a:chOff x="2593102" y="2288778"/>
            <a:chExt cx="204663" cy="363007"/>
          </a:xfrm>
        </p:grpSpPr>
        <p:sp>
          <p:nvSpPr>
            <p:cNvPr id="985" name="Google Shape;985;p21"/>
            <p:cNvSpPr/>
            <p:nvPr/>
          </p:nvSpPr>
          <p:spPr>
            <a:xfrm>
              <a:off x="2753837" y="2310636"/>
              <a:ext cx="43928" cy="297431"/>
            </a:xfrm>
            <a:custGeom>
              <a:rect b="b" l="l" r="r" t="t"/>
              <a:pathLst>
                <a:path extrusionOk="0" h="11321" w="1672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2593102" y="2310636"/>
              <a:ext cx="182620" cy="297431"/>
            </a:xfrm>
            <a:custGeom>
              <a:rect b="b" l="l" r="r" t="t"/>
              <a:pathLst>
                <a:path extrusionOk="0" h="11321" w="6951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2753837" y="2585972"/>
              <a:ext cx="43928" cy="65813"/>
            </a:xfrm>
            <a:custGeom>
              <a:rect b="b" l="l" r="r" t="t"/>
              <a:pathLst>
                <a:path extrusionOk="0" h="2505" w="1672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2753837" y="2288778"/>
              <a:ext cx="43928" cy="43744"/>
            </a:xfrm>
            <a:custGeom>
              <a:rect b="b" l="l" r="r" t="t"/>
              <a:pathLst>
                <a:path extrusionOk="0" h="1665" w="1672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2593102" y="2585972"/>
              <a:ext cx="182620" cy="65813"/>
            </a:xfrm>
            <a:custGeom>
              <a:rect b="b" l="l" r="r" t="t"/>
              <a:pathLst>
                <a:path extrusionOk="0" h="2505" w="6951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2593102" y="2288778"/>
              <a:ext cx="182620" cy="43744"/>
            </a:xfrm>
            <a:custGeom>
              <a:rect b="b" l="l" r="r" t="t"/>
              <a:pathLst>
                <a:path extrusionOk="0" h="1665" w="6951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2688050" y="2305172"/>
              <a:ext cx="36650" cy="10956"/>
            </a:xfrm>
            <a:custGeom>
              <a:rect b="b" l="l" r="r" t="t"/>
              <a:pathLst>
                <a:path extrusionOk="0" h="417" w="1395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2684399" y="2607857"/>
              <a:ext cx="22069" cy="22069"/>
            </a:xfrm>
            <a:custGeom>
              <a:rect b="b" l="l" r="r" t="t"/>
              <a:pathLst>
                <a:path extrusionOk="0" h="840" w="84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2668004" y="2305172"/>
              <a:ext cx="10956" cy="10956"/>
            </a:xfrm>
            <a:custGeom>
              <a:rect b="b" l="l" r="r" t="t"/>
              <a:pathLst>
                <a:path extrusionOk="0" h="417" w="417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21"/>
          <p:cNvGrpSpPr/>
          <p:nvPr/>
        </p:nvGrpSpPr>
        <p:grpSpPr>
          <a:xfrm>
            <a:off x="630982" y="3510727"/>
            <a:ext cx="1022987" cy="873871"/>
            <a:chOff x="1989911" y="2306065"/>
            <a:chExt cx="387099" cy="353207"/>
          </a:xfrm>
        </p:grpSpPr>
        <p:sp>
          <p:nvSpPr>
            <p:cNvPr id="995" name="Google Shape;995;p21"/>
            <p:cNvSpPr/>
            <p:nvPr/>
          </p:nvSpPr>
          <p:spPr>
            <a:xfrm>
              <a:off x="2110003" y="2555181"/>
              <a:ext cx="146916" cy="88775"/>
            </a:xfrm>
            <a:custGeom>
              <a:rect b="b" l="l" r="r" t="t"/>
              <a:pathLst>
                <a:path extrusionOk="0" h="3379" w="5592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2110003" y="2555181"/>
              <a:ext cx="137615" cy="81681"/>
            </a:xfrm>
            <a:custGeom>
              <a:rect b="b" l="l" r="r" t="t"/>
              <a:pathLst>
                <a:path extrusionOk="0" h="3109" w="5238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1989911" y="2306065"/>
              <a:ext cx="387099" cy="275021"/>
            </a:xfrm>
            <a:custGeom>
              <a:rect b="b" l="l" r="r" t="t"/>
              <a:pathLst>
                <a:path extrusionOk="0" h="10468" w="14734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2021438" y="2337723"/>
              <a:ext cx="324045" cy="193628"/>
            </a:xfrm>
            <a:custGeom>
              <a:rect b="b" l="l" r="r" t="t"/>
              <a:pathLst>
                <a:path extrusionOk="0" h="7370" w="12334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2327224" y="2337776"/>
              <a:ext cx="18259" cy="193576"/>
            </a:xfrm>
            <a:custGeom>
              <a:rect b="b" l="l" r="r" t="t"/>
              <a:pathLst>
                <a:path extrusionOk="0" h="7368" w="695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2069543" y="2630819"/>
              <a:ext cx="227651" cy="28453"/>
            </a:xfrm>
            <a:custGeom>
              <a:rect b="b" l="l" r="r" t="t"/>
              <a:pathLst>
                <a:path extrusionOk="0" h="1083" w="8665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2175237" y="2549191"/>
              <a:ext cx="14975" cy="11849"/>
            </a:xfrm>
            <a:custGeom>
              <a:rect b="b" l="l" r="r" t="t"/>
              <a:pathLst>
                <a:path extrusionOk="0" h="451" w="57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2" name="Google Shape;1002;p21"/>
          <p:cNvSpPr/>
          <p:nvPr/>
        </p:nvSpPr>
        <p:spPr>
          <a:xfrm>
            <a:off x="3412475" y="1927113"/>
            <a:ext cx="2280000" cy="210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72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1"/>
          <p:cNvSpPr txBox="1"/>
          <p:nvPr/>
        </p:nvSpPr>
        <p:spPr>
          <a:xfrm>
            <a:off x="3632425" y="2326575"/>
            <a:ext cx="18126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100,000 consumers. There are currently 70 million surveillance cameras in the US</a:t>
            </a:r>
            <a:endParaRPr b="1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C5D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C5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04" name="Google Shape;1004;p21"/>
          <p:cNvSpPr/>
          <p:nvPr/>
        </p:nvSpPr>
        <p:spPr>
          <a:xfrm>
            <a:off x="3829075" y="1594563"/>
            <a:ext cx="1540200" cy="595200"/>
          </a:xfrm>
          <a:prstGeom prst="roundRect">
            <a:avLst>
              <a:gd fmla="val 16667" name="adj"/>
            </a:avLst>
          </a:prstGeom>
          <a:solidFill>
            <a:srgbClr val="333C5D"/>
          </a:solidFill>
          <a:ln cap="flat" cmpd="sng" w="9525">
            <a:solidFill>
              <a:srgbClr val="72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1"/>
          <p:cNvSpPr txBox="1"/>
          <p:nvPr/>
        </p:nvSpPr>
        <p:spPr>
          <a:xfrm>
            <a:off x="3822325" y="1594563"/>
            <a:ext cx="1553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DFFDC"/>
                </a:solidFill>
                <a:latin typeface="Comfortaa"/>
                <a:ea typeface="Comfortaa"/>
                <a:cs typeface="Comfortaa"/>
                <a:sym typeface="Comfortaa"/>
              </a:rPr>
              <a:t>Market Size</a:t>
            </a:r>
            <a:endParaRPr b="1" sz="1700">
              <a:solidFill>
                <a:srgbClr val="FDFFD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2"/>
          <p:cNvSpPr txBox="1"/>
          <p:nvPr>
            <p:ph type="title"/>
          </p:nvPr>
        </p:nvSpPr>
        <p:spPr>
          <a:xfrm>
            <a:off x="552200" y="605913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Plan</a:t>
            </a:r>
            <a:endParaRPr/>
          </a:p>
        </p:txBody>
      </p:sp>
      <p:sp>
        <p:nvSpPr>
          <p:cNvPr id="1011" name="Google Shape;1011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2" name="Google Shape;1012;p22"/>
          <p:cNvGrpSpPr/>
          <p:nvPr/>
        </p:nvGrpSpPr>
        <p:grpSpPr>
          <a:xfrm>
            <a:off x="730580" y="1525729"/>
            <a:ext cx="2428640" cy="2979639"/>
            <a:chOff x="8011692" y="3184166"/>
            <a:chExt cx="306600" cy="719859"/>
          </a:xfrm>
        </p:grpSpPr>
        <p:sp>
          <p:nvSpPr>
            <p:cNvPr id="1013" name="Google Shape;1013;p2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rgbClr val="00649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rgbClr val="00324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rgbClr val="0052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9" name="Google Shape;1019;p22"/>
          <p:cNvSpPr txBox="1"/>
          <p:nvPr/>
        </p:nvSpPr>
        <p:spPr>
          <a:xfrm>
            <a:off x="1235550" y="1859825"/>
            <a:ext cx="1418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Advertisement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20" name="Google Shape;1020;p22"/>
          <p:cNvSpPr txBox="1"/>
          <p:nvPr/>
        </p:nvSpPr>
        <p:spPr>
          <a:xfrm>
            <a:off x="871350" y="2432525"/>
            <a:ext cx="214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Market </a:t>
            </a: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Penetration</a:t>
            </a: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 Strategy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21" name="Google Shape;1021;p22"/>
          <p:cNvSpPr txBox="1"/>
          <p:nvPr/>
        </p:nvSpPr>
        <p:spPr>
          <a:xfrm>
            <a:off x="933750" y="3147088"/>
            <a:ext cx="2022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Channels of Distribution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22" name="Google Shape;1022;p22"/>
          <p:cNvSpPr txBox="1"/>
          <p:nvPr/>
        </p:nvSpPr>
        <p:spPr>
          <a:xfrm>
            <a:off x="1235550" y="3861650"/>
            <a:ext cx="1418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Retention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1023" name="Google Shape;1023;p22"/>
          <p:cNvGrpSpPr/>
          <p:nvPr/>
        </p:nvGrpSpPr>
        <p:grpSpPr>
          <a:xfrm>
            <a:off x="3730280" y="1545254"/>
            <a:ext cx="2428640" cy="2979639"/>
            <a:chOff x="8011692" y="3184166"/>
            <a:chExt cx="306600" cy="719859"/>
          </a:xfrm>
        </p:grpSpPr>
        <p:sp>
          <p:nvSpPr>
            <p:cNvPr id="1024" name="Google Shape;1024;p2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rgbClr val="00649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rgbClr val="00324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rgbClr val="0052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0" name="Google Shape;1030;p22"/>
          <p:cNvSpPr txBox="1"/>
          <p:nvPr/>
        </p:nvSpPr>
        <p:spPr>
          <a:xfrm>
            <a:off x="3929325" y="1879350"/>
            <a:ext cx="2066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Social media ads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31" name="Google Shape;1031;p22"/>
          <p:cNvSpPr txBox="1"/>
          <p:nvPr/>
        </p:nvSpPr>
        <p:spPr>
          <a:xfrm>
            <a:off x="3848675" y="2499975"/>
            <a:ext cx="214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Free trial of service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32" name="Google Shape;1032;p22"/>
          <p:cNvSpPr txBox="1"/>
          <p:nvPr/>
        </p:nvSpPr>
        <p:spPr>
          <a:xfrm>
            <a:off x="3848550" y="3190575"/>
            <a:ext cx="214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Download through website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33" name="Google Shape;1033;p22"/>
          <p:cNvSpPr txBox="1"/>
          <p:nvPr/>
        </p:nvSpPr>
        <p:spPr>
          <a:xfrm>
            <a:off x="3848550" y="3861650"/>
            <a:ext cx="214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Continual improvement of features</a:t>
            </a:r>
            <a:endParaRPr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1034" name="Google Shape;1034;p22"/>
          <p:cNvGrpSpPr/>
          <p:nvPr/>
        </p:nvGrpSpPr>
        <p:grpSpPr>
          <a:xfrm>
            <a:off x="6297272" y="757209"/>
            <a:ext cx="2721810" cy="3105571"/>
            <a:chOff x="2152775" y="305709"/>
            <a:chExt cx="4264823" cy="4762415"/>
          </a:xfrm>
        </p:grpSpPr>
        <p:grpSp>
          <p:nvGrpSpPr>
            <p:cNvPr id="1035" name="Google Shape;1035;p22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036" name="Google Shape;1036;p22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2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2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2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2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2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2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3" name="Google Shape;1053;p22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054" name="Google Shape;1054;p22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22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071" name="Google Shape;1071;p22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22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088" name="Google Shape;1088;p22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4" name="Google Shape;1104;p22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105" name="Google Shape;1105;p22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1" name="Google Shape;1121;p22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122" name="Google Shape;1122;p22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22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139" name="Google Shape;1139;p22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5" name="Google Shape;1155;p22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0" name="Google Shape;1160;p22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161" name="Google Shape;1161;p22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2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178" name="Google Shape;1178;p22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2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195" name="Google Shape;1195;p22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2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212" name="Google Shape;1212;p22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2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229" name="Google Shape;1229;p22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2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246" name="Google Shape;1246;p22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2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263" name="Google Shape;1263;p22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2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280" name="Google Shape;1280;p22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6" name="Google Shape;1296;p22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297" name="Google Shape;1297;p22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2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2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2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3" name="Google Shape;1313;p22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314" name="Google Shape;1314;p22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2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2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22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0" name="Google Shape;1330;p22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331" name="Google Shape;1331;p22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2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22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348" name="Google Shape;1348;p22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22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2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2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2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2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2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2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2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2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4" name="Google Shape;1364;p22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365" name="Google Shape;1365;p22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2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2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2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2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1" name="Google Shape;1381;p22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382" name="Google Shape;1382;p22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2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2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8" name="Google Shape;1398;p22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399" name="Google Shape;1399;p22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2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22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2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2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416" name="Google Shape;1416;p22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2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2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2" name="Google Shape;1432;p22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433" name="Google Shape;1433;p22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2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2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450" name="Google Shape;1450;p22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2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2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2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2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2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2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2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6" name="Google Shape;1466;p22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22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22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2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22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22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22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22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22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2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2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2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2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2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2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2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2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2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2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2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2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2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2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4184877" y="131916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1" name="Google Shape;1541;p22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542" name="Google Shape;1542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7" name="Google Shape;1547;p22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548" name="Google Shape;1548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3" name="Google Shape;1553;p22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5" name="Google Shape;1555;p22"/>
          <p:cNvSpPr/>
          <p:nvPr/>
        </p:nvSpPr>
        <p:spPr>
          <a:xfrm>
            <a:off x="6786575" y="2262775"/>
            <a:ext cx="55946" cy="42280"/>
          </a:xfrm>
          <a:custGeom>
            <a:rect b="b" l="l" r="r" t="t"/>
            <a:pathLst>
              <a:path extrusionOk="0" h="4000" w="5382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56" name="Google Shape;1556;p22"/>
          <p:cNvSpPr/>
          <p:nvPr/>
        </p:nvSpPr>
        <p:spPr>
          <a:xfrm flipH="1">
            <a:off x="8446303" y="2544950"/>
            <a:ext cx="65472" cy="45250"/>
          </a:xfrm>
          <a:custGeom>
            <a:rect b="b" l="l" r="r" t="t"/>
            <a:pathLst>
              <a:path extrusionOk="0" h="4000" w="5382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57" name="Google Shape;1557;p22"/>
          <p:cNvSpPr/>
          <p:nvPr/>
        </p:nvSpPr>
        <p:spPr>
          <a:xfrm>
            <a:off x="7648575" y="1494225"/>
            <a:ext cx="36900" cy="41675"/>
          </a:xfrm>
          <a:custGeom>
            <a:rect b="b" l="l" r="r" t="t"/>
            <a:pathLst>
              <a:path extrusionOk="0" h="1667" w="1476">
                <a:moveTo>
                  <a:pt x="1476" y="0"/>
                </a:moveTo>
                <a:lnTo>
                  <a:pt x="0" y="96"/>
                </a:lnTo>
                <a:lnTo>
                  <a:pt x="191" y="358"/>
                </a:lnTo>
                <a:lnTo>
                  <a:pt x="24" y="739"/>
                </a:lnTo>
                <a:lnTo>
                  <a:pt x="810" y="1667"/>
                </a:lnTo>
                <a:lnTo>
                  <a:pt x="1167" y="1334"/>
                </a:lnTo>
                <a:lnTo>
                  <a:pt x="1453" y="64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3"/>
          <p:cNvSpPr txBox="1"/>
          <p:nvPr>
            <p:ph type="title"/>
          </p:nvPr>
        </p:nvSpPr>
        <p:spPr>
          <a:xfrm>
            <a:off x="1703825" y="22252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63" name="Google Shape;156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569" name="Google Shape;1569;p24"/>
          <p:cNvGrpSpPr/>
          <p:nvPr/>
        </p:nvGrpSpPr>
        <p:grpSpPr>
          <a:xfrm>
            <a:off x="3824839" y="738045"/>
            <a:ext cx="5136680" cy="3164317"/>
            <a:chOff x="1177450" y="241631"/>
            <a:chExt cx="6173152" cy="3616776"/>
          </a:xfrm>
        </p:grpSpPr>
        <p:sp>
          <p:nvSpPr>
            <p:cNvPr id="1570" name="Google Shape;1570;p2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4" name="Google Shape;1574;p24"/>
          <p:cNvSpPr txBox="1"/>
          <p:nvPr>
            <p:ph idx="4294967295" type="body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Main View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Shows real time if people on camera are following social distancing measures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75" name="Google Shape;1575;p24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76" name="Google Shape;1576;p24"/>
          <p:cNvPicPr preferRelativeResize="0"/>
          <p:nvPr/>
        </p:nvPicPr>
        <p:blipFill rotWithShape="1">
          <a:blip r:embed="rId3">
            <a:alphaModFix/>
          </a:blip>
          <a:srcRect b="0" l="2901" r="2910" t="0"/>
          <a:stretch/>
        </p:blipFill>
        <p:spPr>
          <a:xfrm>
            <a:off x="4389875" y="881400"/>
            <a:ext cx="4035250" cy="273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7" name="Google Shape;1577;p24"/>
          <p:cNvGrpSpPr/>
          <p:nvPr/>
        </p:nvGrpSpPr>
        <p:grpSpPr>
          <a:xfrm>
            <a:off x="7529615" y="2825005"/>
            <a:ext cx="1215960" cy="1885000"/>
            <a:chOff x="6492500" y="4126007"/>
            <a:chExt cx="272380" cy="422295"/>
          </a:xfrm>
        </p:grpSpPr>
        <p:sp>
          <p:nvSpPr>
            <p:cNvPr id="1578" name="Google Shape;1578;p24"/>
            <p:cNvSpPr/>
            <p:nvPr/>
          </p:nvSpPr>
          <p:spPr>
            <a:xfrm rot="10800000">
              <a:off x="6492500" y="4391998"/>
              <a:ext cx="272380" cy="156304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4"/>
            <p:cNvSpPr/>
            <p:nvPr/>
          </p:nvSpPr>
          <p:spPr>
            <a:xfrm flipH="1">
              <a:off x="6563174" y="4299082"/>
              <a:ext cx="180704" cy="104592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4"/>
            <p:cNvSpPr/>
            <p:nvPr/>
          </p:nvSpPr>
          <p:spPr>
            <a:xfrm flipH="1">
              <a:off x="6653526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4"/>
            <p:cNvSpPr/>
            <p:nvPr/>
          </p:nvSpPr>
          <p:spPr>
            <a:xfrm flipH="1">
              <a:off x="6563303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6631565" y="4127172"/>
              <a:ext cx="91738" cy="134124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6638516" y="4126007"/>
              <a:ext cx="43942" cy="54150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6647100" y="4184749"/>
              <a:ext cx="54203" cy="60663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6554604" y="4208935"/>
              <a:ext cx="102289" cy="145613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6631332" y="4204595"/>
              <a:ext cx="79014" cy="104225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45396" y="4130153"/>
              <a:ext cx="58127" cy="71607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6647754" y="4129873"/>
              <a:ext cx="58357" cy="54923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6577749" y="4490229"/>
              <a:ext cx="45891" cy="35005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6577951" y="4501389"/>
              <a:ext cx="45683" cy="23850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6554804" y="4475155"/>
              <a:ext cx="42007" cy="3254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6554997" y="4485886"/>
              <a:ext cx="41840" cy="2184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6570371" y="4307401"/>
              <a:ext cx="100028" cy="17252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6597627" y="4307742"/>
              <a:ext cx="99584" cy="18680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6560564" y="4295988"/>
              <a:ext cx="148920" cy="137079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6680201" y="4215053"/>
              <a:ext cx="51754" cy="18144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6690335" y="4212768"/>
              <a:ext cx="31293" cy="39798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6629015" y="4204538"/>
              <a:ext cx="26768" cy="28104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9" name="Google Shape;1599;p24"/>
            <p:cNvGrpSpPr/>
            <p:nvPr/>
          </p:nvGrpSpPr>
          <p:grpSpPr>
            <a:xfrm>
              <a:off x="6551332" y="4270885"/>
              <a:ext cx="147943" cy="112126"/>
              <a:chOff x="6621095" y="1452181"/>
              <a:chExt cx="330894" cy="250785"/>
            </a:xfrm>
          </p:grpSpPr>
          <p:sp>
            <p:nvSpPr>
              <p:cNvPr id="1600" name="Google Shape;1600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5" name="Google Shape;1605;p24"/>
          <p:cNvSpPr/>
          <p:nvPr/>
        </p:nvSpPr>
        <p:spPr>
          <a:xfrm>
            <a:off x="8208175" y="3040850"/>
            <a:ext cx="171444" cy="125080"/>
          </a:xfrm>
          <a:custGeom>
            <a:rect b="b" l="l" r="r" t="t"/>
            <a:pathLst>
              <a:path extrusionOk="0" h="4000" w="5382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ctrTitle"/>
          </p:nvPr>
        </p:nvSpPr>
        <p:spPr>
          <a:xfrm>
            <a:off x="999600" y="912425"/>
            <a:ext cx="4676700" cy="27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Current contact tracing solutions lack consistency, privacy and dependable data</a:t>
            </a:r>
            <a:endParaRPr sz="4400"/>
          </a:p>
        </p:txBody>
      </p:sp>
      <p:sp>
        <p:nvSpPr>
          <p:cNvPr id="181" name="Google Shape;181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82" name="Google Shape;182;p1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83" name="Google Shape;183;p13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05" name="Google Shape;205;p1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13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1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8" name="Google Shape;288;p13"/>
          <p:cNvSpPr/>
          <p:nvPr/>
        </p:nvSpPr>
        <p:spPr>
          <a:xfrm>
            <a:off x="7931950" y="3206350"/>
            <a:ext cx="72625" cy="52400"/>
          </a:xfrm>
          <a:custGeom>
            <a:rect b="b" l="l" r="r" t="t"/>
            <a:pathLst>
              <a:path extrusionOk="0" h="2096" w="2905">
                <a:moveTo>
                  <a:pt x="0" y="286"/>
                </a:moveTo>
                <a:lnTo>
                  <a:pt x="809" y="0"/>
                </a:lnTo>
                <a:lnTo>
                  <a:pt x="2762" y="95"/>
                </a:lnTo>
                <a:lnTo>
                  <a:pt x="2572" y="715"/>
                </a:lnTo>
                <a:lnTo>
                  <a:pt x="2905" y="1381"/>
                </a:lnTo>
                <a:lnTo>
                  <a:pt x="1619" y="2096"/>
                </a:lnTo>
                <a:lnTo>
                  <a:pt x="1048" y="2000"/>
                </a:lnTo>
                <a:lnTo>
                  <a:pt x="190" y="12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89" name="Google Shape;289;p13"/>
          <p:cNvSpPr/>
          <p:nvPr/>
        </p:nvSpPr>
        <p:spPr>
          <a:xfrm>
            <a:off x="5993000" y="3322450"/>
            <a:ext cx="29775" cy="48200"/>
          </a:xfrm>
          <a:custGeom>
            <a:rect b="b" l="l" r="r" t="t"/>
            <a:pathLst>
              <a:path extrusionOk="0" h="1928" w="1191">
                <a:moveTo>
                  <a:pt x="1191" y="0"/>
                </a:moveTo>
                <a:lnTo>
                  <a:pt x="548" y="238"/>
                </a:lnTo>
                <a:lnTo>
                  <a:pt x="191" y="238"/>
                </a:lnTo>
                <a:lnTo>
                  <a:pt x="96" y="833"/>
                </a:lnTo>
                <a:lnTo>
                  <a:pt x="0" y="1833"/>
                </a:lnTo>
                <a:lnTo>
                  <a:pt x="310" y="1928"/>
                </a:lnTo>
                <a:lnTo>
                  <a:pt x="953" y="107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457200" y="1995750"/>
            <a:ext cx="40764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A data integrity validation tool to enable the use of AI for physical distancing detection by mitigating concerns with privacy and tampering through a hybrid on and off-chain system. </a:t>
            </a:r>
            <a:endParaRPr/>
          </a:p>
        </p:txBody>
      </p:sp>
      <p:sp>
        <p:nvSpPr>
          <p:cNvPr id="296" name="Google Shape;296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14"/>
          <p:cNvGrpSpPr/>
          <p:nvPr/>
        </p:nvGrpSpPr>
        <p:grpSpPr>
          <a:xfrm>
            <a:off x="4987406" y="551967"/>
            <a:ext cx="3480519" cy="4039552"/>
            <a:chOff x="2152750" y="190500"/>
            <a:chExt cx="4293756" cy="4762499"/>
          </a:xfrm>
        </p:grpSpPr>
        <p:sp>
          <p:nvSpPr>
            <p:cNvPr id="298" name="Google Shape;298;p14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1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73" name="Google Shape;373;p1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1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83" name="Google Shape;383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8" name="Google Shape;388;p1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14"/>
          <p:cNvSpPr/>
          <p:nvPr/>
        </p:nvSpPr>
        <p:spPr>
          <a:xfrm>
            <a:off x="5240554" y="1451489"/>
            <a:ext cx="148064" cy="115991"/>
          </a:xfrm>
          <a:custGeom>
            <a:rect b="b" l="l" r="r" t="t"/>
            <a:pathLst>
              <a:path extrusionOk="0" h="4763" w="6049">
                <a:moveTo>
                  <a:pt x="0" y="286"/>
                </a:moveTo>
                <a:lnTo>
                  <a:pt x="381" y="1000"/>
                </a:lnTo>
                <a:lnTo>
                  <a:pt x="572" y="1953"/>
                </a:lnTo>
                <a:lnTo>
                  <a:pt x="524" y="2620"/>
                </a:lnTo>
                <a:lnTo>
                  <a:pt x="95" y="2905"/>
                </a:lnTo>
                <a:lnTo>
                  <a:pt x="1667" y="4096"/>
                </a:lnTo>
                <a:lnTo>
                  <a:pt x="3096" y="4763"/>
                </a:lnTo>
                <a:lnTo>
                  <a:pt x="4096" y="4715"/>
                </a:lnTo>
                <a:lnTo>
                  <a:pt x="5287" y="3525"/>
                </a:lnTo>
                <a:lnTo>
                  <a:pt x="5763" y="1905"/>
                </a:lnTo>
                <a:lnTo>
                  <a:pt x="6001" y="619"/>
                </a:lnTo>
                <a:lnTo>
                  <a:pt x="6049" y="143"/>
                </a:lnTo>
                <a:lnTo>
                  <a:pt x="3858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Google Shape;407;p14"/>
          <p:cNvSpPr/>
          <p:nvPr/>
        </p:nvSpPr>
        <p:spPr>
          <a:xfrm>
            <a:off x="8122222" y="791589"/>
            <a:ext cx="131738" cy="97410"/>
          </a:xfrm>
          <a:custGeom>
            <a:rect b="b" l="l" r="r" t="t"/>
            <a:pathLst>
              <a:path extrusionOk="0" h="4000" w="5382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Google Shape;408;p14"/>
          <p:cNvSpPr/>
          <p:nvPr/>
        </p:nvSpPr>
        <p:spPr>
          <a:xfrm>
            <a:off x="7995425" y="2746550"/>
            <a:ext cx="101722" cy="128575"/>
          </a:xfrm>
          <a:custGeom>
            <a:rect b="b" l="l" r="r" t="t"/>
            <a:pathLst>
              <a:path extrusionOk="0" h="5263" w="3929">
                <a:moveTo>
                  <a:pt x="0" y="0"/>
                </a:moveTo>
                <a:lnTo>
                  <a:pt x="3739" y="405"/>
                </a:lnTo>
                <a:lnTo>
                  <a:pt x="3310" y="1262"/>
                </a:lnTo>
                <a:lnTo>
                  <a:pt x="3239" y="1977"/>
                </a:lnTo>
                <a:lnTo>
                  <a:pt x="3929" y="2739"/>
                </a:lnTo>
                <a:lnTo>
                  <a:pt x="2119" y="5263"/>
                </a:lnTo>
                <a:lnTo>
                  <a:pt x="1357" y="4930"/>
                </a:lnTo>
                <a:lnTo>
                  <a:pt x="191" y="247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Benefits of Using Blockchain</a:t>
            </a:r>
            <a:endParaRPr sz="3900"/>
          </a:p>
        </p:txBody>
      </p:sp>
      <p:sp>
        <p:nvSpPr>
          <p:cNvPr id="414" name="Google Shape;414;p15"/>
          <p:cNvSpPr txBox="1"/>
          <p:nvPr>
            <p:ph idx="1" type="body"/>
          </p:nvPr>
        </p:nvSpPr>
        <p:spPr>
          <a:xfrm>
            <a:off x="457200" y="19195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Preserves data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Removes risk of data tampering or corruption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Transparency on what is happening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benefits are essential to consistently enforcing social-distancing guidelines and slowing the spread of COVID-19</a:t>
            </a:r>
            <a:endParaRPr/>
          </a:p>
        </p:txBody>
      </p:sp>
      <p:sp>
        <p:nvSpPr>
          <p:cNvPr id="415" name="Google Shape;41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6" name="Google Shape;416;p15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417" name="Google Shape;417;p15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9" name="Google Shape;439;p15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40" name="Google Shape;440;p15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41" name="Google Shape;441;p15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5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5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4" name="Google Shape;444;p15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45" name="Google Shape;445;p15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15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7" name="Google Shape;447;p15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5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5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5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5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5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5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5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5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5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5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5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5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5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5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5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5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5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5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5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5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5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5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5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5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5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5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5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5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5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5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15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5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5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5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5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1" name="Google Shape;511;p15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12" name="Google Shape;512;p15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13" name="Google Shape;513;p15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15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5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18" name="Google Shape;518;p15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15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15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1" name="Google Shape;521;p15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0" name="Google Shape;550;p15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51" name="Google Shape;551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6" name="Google Shape;556;p15"/>
          <p:cNvSpPr/>
          <p:nvPr/>
        </p:nvSpPr>
        <p:spPr>
          <a:xfrm>
            <a:off x="5956700" y="4064200"/>
            <a:ext cx="47601" cy="49402"/>
          </a:xfrm>
          <a:custGeom>
            <a:rect b="b" l="l" r="r" t="t"/>
            <a:pathLst>
              <a:path extrusionOk="0" h="1667" w="1476">
                <a:moveTo>
                  <a:pt x="1476" y="0"/>
                </a:moveTo>
                <a:lnTo>
                  <a:pt x="0" y="96"/>
                </a:lnTo>
                <a:lnTo>
                  <a:pt x="191" y="358"/>
                </a:lnTo>
                <a:lnTo>
                  <a:pt x="24" y="739"/>
                </a:lnTo>
                <a:lnTo>
                  <a:pt x="810" y="1667"/>
                </a:lnTo>
                <a:lnTo>
                  <a:pt x="1167" y="1334"/>
                </a:lnTo>
                <a:lnTo>
                  <a:pt x="1453" y="64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7" name="Google Shape;557;p15"/>
          <p:cNvSpPr/>
          <p:nvPr/>
        </p:nvSpPr>
        <p:spPr>
          <a:xfrm>
            <a:off x="8539750" y="4135050"/>
            <a:ext cx="58946" cy="45850"/>
          </a:xfrm>
          <a:custGeom>
            <a:rect b="b" l="l" r="r" t="t"/>
            <a:pathLst>
              <a:path extrusionOk="0" h="4000" w="5382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563" name="Google Shape;563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4" name="Google Shape;564;p16"/>
          <p:cNvGrpSpPr/>
          <p:nvPr/>
        </p:nvGrpSpPr>
        <p:grpSpPr>
          <a:xfrm>
            <a:off x="477979" y="1829306"/>
            <a:ext cx="2790516" cy="2257028"/>
            <a:chOff x="1083025" y="1734101"/>
            <a:chExt cx="1834900" cy="2018809"/>
          </a:xfrm>
        </p:grpSpPr>
        <p:sp>
          <p:nvSpPr>
            <p:cNvPr id="565" name="Google Shape;565;p16"/>
            <p:cNvSpPr txBox="1"/>
            <p:nvPr/>
          </p:nvSpPr>
          <p:spPr>
            <a:xfrm>
              <a:off x="1247876" y="173410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Build Computer Vision Detector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6" name="Google Shape;566;p16"/>
            <p:cNvSpPr txBox="1"/>
            <p:nvPr/>
          </p:nvSpPr>
          <p:spPr>
            <a:xfrm>
              <a:off x="1215700" y="301551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Implement a YOLO detection model to accurately and consistently identify individuals not following social-distancing guidelines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6"/>
          <p:cNvGrpSpPr/>
          <p:nvPr/>
        </p:nvGrpSpPr>
        <p:grpSpPr>
          <a:xfrm>
            <a:off x="3133283" y="1829311"/>
            <a:ext cx="2851068" cy="2257028"/>
            <a:chOff x="1083025" y="1734101"/>
            <a:chExt cx="1834900" cy="2018809"/>
          </a:xfrm>
        </p:grpSpPr>
        <p:sp>
          <p:nvSpPr>
            <p:cNvPr id="570" name="Google Shape;570;p16"/>
            <p:cNvSpPr txBox="1"/>
            <p:nvPr/>
          </p:nvSpPr>
          <p:spPr>
            <a:xfrm>
              <a:off x="1235946" y="173410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Incorporate Blockchain Storage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1" name="Google Shape;571;p16"/>
            <p:cNvSpPr txBox="1"/>
            <p:nvPr/>
          </p:nvSpPr>
          <p:spPr>
            <a:xfrm>
              <a:off x="1215700" y="301551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The use of blockchain ledgers and smart contracts preserve the integrity of the data and allows for easy analysis of social distancing practices throughout different locations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6"/>
          <p:cNvGrpSpPr/>
          <p:nvPr/>
        </p:nvGrpSpPr>
        <p:grpSpPr>
          <a:xfrm>
            <a:off x="5846776" y="1915313"/>
            <a:ext cx="2802076" cy="2171028"/>
            <a:chOff x="1083025" y="1811025"/>
            <a:chExt cx="1834900" cy="1941886"/>
          </a:xfrm>
        </p:grpSpPr>
        <p:sp>
          <p:nvSpPr>
            <p:cNvPr id="575" name="Google Shape;575;p16"/>
            <p:cNvSpPr txBox="1"/>
            <p:nvPr/>
          </p:nvSpPr>
          <p:spPr>
            <a:xfrm>
              <a:off x="1235954" y="1811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Deploy and Monitor Social Distancing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6" name="Google Shape;576;p16"/>
            <p:cNvSpPr txBox="1"/>
            <p:nvPr/>
          </p:nvSpPr>
          <p:spPr>
            <a:xfrm>
              <a:off x="1215700" y="301551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Deploying the detection model to video feed of webcams and record social distancing. The detections made by the model are flowing through the blockchain and good/bad distancing are recorded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6"/>
          <p:cNvGrpSpPr/>
          <p:nvPr/>
        </p:nvGrpSpPr>
        <p:grpSpPr>
          <a:xfrm>
            <a:off x="1415441" y="2339063"/>
            <a:ext cx="976093" cy="699217"/>
            <a:chOff x="3241525" y="3039450"/>
            <a:chExt cx="494600" cy="312625"/>
          </a:xfrm>
        </p:grpSpPr>
        <p:sp>
          <p:nvSpPr>
            <p:cNvPr id="580" name="Google Shape;580;p1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2" name="Google Shape;582;p16"/>
          <p:cNvGrpSpPr/>
          <p:nvPr/>
        </p:nvGrpSpPr>
        <p:grpSpPr>
          <a:xfrm>
            <a:off x="4074126" y="2262878"/>
            <a:ext cx="978666" cy="807833"/>
            <a:chOff x="5241175" y="4959100"/>
            <a:chExt cx="539775" cy="517775"/>
          </a:xfrm>
        </p:grpSpPr>
        <p:sp>
          <p:nvSpPr>
            <p:cNvPr id="583" name="Google Shape;583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9" name="Google Shape;589;p16"/>
          <p:cNvGrpSpPr/>
          <p:nvPr/>
        </p:nvGrpSpPr>
        <p:grpSpPr>
          <a:xfrm>
            <a:off x="6847082" y="2360147"/>
            <a:ext cx="801463" cy="765700"/>
            <a:chOff x="3955900" y="2984500"/>
            <a:chExt cx="414000" cy="422525"/>
          </a:xfrm>
        </p:grpSpPr>
        <p:sp>
          <p:nvSpPr>
            <p:cNvPr id="590" name="Google Shape;590;p1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"/>
          <p:cNvSpPr txBox="1"/>
          <p:nvPr>
            <p:ph type="title"/>
          </p:nvPr>
        </p:nvSpPr>
        <p:spPr>
          <a:xfrm>
            <a:off x="457200" y="605600"/>
            <a:ext cx="75405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Hash Process</a:t>
            </a:r>
            <a:endParaRPr/>
          </a:p>
        </p:txBody>
      </p:sp>
      <p:sp>
        <p:nvSpPr>
          <p:cNvPr id="598" name="Google Shape;598;p17"/>
          <p:cNvSpPr txBox="1"/>
          <p:nvPr>
            <p:ph idx="1" type="body"/>
          </p:nvPr>
        </p:nvSpPr>
        <p:spPr>
          <a:xfrm>
            <a:off x="457200" y="1576025"/>
            <a:ext cx="83037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Event ID, location, timestamp, and number of violations are combined and hashed with SHA256 and stored On-Chain through a smart contract.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Hashes are easily computable given event data, but hashes are not easily reversible. This mitigates privacy concerns about distancing data and ensures integrity.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Data can be easily verifiable by computing and verifying hash with event logistics and ID in Off-Chain database.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"/>
          <p:cNvSpPr txBox="1"/>
          <p:nvPr>
            <p:ph type="title"/>
          </p:nvPr>
        </p:nvSpPr>
        <p:spPr>
          <a:xfrm>
            <a:off x="457200" y="605600"/>
            <a:ext cx="75405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Diagram</a:t>
            </a:r>
            <a:endParaRPr/>
          </a:p>
        </p:txBody>
      </p:sp>
      <p:sp>
        <p:nvSpPr>
          <p:cNvPr id="605" name="Google Shape;605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6" name="Google Shape;6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75" y="1325175"/>
            <a:ext cx="4502700" cy="35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"/>
          <p:cNvSpPr txBox="1"/>
          <p:nvPr>
            <p:ph type="title"/>
          </p:nvPr>
        </p:nvSpPr>
        <p:spPr>
          <a:xfrm>
            <a:off x="476375" y="6152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612" name="Google Shape;612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3" name="Google Shape;613;p19"/>
          <p:cNvGrpSpPr/>
          <p:nvPr/>
        </p:nvGrpSpPr>
        <p:grpSpPr>
          <a:xfrm>
            <a:off x="7514614" y="615205"/>
            <a:ext cx="1508720" cy="2048837"/>
            <a:chOff x="2533225" y="322726"/>
            <a:chExt cx="3925890" cy="4762523"/>
          </a:xfrm>
        </p:grpSpPr>
        <p:sp>
          <p:nvSpPr>
            <p:cNvPr id="614" name="Google Shape;614;p1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7" name="Google Shape;657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58" name="Google Shape;658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6" name="Google Shape;666;p1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7" name="Google Shape;717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18" name="Google Shape;718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8" name="Google Shape;738;p1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19"/>
          <p:cNvGrpSpPr/>
          <p:nvPr/>
        </p:nvGrpSpPr>
        <p:grpSpPr>
          <a:xfrm>
            <a:off x="3290766" y="1765006"/>
            <a:ext cx="2562464" cy="2446991"/>
            <a:chOff x="1400175" y="1220787"/>
            <a:chExt cx="4473575" cy="4476750"/>
          </a:xfrm>
        </p:grpSpPr>
        <p:sp>
          <p:nvSpPr>
            <p:cNvPr id="746" name="Google Shape;746;p1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9" name="Google Shape;749;p19"/>
          <p:cNvSpPr txBox="1"/>
          <p:nvPr/>
        </p:nvSpPr>
        <p:spPr>
          <a:xfrm>
            <a:off x="1036125" y="1364100"/>
            <a:ext cx="23505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Users with video cameras desire a way to monitor how well social distancing measures are being followed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0" name="Google Shape;750;p19"/>
          <p:cNvSpPr txBox="1"/>
          <p:nvPr/>
        </p:nvSpPr>
        <p:spPr>
          <a:xfrm>
            <a:off x="5164125" y="970150"/>
            <a:ext cx="23505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Users use our service to measure how well people in their vicinity are social distancing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1" name="Google Shape;751;p19"/>
          <p:cNvSpPr txBox="1"/>
          <p:nvPr/>
        </p:nvSpPr>
        <p:spPr>
          <a:xfrm>
            <a:off x="5491175" y="3394200"/>
            <a:ext cx="3365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Users analyze the results to figure out if changes are needed to better follow the social distancing measures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2" name="Google Shape;752;p19"/>
          <p:cNvSpPr txBox="1"/>
          <p:nvPr/>
        </p:nvSpPr>
        <p:spPr>
          <a:xfrm>
            <a:off x="1352425" y="3699950"/>
            <a:ext cx="3143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Social distancing measures will have a </a:t>
            </a: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quantitative</a:t>
            </a: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way to ensure they are being followed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3" name="Google Shape;753;p19"/>
          <p:cNvSpPr/>
          <p:nvPr/>
        </p:nvSpPr>
        <p:spPr>
          <a:xfrm>
            <a:off x="7687275" y="1657950"/>
            <a:ext cx="51199" cy="66076"/>
          </a:xfrm>
          <a:custGeom>
            <a:rect b="b" l="l" r="r" t="t"/>
            <a:pathLst>
              <a:path extrusionOk="0" h="1667" w="1476">
                <a:moveTo>
                  <a:pt x="1476" y="0"/>
                </a:moveTo>
                <a:lnTo>
                  <a:pt x="0" y="96"/>
                </a:lnTo>
                <a:lnTo>
                  <a:pt x="191" y="358"/>
                </a:lnTo>
                <a:lnTo>
                  <a:pt x="24" y="739"/>
                </a:lnTo>
                <a:lnTo>
                  <a:pt x="810" y="1667"/>
                </a:lnTo>
                <a:lnTo>
                  <a:pt x="1167" y="1334"/>
                </a:lnTo>
                <a:lnTo>
                  <a:pt x="1453" y="64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759" name="Google Shape;759;p20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users will be those who would have a desire to monitor how well people under their </a:t>
            </a:r>
            <a:r>
              <a:rPr lang="en"/>
              <a:t>surveillance</a:t>
            </a:r>
            <a:r>
              <a:rPr lang="en"/>
              <a:t> are social distancing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Those users will be able to confirm if the social distancing guidelines are being met with the measures they currently have in place</a:t>
            </a:r>
            <a:endParaRPr/>
          </a:p>
        </p:txBody>
      </p:sp>
      <p:sp>
        <p:nvSpPr>
          <p:cNvPr id="760" name="Google Shape;760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1" name="Google Shape;761;p20"/>
          <p:cNvGrpSpPr/>
          <p:nvPr/>
        </p:nvGrpSpPr>
        <p:grpSpPr>
          <a:xfrm>
            <a:off x="6439208" y="524387"/>
            <a:ext cx="2326974" cy="2646044"/>
            <a:chOff x="2181300" y="231400"/>
            <a:chExt cx="4262637" cy="4762499"/>
          </a:xfrm>
        </p:grpSpPr>
        <p:sp>
          <p:nvSpPr>
            <p:cNvPr id="762" name="Google Shape;762;p20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p2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801" name="Google Shape;801;p2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2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819" name="Google Shape;819;p2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2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836" name="Google Shape;836;p2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2" name="Google Shape;852;p2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853" name="Google Shape;853;p2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870" name="Google Shape;870;p2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2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887" name="Google Shape;887;p2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4" name="Google Shape;904;p2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05" name="Google Shape;905;p2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1" name="Google Shape;921;p2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922" name="Google Shape;922;p2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9" name="Google Shape;939;p20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20"/>
          <p:cNvSpPr/>
          <p:nvPr/>
        </p:nvSpPr>
        <p:spPr>
          <a:xfrm>
            <a:off x="8473675" y="1741875"/>
            <a:ext cx="111919" cy="83350"/>
          </a:xfrm>
          <a:custGeom>
            <a:rect b="b" l="l" r="r" t="t"/>
            <a:pathLst>
              <a:path extrusionOk="0" h="4000" w="5382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