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8" r:id="rId11"/>
    <p:sldId id="267" r:id="rId12"/>
  </p:sldIdLst>
  <p:sldSz cx="9144000" cy="5143500" type="screen16x9"/>
  <p:notesSz cx="6858000" cy="9144000"/>
  <p:embeddedFontLst>
    <p:embeddedFont>
      <p:font typeface="Raleway Thin" panose="020B0604020202020204" charset="0"/>
      <p:regular r:id="rId14"/>
      <p:bold r:id="rId15"/>
      <p:italic r:id="rId16"/>
      <p:boldItalic r:id="rId17"/>
    </p:embeddedFont>
    <p:embeddedFont>
      <p:font typeface="Barlow Ligh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" panose="020B0003030101060003" pitchFamily="34" charset="0"/>
      <p:regular r:id="rId26"/>
      <p:bold r:id="rId27"/>
      <p:italic r:id="rId28"/>
      <p:boldItalic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9c67eddbd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9c67eddbd7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9df11a2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9df11a2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88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33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95716cda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95716cda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c67eddbd7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c67eddbd7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df4c966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df4c966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df4c966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df4c966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/>
          </p:nvPr>
        </p:nvSpPr>
        <p:spPr>
          <a:xfrm>
            <a:off x="847951" y="926423"/>
            <a:ext cx="4555373" cy="33702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 dirty="0" smtClean="0"/>
              <a:t>AI powered Real-Time Social Distance Monitoring System with Immutable Data Storage</a:t>
            </a:r>
            <a:endParaRPr sz="3400" b="1" dirty="0"/>
          </a:p>
        </p:txBody>
      </p:sp>
      <p:grpSp>
        <p:nvGrpSpPr>
          <p:cNvPr id="64" name="Google Shape;64;p12"/>
          <p:cNvGrpSpPr/>
          <p:nvPr/>
        </p:nvGrpSpPr>
        <p:grpSpPr>
          <a:xfrm>
            <a:off x="5529275" y="550258"/>
            <a:ext cx="3314918" cy="4095090"/>
            <a:chOff x="2152750" y="190500"/>
            <a:chExt cx="4293756" cy="4762499"/>
          </a:xfrm>
        </p:grpSpPr>
        <p:sp>
          <p:nvSpPr>
            <p:cNvPr id="65" name="Google Shape;65;p12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12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40" name="Google Shape;140;p12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12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50" name="Google Shape;15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2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2"/>
          <p:cNvSpPr/>
          <p:nvPr/>
        </p:nvSpPr>
        <p:spPr>
          <a:xfrm>
            <a:off x="5378050" y="1421600"/>
            <a:ext cx="151225" cy="119075"/>
          </a:xfrm>
          <a:custGeom>
            <a:avLst/>
            <a:gdLst/>
            <a:ahLst/>
            <a:cxnLst/>
            <a:rect l="l" t="t" r="r" b="b"/>
            <a:pathLst>
              <a:path w="6049" h="4763" extrusionOk="0">
                <a:moveTo>
                  <a:pt x="0" y="286"/>
                </a:moveTo>
                <a:lnTo>
                  <a:pt x="381" y="1000"/>
                </a:lnTo>
                <a:lnTo>
                  <a:pt x="572" y="1953"/>
                </a:lnTo>
                <a:lnTo>
                  <a:pt x="524" y="2620"/>
                </a:lnTo>
                <a:lnTo>
                  <a:pt x="95" y="2905"/>
                </a:lnTo>
                <a:lnTo>
                  <a:pt x="1667" y="4096"/>
                </a:lnTo>
                <a:lnTo>
                  <a:pt x="3096" y="4763"/>
                </a:lnTo>
                <a:lnTo>
                  <a:pt x="4096" y="4715"/>
                </a:lnTo>
                <a:lnTo>
                  <a:pt x="5287" y="3525"/>
                </a:lnTo>
                <a:lnTo>
                  <a:pt x="5763" y="1905"/>
                </a:lnTo>
                <a:lnTo>
                  <a:pt x="6001" y="619"/>
                </a:lnTo>
                <a:lnTo>
                  <a:pt x="6049" y="143"/>
                </a:lnTo>
                <a:lnTo>
                  <a:pt x="3858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Google Shape;174;p12"/>
          <p:cNvSpPr/>
          <p:nvPr/>
        </p:nvSpPr>
        <p:spPr>
          <a:xfrm>
            <a:off x="8321275" y="744150"/>
            <a:ext cx="134550" cy="100000"/>
          </a:xfrm>
          <a:custGeom>
            <a:avLst/>
            <a:gdLst/>
            <a:ahLst/>
            <a:cxnLst/>
            <a:rect l="l" t="t" r="r" b="b"/>
            <a:pathLst>
              <a:path w="5382" h="4000" extrusionOk="0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Google Shape;175;p12"/>
          <p:cNvSpPr/>
          <p:nvPr/>
        </p:nvSpPr>
        <p:spPr>
          <a:xfrm>
            <a:off x="8189375" y="2751350"/>
            <a:ext cx="106299" cy="131746"/>
          </a:xfrm>
          <a:custGeom>
            <a:avLst/>
            <a:gdLst/>
            <a:ahLst/>
            <a:cxnLst/>
            <a:rect l="l" t="t" r="r" b="b"/>
            <a:pathLst>
              <a:path w="3929" h="5263" extrusionOk="0">
                <a:moveTo>
                  <a:pt x="0" y="0"/>
                </a:moveTo>
                <a:lnTo>
                  <a:pt x="3739" y="405"/>
                </a:lnTo>
                <a:lnTo>
                  <a:pt x="3310" y="1262"/>
                </a:lnTo>
                <a:lnTo>
                  <a:pt x="3239" y="1977"/>
                </a:lnTo>
                <a:lnTo>
                  <a:pt x="3929" y="2739"/>
                </a:lnTo>
                <a:lnTo>
                  <a:pt x="2119" y="5263"/>
                </a:lnTo>
                <a:lnTo>
                  <a:pt x="1357" y="4930"/>
                </a:lnTo>
                <a:lnTo>
                  <a:pt x="191" y="247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569" name="Google Shape;1569;p24"/>
          <p:cNvGrpSpPr/>
          <p:nvPr/>
        </p:nvGrpSpPr>
        <p:grpSpPr>
          <a:xfrm>
            <a:off x="3824839" y="738045"/>
            <a:ext cx="5136680" cy="3164317"/>
            <a:chOff x="1177450" y="241631"/>
            <a:chExt cx="6173152" cy="3616776"/>
          </a:xfrm>
        </p:grpSpPr>
        <p:sp>
          <p:nvSpPr>
            <p:cNvPr id="1570" name="Google Shape;1570;p2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4" name="Google Shape;1574;p24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Main View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Shows real time if people on camera are following social distancing measures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75" name="Google Shape;1575;p24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76" name="Google Shape;1576;p24"/>
          <p:cNvPicPr preferRelativeResize="0"/>
          <p:nvPr/>
        </p:nvPicPr>
        <p:blipFill rotWithShape="1">
          <a:blip r:embed="rId3">
            <a:alphaModFix/>
          </a:blip>
          <a:srcRect l="2901" r="2910"/>
          <a:stretch/>
        </p:blipFill>
        <p:spPr>
          <a:xfrm>
            <a:off x="4389875" y="881400"/>
            <a:ext cx="4035250" cy="273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7" name="Google Shape;1577;p24"/>
          <p:cNvGrpSpPr/>
          <p:nvPr/>
        </p:nvGrpSpPr>
        <p:grpSpPr>
          <a:xfrm>
            <a:off x="7529615" y="2825005"/>
            <a:ext cx="1215960" cy="1885000"/>
            <a:chOff x="6492500" y="4126007"/>
            <a:chExt cx="272380" cy="422295"/>
          </a:xfrm>
        </p:grpSpPr>
        <p:sp>
          <p:nvSpPr>
            <p:cNvPr id="1578" name="Google Shape;1578;p24"/>
            <p:cNvSpPr/>
            <p:nvPr/>
          </p:nvSpPr>
          <p:spPr>
            <a:xfrm rot="10800000">
              <a:off x="6492500" y="4391998"/>
              <a:ext cx="272380" cy="156304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4"/>
            <p:cNvSpPr/>
            <p:nvPr/>
          </p:nvSpPr>
          <p:spPr>
            <a:xfrm flipH="1">
              <a:off x="6563174" y="4299082"/>
              <a:ext cx="180704" cy="104592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4"/>
            <p:cNvSpPr/>
            <p:nvPr/>
          </p:nvSpPr>
          <p:spPr>
            <a:xfrm flipH="1">
              <a:off x="6653526" y="4351284"/>
              <a:ext cx="90352" cy="156908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4"/>
            <p:cNvSpPr/>
            <p:nvPr/>
          </p:nvSpPr>
          <p:spPr>
            <a:xfrm flipH="1">
              <a:off x="6563303" y="4351284"/>
              <a:ext cx="90352" cy="156908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6631565" y="4127172"/>
              <a:ext cx="91738" cy="134124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6638516" y="4126007"/>
              <a:ext cx="43942" cy="54150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6647100" y="4184749"/>
              <a:ext cx="54203" cy="60663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6554604" y="4208935"/>
              <a:ext cx="102289" cy="145613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6631332" y="4204595"/>
              <a:ext cx="79014" cy="104225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45396" y="4130153"/>
              <a:ext cx="58127" cy="71607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6647754" y="4129873"/>
              <a:ext cx="58357" cy="54923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6577749" y="4490229"/>
              <a:ext cx="45891" cy="35005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6577951" y="4501389"/>
              <a:ext cx="45683" cy="23850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6554804" y="4475155"/>
              <a:ext cx="42007" cy="3254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6554997" y="4485886"/>
              <a:ext cx="41840" cy="2184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6570371" y="4307401"/>
              <a:ext cx="100028" cy="17252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6597627" y="4307742"/>
              <a:ext cx="99584" cy="18680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6560564" y="4295988"/>
              <a:ext cx="148920" cy="137079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6680201" y="4215053"/>
              <a:ext cx="51754" cy="18144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6690335" y="4212768"/>
              <a:ext cx="31293" cy="39798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6629015" y="4204538"/>
              <a:ext cx="26768" cy="28104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9" name="Google Shape;1599;p24"/>
            <p:cNvGrpSpPr/>
            <p:nvPr/>
          </p:nvGrpSpPr>
          <p:grpSpPr>
            <a:xfrm>
              <a:off x="6551332" y="4270885"/>
              <a:ext cx="147943" cy="112126"/>
              <a:chOff x="6621095" y="1452181"/>
              <a:chExt cx="330894" cy="250785"/>
            </a:xfrm>
          </p:grpSpPr>
          <p:sp>
            <p:nvSpPr>
              <p:cNvPr id="1600" name="Google Shape;1600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5" name="Google Shape;1605;p24"/>
          <p:cNvSpPr/>
          <p:nvPr/>
        </p:nvSpPr>
        <p:spPr>
          <a:xfrm>
            <a:off x="8208175" y="3040850"/>
            <a:ext cx="171444" cy="125080"/>
          </a:xfrm>
          <a:custGeom>
            <a:avLst/>
            <a:gdLst/>
            <a:ahLst/>
            <a:cxnLst/>
            <a:rect l="l" t="t" r="r" b="b"/>
            <a:pathLst>
              <a:path w="5382" h="4000" extrusionOk="0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3"/>
          <p:cNvSpPr txBox="1">
            <a:spLocks noGrp="1"/>
          </p:cNvSpPr>
          <p:nvPr>
            <p:ph type="title"/>
          </p:nvPr>
        </p:nvSpPr>
        <p:spPr>
          <a:xfrm>
            <a:off x="2877172" y="2184739"/>
            <a:ext cx="3175672" cy="6474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</a:t>
            </a:r>
            <a:r>
              <a:rPr lang="en" dirty="0" smtClean="0"/>
              <a:t>ou</a:t>
            </a:r>
            <a:endParaRPr dirty="0"/>
          </a:p>
        </p:txBody>
      </p:sp>
      <p:sp>
        <p:nvSpPr>
          <p:cNvPr id="1563" name="Google Shape;1563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ctrTitle"/>
          </p:nvPr>
        </p:nvSpPr>
        <p:spPr>
          <a:xfrm>
            <a:off x="919968" y="1502293"/>
            <a:ext cx="4347825" cy="247582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 smtClean="0"/>
              <a:t>1. Following social distancing is a necessity </a:t>
            </a:r>
            <a:r>
              <a:rPr lang="en-US" sz="3600" dirty="0"/>
              <a:t>to curb the spread of </a:t>
            </a:r>
            <a:r>
              <a:rPr lang="en-US" sz="3600" dirty="0" smtClean="0"/>
              <a:t>COVID-19</a:t>
            </a:r>
            <a:endParaRPr sz="3600" dirty="0"/>
          </a:p>
        </p:txBody>
      </p:sp>
      <p:sp>
        <p:nvSpPr>
          <p:cNvPr id="181" name="Google Shape;181;p13"/>
          <p:cNvSpPr txBox="1"/>
          <p:nvPr/>
        </p:nvSpPr>
        <p:spPr>
          <a:xfrm>
            <a:off x="91580" y="129980"/>
            <a:ext cx="4860746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Barlow"/>
              </a:rPr>
              <a:t>Problem Statement</a:t>
            </a:r>
            <a:endParaRPr sz="3600" b="1" dirty="0">
              <a:solidFill>
                <a:schemeClr val="accent2"/>
              </a:solidFill>
              <a:latin typeface="Raleway Thin"/>
              <a:ea typeface="Raleway Thin"/>
              <a:cs typeface="Raleway Thin"/>
              <a:sym typeface="Barlow"/>
            </a:endParaRPr>
          </a:p>
        </p:txBody>
      </p:sp>
      <p:grpSp>
        <p:nvGrpSpPr>
          <p:cNvPr id="182" name="Google Shape;182;p1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83" name="Google Shape;183;p13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204;p1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05" name="Google Shape;205;p1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13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1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8" name="Google Shape;288;p13"/>
          <p:cNvSpPr/>
          <p:nvPr/>
        </p:nvSpPr>
        <p:spPr>
          <a:xfrm>
            <a:off x="7931950" y="3206350"/>
            <a:ext cx="72625" cy="52400"/>
          </a:xfrm>
          <a:custGeom>
            <a:avLst/>
            <a:gdLst/>
            <a:ahLst/>
            <a:cxnLst/>
            <a:rect l="l" t="t" r="r" b="b"/>
            <a:pathLst>
              <a:path w="2905" h="2096" extrusionOk="0">
                <a:moveTo>
                  <a:pt x="0" y="286"/>
                </a:moveTo>
                <a:lnTo>
                  <a:pt x="809" y="0"/>
                </a:lnTo>
                <a:lnTo>
                  <a:pt x="2762" y="95"/>
                </a:lnTo>
                <a:lnTo>
                  <a:pt x="2572" y="715"/>
                </a:lnTo>
                <a:lnTo>
                  <a:pt x="2905" y="1381"/>
                </a:lnTo>
                <a:lnTo>
                  <a:pt x="1619" y="2096"/>
                </a:lnTo>
                <a:lnTo>
                  <a:pt x="1048" y="2000"/>
                </a:lnTo>
                <a:lnTo>
                  <a:pt x="190" y="12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89" name="Google Shape;289;p13"/>
          <p:cNvSpPr/>
          <p:nvPr/>
        </p:nvSpPr>
        <p:spPr>
          <a:xfrm>
            <a:off x="5993000" y="3322450"/>
            <a:ext cx="29775" cy="48200"/>
          </a:xfrm>
          <a:custGeom>
            <a:avLst/>
            <a:gdLst/>
            <a:ahLst/>
            <a:cxnLst/>
            <a:rect l="l" t="t" r="r" b="b"/>
            <a:pathLst>
              <a:path w="1191" h="1928" extrusionOk="0">
                <a:moveTo>
                  <a:pt x="1191" y="0"/>
                </a:moveTo>
                <a:lnTo>
                  <a:pt x="548" y="238"/>
                </a:lnTo>
                <a:lnTo>
                  <a:pt x="191" y="238"/>
                </a:lnTo>
                <a:lnTo>
                  <a:pt x="96" y="833"/>
                </a:lnTo>
                <a:lnTo>
                  <a:pt x="0" y="1833"/>
                </a:lnTo>
                <a:lnTo>
                  <a:pt x="310" y="1928"/>
                </a:lnTo>
                <a:lnTo>
                  <a:pt x="953" y="107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ctrTitle"/>
          </p:nvPr>
        </p:nvSpPr>
        <p:spPr>
          <a:xfrm>
            <a:off x="889716" y="1189242"/>
            <a:ext cx="4347825" cy="26915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2</a:t>
            </a:r>
            <a:r>
              <a:rPr lang="en-US" sz="3600" dirty="0" smtClean="0"/>
              <a:t>. It is not feasible to ensure that people are following social distancing by placing officials everywhere</a:t>
            </a:r>
            <a:endParaRPr sz="3600" dirty="0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83" name="Google Shape;183;p13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204;p1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05" name="Google Shape;205;p1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13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1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8" name="Google Shape;288;p13"/>
          <p:cNvSpPr/>
          <p:nvPr/>
        </p:nvSpPr>
        <p:spPr>
          <a:xfrm>
            <a:off x="7931950" y="3206350"/>
            <a:ext cx="72625" cy="52400"/>
          </a:xfrm>
          <a:custGeom>
            <a:avLst/>
            <a:gdLst/>
            <a:ahLst/>
            <a:cxnLst/>
            <a:rect l="l" t="t" r="r" b="b"/>
            <a:pathLst>
              <a:path w="2905" h="2096" extrusionOk="0">
                <a:moveTo>
                  <a:pt x="0" y="286"/>
                </a:moveTo>
                <a:lnTo>
                  <a:pt x="809" y="0"/>
                </a:lnTo>
                <a:lnTo>
                  <a:pt x="2762" y="95"/>
                </a:lnTo>
                <a:lnTo>
                  <a:pt x="2572" y="715"/>
                </a:lnTo>
                <a:lnTo>
                  <a:pt x="2905" y="1381"/>
                </a:lnTo>
                <a:lnTo>
                  <a:pt x="1619" y="2096"/>
                </a:lnTo>
                <a:lnTo>
                  <a:pt x="1048" y="2000"/>
                </a:lnTo>
                <a:lnTo>
                  <a:pt x="190" y="12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89" name="Google Shape;289;p13"/>
          <p:cNvSpPr/>
          <p:nvPr/>
        </p:nvSpPr>
        <p:spPr>
          <a:xfrm>
            <a:off x="5993000" y="3322450"/>
            <a:ext cx="29775" cy="48200"/>
          </a:xfrm>
          <a:custGeom>
            <a:avLst/>
            <a:gdLst/>
            <a:ahLst/>
            <a:cxnLst/>
            <a:rect l="l" t="t" r="r" b="b"/>
            <a:pathLst>
              <a:path w="1191" h="1928" extrusionOk="0">
                <a:moveTo>
                  <a:pt x="1191" y="0"/>
                </a:moveTo>
                <a:lnTo>
                  <a:pt x="548" y="238"/>
                </a:lnTo>
                <a:lnTo>
                  <a:pt x="191" y="238"/>
                </a:lnTo>
                <a:lnTo>
                  <a:pt x="96" y="833"/>
                </a:lnTo>
                <a:lnTo>
                  <a:pt x="0" y="1833"/>
                </a:lnTo>
                <a:lnTo>
                  <a:pt x="310" y="1928"/>
                </a:lnTo>
                <a:lnTo>
                  <a:pt x="953" y="107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191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ctrTitle"/>
          </p:nvPr>
        </p:nvSpPr>
        <p:spPr>
          <a:xfrm>
            <a:off x="918213" y="1182459"/>
            <a:ext cx="4347825" cy="2788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3. Current social distancing detector systems lack </a:t>
            </a:r>
            <a:r>
              <a:rPr lang="en" sz="3600" dirty="0"/>
              <a:t>consistency, privacy and dependable data</a:t>
            </a:r>
            <a:endParaRPr sz="3600" dirty="0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83" name="Google Shape;183;p13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204;p1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05" name="Google Shape;205;p1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13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1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8" name="Google Shape;288;p13"/>
          <p:cNvSpPr/>
          <p:nvPr/>
        </p:nvSpPr>
        <p:spPr>
          <a:xfrm>
            <a:off x="7931950" y="3206350"/>
            <a:ext cx="72625" cy="52400"/>
          </a:xfrm>
          <a:custGeom>
            <a:avLst/>
            <a:gdLst/>
            <a:ahLst/>
            <a:cxnLst/>
            <a:rect l="l" t="t" r="r" b="b"/>
            <a:pathLst>
              <a:path w="2905" h="2096" extrusionOk="0">
                <a:moveTo>
                  <a:pt x="0" y="286"/>
                </a:moveTo>
                <a:lnTo>
                  <a:pt x="809" y="0"/>
                </a:lnTo>
                <a:lnTo>
                  <a:pt x="2762" y="95"/>
                </a:lnTo>
                <a:lnTo>
                  <a:pt x="2572" y="715"/>
                </a:lnTo>
                <a:lnTo>
                  <a:pt x="2905" y="1381"/>
                </a:lnTo>
                <a:lnTo>
                  <a:pt x="1619" y="2096"/>
                </a:lnTo>
                <a:lnTo>
                  <a:pt x="1048" y="2000"/>
                </a:lnTo>
                <a:lnTo>
                  <a:pt x="190" y="12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89" name="Google Shape;289;p13"/>
          <p:cNvSpPr/>
          <p:nvPr/>
        </p:nvSpPr>
        <p:spPr>
          <a:xfrm>
            <a:off x="5993000" y="3322450"/>
            <a:ext cx="29775" cy="48200"/>
          </a:xfrm>
          <a:custGeom>
            <a:avLst/>
            <a:gdLst/>
            <a:ahLst/>
            <a:cxnLst/>
            <a:rect l="l" t="t" r="r" b="b"/>
            <a:pathLst>
              <a:path w="1191" h="1928" extrusionOk="0">
                <a:moveTo>
                  <a:pt x="1191" y="0"/>
                </a:moveTo>
                <a:lnTo>
                  <a:pt x="548" y="238"/>
                </a:lnTo>
                <a:lnTo>
                  <a:pt x="191" y="238"/>
                </a:lnTo>
                <a:lnTo>
                  <a:pt x="96" y="833"/>
                </a:lnTo>
                <a:lnTo>
                  <a:pt x="0" y="1833"/>
                </a:lnTo>
                <a:lnTo>
                  <a:pt x="310" y="1928"/>
                </a:lnTo>
                <a:lnTo>
                  <a:pt x="953" y="107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569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>
            <a:spLocks noGrp="1"/>
          </p:cNvSpPr>
          <p:nvPr>
            <p:ph type="title"/>
          </p:nvPr>
        </p:nvSpPr>
        <p:spPr>
          <a:xfrm>
            <a:off x="421447" y="677353"/>
            <a:ext cx="4510418" cy="757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Proposed </a:t>
            </a:r>
            <a:r>
              <a:rPr lang="en" sz="3600" b="1" dirty="0" smtClean="0">
                <a:sym typeface="Arial"/>
              </a:rPr>
              <a:t>Solution</a:t>
            </a:r>
            <a:endParaRPr sz="3600" b="1" dirty="0">
              <a:sym typeface="Arial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1"/>
          </p:nvPr>
        </p:nvSpPr>
        <p:spPr>
          <a:xfrm>
            <a:off x="339416" y="1581442"/>
            <a:ext cx="4444775" cy="30570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" sz="2400" dirty="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A data integrity validation tool to enable the use of AI for physical distancing detection by mitigating concerns </a:t>
            </a:r>
            <a:r>
              <a:rPr lang="en" sz="2400" dirty="0" smtClean="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related to </a:t>
            </a:r>
            <a:r>
              <a:rPr lang="en" sz="2400" dirty="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privacy and tampering through a hybrid on and off-chain system. </a:t>
            </a:r>
            <a:endParaRPr sz="2400" dirty="0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96" name="Google Shape;296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97" name="Google Shape;297;p14"/>
          <p:cNvGrpSpPr/>
          <p:nvPr/>
        </p:nvGrpSpPr>
        <p:grpSpPr>
          <a:xfrm>
            <a:off x="4987406" y="551967"/>
            <a:ext cx="3480519" cy="4039552"/>
            <a:chOff x="2152750" y="190500"/>
            <a:chExt cx="4293756" cy="4762499"/>
          </a:xfrm>
        </p:grpSpPr>
        <p:sp>
          <p:nvSpPr>
            <p:cNvPr id="298" name="Google Shape;298;p14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p1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73" name="Google Shape;373;p1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14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83" name="Google Shape;383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8" name="Google Shape;388;p1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14"/>
          <p:cNvSpPr/>
          <p:nvPr/>
        </p:nvSpPr>
        <p:spPr>
          <a:xfrm>
            <a:off x="5240554" y="1451489"/>
            <a:ext cx="148064" cy="115991"/>
          </a:xfrm>
          <a:custGeom>
            <a:avLst/>
            <a:gdLst/>
            <a:ahLst/>
            <a:cxnLst/>
            <a:rect l="l" t="t" r="r" b="b"/>
            <a:pathLst>
              <a:path w="6049" h="4763" extrusionOk="0">
                <a:moveTo>
                  <a:pt x="0" y="286"/>
                </a:moveTo>
                <a:lnTo>
                  <a:pt x="381" y="1000"/>
                </a:lnTo>
                <a:lnTo>
                  <a:pt x="572" y="1953"/>
                </a:lnTo>
                <a:lnTo>
                  <a:pt x="524" y="2620"/>
                </a:lnTo>
                <a:lnTo>
                  <a:pt x="95" y="2905"/>
                </a:lnTo>
                <a:lnTo>
                  <a:pt x="1667" y="4096"/>
                </a:lnTo>
                <a:lnTo>
                  <a:pt x="3096" y="4763"/>
                </a:lnTo>
                <a:lnTo>
                  <a:pt x="4096" y="4715"/>
                </a:lnTo>
                <a:lnTo>
                  <a:pt x="5287" y="3525"/>
                </a:lnTo>
                <a:lnTo>
                  <a:pt x="5763" y="1905"/>
                </a:lnTo>
                <a:lnTo>
                  <a:pt x="6001" y="619"/>
                </a:lnTo>
                <a:lnTo>
                  <a:pt x="6049" y="143"/>
                </a:lnTo>
                <a:lnTo>
                  <a:pt x="3858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" name="Google Shape;407;p14"/>
          <p:cNvSpPr/>
          <p:nvPr/>
        </p:nvSpPr>
        <p:spPr>
          <a:xfrm>
            <a:off x="8122222" y="791589"/>
            <a:ext cx="131738" cy="97410"/>
          </a:xfrm>
          <a:custGeom>
            <a:avLst/>
            <a:gdLst/>
            <a:ahLst/>
            <a:cxnLst/>
            <a:rect l="l" t="t" r="r" b="b"/>
            <a:pathLst>
              <a:path w="5382" h="4000" extrusionOk="0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Google Shape;408;p14"/>
          <p:cNvSpPr/>
          <p:nvPr/>
        </p:nvSpPr>
        <p:spPr>
          <a:xfrm>
            <a:off x="7995425" y="2746550"/>
            <a:ext cx="101722" cy="128575"/>
          </a:xfrm>
          <a:custGeom>
            <a:avLst/>
            <a:gdLst/>
            <a:ahLst/>
            <a:cxnLst/>
            <a:rect l="l" t="t" r="r" b="b"/>
            <a:pathLst>
              <a:path w="3929" h="5263" extrusionOk="0">
                <a:moveTo>
                  <a:pt x="0" y="0"/>
                </a:moveTo>
                <a:lnTo>
                  <a:pt x="3739" y="405"/>
                </a:lnTo>
                <a:lnTo>
                  <a:pt x="3310" y="1262"/>
                </a:lnTo>
                <a:lnTo>
                  <a:pt x="3239" y="1977"/>
                </a:lnTo>
                <a:lnTo>
                  <a:pt x="3929" y="2739"/>
                </a:lnTo>
                <a:lnTo>
                  <a:pt x="2119" y="5263"/>
                </a:lnTo>
                <a:lnTo>
                  <a:pt x="1357" y="4930"/>
                </a:lnTo>
                <a:lnTo>
                  <a:pt x="191" y="247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Benefits of Using Blockchain</a:t>
            </a:r>
            <a:endParaRPr sz="3900"/>
          </a:p>
        </p:txBody>
      </p:sp>
      <p:sp>
        <p:nvSpPr>
          <p:cNvPr id="414" name="Google Shape;414;p15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Preserves data integrity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Removes risk of data tampering or corruption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Transparency on what is happening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These benefits are essential to consistently enforcing social-distancing guidelines and slowing the spread of </a:t>
            </a:r>
            <a:r>
              <a:rPr lang="en" dirty="0" smtClean="0"/>
              <a:t>COVID-19.</a:t>
            </a:r>
            <a:endParaRPr dirty="0"/>
          </a:p>
        </p:txBody>
      </p:sp>
      <p:sp>
        <p:nvSpPr>
          <p:cNvPr id="415" name="Google Shape;415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16" name="Google Shape;416;p15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417" name="Google Shape;417;p15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9" name="Google Shape;439;p15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40" name="Google Shape;440;p15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41" name="Google Shape;441;p15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5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5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4" name="Google Shape;444;p15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45" name="Google Shape;445;p15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15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7" name="Google Shape;447;p15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5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5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5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5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5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5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5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5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5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5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5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5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5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5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5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5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5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5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5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5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5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5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5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5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5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5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15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5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5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15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5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5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15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5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5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5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5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1" name="Google Shape;511;p15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12" name="Google Shape;512;p15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13" name="Google Shape;513;p15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15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1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5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18" name="Google Shape;518;p15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15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15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1" name="Google Shape;521;p15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0" name="Google Shape;550;p15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51" name="Google Shape;551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6" name="Google Shape;556;p15"/>
          <p:cNvSpPr/>
          <p:nvPr/>
        </p:nvSpPr>
        <p:spPr>
          <a:xfrm>
            <a:off x="5956700" y="4064200"/>
            <a:ext cx="47601" cy="49402"/>
          </a:xfrm>
          <a:custGeom>
            <a:avLst/>
            <a:gdLst/>
            <a:ahLst/>
            <a:cxnLst/>
            <a:rect l="l" t="t" r="r" b="b"/>
            <a:pathLst>
              <a:path w="1476" h="1667" extrusionOk="0">
                <a:moveTo>
                  <a:pt x="1476" y="0"/>
                </a:moveTo>
                <a:lnTo>
                  <a:pt x="0" y="96"/>
                </a:lnTo>
                <a:lnTo>
                  <a:pt x="191" y="358"/>
                </a:lnTo>
                <a:lnTo>
                  <a:pt x="24" y="739"/>
                </a:lnTo>
                <a:lnTo>
                  <a:pt x="810" y="1667"/>
                </a:lnTo>
                <a:lnTo>
                  <a:pt x="1167" y="1334"/>
                </a:lnTo>
                <a:lnTo>
                  <a:pt x="1453" y="64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57" name="Google Shape;557;p15"/>
          <p:cNvSpPr/>
          <p:nvPr/>
        </p:nvSpPr>
        <p:spPr>
          <a:xfrm>
            <a:off x="8539750" y="4135050"/>
            <a:ext cx="58946" cy="45850"/>
          </a:xfrm>
          <a:custGeom>
            <a:avLst/>
            <a:gdLst/>
            <a:ahLst/>
            <a:cxnLst/>
            <a:rect l="l" t="t" r="r" b="b"/>
            <a:pathLst>
              <a:path w="5382" h="4000" extrusionOk="0">
                <a:moveTo>
                  <a:pt x="1286" y="0"/>
                </a:moveTo>
                <a:lnTo>
                  <a:pt x="5001" y="0"/>
                </a:lnTo>
                <a:lnTo>
                  <a:pt x="4906" y="857"/>
                </a:lnTo>
                <a:lnTo>
                  <a:pt x="4953" y="1714"/>
                </a:lnTo>
                <a:lnTo>
                  <a:pt x="5382" y="2429"/>
                </a:lnTo>
                <a:lnTo>
                  <a:pt x="3810" y="3476"/>
                </a:lnTo>
                <a:lnTo>
                  <a:pt x="2381" y="4000"/>
                </a:lnTo>
                <a:lnTo>
                  <a:pt x="1477" y="3572"/>
                </a:lnTo>
                <a:lnTo>
                  <a:pt x="429" y="2190"/>
                </a:lnTo>
                <a:lnTo>
                  <a:pt x="0" y="5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</a:t>
            </a:r>
            <a:endParaRPr dirty="0"/>
          </a:p>
        </p:txBody>
      </p:sp>
      <p:sp>
        <p:nvSpPr>
          <p:cNvPr id="563" name="Google Shape;563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64" name="Google Shape;564;p16"/>
          <p:cNvGrpSpPr/>
          <p:nvPr/>
        </p:nvGrpSpPr>
        <p:grpSpPr>
          <a:xfrm>
            <a:off x="477979" y="1829306"/>
            <a:ext cx="2790516" cy="2257028"/>
            <a:chOff x="1083025" y="1734101"/>
            <a:chExt cx="1834900" cy="2018809"/>
          </a:xfrm>
        </p:grpSpPr>
        <p:sp>
          <p:nvSpPr>
            <p:cNvPr id="565" name="Google Shape;565;p16"/>
            <p:cNvSpPr txBox="1"/>
            <p:nvPr/>
          </p:nvSpPr>
          <p:spPr>
            <a:xfrm>
              <a:off x="1247876" y="173410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Build Computer Vision Detector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66" name="Google Shape;566;p16"/>
            <p:cNvSpPr txBox="1"/>
            <p:nvPr/>
          </p:nvSpPr>
          <p:spPr>
            <a:xfrm>
              <a:off x="1215700" y="301551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Implement a </a:t>
              </a: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YOLO v3 detection </a:t>
              </a:r>
              <a:r>
                <a:rPr lang="en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model to accurately and consistently identify individuals not following social-distancing guidelines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6"/>
          <p:cNvGrpSpPr/>
          <p:nvPr/>
        </p:nvGrpSpPr>
        <p:grpSpPr>
          <a:xfrm>
            <a:off x="3133283" y="1829311"/>
            <a:ext cx="2851068" cy="2257028"/>
            <a:chOff x="1083025" y="1734101"/>
            <a:chExt cx="1834900" cy="2018809"/>
          </a:xfrm>
        </p:grpSpPr>
        <p:sp>
          <p:nvSpPr>
            <p:cNvPr id="570" name="Google Shape;570;p16"/>
            <p:cNvSpPr txBox="1"/>
            <p:nvPr/>
          </p:nvSpPr>
          <p:spPr>
            <a:xfrm>
              <a:off x="1235946" y="173410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Incorporate Blockchain Storage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1" name="Google Shape;571;p16"/>
            <p:cNvSpPr txBox="1"/>
            <p:nvPr/>
          </p:nvSpPr>
          <p:spPr>
            <a:xfrm>
              <a:off x="1215700" y="301551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The use of blockchain ledgers and smart contracts preserve the integrity of the data and allows for easy analysis of social distancing practices throughout different locations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6"/>
          <p:cNvGrpSpPr/>
          <p:nvPr/>
        </p:nvGrpSpPr>
        <p:grpSpPr>
          <a:xfrm>
            <a:off x="5846776" y="1915313"/>
            <a:ext cx="2802076" cy="2171028"/>
            <a:chOff x="1083025" y="1811025"/>
            <a:chExt cx="1834900" cy="1941886"/>
          </a:xfrm>
        </p:grpSpPr>
        <p:sp>
          <p:nvSpPr>
            <p:cNvPr id="575" name="Google Shape;575;p16"/>
            <p:cNvSpPr txBox="1"/>
            <p:nvPr/>
          </p:nvSpPr>
          <p:spPr>
            <a:xfrm>
              <a:off x="1235954" y="1811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Deploy and Monitor Social Distancing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6" name="Google Shape;576;p16"/>
            <p:cNvSpPr txBox="1"/>
            <p:nvPr/>
          </p:nvSpPr>
          <p:spPr>
            <a:xfrm>
              <a:off x="1215700" y="301551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Deploying the detection model to video feed of webcams and record social distancing. The detections made by the model are flowing through the blockchain and good/bad distancing are recorded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6"/>
          <p:cNvGrpSpPr/>
          <p:nvPr/>
        </p:nvGrpSpPr>
        <p:grpSpPr>
          <a:xfrm>
            <a:off x="1415441" y="2339063"/>
            <a:ext cx="976093" cy="699217"/>
            <a:chOff x="3241525" y="3039450"/>
            <a:chExt cx="494600" cy="312625"/>
          </a:xfrm>
        </p:grpSpPr>
        <p:sp>
          <p:nvSpPr>
            <p:cNvPr id="580" name="Google Shape;580;p1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2" name="Google Shape;582;p16"/>
          <p:cNvGrpSpPr/>
          <p:nvPr/>
        </p:nvGrpSpPr>
        <p:grpSpPr>
          <a:xfrm>
            <a:off x="4138862" y="2262878"/>
            <a:ext cx="852144" cy="807833"/>
            <a:chOff x="5241175" y="4959100"/>
            <a:chExt cx="539775" cy="517775"/>
          </a:xfrm>
        </p:grpSpPr>
        <p:sp>
          <p:nvSpPr>
            <p:cNvPr id="583" name="Google Shape;583;p1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9" name="Google Shape;589;p16"/>
          <p:cNvGrpSpPr/>
          <p:nvPr/>
        </p:nvGrpSpPr>
        <p:grpSpPr>
          <a:xfrm>
            <a:off x="6847082" y="2360147"/>
            <a:ext cx="801463" cy="765700"/>
            <a:chOff x="3955900" y="2984500"/>
            <a:chExt cx="414000" cy="422525"/>
          </a:xfrm>
        </p:grpSpPr>
        <p:sp>
          <p:nvSpPr>
            <p:cNvPr id="590" name="Google Shape;590;p1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405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Hash Process</a:t>
            </a:r>
            <a:endParaRPr/>
          </a:p>
        </p:txBody>
      </p:sp>
      <p:sp>
        <p:nvSpPr>
          <p:cNvPr id="598" name="Google Shape;598;p17"/>
          <p:cNvSpPr txBox="1">
            <a:spLocks noGrp="1"/>
          </p:cNvSpPr>
          <p:nvPr>
            <p:ph type="body" idx="1"/>
          </p:nvPr>
        </p:nvSpPr>
        <p:spPr>
          <a:xfrm>
            <a:off x="457200" y="1576025"/>
            <a:ext cx="83037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Event ID, location, timestamp, and number of violations are combined and hashed with SHA256 and stored On-Chain through a smart contract.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Hashes are easily computable given event data, but hashes are not easily reversible. This mitigates privacy concerns about distancing data and ensures integrity.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dirty="0"/>
              <a:t>Data can be easily verifiable by computing and verifying hash with event logistics and ID in Off-Chain database.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405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Diagram</a:t>
            </a:r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06" name="Google Shape;6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75" y="1325175"/>
            <a:ext cx="4502700" cy="35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320</Words>
  <Application>Microsoft Office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Raleway Thin</vt:lpstr>
      <vt:lpstr>Arial</vt:lpstr>
      <vt:lpstr>Barlow Light</vt:lpstr>
      <vt:lpstr>Calibri</vt:lpstr>
      <vt:lpstr>Raleway</vt:lpstr>
      <vt:lpstr>Barlow</vt:lpstr>
      <vt:lpstr>Gaoler template</vt:lpstr>
      <vt:lpstr>AI powered Real-Time Social Distance Monitoring System with Immutable Data Storage</vt:lpstr>
      <vt:lpstr>1. Following social distancing is a necessity to curb the spread of COVID-19</vt:lpstr>
      <vt:lpstr>2. It is not feasible to ensure that people are following social distancing by placing officials everywhere</vt:lpstr>
      <vt:lpstr>3. Current social distancing detector systems lack consistency, privacy and dependable data</vt:lpstr>
      <vt:lpstr>Proposed Solution</vt:lpstr>
      <vt:lpstr>Benefits of Using Blockchain</vt:lpstr>
      <vt:lpstr>HOW IT WORKS</vt:lpstr>
      <vt:lpstr>Details of Hash Process</vt:lpstr>
      <vt:lpstr>Application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V3 based Real-Time Social Distancing Detection System with On Ch</dc:title>
  <dc:creator>Vatsal Gupta</dc:creator>
  <cp:lastModifiedBy>Vatsal Gupta</cp:lastModifiedBy>
  <cp:revision>10</cp:revision>
  <dcterms:modified xsi:type="dcterms:W3CDTF">2021-03-10T07:12:47Z</dcterms:modified>
</cp:coreProperties>
</file>