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6858000" cx="12192000"/>
  <p:notesSz cx="6858000" cy="9144000"/>
  <p:embeddedFontLst>
    <p:embeddedFont>
      <p:font typeface="Century Gothic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5" roundtripDataSignature="AMtx7mglYB0jO7fsYDZqyZPJ+w5bZ+AH6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CenturyGothic-regular.fntdata"/><Relationship Id="rId10" Type="http://schemas.openxmlformats.org/officeDocument/2006/relationships/slide" Target="slides/slide6.xml"/><Relationship Id="rId13" Type="http://schemas.openxmlformats.org/officeDocument/2006/relationships/font" Target="fonts/CenturyGothic-italic.fntdata"/><Relationship Id="rId12" Type="http://schemas.openxmlformats.org/officeDocument/2006/relationships/font" Target="fonts/CenturyGothic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customschemas.google.com/relationships/presentationmetadata" Target="metadata"/><Relationship Id="rId14" Type="http://schemas.openxmlformats.org/officeDocument/2006/relationships/font" Target="fonts/CenturyGothic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ctrTitle"/>
          </p:nvPr>
        </p:nvSpPr>
        <p:spPr>
          <a:xfrm>
            <a:off x="2589213" y="2514600"/>
            <a:ext cx="8915399" cy="22627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Century Gothic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8"/>
          <p:cNvSpPr txBox="1"/>
          <p:nvPr>
            <p:ph idx="1" type="subTitle"/>
          </p:nvPr>
        </p:nvSpPr>
        <p:spPr>
          <a:xfrm>
            <a:off x="2589213" y="4777379"/>
            <a:ext cx="8915399" cy="11262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1" name="Google Shape;41;p8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8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8"/>
          <p:cNvSpPr/>
          <p:nvPr/>
        </p:nvSpPr>
        <p:spPr>
          <a:xfrm>
            <a:off x="0" y="4323810"/>
            <a:ext cx="1744652" cy="778589"/>
          </a:xfrm>
          <a:custGeom>
            <a:rect b="b" l="l" r="r" t="t"/>
            <a:pathLst>
              <a:path extrusionOk="0" h="166" w="372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531812" y="4529540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aption">
  <p:cSld name="Title and Caption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/>
          <p:nvPr>
            <p:ph type="title"/>
          </p:nvPr>
        </p:nvSpPr>
        <p:spPr>
          <a:xfrm>
            <a:off x="2589212" y="609600"/>
            <a:ext cx="8915399" cy="3117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7"/>
          <p:cNvSpPr txBox="1"/>
          <p:nvPr>
            <p:ph idx="1" type="body"/>
          </p:nvPr>
        </p:nvSpPr>
        <p:spPr>
          <a:xfrm>
            <a:off x="2589212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7" name="Google Shape;107;p17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7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7"/>
          <p:cNvSpPr/>
          <p:nvPr/>
        </p:nvSpPr>
        <p:spPr>
          <a:xfrm flipH="1" rot="10800000">
            <a:off x="-4189" y="31781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7"/>
          <p:cNvSpPr txBox="1"/>
          <p:nvPr>
            <p:ph idx="12" type="sldNum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with Caption">
  <p:cSld name="Quote with Caption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/>
          <p:nvPr>
            <p:ph type="title"/>
          </p:nvPr>
        </p:nvSpPr>
        <p:spPr>
          <a:xfrm>
            <a:off x="2849949" y="609600"/>
            <a:ext cx="8393926" cy="28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8"/>
          <p:cNvSpPr txBox="1"/>
          <p:nvPr>
            <p:ph idx="1" type="body"/>
          </p:nvPr>
        </p:nvSpPr>
        <p:spPr>
          <a:xfrm>
            <a:off x="3275012" y="3505200"/>
            <a:ext cx="753655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 sz="16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14" name="Google Shape;114;p18"/>
          <p:cNvSpPr txBox="1"/>
          <p:nvPr>
            <p:ph idx="2" type="body"/>
          </p:nvPr>
        </p:nvSpPr>
        <p:spPr>
          <a:xfrm>
            <a:off x="2589212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5" name="Google Shape;115;p18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8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8"/>
          <p:cNvSpPr/>
          <p:nvPr/>
        </p:nvSpPr>
        <p:spPr>
          <a:xfrm flipH="1" rot="10800000">
            <a:off x="-4189" y="31781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8"/>
          <p:cNvSpPr txBox="1"/>
          <p:nvPr>
            <p:ph idx="12" type="sldNum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9" name="Google Shape;119;p18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20" name="Google Shape;120;p18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me Card">
  <p:cSld name="Name Card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2589213" y="2438400"/>
            <a:ext cx="8915400" cy="272484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24" name="Google Shape;124;p19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9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9"/>
          <p:cNvSpPr/>
          <p:nvPr/>
        </p:nvSpPr>
        <p:spPr>
          <a:xfrm flipH="1" rot="10800000">
            <a:off x="-4189" y="491172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9"/>
          <p:cNvSpPr txBox="1"/>
          <p:nvPr>
            <p:ph idx="12" type="sldNum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Name Card">
  <p:cSld name="Quote Name Card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2849949" y="609600"/>
            <a:ext cx="8393926" cy="28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0"/>
          <p:cNvSpPr txBox="1"/>
          <p:nvPr>
            <p:ph idx="1" type="body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400"/>
              <a:buFont typeface="Century Gothic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31" name="Google Shape;131;p20"/>
          <p:cNvSpPr txBox="1"/>
          <p:nvPr>
            <p:ph idx="2" type="body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32" name="Google Shape;132;p20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20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20"/>
          <p:cNvSpPr/>
          <p:nvPr/>
        </p:nvSpPr>
        <p:spPr>
          <a:xfrm flipH="1" rot="10800000">
            <a:off x="-4189" y="491172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0"/>
          <p:cNvSpPr txBox="1"/>
          <p:nvPr>
            <p:ph idx="12" type="sldNum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6" name="Google Shape;136;p20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37" name="Google Shape;137;p20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rue or False">
  <p:cSld name="True or False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/>
          <p:nvPr>
            <p:ph type="title"/>
          </p:nvPr>
        </p:nvSpPr>
        <p:spPr>
          <a:xfrm>
            <a:off x="2589212" y="627407"/>
            <a:ext cx="8915399" cy="28800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21"/>
          <p:cNvSpPr txBox="1"/>
          <p:nvPr>
            <p:ph idx="1" type="body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400"/>
              <a:buFont typeface="Century Gothic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41" name="Google Shape;141;p21"/>
          <p:cNvSpPr txBox="1"/>
          <p:nvPr>
            <p:ph idx="2" type="body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42" name="Google Shape;142;p21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21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21"/>
          <p:cNvSpPr/>
          <p:nvPr/>
        </p:nvSpPr>
        <p:spPr>
          <a:xfrm flipH="1" rot="10800000">
            <a:off x="-4189" y="491172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1"/>
          <p:cNvSpPr txBox="1"/>
          <p:nvPr>
            <p:ph idx="12" type="sldNum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2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22"/>
          <p:cNvSpPr txBox="1"/>
          <p:nvPr>
            <p:ph idx="1" type="body"/>
          </p:nvPr>
        </p:nvSpPr>
        <p:spPr>
          <a:xfrm rot="5400000">
            <a:off x="5103812" y="-381000"/>
            <a:ext cx="3886200" cy="89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49" name="Google Shape;149;p22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22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22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2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3"/>
          <p:cNvSpPr txBox="1"/>
          <p:nvPr>
            <p:ph type="title"/>
          </p:nvPr>
        </p:nvSpPr>
        <p:spPr>
          <a:xfrm rot="5400000">
            <a:off x="7756704" y="2165513"/>
            <a:ext cx="5283817" cy="22076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23"/>
          <p:cNvSpPr txBox="1"/>
          <p:nvPr>
            <p:ph idx="1" type="body"/>
          </p:nvPr>
        </p:nvSpPr>
        <p:spPr>
          <a:xfrm rot="5400000">
            <a:off x="3185803" y="30814"/>
            <a:ext cx="5283817" cy="6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56" name="Google Shape;156;p23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23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23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3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" type="body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9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type="title"/>
          </p:nvPr>
        </p:nvSpPr>
        <p:spPr>
          <a:xfrm>
            <a:off x="2589212" y="2058750"/>
            <a:ext cx="8915399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Century Gothic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0"/>
          <p:cNvSpPr txBox="1"/>
          <p:nvPr>
            <p:ph idx="1" type="body"/>
          </p:nvPr>
        </p:nvSpPr>
        <p:spPr>
          <a:xfrm>
            <a:off x="2589212" y="3530129"/>
            <a:ext cx="8915399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595959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5" name="Google Shape;55;p10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0"/>
          <p:cNvSpPr/>
          <p:nvPr/>
        </p:nvSpPr>
        <p:spPr>
          <a:xfrm flipH="1" rot="10800000">
            <a:off x="-4189" y="31781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0"/>
          <p:cNvSpPr txBox="1"/>
          <p:nvPr>
            <p:ph idx="12" type="sldNum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1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1"/>
          <p:cNvSpPr txBox="1"/>
          <p:nvPr>
            <p:ph idx="1" type="body"/>
          </p:nvPr>
        </p:nvSpPr>
        <p:spPr>
          <a:xfrm>
            <a:off x="2589212" y="2133600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62" name="Google Shape;62;p11"/>
          <p:cNvSpPr txBox="1"/>
          <p:nvPr>
            <p:ph idx="2" type="body"/>
          </p:nvPr>
        </p:nvSpPr>
        <p:spPr>
          <a:xfrm>
            <a:off x="7190747" y="2126222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63" name="Google Shape;63;p11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1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1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1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2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2"/>
          <p:cNvSpPr txBox="1"/>
          <p:nvPr>
            <p:ph idx="1" type="body"/>
          </p:nvPr>
        </p:nvSpPr>
        <p:spPr>
          <a:xfrm>
            <a:off x="2939373" y="1972703"/>
            <a:ext cx="3992732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40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70" name="Google Shape;70;p12"/>
          <p:cNvSpPr txBox="1"/>
          <p:nvPr>
            <p:ph idx="2" type="body"/>
          </p:nvPr>
        </p:nvSpPr>
        <p:spPr>
          <a:xfrm>
            <a:off x="2589212" y="2548966"/>
            <a:ext cx="4342893" cy="33540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71" name="Google Shape;71;p12"/>
          <p:cNvSpPr txBox="1"/>
          <p:nvPr>
            <p:ph idx="3" type="body"/>
          </p:nvPr>
        </p:nvSpPr>
        <p:spPr>
          <a:xfrm>
            <a:off x="7506629" y="1969475"/>
            <a:ext cx="399900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40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72" name="Google Shape;72;p12"/>
          <p:cNvSpPr txBox="1"/>
          <p:nvPr>
            <p:ph idx="4" type="body"/>
          </p:nvPr>
        </p:nvSpPr>
        <p:spPr>
          <a:xfrm>
            <a:off x="7166957" y="2545738"/>
            <a:ext cx="4338674" cy="33540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73" name="Google Shape;73;p12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2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2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2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3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3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3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3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4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4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4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4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 txBox="1"/>
          <p:nvPr>
            <p:ph type="title"/>
          </p:nvPr>
        </p:nvSpPr>
        <p:spPr>
          <a:xfrm>
            <a:off x="2589212" y="446088"/>
            <a:ext cx="3505199" cy="9763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Century Gothic"/>
              <a:buNone/>
              <a:defRPr b="0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5"/>
          <p:cNvSpPr txBox="1"/>
          <p:nvPr>
            <p:ph idx="1" type="body"/>
          </p:nvPr>
        </p:nvSpPr>
        <p:spPr>
          <a:xfrm>
            <a:off x="6323012" y="446088"/>
            <a:ext cx="5181600" cy="54149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91" name="Google Shape;91;p15"/>
          <p:cNvSpPr txBox="1"/>
          <p:nvPr>
            <p:ph idx="2" type="body"/>
          </p:nvPr>
        </p:nvSpPr>
        <p:spPr>
          <a:xfrm>
            <a:off x="2589212" y="1598613"/>
            <a:ext cx="3505199" cy="42624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92" name="Google Shape;92;p15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5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5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5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6"/>
          <p:cNvSpPr txBox="1"/>
          <p:nvPr>
            <p:ph type="title"/>
          </p:nvPr>
        </p:nvSpPr>
        <p:spPr>
          <a:xfrm>
            <a:off x="2589213" y="4800600"/>
            <a:ext cx="8915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6"/>
          <p:cNvSpPr/>
          <p:nvPr>
            <p:ph idx="2" type="pic"/>
          </p:nvPr>
        </p:nvSpPr>
        <p:spPr>
          <a:xfrm>
            <a:off x="2589212" y="634965"/>
            <a:ext cx="8915400" cy="38549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9" name="Google Shape;99;p16"/>
          <p:cNvSpPr txBox="1"/>
          <p:nvPr>
            <p:ph idx="1" type="body"/>
          </p:nvPr>
        </p:nvSpPr>
        <p:spPr>
          <a:xfrm>
            <a:off x="2589213" y="5367338"/>
            <a:ext cx="8915400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00" name="Google Shape;100;p16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6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6"/>
          <p:cNvSpPr/>
          <p:nvPr/>
        </p:nvSpPr>
        <p:spPr>
          <a:xfrm flipH="1" rot="10800000">
            <a:off x="-4189" y="491172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6"/>
          <p:cNvSpPr txBox="1"/>
          <p:nvPr>
            <p:ph idx="12" type="sldNum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FFFFF"/>
            </a:gs>
            <a:gs pos="100000">
              <a:srgbClr val="DDE6C3"/>
            </a:gs>
          </a:gsLst>
          <a:path path="circle">
            <a:fillToRect b="100%" r="100%"/>
          </a:path>
          <a:tileRect l="-100%" t="-100%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7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7" name="Google Shape;7;p7"/>
            <p:cNvSpPr/>
            <p:nvPr/>
          </p:nvSpPr>
          <p:spPr>
            <a:xfrm>
              <a:off x="2487613" y="2284413"/>
              <a:ext cx="85725" cy="533400"/>
            </a:xfrm>
            <a:custGeom>
              <a:rect b="b" l="l" r="r" t="t"/>
              <a:pathLst>
                <a:path extrusionOk="0" h="136" w="22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" name="Google Shape;8;p7"/>
            <p:cNvSpPr/>
            <p:nvPr/>
          </p:nvSpPr>
          <p:spPr>
            <a:xfrm>
              <a:off x="2597151" y="2779713"/>
              <a:ext cx="550863" cy="1978025"/>
            </a:xfrm>
            <a:custGeom>
              <a:rect b="b" l="l" r="r" t="t"/>
              <a:pathLst>
                <a:path extrusionOk="0" h="504" w="140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" name="Google Shape;9;p7"/>
            <p:cNvSpPr/>
            <p:nvPr/>
          </p:nvSpPr>
          <p:spPr>
            <a:xfrm>
              <a:off x="3175001" y="4730750"/>
              <a:ext cx="519113" cy="1209675"/>
            </a:xfrm>
            <a:custGeom>
              <a:rect b="b" l="l" r="r" t="t"/>
              <a:pathLst>
                <a:path extrusionOk="0" h="308" w="132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" name="Google Shape;10;p7"/>
            <p:cNvSpPr/>
            <p:nvPr/>
          </p:nvSpPr>
          <p:spPr>
            <a:xfrm>
              <a:off x="3305176" y="5630863"/>
              <a:ext cx="146050" cy="309563"/>
            </a:xfrm>
            <a:custGeom>
              <a:rect b="b" l="l" r="r" t="t"/>
              <a:pathLst>
                <a:path extrusionOk="0" h="79" w="37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" name="Google Shape;11;p7"/>
            <p:cNvSpPr/>
            <p:nvPr/>
          </p:nvSpPr>
          <p:spPr>
            <a:xfrm>
              <a:off x="2573338" y="2817813"/>
              <a:ext cx="700088" cy="2835275"/>
            </a:xfrm>
            <a:custGeom>
              <a:rect b="b" l="l" r="r" t="t"/>
              <a:pathLst>
                <a:path extrusionOk="0" h="722" w="178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7"/>
            <p:cNvSpPr/>
            <p:nvPr/>
          </p:nvSpPr>
          <p:spPr>
            <a:xfrm>
              <a:off x="2506663" y="285750"/>
              <a:ext cx="90488" cy="2493963"/>
            </a:xfrm>
            <a:custGeom>
              <a:rect b="b" l="l" r="r" t="t"/>
              <a:pathLst>
                <a:path extrusionOk="0" h="635" w="23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7"/>
            <p:cNvSpPr/>
            <p:nvPr/>
          </p:nvSpPr>
          <p:spPr>
            <a:xfrm>
              <a:off x="2554288" y="2598738"/>
              <a:ext cx="66675" cy="420688"/>
            </a:xfrm>
            <a:custGeom>
              <a:rect b="b" l="l" r="r" t="t"/>
              <a:pathLst>
                <a:path extrusionOk="0" h="107" w="1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7"/>
            <p:cNvSpPr/>
            <p:nvPr/>
          </p:nvSpPr>
          <p:spPr>
            <a:xfrm>
              <a:off x="3143251" y="4757738"/>
              <a:ext cx="161925" cy="873125"/>
            </a:xfrm>
            <a:custGeom>
              <a:rect b="b" l="l" r="r" t="t"/>
              <a:pathLst>
                <a:path extrusionOk="0" h="222" w="41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7"/>
            <p:cNvSpPr/>
            <p:nvPr/>
          </p:nvSpPr>
          <p:spPr>
            <a:xfrm>
              <a:off x="3148013" y="1282700"/>
              <a:ext cx="1768475" cy="3448050"/>
            </a:xfrm>
            <a:custGeom>
              <a:rect b="b" l="l" r="r" t="t"/>
              <a:pathLst>
                <a:path extrusionOk="0" h="878" w="450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7"/>
            <p:cNvSpPr/>
            <p:nvPr/>
          </p:nvSpPr>
          <p:spPr>
            <a:xfrm>
              <a:off x="3273426" y="5653088"/>
              <a:ext cx="138113" cy="287338"/>
            </a:xfrm>
            <a:custGeom>
              <a:rect b="b" l="l" r="r" t="t"/>
              <a:pathLst>
                <a:path extrusionOk="0" h="73" w="35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7"/>
            <p:cNvSpPr/>
            <p:nvPr/>
          </p:nvSpPr>
          <p:spPr>
            <a:xfrm>
              <a:off x="3143251" y="4656138"/>
              <a:ext cx="31750" cy="188913"/>
            </a:xfrm>
            <a:custGeom>
              <a:rect b="b" l="l" r="r" t="t"/>
              <a:pathLst>
                <a:path extrusionOk="0" h="48" w="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7"/>
            <p:cNvSpPr/>
            <p:nvPr/>
          </p:nvSpPr>
          <p:spPr>
            <a:xfrm>
              <a:off x="3211513" y="5410200"/>
              <a:ext cx="203200" cy="530225"/>
            </a:xfrm>
            <a:custGeom>
              <a:rect b="b" l="l" r="r" t="t"/>
              <a:pathLst>
                <a:path extrusionOk="0" h="135" w="52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" name="Google Shape;19;p7"/>
          <p:cNvGrpSpPr/>
          <p:nvPr/>
        </p:nvGrpSpPr>
        <p:grpSpPr>
          <a:xfrm>
            <a:off x="27222" y="-786"/>
            <a:ext cx="2356674" cy="6854039"/>
            <a:chOff x="6627813" y="194833"/>
            <a:chExt cx="1952625" cy="5678918"/>
          </a:xfrm>
        </p:grpSpPr>
        <p:sp>
          <p:nvSpPr>
            <p:cNvPr id="20" name="Google Shape;20;p7"/>
            <p:cNvSpPr/>
            <p:nvPr/>
          </p:nvSpPr>
          <p:spPr>
            <a:xfrm>
              <a:off x="6627813" y="194833"/>
              <a:ext cx="409575" cy="3646488"/>
            </a:xfrm>
            <a:custGeom>
              <a:rect b="b" l="l" r="r" t="t"/>
              <a:pathLst>
                <a:path extrusionOk="0" h="920" w="103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7"/>
            <p:cNvSpPr/>
            <p:nvPr/>
          </p:nvSpPr>
          <p:spPr>
            <a:xfrm>
              <a:off x="7061201" y="3771900"/>
              <a:ext cx="350838" cy="1309688"/>
            </a:xfrm>
            <a:custGeom>
              <a:rect b="b" l="l" r="r" t="t"/>
              <a:pathLst>
                <a:path extrusionOk="0" h="330" w="88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7"/>
            <p:cNvSpPr/>
            <p:nvPr/>
          </p:nvSpPr>
          <p:spPr>
            <a:xfrm>
              <a:off x="7439026" y="5053013"/>
              <a:ext cx="357188" cy="820738"/>
            </a:xfrm>
            <a:custGeom>
              <a:rect b="b" l="l" r="r" t="t"/>
              <a:pathLst>
                <a:path extrusionOk="0" h="207" w="90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7"/>
            <p:cNvSpPr/>
            <p:nvPr/>
          </p:nvSpPr>
          <p:spPr>
            <a:xfrm>
              <a:off x="7037388" y="3811588"/>
              <a:ext cx="457200" cy="1852613"/>
            </a:xfrm>
            <a:custGeom>
              <a:rect b="b" l="l" r="r" t="t"/>
              <a:pathLst>
                <a:path extrusionOk="0" h="467" w="115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7"/>
            <p:cNvSpPr/>
            <p:nvPr/>
          </p:nvSpPr>
          <p:spPr>
            <a:xfrm>
              <a:off x="6992938" y="1263650"/>
              <a:ext cx="144463" cy="2508250"/>
            </a:xfrm>
            <a:custGeom>
              <a:rect b="b" l="l" r="r" t="t"/>
              <a:pathLst>
                <a:path extrusionOk="0" h="633" w="36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7"/>
            <p:cNvSpPr/>
            <p:nvPr/>
          </p:nvSpPr>
          <p:spPr>
            <a:xfrm>
              <a:off x="7526338" y="5640388"/>
              <a:ext cx="111125" cy="233363"/>
            </a:xfrm>
            <a:custGeom>
              <a:rect b="b" l="l" r="r" t="t"/>
              <a:pathLst>
                <a:path extrusionOk="0" h="59" w="28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7"/>
            <p:cNvSpPr/>
            <p:nvPr/>
          </p:nvSpPr>
          <p:spPr>
            <a:xfrm>
              <a:off x="7021513" y="3598863"/>
              <a:ext cx="68263" cy="423863"/>
            </a:xfrm>
            <a:custGeom>
              <a:rect b="b" l="l" r="r" t="t"/>
              <a:pathLst>
                <a:path extrusionOk="0" h="107" w="1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7"/>
            <p:cNvSpPr/>
            <p:nvPr/>
          </p:nvSpPr>
          <p:spPr>
            <a:xfrm>
              <a:off x="7412038" y="2801938"/>
              <a:ext cx="1168400" cy="2251075"/>
            </a:xfrm>
            <a:custGeom>
              <a:rect b="b" l="l" r="r" t="t"/>
              <a:pathLst>
                <a:path extrusionOk="0" h="568" w="294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7"/>
            <p:cNvSpPr/>
            <p:nvPr/>
          </p:nvSpPr>
          <p:spPr>
            <a:xfrm>
              <a:off x="7494588" y="5664200"/>
              <a:ext cx="100013" cy="209550"/>
            </a:xfrm>
            <a:custGeom>
              <a:rect b="b" l="l" r="r" t="t"/>
              <a:pathLst>
                <a:path extrusionOk="0" h="53" w="25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7"/>
            <p:cNvSpPr/>
            <p:nvPr/>
          </p:nvSpPr>
          <p:spPr>
            <a:xfrm>
              <a:off x="7412038" y="5081588"/>
              <a:ext cx="114300" cy="558800"/>
            </a:xfrm>
            <a:custGeom>
              <a:rect b="b" l="l" r="r" t="t"/>
              <a:pathLst>
                <a:path extrusionOk="0" h="141" w="29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7"/>
            <p:cNvSpPr/>
            <p:nvPr/>
          </p:nvSpPr>
          <p:spPr>
            <a:xfrm>
              <a:off x="7412038" y="4978400"/>
              <a:ext cx="31750" cy="188913"/>
            </a:xfrm>
            <a:custGeom>
              <a:rect b="b" l="l" r="r" t="t"/>
              <a:pathLst>
                <a:path extrusionOk="0" h="48" w="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7"/>
            <p:cNvSpPr/>
            <p:nvPr/>
          </p:nvSpPr>
          <p:spPr>
            <a:xfrm>
              <a:off x="7439026" y="5434013"/>
              <a:ext cx="174625" cy="439738"/>
            </a:xfrm>
            <a:custGeom>
              <a:rect b="b" l="l" r="r" t="t"/>
              <a:pathLst>
                <a:path extrusionOk="0" h="111" w="44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" name="Google Shape;32;p7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7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🠶"/>
              <a:defRPr b="0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🠶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🠶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5" name="Google Shape;35;p7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6" name="Google Shape;36;p7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"/>
          <p:cNvSpPr txBox="1"/>
          <p:nvPr>
            <p:ph type="ctrTitle"/>
          </p:nvPr>
        </p:nvSpPr>
        <p:spPr>
          <a:xfrm>
            <a:off x="2589213" y="2514600"/>
            <a:ext cx="8915399" cy="22627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60"/>
              <a:buFont typeface="Century Gothic"/>
              <a:buNone/>
            </a:pPr>
            <a:r>
              <a:rPr lang="en-US" sz="4860"/>
              <a:t>CMPE 295B Project Status</a:t>
            </a:r>
            <a:br>
              <a:rPr lang="en-US" sz="4860"/>
            </a:br>
            <a:r>
              <a:rPr lang="en-US" sz="4860"/>
              <a:t>Connected and Autonomous Robotic System</a:t>
            </a:r>
            <a:br>
              <a:rPr lang="en-US" sz="4860"/>
            </a:br>
            <a:r>
              <a:rPr lang="en-US" sz="4860"/>
              <a:t>Prof Kaikai Liu</a:t>
            </a:r>
            <a:endParaRPr sz="4860"/>
          </a:p>
        </p:txBody>
      </p:sp>
      <p:sp>
        <p:nvSpPr>
          <p:cNvPr id="165" name="Google Shape;165;p1"/>
          <p:cNvSpPr txBox="1"/>
          <p:nvPr>
            <p:ph idx="1" type="subTitle"/>
          </p:nvPr>
        </p:nvSpPr>
        <p:spPr>
          <a:xfrm>
            <a:off x="2589213" y="4777379"/>
            <a:ext cx="8915399" cy="11262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Jay Sureshbhai Parsana, jay.parsana@sjsu.edu</a:t>
            </a:r>
            <a:br>
              <a:rPr lang="en-US"/>
            </a:br>
            <a:r>
              <a:rPr lang="en-US"/>
              <a:t>Saumil Shah, saumil.shah@sjsu.edu</a:t>
            </a:r>
            <a:br>
              <a:rPr lang="en-US"/>
            </a:br>
            <a:r>
              <a:rPr lang="en-US"/>
              <a:t>Vatsal Makani, vatsalkirit.makani@sjsu.edu</a:t>
            </a:r>
            <a:br>
              <a:rPr lang="en-US"/>
            </a:br>
            <a:r>
              <a:rPr lang="en-US"/>
              <a:t>Prashant Shushilbhai Gandhi, prashantshushilbhai.gandhi@sjsu.edu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959"/>
              <a:buFont typeface="Century Gothic"/>
              <a:buNone/>
            </a:pPr>
            <a:r>
              <a:rPr b="1" lang="en-US" sz="3959"/>
              <a:t>Project Prototype </a:t>
            </a:r>
            <a:br>
              <a:rPr b="1" lang="en-US" sz="3959"/>
            </a:br>
            <a:r>
              <a:rPr b="1" lang="en-US" sz="3959"/>
              <a:t>Completion Status</a:t>
            </a:r>
            <a:endParaRPr b="1" sz="3959"/>
          </a:p>
        </p:txBody>
      </p:sp>
      <p:sp>
        <p:nvSpPr>
          <p:cNvPr id="171" name="Google Shape;171;p2"/>
          <p:cNvSpPr txBox="1"/>
          <p:nvPr>
            <p:ph idx="1" type="body"/>
          </p:nvPr>
        </p:nvSpPr>
        <p:spPr>
          <a:xfrm>
            <a:off x="2589212" y="2209800"/>
            <a:ext cx="8915400" cy="37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🠶"/>
            </a:pPr>
            <a:r>
              <a:rPr lang="en-US"/>
              <a:t>Overall Project Completion Status: 15% complete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/>
              <a:t>Individual Status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600"/>
              <a:buChar char="🠶"/>
            </a:pPr>
            <a:r>
              <a:rPr lang="en-US"/>
              <a:t>Jay Sureshbhai Parsana (Stereo camera setup and getting depth data with different models): 40% complete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600"/>
              <a:buChar char="🠶"/>
            </a:pPr>
            <a:r>
              <a:rPr lang="en-US"/>
              <a:t>Saumil Shah (Develop and optimize Deep Learning models on Jetson Nano): 30% complete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600"/>
              <a:buChar char="🠶"/>
            </a:pPr>
            <a:r>
              <a:rPr lang="en-US"/>
              <a:t>Vatsal Makani(DWM1001 UWB): 70% complete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600"/>
              <a:buChar char="🠶"/>
            </a:pPr>
            <a:r>
              <a:rPr lang="en-US"/>
              <a:t>Prashant Shushilbhai Gandhi (Drone </a:t>
            </a:r>
            <a:r>
              <a:rPr lang="en-US"/>
              <a:t>Assembly</a:t>
            </a:r>
            <a:r>
              <a:rPr lang="en-US"/>
              <a:t>): 50% complete</a:t>
            </a:r>
            <a:endParaRPr/>
          </a:p>
          <a:p>
            <a:pPr indent="-184150" lvl="1" marL="74295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959"/>
              <a:buFont typeface="Century Gothic"/>
              <a:buNone/>
            </a:pPr>
            <a:r>
              <a:rPr b="1" lang="en-US" sz="3959"/>
              <a:t>Project Report </a:t>
            </a:r>
            <a:br>
              <a:rPr b="1" lang="en-US" sz="3959"/>
            </a:br>
            <a:r>
              <a:rPr b="1" lang="en-US" sz="3959"/>
              <a:t>Completion Status</a:t>
            </a:r>
            <a:endParaRPr b="1" sz="3959"/>
          </a:p>
        </p:txBody>
      </p:sp>
      <p:sp>
        <p:nvSpPr>
          <p:cNvPr id="177" name="Google Shape;177;p3"/>
          <p:cNvSpPr txBox="1"/>
          <p:nvPr>
            <p:ph idx="1" type="body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🠶"/>
            </a:pPr>
            <a:r>
              <a:rPr lang="en-US"/>
              <a:t>Overall Project Report Status: 20% complete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/>
              <a:t>Individual Status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600"/>
              <a:buChar char="🠶"/>
            </a:pPr>
            <a:r>
              <a:rPr lang="en-US"/>
              <a:t>Jay Sureshbhai Parsana (Abstract, Introduction, Related work): 25% complete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600"/>
              <a:buChar char="🠶"/>
            </a:pPr>
            <a:r>
              <a:rPr lang="en-US"/>
              <a:t>Saumil Shah (Related Work) : 25% complete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600"/>
              <a:buChar char="🠶"/>
            </a:pPr>
            <a:r>
              <a:rPr lang="en-US"/>
              <a:t>Vatsal Makani (</a:t>
            </a:r>
            <a:r>
              <a:rPr lang="en-US"/>
              <a:t>Abstract and </a:t>
            </a:r>
            <a:r>
              <a:rPr lang="en-US"/>
              <a:t>Introduction): </a:t>
            </a:r>
            <a:r>
              <a:rPr lang="en-US"/>
              <a:t>50</a:t>
            </a:r>
            <a:r>
              <a:rPr lang="en-US"/>
              <a:t>% complete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600"/>
              <a:buChar char="🠶"/>
            </a:pPr>
            <a:r>
              <a:rPr lang="en-US"/>
              <a:t>Prashant Shushilbhai Gandhi (Related </a:t>
            </a:r>
            <a:r>
              <a:rPr lang="en-US"/>
              <a:t>w</a:t>
            </a:r>
            <a:r>
              <a:rPr lang="en-US"/>
              <a:t>ork): 25% complete</a:t>
            </a:r>
            <a:endParaRPr/>
          </a:p>
          <a:p>
            <a:pPr indent="-184150" lvl="1" marL="74295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4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959"/>
              <a:buFont typeface="Century Gothic"/>
              <a:buNone/>
            </a:pPr>
            <a:r>
              <a:rPr b="1" lang="en-US" sz="3959"/>
              <a:t>Project Concerns</a:t>
            </a:r>
            <a:br>
              <a:rPr b="1" lang="en-US" sz="3959"/>
            </a:br>
            <a:endParaRPr b="1" sz="3959"/>
          </a:p>
        </p:txBody>
      </p:sp>
      <p:sp>
        <p:nvSpPr>
          <p:cNvPr id="183" name="Google Shape;183;p4"/>
          <p:cNvSpPr txBox="1"/>
          <p:nvPr>
            <p:ph idx="1" type="body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🠶"/>
            </a:pPr>
            <a:r>
              <a:rPr lang="en-US"/>
              <a:t>Resource needs not satisfied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600"/>
              <a:buChar char="🠶"/>
            </a:pPr>
            <a:r>
              <a:rPr lang="en-US"/>
              <a:t>Pixhawk 4 ordered, but shipment not arrived yet.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600"/>
              <a:buChar char="🠶"/>
            </a:pPr>
            <a:r>
              <a:rPr lang="en-US"/>
              <a:t>Limited Dataset of ariel images for pedestrian and vehicle detection.</a:t>
            </a:r>
            <a:endParaRPr/>
          </a:p>
          <a:p>
            <a:pPr indent="-228600" lvl="0" marL="34290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/>
              <a:t>Potential project showstoppers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600"/>
              <a:buChar char="🠶"/>
            </a:pPr>
            <a:r>
              <a:rPr lang="en-US"/>
              <a:t>Breaking of the mechanical parts would </a:t>
            </a:r>
            <a:r>
              <a:rPr lang="en-US"/>
              <a:t>cause</a:t>
            </a:r>
            <a:r>
              <a:rPr lang="en-US"/>
              <a:t> delay in testing.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600"/>
              <a:buChar char="🠶"/>
            </a:pPr>
            <a:r>
              <a:rPr lang="en-US"/>
              <a:t>Since the campus area is no fly zone, the testing will be done at the outskirts of the city which would be very </a:t>
            </a:r>
            <a:r>
              <a:rPr lang="en-US"/>
              <a:t>inconvenient</a:t>
            </a:r>
            <a:r>
              <a:rPr lang="en-US"/>
              <a:t>.</a:t>
            </a:r>
            <a:endParaRPr/>
          </a:p>
          <a:p>
            <a:pPr indent="-298450" lvl="1" marL="74295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/>
              <a:t>Compilation of the video pipeline to provide a good frame rates for inference with using deep learning models and image processing.</a:t>
            </a:r>
            <a:endParaRPr/>
          </a:p>
          <a:p>
            <a:pPr indent="0" lvl="0" marL="74295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34290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1" marL="45720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5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959"/>
              <a:buFont typeface="Century Gothic"/>
              <a:buNone/>
            </a:pPr>
            <a:r>
              <a:rPr b="1" lang="en-US" sz="3959"/>
              <a:t>Meetings with Project Advisor</a:t>
            </a:r>
            <a:br>
              <a:rPr b="1" lang="en-US" sz="3959"/>
            </a:br>
            <a:endParaRPr b="1" sz="3959"/>
          </a:p>
        </p:txBody>
      </p:sp>
      <p:sp>
        <p:nvSpPr>
          <p:cNvPr id="189" name="Google Shape;189;p5"/>
          <p:cNvSpPr txBox="1"/>
          <p:nvPr>
            <p:ph idx="1" type="body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🠶"/>
            </a:pPr>
            <a:r>
              <a:rPr lang="en-US"/>
              <a:t>Recent meetings with Project Advisor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600"/>
              <a:buChar char="🠶"/>
            </a:pPr>
            <a:r>
              <a:rPr lang="en-US"/>
              <a:t>12/19/2019: Meeting with project advisor to discuss about the drone assembly and timeline for executing CMPE 295B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600"/>
              <a:buChar char="🠶"/>
            </a:pPr>
            <a:r>
              <a:rPr lang="en-US"/>
              <a:t>12/4/2019:  Discussion with project advisor regarding the drone datasets, setting up high level architecture and CMPE 295A final documentation review.</a:t>
            </a:r>
            <a:endParaRPr/>
          </a:p>
          <a:p>
            <a:pPr indent="0" lvl="0" marL="74295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/>
              <a:t>Planned meetings with Project Advisor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600"/>
              <a:buChar char="🠶"/>
            </a:pPr>
            <a:r>
              <a:rPr lang="en-US"/>
              <a:t>02/04/2020: First meeting of this semester; Roadmap for this semester; decide day and timing of meetings for every week.</a:t>
            </a:r>
            <a:endParaRPr/>
          </a:p>
          <a:p>
            <a:pPr indent="-228600" lvl="0" marL="34290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1" marL="45720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959"/>
              <a:buFont typeface="Century Gothic"/>
              <a:buNone/>
            </a:pPr>
            <a:r>
              <a:rPr b="1" lang="en-US" sz="3959"/>
              <a:t>Special Needs for Project Expo</a:t>
            </a:r>
            <a:br>
              <a:rPr b="1" lang="en-US" sz="3959"/>
            </a:br>
            <a:endParaRPr b="1" sz="3959"/>
          </a:p>
        </p:txBody>
      </p:sp>
      <p:sp>
        <p:nvSpPr>
          <p:cNvPr id="195" name="Google Shape;195;p6"/>
          <p:cNvSpPr txBox="1"/>
          <p:nvPr>
            <p:ph idx="1" type="body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🠶"/>
            </a:pPr>
            <a:r>
              <a:rPr lang="en-US"/>
              <a:t>Desktop monitor for Demo purpose.</a:t>
            </a:r>
            <a:endParaRPr/>
          </a:p>
          <a:p>
            <a:pPr indent="-228600" lvl="0" marL="34290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1" marL="45720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isp">
  <a:themeElements>
    <a:clrScheme name="Wisp">
      <a:dk1>
        <a:srgbClr val="000000"/>
      </a:dk1>
      <a:lt1>
        <a:srgbClr val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2015-06-06T00:24:14Z</dcterms:created>
  <dc:creator>harkey</dc:creator>
</cp:coreProperties>
</file>