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7"/>
  </p:notesMasterIdLst>
  <p:sldIdLst>
    <p:sldId id="288" r:id="rId2"/>
    <p:sldId id="293" r:id="rId3"/>
    <p:sldId id="294" r:id="rId4"/>
    <p:sldId id="292" r:id="rId5"/>
    <p:sldId id="29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tesh Bhatia" initials="HB" lastIdx="9" clrIdx="0">
    <p:extLst>
      <p:ext uri="{19B8F6BF-5375-455C-9EA6-DF929625EA0E}">
        <p15:presenceInfo xmlns:p15="http://schemas.microsoft.com/office/powerpoint/2012/main" userId="S::hitesh.bhatia01@sjsu.edu::914fa9d6-a619-4002-82e0-806684e15e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75264"/>
  </p:normalViewPr>
  <p:slideViewPr>
    <p:cSldViewPr snapToGrid="0" snapToObjects="1">
      <p:cViewPr varScale="1">
        <p:scale>
          <a:sx n="72" d="100"/>
          <a:sy n="72" d="100"/>
        </p:scale>
        <p:origin x="462" y="78"/>
      </p:cViewPr>
      <p:guideLst/>
    </p:cSldViewPr>
  </p:slideViewPr>
  <p:outlineViewPr>
    <p:cViewPr>
      <p:scale>
        <a:sx n="33" d="100"/>
        <a:sy n="33" d="100"/>
      </p:scale>
      <p:origin x="0" y="-13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51C3B-AD1B-D64A-BB5E-86A8F45A9ABE}" type="datetimeFigureOut">
              <a:rPr lang="en-US" smtClean="0"/>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7488E-CA7E-2B4E-AFC2-EAD8987F986C}" type="slidenum">
              <a:rPr lang="en-US" smtClean="0"/>
              <a:t>‹#›</a:t>
            </a:fld>
            <a:endParaRPr lang="en-US"/>
          </a:p>
        </p:txBody>
      </p:sp>
    </p:spTree>
    <p:extLst>
      <p:ext uri="{BB962C8B-B14F-4D97-AF65-F5344CB8AC3E}">
        <p14:creationId xmlns:p14="http://schemas.microsoft.com/office/powerpoint/2010/main" val="179904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Data_warehouse#cite_note-rjmetrics-2" TargetMode="External"/><Relationship Id="rId3" Type="http://schemas.openxmlformats.org/officeDocument/2006/relationships/hyperlink" Target="https://en.wikipedia.org/wiki/Computing" TargetMode="External"/><Relationship Id="rId7" Type="http://schemas.openxmlformats.org/officeDocument/2006/relationships/hyperlink" Target="https://en.wikipedia.org/wiki/Data_warehouse#cite_note-1"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Business_intelligence" TargetMode="External"/><Relationship Id="rId5" Type="http://schemas.openxmlformats.org/officeDocument/2006/relationships/hyperlink" Target="https://en.wikipedia.org/wiki/Data_analysis" TargetMode="External"/><Relationship Id="rId4" Type="http://schemas.openxmlformats.org/officeDocument/2006/relationships/hyperlink" Target="https://en.wikipedia.org/wiki/Business_reporting"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Data_warehouse#cite_note-rjmetrics-2" TargetMode="External"/><Relationship Id="rId3" Type="http://schemas.openxmlformats.org/officeDocument/2006/relationships/hyperlink" Target="https://en.wikipedia.org/wiki/Computing" TargetMode="External"/><Relationship Id="rId7" Type="http://schemas.openxmlformats.org/officeDocument/2006/relationships/hyperlink" Target="https://en.wikipedia.org/wiki/Data_warehouse#cite_note-1"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Business_intelligence" TargetMode="External"/><Relationship Id="rId5" Type="http://schemas.openxmlformats.org/officeDocument/2006/relationships/hyperlink" Target="https://en.wikipedia.org/wiki/Data_analysis" TargetMode="External"/><Relationship Id="rId4" Type="http://schemas.openxmlformats.org/officeDocument/2006/relationships/hyperlink" Target="https://en.wikipedia.org/wiki/Business_report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omputing">
                  <a:extLst>
                    <a:ext uri="{A12FA001-AC4F-418D-AE19-62706E023703}">
                      <ahyp:hlinkClr xmlns:ahyp="http://schemas.microsoft.com/office/drawing/2018/hyperlinkcolor" val="tx"/>
                    </a:ext>
                  </a:extLst>
                </a:hlinkClick>
              </a:rPr>
              <a:t>computing</a:t>
            </a:r>
            <a:r>
              <a:rPr lang="en-US" sz="1200" b="0" i="0" u="none" kern="1200" dirty="0">
                <a:solidFill>
                  <a:schemeClr val="tx1"/>
                </a:solidFill>
                <a:effectLst/>
                <a:latin typeface="+mn-lt"/>
                <a:ea typeface="+mn-ea"/>
                <a:cs typeface="+mn-cs"/>
              </a:rPr>
              <a:t>, a data warehouse (DW or DWH), also known as an enterprise data warehouse (EDW), is a system used for </a:t>
            </a:r>
            <a:r>
              <a:rPr lang="en-US" sz="1200" b="0" i="0" u="none" strike="noStrike" kern="1200" dirty="0">
                <a:solidFill>
                  <a:schemeClr val="tx1"/>
                </a:solidFill>
                <a:effectLst/>
                <a:latin typeface="+mn-lt"/>
                <a:ea typeface="+mn-ea"/>
                <a:cs typeface="+mn-cs"/>
                <a:hlinkClick r:id="rId4" tooltip="Business reporting">
                  <a:extLst>
                    <a:ext uri="{A12FA001-AC4F-418D-AE19-62706E023703}">
                      <ahyp:hlinkClr xmlns:ahyp="http://schemas.microsoft.com/office/drawing/2018/hyperlinkcolor" val="tx"/>
                    </a:ext>
                  </a:extLst>
                </a:hlinkClick>
              </a:rPr>
              <a:t>reporting</a:t>
            </a:r>
            <a:r>
              <a:rPr lang="en-US" sz="1200" b="0" i="0" u="non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Data analysis">
                  <a:extLst>
                    <a:ext uri="{A12FA001-AC4F-418D-AE19-62706E023703}">
                      <ahyp:hlinkClr xmlns:ahyp="http://schemas.microsoft.com/office/drawing/2018/hyperlinkcolor" val="tx"/>
                    </a:ext>
                  </a:extLst>
                </a:hlinkClick>
              </a:rPr>
              <a:t>data analysis</a:t>
            </a:r>
            <a:r>
              <a:rPr lang="en-US" sz="1200" b="0" i="0" u="none" kern="1200" dirty="0">
                <a:solidFill>
                  <a:schemeClr val="tx1"/>
                </a:solidFill>
                <a:effectLst/>
                <a:latin typeface="+mn-lt"/>
                <a:ea typeface="+mn-ea"/>
                <a:cs typeface="+mn-cs"/>
              </a:rPr>
              <a:t>, and is considered a core component of </a:t>
            </a:r>
            <a:r>
              <a:rPr lang="en-US" sz="1200" b="0" i="0" u="none" strike="noStrike" kern="1200" dirty="0">
                <a:solidFill>
                  <a:schemeClr val="tx1"/>
                </a:solidFill>
                <a:effectLst/>
                <a:latin typeface="+mn-lt"/>
                <a:ea typeface="+mn-ea"/>
                <a:cs typeface="+mn-cs"/>
                <a:hlinkClick r:id="rId6" tooltip="Business intelligence">
                  <a:extLst>
                    <a:ext uri="{A12FA001-AC4F-418D-AE19-62706E023703}">
                      <ahyp:hlinkClr xmlns:ahyp="http://schemas.microsoft.com/office/drawing/2018/hyperlinkcolor" val="tx"/>
                    </a:ext>
                  </a:extLst>
                </a:hlinkClick>
              </a:rPr>
              <a:t>business intelligence</a:t>
            </a:r>
            <a:r>
              <a:rPr lang="en-US" sz="1200" b="0" i="0" u="none"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[1]</a:t>
            </a:r>
            <a:r>
              <a:rPr lang="en-US" sz="1200" b="0" i="0" u="none" kern="1200" dirty="0">
                <a:solidFill>
                  <a:schemeClr val="tx1"/>
                </a:solidFill>
                <a:effectLst/>
                <a:latin typeface="+mn-lt"/>
                <a:ea typeface="+mn-ea"/>
                <a:cs typeface="+mn-cs"/>
              </a:rPr>
              <a:t> DWs are central repositories of integrated data from one or more disparate sources. They store current and historical data in one single place</a:t>
            </a:r>
            <a:r>
              <a:rPr lang="en-US" sz="1200" b="0" i="0" u="none" strike="noStrike" kern="1200" baseline="300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[2]</a:t>
            </a:r>
            <a:r>
              <a:rPr lang="en-US" sz="1200" b="0" i="0" u="none" kern="1200" dirty="0">
                <a:solidFill>
                  <a:schemeClr val="tx1"/>
                </a:solidFill>
                <a:effectLst/>
                <a:latin typeface="+mn-lt"/>
                <a:ea typeface="+mn-ea"/>
                <a:cs typeface="+mn-cs"/>
              </a:rPr>
              <a:t> that are used for creating analytical reports for workers throughout the enterprise.</a:t>
            </a:r>
            <a:endParaRPr lang="en-US" b="0" u="none"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27488E-CA7E-2B4E-AFC2-EAD8987F98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1923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omputing">
                  <a:extLst>
                    <a:ext uri="{A12FA001-AC4F-418D-AE19-62706E023703}">
                      <ahyp:hlinkClr xmlns:ahyp="http://schemas.microsoft.com/office/drawing/2018/hyperlinkcolor" val="tx"/>
                    </a:ext>
                  </a:extLst>
                </a:hlinkClick>
              </a:rPr>
              <a:t>computing</a:t>
            </a:r>
            <a:r>
              <a:rPr lang="en-US" sz="1200" b="0" i="0" u="none" kern="1200" dirty="0">
                <a:solidFill>
                  <a:schemeClr val="tx1"/>
                </a:solidFill>
                <a:effectLst/>
                <a:latin typeface="+mn-lt"/>
                <a:ea typeface="+mn-ea"/>
                <a:cs typeface="+mn-cs"/>
              </a:rPr>
              <a:t>, a data warehouse (DW or DWH), also known as an enterprise data warehouse (EDW), is a system used for </a:t>
            </a:r>
            <a:r>
              <a:rPr lang="en-US" sz="1200" b="0" i="0" u="none" strike="noStrike" kern="1200" dirty="0">
                <a:solidFill>
                  <a:schemeClr val="tx1"/>
                </a:solidFill>
                <a:effectLst/>
                <a:latin typeface="+mn-lt"/>
                <a:ea typeface="+mn-ea"/>
                <a:cs typeface="+mn-cs"/>
                <a:hlinkClick r:id="rId4" tooltip="Business reporting">
                  <a:extLst>
                    <a:ext uri="{A12FA001-AC4F-418D-AE19-62706E023703}">
                      <ahyp:hlinkClr xmlns:ahyp="http://schemas.microsoft.com/office/drawing/2018/hyperlinkcolor" val="tx"/>
                    </a:ext>
                  </a:extLst>
                </a:hlinkClick>
              </a:rPr>
              <a:t>reporting</a:t>
            </a:r>
            <a:r>
              <a:rPr lang="en-US" sz="1200" b="0" i="0" u="non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Data analysis">
                  <a:extLst>
                    <a:ext uri="{A12FA001-AC4F-418D-AE19-62706E023703}">
                      <ahyp:hlinkClr xmlns:ahyp="http://schemas.microsoft.com/office/drawing/2018/hyperlinkcolor" val="tx"/>
                    </a:ext>
                  </a:extLst>
                </a:hlinkClick>
              </a:rPr>
              <a:t>data analysis</a:t>
            </a:r>
            <a:r>
              <a:rPr lang="en-US" sz="1200" b="0" i="0" u="none" kern="1200" dirty="0">
                <a:solidFill>
                  <a:schemeClr val="tx1"/>
                </a:solidFill>
                <a:effectLst/>
                <a:latin typeface="+mn-lt"/>
                <a:ea typeface="+mn-ea"/>
                <a:cs typeface="+mn-cs"/>
              </a:rPr>
              <a:t>, and is considered a core component of </a:t>
            </a:r>
            <a:r>
              <a:rPr lang="en-US" sz="1200" b="0" i="0" u="none" strike="noStrike" kern="1200" dirty="0">
                <a:solidFill>
                  <a:schemeClr val="tx1"/>
                </a:solidFill>
                <a:effectLst/>
                <a:latin typeface="+mn-lt"/>
                <a:ea typeface="+mn-ea"/>
                <a:cs typeface="+mn-cs"/>
                <a:hlinkClick r:id="rId6" tooltip="Business intelligence">
                  <a:extLst>
                    <a:ext uri="{A12FA001-AC4F-418D-AE19-62706E023703}">
                      <ahyp:hlinkClr xmlns:ahyp="http://schemas.microsoft.com/office/drawing/2018/hyperlinkcolor" val="tx"/>
                    </a:ext>
                  </a:extLst>
                </a:hlinkClick>
              </a:rPr>
              <a:t>business intelligence</a:t>
            </a:r>
            <a:r>
              <a:rPr lang="en-US" sz="1200" b="0" i="0" u="none"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[1]</a:t>
            </a:r>
            <a:r>
              <a:rPr lang="en-US" sz="1200" b="0" i="0" u="none" kern="1200" dirty="0">
                <a:solidFill>
                  <a:schemeClr val="tx1"/>
                </a:solidFill>
                <a:effectLst/>
                <a:latin typeface="+mn-lt"/>
                <a:ea typeface="+mn-ea"/>
                <a:cs typeface="+mn-cs"/>
              </a:rPr>
              <a:t> DWs are central repositories of integrated data from one or more disparate sources. They store current and historical data in one single place</a:t>
            </a:r>
            <a:r>
              <a:rPr lang="en-US" sz="1200" b="0" i="0" u="none" strike="noStrike" kern="1200" baseline="300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[2]</a:t>
            </a:r>
            <a:r>
              <a:rPr lang="en-US" sz="1200" b="0" i="0" u="none" kern="1200" dirty="0">
                <a:solidFill>
                  <a:schemeClr val="tx1"/>
                </a:solidFill>
                <a:effectLst/>
                <a:latin typeface="+mn-lt"/>
                <a:ea typeface="+mn-ea"/>
                <a:cs typeface="+mn-cs"/>
              </a:rPr>
              <a:t> that are used for creating analytical reports for workers throughout the enterprise.</a:t>
            </a:r>
            <a:endParaRPr lang="en-US" b="0" u="none"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27488E-CA7E-2B4E-AFC2-EAD8987F98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75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8122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808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31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01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27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162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83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12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4706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84831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4/12/2019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453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3214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E960B-264A-D345-A38A-8D466D6F3BF4}"/>
              </a:ext>
            </a:extLst>
          </p:cNvPr>
          <p:cNvSpPr/>
          <p:nvPr/>
        </p:nvSpPr>
        <p:spPr>
          <a:xfrm>
            <a:off x="1261407" y="237277"/>
            <a:ext cx="9669185" cy="1754326"/>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The Sleeping Teaching Assistant</a:t>
            </a:r>
          </a:p>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CMPE 180 C</a:t>
            </a:r>
            <a:endParaRPr lang="en-US" sz="5400"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04F878F-FB5C-F14F-A13F-95B21D45927A}"/>
              </a:ext>
            </a:extLst>
          </p:cNvPr>
          <p:cNvSpPr/>
          <p:nvPr/>
        </p:nvSpPr>
        <p:spPr>
          <a:xfrm>
            <a:off x="6727029" y="4528192"/>
            <a:ext cx="5386039" cy="1643527"/>
          </a:xfrm>
          <a:prstGeom prst="rect">
            <a:avLst/>
          </a:prstGeom>
          <a:noFill/>
        </p:spPr>
        <p:txBody>
          <a:bodyPr wrap="square" lIns="91440" tIns="45720" rIns="91440" bIns="45720">
            <a:spAutoFit/>
          </a:bodyPr>
          <a:lstStyle/>
          <a:p>
            <a:pPr>
              <a:lnSpc>
                <a:spcPct val="90000"/>
              </a:lnSpc>
            </a:pPr>
            <a:r>
              <a:rPr lang="en-US" sz="2800" b="1" dirty="0">
                <a:ln w="9525">
                  <a:noFill/>
                  <a:prstDash val="solid"/>
                </a:ln>
                <a:latin typeface="Times New Roman" panose="02020603050405020304" pitchFamily="18" charset="0"/>
                <a:cs typeface="Times New Roman" panose="02020603050405020304" pitchFamily="18" charset="0"/>
              </a:rPr>
              <a:t>Team Members (Group 4):</a:t>
            </a:r>
          </a:p>
          <a:p>
            <a:pPr>
              <a:lnSpc>
                <a:spcPct val="90000"/>
              </a:lnSpc>
            </a:pPr>
            <a:r>
              <a:rPr lang="en-US" sz="2800" b="1" dirty="0">
                <a:ln w="9525">
                  <a:noFill/>
                  <a:prstDash val="solid"/>
                </a:ln>
                <a:latin typeface="Times New Roman" panose="02020603050405020304" pitchFamily="18" charset="0"/>
                <a:cs typeface="Times New Roman" panose="02020603050405020304" pitchFamily="18" charset="0"/>
              </a:rPr>
              <a:t>Vatsal Makani: 013731614</a:t>
            </a:r>
          </a:p>
          <a:p>
            <a:pPr>
              <a:lnSpc>
                <a:spcPct val="90000"/>
              </a:lnSpc>
            </a:pPr>
            <a:r>
              <a:rPr lang="en-US" sz="2800" b="1" dirty="0">
                <a:ln w="9525">
                  <a:noFill/>
                  <a:prstDash val="solid"/>
                </a:ln>
                <a:latin typeface="Times New Roman" panose="02020603050405020304" pitchFamily="18" charset="0"/>
                <a:cs typeface="Times New Roman" panose="02020603050405020304" pitchFamily="18" charset="0"/>
              </a:rPr>
              <a:t>Jay Parsana:  013779389</a:t>
            </a:r>
          </a:p>
          <a:p>
            <a:pPr>
              <a:lnSpc>
                <a:spcPct val="90000"/>
              </a:lnSpc>
            </a:pPr>
            <a:r>
              <a:rPr lang="en-US" sz="2800" b="1" dirty="0">
                <a:ln w="9525">
                  <a:noFill/>
                  <a:prstDash val="solid"/>
                </a:ln>
                <a:latin typeface="Times New Roman" panose="02020603050405020304" pitchFamily="18" charset="0"/>
                <a:cs typeface="Times New Roman" panose="02020603050405020304" pitchFamily="18" charset="0"/>
              </a:rPr>
              <a:t>Yash Amin : 013006253</a:t>
            </a:r>
          </a:p>
        </p:txBody>
      </p:sp>
      <p:sp>
        <p:nvSpPr>
          <p:cNvPr id="11" name="Rectangle 10">
            <a:extLst>
              <a:ext uri="{FF2B5EF4-FFF2-40B4-BE49-F238E27FC236}">
                <a16:creationId xmlns:a16="http://schemas.microsoft.com/office/drawing/2014/main" id="{089E41A1-6F17-3F4F-B1DF-750F0C314995}"/>
              </a:ext>
            </a:extLst>
          </p:cNvPr>
          <p:cNvSpPr/>
          <p:nvPr/>
        </p:nvSpPr>
        <p:spPr>
          <a:xfrm>
            <a:off x="4404732" y="2951946"/>
            <a:ext cx="2911049" cy="954107"/>
          </a:xfrm>
          <a:prstGeom prst="rect">
            <a:avLst/>
          </a:prstGeom>
          <a:noFill/>
        </p:spPr>
        <p:txBody>
          <a:bodyPr wrap="square" lIns="91440" tIns="45720" rIns="91440" bIns="45720">
            <a:spAutoFit/>
          </a:bodyPr>
          <a:lstStyle/>
          <a:p>
            <a:r>
              <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Design Review</a:t>
            </a:r>
            <a:endPar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717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strVal val="#ppt_w*0.70"/>
                                          </p:val>
                                        </p:tav>
                                        <p:tav tm="100000">
                                          <p:val>
                                            <p:strVal val="#ppt_w"/>
                                          </p:val>
                                        </p:tav>
                                      </p:tavLst>
                                    </p:anim>
                                    <p:anim calcmode="lin" valueType="num">
                                      <p:cBhvr>
                                        <p:cTn id="16" dur="1500" fill="hold"/>
                                        <p:tgtEl>
                                          <p:spTgt spid="8"/>
                                        </p:tgtEl>
                                        <p:attrNameLst>
                                          <p:attrName>ppt_h</p:attrName>
                                        </p:attrNameLst>
                                      </p:cBhvr>
                                      <p:tavLst>
                                        <p:tav tm="0">
                                          <p:val>
                                            <p:strVal val="#ppt_h"/>
                                          </p:val>
                                        </p:tav>
                                        <p:tav tm="100000">
                                          <p:val>
                                            <p:strVal val="#ppt_h"/>
                                          </p:val>
                                        </p:tav>
                                      </p:tavLst>
                                    </p:anim>
                                    <p:animEffect transition="in" filter="fade">
                                      <p:cBhvr>
                                        <p:cTn id="17" dur="1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1104-532A-5647-BF8B-29BAB8BC7A4B}"/>
              </a:ext>
            </a:extLst>
          </p:cNvPr>
          <p:cNvSpPr>
            <a:spLocks noGrp="1"/>
          </p:cNvSpPr>
          <p:nvPr>
            <p:ph type="title"/>
          </p:nvPr>
        </p:nvSpPr>
        <p:spPr>
          <a:xfrm>
            <a:off x="673754" y="1067534"/>
            <a:ext cx="7304055" cy="1375608"/>
          </a:xfrm>
        </p:spPr>
        <p:txBody>
          <a:bodyPr anchor="ctr">
            <a:normAutofit/>
          </a:bodyPr>
          <a:lstStyle/>
          <a:p>
            <a:pPr>
              <a:lnSpc>
                <a:spcPct val="90000"/>
              </a:lnSpc>
            </a:pPr>
            <a:r>
              <a:rPr lang="en-US" sz="3100" dirty="0">
                <a:latin typeface="Times New Roman" panose="02020603050405020304" pitchFamily="18" charset="0"/>
                <a:cs typeface="Times New Roman" panose="02020603050405020304" pitchFamily="18" charset="0"/>
              </a:rPr>
              <a:t>What is the Sleeping TA problem?</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DB0472-210D-C848-9D42-5B7B927E67BD}"/>
              </a:ext>
            </a:extLst>
          </p:cNvPr>
          <p:cNvSpPr>
            <a:spLocks noGrp="1"/>
          </p:cNvSpPr>
          <p:nvPr>
            <p:ph idx="1"/>
          </p:nvPr>
        </p:nvSpPr>
        <p:spPr>
          <a:xfrm>
            <a:off x="673754" y="2160590"/>
            <a:ext cx="10550837" cy="3206540"/>
          </a:xfrm>
        </p:spPr>
        <p:txBody>
          <a:bodyPr>
            <a:noAutofit/>
          </a:bodyPr>
          <a:lstStyle/>
          <a:p>
            <a:pPr>
              <a:lnSpc>
                <a:spcPct val="9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We have a single Teaching Assistant that is either awake and helping a student, or is asleep when is he is not. The TA can only cater to one student a time, while a maximum of three students can be seated outside the TA’s room waiting to be addressed.</a:t>
            </a:r>
          </a:p>
          <a:p>
            <a:pPr marL="0" indent="0">
              <a:lnSpc>
                <a:spcPct val="90000"/>
              </a:lnSpc>
              <a:buNone/>
            </a:pPr>
            <a:endParaRPr lang="en-US" sz="1900" dirty="0">
              <a:latin typeface="Times New Roman" panose="02020603050405020304" pitchFamily="18" charset="0"/>
              <a:cs typeface="Times New Roman" panose="02020603050405020304" pitchFamily="18" charset="0"/>
            </a:endParaRPr>
          </a:p>
          <a:p>
            <a:pPr>
              <a:lnSpc>
                <a:spcPct val="90000"/>
              </a:lnSpc>
              <a:buFont typeface="Wingdings" charset="2"/>
              <a:buChar char="Ø"/>
            </a:pPr>
            <a:r>
              <a:rPr lang="en-US" sz="1900" dirty="0">
                <a:latin typeface="Times New Roman" panose="02020603050405020304" pitchFamily="18" charset="0"/>
                <a:cs typeface="Times New Roman" panose="02020603050405020304" pitchFamily="18" charset="0"/>
              </a:rPr>
              <a:t>This is classic problem </a:t>
            </a:r>
            <a:r>
              <a:rPr lang="en-IN" sz="1900" dirty="0">
                <a:latin typeface="Times New Roman" panose="02020603050405020304" pitchFamily="18" charset="0"/>
                <a:cs typeface="Times New Roman" panose="02020603050405020304" pitchFamily="18" charset="0"/>
              </a:rPr>
              <a:t>analogous to the critical section problem where Mutex and Semaphores are used to avoid the Race Condition or Data Inconsistency. </a:t>
            </a:r>
          </a:p>
          <a:p>
            <a:pPr marL="0" indent="0">
              <a:lnSpc>
                <a:spcPct val="90000"/>
              </a:lnSpc>
              <a:buNone/>
            </a:pPr>
            <a:endParaRPr lang="en-IN" sz="1900" dirty="0">
              <a:latin typeface="Times New Roman" panose="02020603050405020304" pitchFamily="18" charset="0"/>
              <a:cs typeface="Times New Roman" panose="02020603050405020304" pitchFamily="18" charset="0"/>
            </a:endParaRPr>
          </a:p>
          <a:p>
            <a:pPr>
              <a:lnSpc>
                <a:spcPct val="90000"/>
              </a:lnSpc>
              <a:buFont typeface="Wingdings" charset="2"/>
              <a:buChar char="Ø"/>
            </a:pPr>
            <a:r>
              <a:rPr lang="en-IN" sz="1900" dirty="0">
                <a:latin typeface="Times New Roman" panose="02020603050405020304" pitchFamily="18" charset="0"/>
                <a:cs typeface="Times New Roman" panose="02020603050405020304" pitchFamily="18" charset="0"/>
              </a:rPr>
              <a:t>The Sleeping TA problem also involves the concepts of POSIX Threads to resolve the Critical Section problem. Here the critical section is the Teaching Assistant office, where only one student can sit and ask the queries. </a:t>
            </a:r>
            <a:endParaRPr lang="en-US" sz="1900" dirty="0">
              <a:solidFill>
                <a:schemeClr val="bg1"/>
              </a:solidFill>
              <a:latin typeface="Times New Roman" panose="02020603050405020304" pitchFamily="18" charset="0"/>
              <a:cs typeface="Times New Roman" panose="02020603050405020304" pitchFamily="18" charset="0"/>
            </a:endParaRPr>
          </a:p>
          <a:p>
            <a:pPr marL="0" indent="0">
              <a:lnSpc>
                <a:spcPct val="90000"/>
              </a:lnSpc>
              <a:buNone/>
            </a:pPr>
            <a:endParaRPr lang="en-US" sz="1900" dirty="0">
              <a:solidFill>
                <a:schemeClr val="bg1"/>
              </a:solidFill>
              <a:latin typeface="Times New Roman" panose="02020603050405020304" pitchFamily="18" charset="0"/>
              <a:cs typeface="Times New Roman" panose="02020603050405020304" pitchFamily="18" charset="0"/>
            </a:endParaRPr>
          </a:p>
          <a:p>
            <a:pPr marL="0" indent="0">
              <a:lnSpc>
                <a:spcPct val="90000"/>
              </a:lnSpc>
              <a:buNone/>
            </a:pPr>
            <a:endParaRPr lang="en-US" sz="19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35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1104-532A-5647-BF8B-29BAB8BC7A4B}"/>
              </a:ext>
            </a:extLst>
          </p:cNvPr>
          <p:cNvSpPr>
            <a:spLocks noGrp="1"/>
          </p:cNvSpPr>
          <p:nvPr>
            <p:ph type="title"/>
          </p:nvPr>
        </p:nvSpPr>
        <p:spPr>
          <a:xfrm>
            <a:off x="673754" y="1067534"/>
            <a:ext cx="7304055" cy="1375608"/>
          </a:xfrm>
        </p:spPr>
        <p:txBody>
          <a:bodyPr anchor="ctr">
            <a:normAutofit/>
          </a:bodyPr>
          <a:lstStyle/>
          <a:p>
            <a:pPr>
              <a:lnSpc>
                <a:spcPct val="90000"/>
              </a:lnSpc>
            </a:pPr>
            <a:r>
              <a:rPr lang="en-US" sz="3100" dirty="0">
                <a:latin typeface="Times New Roman" panose="02020603050405020304" pitchFamily="18" charset="0"/>
                <a:cs typeface="Times New Roman" panose="02020603050405020304" pitchFamily="18" charset="0"/>
              </a:rPr>
              <a:t>DESIGN Flow (Algorithm)</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13ABB8A-E572-4C69-BD43-72E9F5CF132E}"/>
              </a:ext>
            </a:extLst>
          </p:cNvPr>
          <p:cNvSpPr>
            <a:spLocks noGrp="1"/>
          </p:cNvSpPr>
          <p:nvPr>
            <p:ph idx="1"/>
          </p:nvPr>
        </p:nvSpPr>
        <p:spPr>
          <a:xfrm>
            <a:off x="1451579" y="2015732"/>
            <a:ext cx="9603275" cy="3450613"/>
          </a:xfrm>
        </p:spPr>
        <p:txBody>
          <a:bodyPr>
            <a:normAutofit fontScale="92500" lnSpcReduction="20000"/>
          </a:bodyPr>
          <a:lstStyle/>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Make student threads and TA thread (initialize)</a:t>
            </a:r>
          </a:p>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Each thread is running own thread function (student is programming, TA is sleeping)</a:t>
            </a:r>
          </a:p>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Student wakes the TA up after random time, then TA helps the arrived student (change student's semaphore to 1 and wait TA’s semaphore). but if chairs are full, students go to their programming work back and come again after random amount of time.</a:t>
            </a:r>
          </a:p>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If TA is done with helping, TA checks the remaining students. if there is(are) student(s) TA attends next student who is waiting on the chair and if not, TA goes to sleeping back (change TA’s semaphore to 1 and wait student's semaphore)</a:t>
            </a:r>
          </a:p>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Repeat 3-4 steps.</a:t>
            </a:r>
          </a:p>
          <a:p>
            <a:endParaRPr lang="en-IN" dirty="0"/>
          </a:p>
        </p:txBody>
      </p:sp>
    </p:spTree>
    <p:extLst>
      <p:ext uri="{BB962C8B-B14F-4D97-AF65-F5344CB8AC3E}">
        <p14:creationId xmlns:p14="http://schemas.microsoft.com/office/powerpoint/2010/main" val="126951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A0FBA4F-1513-4915-A65D-4169D4E20496}"/>
              </a:ext>
            </a:extLst>
          </p:cNvPr>
          <p:cNvPicPr>
            <a:picLocks noChangeAspect="1"/>
          </p:cNvPicPr>
          <p:nvPr/>
        </p:nvPicPr>
        <p:blipFill rotWithShape="1">
          <a:blip r:embed="rId2"/>
          <a:srcRect l="5109" t="9854"/>
          <a:stretch/>
        </p:blipFill>
        <p:spPr>
          <a:xfrm>
            <a:off x="0" y="0"/>
            <a:ext cx="12192000" cy="6858000"/>
          </a:xfrm>
          <a:prstGeom prst="rect">
            <a:avLst/>
          </a:prstGeom>
        </p:spPr>
      </p:pic>
      <p:cxnSp>
        <p:nvCxnSpPr>
          <p:cNvPr id="13" name="Straight Connector 12">
            <a:extLst>
              <a:ext uri="{FF2B5EF4-FFF2-40B4-BE49-F238E27FC236}">
                <a16:creationId xmlns:a16="http://schemas.microsoft.com/office/drawing/2014/main" id="{FAFD25A5-D488-4C68-BD1C-9F3AB05EE4C4}"/>
              </a:ext>
            </a:extLst>
          </p:cNvPr>
          <p:cNvCxnSpPr>
            <a:cxnSpLocks/>
          </p:cNvCxnSpPr>
          <p:nvPr/>
        </p:nvCxnSpPr>
        <p:spPr>
          <a:xfrm flipV="1">
            <a:off x="2884403" y="1733550"/>
            <a:ext cx="4959435" cy="2242102"/>
          </a:xfrm>
          <a:prstGeom prst="line">
            <a:avLst/>
          </a:prstGeom>
          <a:ln>
            <a:solidFill>
              <a:srgbClr val="00B0F0"/>
            </a:solidFill>
            <a:head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D04D9A25-2172-459B-89BA-B50157755185}"/>
              </a:ext>
            </a:extLst>
          </p:cNvPr>
          <p:cNvSpPr txBox="1"/>
          <p:nvPr/>
        </p:nvSpPr>
        <p:spPr>
          <a:xfrm>
            <a:off x="7813658" y="675798"/>
            <a:ext cx="1828800" cy="1200329"/>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Student 3 occupies the position vacated by  student 4</a:t>
            </a:r>
          </a:p>
        </p:txBody>
      </p:sp>
      <p:cxnSp>
        <p:nvCxnSpPr>
          <p:cNvPr id="15" name="Straight Connector 14">
            <a:extLst>
              <a:ext uri="{FF2B5EF4-FFF2-40B4-BE49-F238E27FC236}">
                <a16:creationId xmlns:a16="http://schemas.microsoft.com/office/drawing/2014/main" id="{2CB945F5-3073-4AAD-86F9-EA1F9FE08359}"/>
              </a:ext>
            </a:extLst>
          </p:cNvPr>
          <p:cNvCxnSpPr>
            <a:cxnSpLocks/>
          </p:cNvCxnSpPr>
          <p:nvPr/>
        </p:nvCxnSpPr>
        <p:spPr>
          <a:xfrm flipV="1">
            <a:off x="3498574" y="5124451"/>
            <a:ext cx="4233345" cy="1369114"/>
          </a:xfrm>
          <a:prstGeom prst="line">
            <a:avLst/>
          </a:prstGeom>
          <a:ln>
            <a:solidFill>
              <a:srgbClr val="00B0F0"/>
            </a:solidFill>
            <a:head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E112A351-1AE8-48A8-857D-BF091E52DEA0}"/>
              </a:ext>
            </a:extLst>
          </p:cNvPr>
          <p:cNvSpPr txBox="1"/>
          <p:nvPr/>
        </p:nvSpPr>
        <p:spPr>
          <a:xfrm>
            <a:off x="7731919" y="4116345"/>
            <a:ext cx="2128838" cy="313932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Since all the chairs are occupied, if any student needs help, it will not be able to enter the queue and resume working.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EAD94EC-19BA-4AC0-A417-EB2E5C408625}"/>
              </a:ext>
            </a:extLst>
          </p:cNvPr>
          <p:cNvSpPr txBox="1"/>
          <p:nvPr/>
        </p:nvSpPr>
        <p:spPr>
          <a:xfrm>
            <a:off x="9642458" y="1918563"/>
            <a:ext cx="1871663" cy="175432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Student 1 now enters the TA room. Students enter in FIFO order in TA    office.</a:t>
            </a:r>
          </a:p>
        </p:txBody>
      </p:sp>
      <p:cxnSp>
        <p:nvCxnSpPr>
          <p:cNvPr id="22" name="Straight Connector 21">
            <a:extLst>
              <a:ext uri="{FF2B5EF4-FFF2-40B4-BE49-F238E27FC236}">
                <a16:creationId xmlns:a16="http://schemas.microsoft.com/office/drawing/2014/main" id="{D57B88F4-1586-4AF5-9241-8EE3109FB402}"/>
              </a:ext>
            </a:extLst>
          </p:cNvPr>
          <p:cNvCxnSpPr>
            <a:cxnSpLocks/>
          </p:cNvCxnSpPr>
          <p:nvPr/>
        </p:nvCxnSpPr>
        <p:spPr>
          <a:xfrm flipV="1">
            <a:off x="4969565" y="2735539"/>
            <a:ext cx="4380004" cy="2973663"/>
          </a:xfrm>
          <a:prstGeom prst="line">
            <a:avLst/>
          </a:prstGeom>
          <a:ln>
            <a:solidFill>
              <a:srgbClr val="00B0F0"/>
            </a:solidFill>
            <a:head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6B9A97F4-90BB-46AE-A125-17B3AD5D0605}"/>
              </a:ext>
            </a:extLst>
          </p:cNvPr>
          <p:cNvSpPr txBox="1"/>
          <p:nvPr/>
        </p:nvSpPr>
        <p:spPr>
          <a:xfrm>
            <a:off x="5064116" y="533221"/>
            <a:ext cx="2128837"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Student 0 left the TA room and continues with his assignment. </a:t>
            </a:r>
          </a:p>
        </p:txBody>
      </p:sp>
      <p:cxnSp>
        <p:nvCxnSpPr>
          <p:cNvPr id="28" name="Straight Connector 27">
            <a:extLst>
              <a:ext uri="{FF2B5EF4-FFF2-40B4-BE49-F238E27FC236}">
                <a16:creationId xmlns:a16="http://schemas.microsoft.com/office/drawing/2014/main" id="{F6C71E6E-DA05-4468-9C80-E30AB5DAA244}"/>
              </a:ext>
            </a:extLst>
          </p:cNvPr>
          <p:cNvCxnSpPr>
            <a:cxnSpLocks/>
          </p:cNvCxnSpPr>
          <p:nvPr/>
        </p:nvCxnSpPr>
        <p:spPr>
          <a:xfrm flipV="1">
            <a:off x="2030998" y="994886"/>
            <a:ext cx="3015169" cy="2156232"/>
          </a:xfrm>
          <a:prstGeom prst="line">
            <a:avLst/>
          </a:prstGeom>
          <a:ln>
            <a:solidFill>
              <a:srgbClr val="00B0F0"/>
            </a:solidFill>
            <a:head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764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500"/>
                                        <p:tgtEl>
                                          <p:spTgt spid="21"/>
                                        </p:tgtEl>
                                      </p:cBhvr>
                                    </p:animEffect>
                                    <p:anim calcmode="lin" valueType="num">
                                      <p:cBhvr>
                                        <p:cTn id="8" dur="1500" fill="hold"/>
                                        <p:tgtEl>
                                          <p:spTgt spid="21"/>
                                        </p:tgtEl>
                                        <p:attrNameLst>
                                          <p:attrName>ppt_x</p:attrName>
                                        </p:attrNameLst>
                                      </p:cBhvr>
                                      <p:tavLst>
                                        <p:tav tm="0">
                                          <p:val>
                                            <p:strVal val="#ppt_x"/>
                                          </p:val>
                                        </p:tav>
                                        <p:tav tm="100000">
                                          <p:val>
                                            <p:strVal val="#ppt_x"/>
                                          </p:val>
                                        </p:tav>
                                      </p:tavLst>
                                    </p:anim>
                                    <p:anim calcmode="lin" valueType="num">
                                      <p:cBhvr>
                                        <p:cTn id="9" dur="1350" decel="100000" fill="hold"/>
                                        <p:tgtEl>
                                          <p:spTgt spid="21"/>
                                        </p:tgtEl>
                                        <p:attrNameLst>
                                          <p:attrName>ppt_y</p:attrName>
                                        </p:attrNameLst>
                                      </p:cBhvr>
                                      <p:tavLst>
                                        <p:tav tm="0">
                                          <p:val>
                                            <p:strVal val="#ppt_y+1"/>
                                          </p:val>
                                        </p:tav>
                                        <p:tav tm="100000">
                                          <p:val>
                                            <p:strVal val="#ppt_y-.03"/>
                                          </p:val>
                                        </p:tav>
                                      </p:tavLst>
                                    </p:anim>
                                    <p:anim calcmode="lin" valueType="num">
                                      <p:cBhvr>
                                        <p:cTn id="10" dur="150" accel="100000" fill="hold">
                                          <p:stCondLst>
                                            <p:cond delay="135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954182-5120-CE45-9681-F196E2F975C7}"/>
              </a:ext>
            </a:extLst>
          </p:cNvPr>
          <p:cNvSpPr/>
          <p:nvPr/>
        </p:nvSpPr>
        <p:spPr>
          <a:xfrm>
            <a:off x="3943582" y="2505670"/>
            <a:ext cx="333328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7793059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5618</TotalTime>
  <Words>357</Words>
  <Application>Microsoft Office PowerPoint</Application>
  <PresentationFormat>Widescreen</PresentationFormat>
  <Paragraphs>31</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Gill Sans MT</vt:lpstr>
      <vt:lpstr>Times New Roman</vt:lpstr>
      <vt:lpstr>Wingdings</vt:lpstr>
      <vt:lpstr>Gallery</vt:lpstr>
      <vt:lpstr>PowerPoint Presentation</vt:lpstr>
      <vt:lpstr>What is the Sleeping TA problem? </vt:lpstr>
      <vt:lpstr>DESIGN Flow (Algorithm)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Vivek Muraleedharan</dc:creator>
  <cp:lastModifiedBy>Vatsal Makani</cp:lastModifiedBy>
  <cp:revision>61</cp:revision>
  <dcterms:created xsi:type="dcterms:W3CDTF">2018-11-20T01:13:37Z</dcterms:created>
  <dcterms:modified xsi:type="dcterms:W3CDTF">2019-04-12T19:41:34Z</dcterms:modified>
</cp:coreProperties>
</file>