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4/3/2020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4/3/2020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sdn.microsoft.com/en-us/library/bb259689.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0.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08EC97-EF4B-4582-B40C-5BDC8358D3B5}"/>
              </a:ext>
            </a:extLst>
          </p:cNvPr>
          <p:cNvSpPr>
            <a:spLocks noGrp="1"/>
          </p:cNvSpPr>
          <p:nvPr>
            <p:ph type="ctrTitle"/>
          </p:nvPr>
        </p:nvSpPr>
        <p:spPr>
          <a:xfrm>
            <a:off x="1280559" y="1286935"/>
            <a:ext cx="9638153" cy="2668377"/>
          </a:xfrm>
          <a:effectLst/>
        </p:spPr>
        <p:txBody>
          <a:bodyPr>
            <a:normAutofit/>
          </a:bodyPr>
          <a:lstStyle/>
          <a:p>
            <a:pPr algn="ctr">
              <a:lnSpc>
                <a:spcPct val="90000"/>
              </a:lnSpc>
            </a:pPr>
            <a:br>
              <a:rPr lang="en-US" sz="3000" b="0">
                <a:solidFill>
                  <a:schemeClr val="tx1"/>
                </a:solidFill>
              </a:rPr>
            </a:br>
            <a:br>
              <a:rPr lang="en-US" sz="3000" b="0">
                <a:solidFill>
                  <a:schemeClr val="tx1"/>
                </a:solidFill>
              </a:rPr>
            </a:br>
            <a:br>
              <a:rPr lang="en-US" sz="3000" b="0">
                <a:solidFill>
                  <a:schemeClr val="tx1"/>
                </a:solidFill>
              </a:rPr>
            </a:br>
            <a:r>
              <a:rPr lang="en-US" sz="3000" b="0">
                <a:solidFill>
                  <a:schemeClr val="tx1"/>
                </a:solidFill>
              </a:rPr>
              <a:t>Assignment 3 </a:t>
            </a:r>
            <a:br>
              <a:rPr lang="en-US" sz="3000" b="0">
                <a:solidFill>
                  <a:schemeClr val="tx1"/>
                </a:solidFill>
              </a:rPr>
            </a:br>
            <a:r>
              <a:rPr lang="en-US" sz="3000">
                <a:solidFill>
                  <a:schemeClr val="tx1"/>
                </a:solidFill>
              </a:rPr>
              <a:t>Aerial/Satellite Imagery Retrieval</a:t>
            </a:r>
            <a:br>
              <a:rPr lang="en-US" sz="3000">
                <a:solidFill>
                  <a:schemeClr val="tx1"/>
                </a:solidFill>
              </a:rPr>
            </a:br>
            <a:endParaRPr lang="en-US" sz="3000">
              <a:solidFill>
                <a:schemeClr val="tx1"/>
              </a:solidFill>
            </a:endParaRPr>
          </a:p>
        </p:txBody>
      </p:sp>
      <p:sp>
        <p:nvSpPr>
          <p:cNvPr id="3" name="Subtitle 2">
            <a:extLst>
              <a:ext uri="{FF2B5EF4-FFF2-40B4-BE49-F238E27FC236}">
                <a16:creationId xmlns:a16="http://schemas.microsoft.com/office/drawing/2014/main" id="{34EC8401-611A-425C-8B60-8406D4E162D3}"/>
              </a:ext>
            </a:extLst>
          </p:cNvPr>
          <p:cNvSpPr>
            <a:spLocks noGrp="1"/>
          </p:cNvSpPr>
          <p:nvPr>
            <p:ph type="subTitle" idx="1"/>
          </p:nvPr>
        </p:nvSpPr>
        <p:spPr>
          <a:xfrm>
            <a:off x="1280559" y="4116179"/>
            <a:ext cx="9638153" cy="1599642"/>
          </a:xfrm>
          <a:effectLst/>
        </p:spPr>
        <p:txBody>
          <a:bodyPr>
            <a:normAutofit/>
          </a:bodyPr>
          <a:lstStyle/>
          <a:p>
            <a:pPr algn="ctr"/>
            <a:r>
              <a:rPr lang="en-US"/>
              <a:t>Vatsal Patel (A20458061)</a:t>
            </a:r>
          </a:p>
          <a:p>
            <a:pPr algn="ctr"/>
            <a:r>
              <a:rPr lang="en-US"/>
              <a:t>Quick Savajiyani (A20451378) </a:t>
            </a:r>
          </a:p>
          <a:p>
            <a:pPr algn="ctr"/>
            <a:r>
              <a:rPr lang="en-US"/>
              <a:t>Aditi Desai (A20444864)</a:t>
            </a:r>
          </a:p>
          <a:p>
            <a:pPr algn="ctr"/>
            <a:endParaRPr lang="en-US"/>
          </a:p>
        </p:txBody>
      </p:sp>
    </p:spTree>
    <p:extLst>
      <p:ext uri="{BB962C8B-B14F-4D97-AF65-F5344CB8AC3E}">
        <p14:creationId xmlns:p14="http://schemas.microsoft.com/office/powerpoint/2010/main" val="1962655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8" name="Content Placeholder 7" descr="A circuit board&#10;&#10;Description automatically generated">
            <a:extLst>
              <a:ext uri="{FF2B5EF4-FFF2-40B4-BE49-F238E27FC236}">
                <a16:creationId xmlns:a16="http://schemas.microsoft.com/office/drawing/2014/main" id="{AF615E51-470B-4279-AE13-F894194C0BF7}"/>
              </a:ext>
            </a:extLst>
          </p:cNvPr>
          <p:cNvPicPr>
            <a:picLocks noGrp="1" noChangeAspect="1"/>
          </p:cNvPicPr>
          <p:nvPr>
            <p:ph idx="4294967295"/>
          </p:nvPr>
        </p:nvPicPr>
        <p:blipFill>
          <a:blip r:embed="rId2"/>
          <a:stretch>
            <a:fillRect/>
          </a:stretch>
        </p:blipFill>
        <p:spPr>
          <a:xfrm>
            <a:off x="716573" y="1138605"/>
            <a:ext cx="10678257" cy="5442438"/>
          </a:xfrm>
          <a:prstGeom prst="rect">
            <a:avLst/>
          </a:prstGeom>
        </p:spPr>
      </p:pic>
      <p:sp>
        <p:nvSpPr>
          <p:cNvPr id="5" name="Title 4">
            <a:extLst>
              <a:ext uri="{FF2B5EF4-FFF2-40B4-BE49-F238E27FC236}">
                <a16:creationId xmlns:a16="http://schemas.microsoft.com/office/drawing/2014/main" id="{A23D42FD-E025-486F-A93D-A8A4CDA130BE}"/>
              </a:ext>
            </a:extLst>
          </p:cNvPr>
          <p:cNvSpPr>
            <a:spLocks noGrp="1"/>
          </p:cNvSpPr>
          <p:nvPr>
            <p:ph type="title" idx="4294967295"/>
          </p:nvPr>
        </p:nvSpPr>
        <p:spPr>
          <a:xfrm>
            <a:off x="0" y="87190"/>
            <a:ext cx="10572750" cy="969963"/>
          </a:xfrm>
        </p:spPr>
        <p:txBody>
          <a:bodyPr/>
          <a:lstStyle/>
          <a:p>
            <a:pPr algn="ctr"/>
            <a:r>
              <a:rPr lang="en-US" dirty="0"/>
              <a:t>Final Image </a:t>
            </a:r>
          </a:p>
        </p:txBody>
      </p:sp>
    </p:spTree>
    <p:extLst>
      <p:ext uri="{BB962C8B-B14F-4D97-AF65-F5344CB8AC3E}">
        <p14:creationId xmlns:p14="http://schemas.microsoft.com/office/powerpoint/2010/main" val="333566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68315-5F66-4572-A2AE-CF109DE1C36B}"/>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Result  </a:t>
            </a:r>
          </a:p>
        </p:txBody>
      </p:sp>
      <p:sp>
        <p:nvSpPr>
          <p:cNvPr id="13"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9C7BB3B-5FFF-4A1B-A47A-EB91B831718B}"/>
              </a:ext>
            </a:extLst>
          </p:cNvPr>
          <p:cNvSpPr>
            <a:spLocks noGrp="1"/>
          </p:cNvSpPr>
          <p:nvPr>
            <p:ph idx="1"/>
          </p:nvPr>
        </p:nvSpPr>
        <p:spPr>
          <a:xfrm>
            <a:off x="1115732" y="2222287"/>
            <a:ext cx="9966953" cy="3636511"/>
          </a:xfrm>
          <a:effectLst/>
        </p:spPr>
        <p:txBody>
          <a:bodyPr>
            <a:normAutofit/>
          </a:bodyPr>
          <a:lstStyle/>
          <a:p>
            <a:r>
              <a:rPr lang="en-US" dirty="0"/>
              <a:t>In the assignment we have attached a python file with the instructions to run the code in Readme file.</a:t>
            </a:r>
          </a:p>
          <a:p>
            <a:r>
              <a:rPr lang="en-US" dirty="0"/>
              <a:t>There are two files.</a:t>
            </a:r>
          </a:p>
          <a:p>
            <a:pPr marL="685800" lvl="1">
              <a:buFont typeface="Arial" panose="020B0604020202020204" pitchFamily="34" charset="0"/>
              <a:buChar char="•"/>
            </a:pPr>
            <a:r>
              <a:rPr lang="en-US"/>
              <a:t>First file contains the source code for retrieving satellite images based on the coordinates</a:t>
            </a:r>
          </a:p>
          <a:p>
            <a:pPr marL="685800" lvl="1">
              <a:buFont typeface="Arial" panose="020B0604020202020204" pitchFamily="34" charset="0"/>
              <a:buChar char="•"/>
            </a:pPr>
            <a:r>
              <a:rPr lang="en-US"/>
              <a:t>Second file contains the  output images of the tested latitude and longitude.</a:t>
            </a:r>
          </a:p>
          <a:p>
            <a:endParaRPr lang="en-US" dirty="0"/>
          </a:p>
        </p:txBody>
      </p:sp>
    </p:spTree>
    <p:extLst>
      <p:ext uri="{BB962C8B-B14F-4D97-AF65-F5344CB8AC3E}">
        <p14:creationId xmlns:p14="http://schemas.microsoft.com/office/powerpoint/2010/main" val="1216215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C01F8-E893-4F65-9FCF-BC99AB9526C2}"/>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References </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495751-5882-473E-A4C0-D81552ACB5CB}"/>
              </a:ext>
            </a:extLst>
          </p:cNvPr>
          <p:cNvSpPr>
            <a:spLocks noGrp="1"/>
          </p:cNvSpPr>
          <p:nvPr>
            <p:ph idx="1"/>
          </p:nvPr>
        </p:nvSpPr>
        <p:spPr>
          <a:xfrm>
            <a:off x="5146751" y="1763598"/>
            <a:ext cx="6080050" cy="4421051"/>
          </a:xfrm>
          <a:effectLst/>
        </p:spPr>
        <p:txBody>
          <a:bodyPr>
            <a:normAutofit/>
          </a:bodyPr>
          <a:lstStyle/>
          <a:p>
            <a:r>
              <a:rPr lang="en-US" sz="1600" dirty="0">
                <a:hlinkClick r:id="rId2"/>
              </a:rPr>
              <a:t>https://msdn.microsoft.com/en-us/library/bb259689.aspx</a:t>
            </a:r>
            <a:endParaRPr lang="en-US" sz="1600" dirty="0"/>
          </a:p>
          <a:p>
            <a:r>
              <a:rPr lang="en-US" sz="1600" dirty="0"/>
              <a:t>Bing Maps Tile System https://docs.microsoft.com/en-us/bingmaps/articles/bing-maps-tile-system</a:t>
            </a:r>
          </a:p>
          <a:p>
            <a:pPr marL="0" indent="0">
              <a:buNone/>
            </a:pPr>
            <a:endParaRPr lang="en-US" sz="1600" dirty="0"/>
          </a:p>
          <a:p>
            <a:endParaRPr lang="en-US" sz="1600" dirty="0"/>
          </a:p>
        </p:txBody>
      </p:sp>
    </p:spTree>
    <p:extLst>
      <p:ext uri="{BB962C8B-B14F-4D97-AF65-F5344CB8AC3E}">
        <p14:creationId xmlns:p14="http://schemas.microsoft.com/office/powerpoint/2010/main" val="2797799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9D1294DD-A6CF-4468-951E-81F9D6571E2C}"/>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a:solidFill>
                  <a:schemeClr val="tx1"/>
                </a:solidFill>
              </a:rPr>
              <a:t>Thank You </a:t>
            </a:r>
          </a:p>
        </p:txBody>
      </p:sp>
    </p:spTree>
    <p:extLst>
      <p:ext uri="{BB962C8B-B14F-4D97-AF65-F5344CB8AC3E}">
        <p14:creationId xmlns:p14="http://schemas.microsoft.com/office/powerpoint/2010/main" val="342671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44ECA-6676-4284-A46C-D040DAD16824}"/>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Overview</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695705-952D-4228-9B48-01AA084F8BC8}"/>
              </a:ext>
            </a:extLst>
          </p:cNvPr>
          <p:cNvSpPr>
            <a:spLocks noGrp="1"/>
          </p:cNvSpPr>
          <p:nvPr>
            <p:ph idx="1"/>
          </p:nvPr>
        </p:nvSpPr>
        <p:spPr>
          <a:xfrm>
            <a:off x="5117718" y="1570167"/>
            <a:ext cx="6080050" cy="4421051"/>
          </a:xfrm>
          <a:effectLst/>
        </p:spPr>
        <p:txBody>
          <a:bodyPr>
            <a:normAutofit/>
          </a:bodyPr>
          <a:lstStyle/>
          <a:p>
            <a:pPr lvl="1" indent="-342900">
              <a:buFont typeface="Arial" panose="020B0604020202020204" pitchFamily="34" charset="0"/>
              <a:buChar char="•"/>
            </a:pPr>
            <a:r>
              <a:rPr lang="en-US" dirty="0"/>
              <a:t>Here in this assignment we are supposed to automatically download aerial imagery (maximum resolution available) using the latitude/longitude bounding box and Bing Maps Tile System.</a:t>
            </a:r>
          </a:p>
          <a:p>
            <a:pPr lvl="1" indent="-342900">
              <a:buFont typeface="Arial" panose="020B0604020202020204" pitchFamily="34" charset="0"/>
              <a:buChar char="•"/>
            </a:pPr>
            <a:r>
              <a:rPr lang="en-US" dirty="0"/>
              <a:t>We are also supposed stitch all the individual images to get the final resulting satellite image.</a:t>
            </a:r>
          </a:p>
          <a:p>
            <a:pPr lvl="1" indent="-342900">
              <a:buFont typeface="Arial" panose="020B0604020202020204" pitchFamily="34" charset="0"/>
              <a:buChar char="•"/>
            </a:pPr>
            <a:r>
              <a:rPr lang="en-US" dirty="0"/>
              <a:t>Input latitudes, longitudes: lat1, lon1, lat2, lon2 and Output is a satellite image.</a:t>
            </a:r>
          </a:p>
          <a:p>
            <a:pPr lvl="1" indent="-342900">
              <a:buFont typeface="Arial" panose="020B0604020202020204" pitchFamily="34" charset="0"/>
              <a:buChar char="•"/>
            </a:pPr>
            <a:endParaRPr lang="en-US" dirty="0"/>
          </a:p>
          <a:p>
            <a:pPr marL="0" indent="0">
              <a:buNone/>
            </a:pPr>
            <a:endParaRPr lang="en-US" sz="1600" dirty="0"/>
          </a:p>
        </p:txBody>
      </p:sp>
    </p:spTree>
    <p:extLst>
      <p:ext uri="{BB962C8B-B14F-4D97-AF65-F5344CB8AC3E}">
        <p14:creationId xmlns:p14="http://schemas.microsoft.com/office/powerpoint/2010/main" val="3857532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5EC15-6548-4264-8E48-A5B84468E351}"/>
              </a:ext>
            </a:extLst>
          </p:cNvPr>
          <p:cNvSpPr>
            <a:spLocks noGrp="1"/>
          </p:cNvSpPr>
          <p:nvPr>
            <p:ph type="title"/>
          </p:nvPr>
        </p:nvSpPr>
        <p:spPr>
          <a:xfrm>
            <a:off x="965200" y="1218476"/>
            <a:ext cx="3187318" cy="4421050"/>
          </a:xfrm>
          <a:effectLst/>
        </p:spPr>
        <p:txBody>
          <a:bodyPr anchor="ctr">
            <a:normAutofit/>
          </a:bodyPr>
          <a:lstStyle/>
          <a:p>
            <a:pPr algn="ctr"/>
            <a:r>
              <a:rPr lang="en-US" sz="3200" dirty="0">
                <a:solidFill>
                  <a:schemeClr val="tx1"/>
                </a:solidFill>
              </a:rPr>
              <a:t>Development Environment / Resource</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7B0A2C-9E71-4171-A467-1E2C219ACBE0}"/>
              </a:ext>
            </a:extLst>
          </p:cNvPr>
          <p:cNvSpPr>
            <a:spLocks noGrp="1"/>
          </p:cNvSpPr>
          <p:nvPr>
            <p:ph idx="1"/>
          </p:nvPr>
        </p:nvSpPr>
        <p:spPr>
          <a:xfrm>
            <a:off x="5146751" y="1218475"/>
            <a:ext cx="6080050" cy="4421051"/>
          </a:xfrm>
          <a:effectLst/>
        </p:spPr>
        <p:txBody>
          <a:bodyPr>
            <a:normAutofit/>
          </a:bodyPr>
          <a:lstStyle/>
          <a:p>
            <a:pPr marL="0" indent="0">
              <a:buNone/>
            </a:pPr>
            <a:r>
              <a:rPr lang="en-US" sz="1600" b="1" dirty="0"/>
              <a:t>Development Environment </a:t>
            </a:r>
          </a:p>
          <a:p>
            <a:r>
              <a:rPr lang="en-US" sz="1600" dirty="0"/>
              <a:t>Python 3.7</a:t>
            </a:r>
          </a:p>
          <a:p>
            <a:r>
              <a:rPr lang="en-US" sz="1600" dirty="0"/>
              <a:t>NumPy </a:t>
            </a:r>
          </a:p>
          <a:p>
            <a:r>
              <a:rPr lang="en-US" sz="1600" dirty="0"/>
              <a:t>Bing Map Tile System</a:t>
            </a:r>
          </a:p>
          <a:p>
            <a:r>
              <a:rPr lang="en-US" sz="1600" dirty="0" err="1"/>
              <a:t>Urllib</a:t>
            </a:r>
            <a:endParaRPr lang="en-US" sz="1600" dirty="0"/>
          </a:p>
          <a:p>
            <a:pPr marL="0" indent="0">
              <a:buNone/>
            </a:pPr>
            <a:endParaRPr lang="en-US" sz="1600" dirty="0"/>
          </a:p>
          <a:p>
            <a:pPr marL="0" indent="0">
              <a:buNone/>
            </a:pPr>
            <a:r>
              <a:rPr lang="en-US" sz="1600" b="1" dirty="0"/>
              <a:t>Resources Used </a:t>
            </a:r>
          </a:p>
          <a:p>
            <a:r>
              <a:rPr lang="en-US" sz="1600" dirty="0"/>
              <a:t>Bing Maps Tile System https://docs.microsoft.com/en-us/bingmaps/articles/bing-maps-tile-system</a:t>
            </a:r>
          </a:p>
        </p:txBody>
      </p:sp>
    </p:spTree>
    <p:extLst>
      <p:ext uri="{BB962C8B-B14F-4D97-AF65-F5344CB8AC3E}">
        <p14:creationId xmlns:p14="http://schemas.microsoft.com/office/powerpoint/2010/main" val="26135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041D7-58B1-4408-96AE-3B4D9435EF27}"/>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Introduction</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526876B-EE3B-4ACD-A2A3-BF3D6E54BF24}"/>
              </a:ext>
            </a:extLst>
          </p:cNvPr>
          <p:cNvSpPr>
            <a:spLocks noGrp="1"/>
          </p:cNvSpPr>
          <p:nvPr>
            <p:ph idx="1"/>
          </p:nvPr>
        </p:nvSpPr>
        <p:spPr>
          <a:xfrm>
            <a:off x="1115732" y="2222287"/>
            <a:ext cx="9966953" cy="3636511"/>
          </a:xfrm>
          <a:effectLst/>
        </p:spPr>
        <p:txBody>
          <a:bodyPr>
            <a:normAutofit/>
          </a:bodyPr>
          <a:lstStyle/>
          <a:p>
            <a:r>
              <a:rPr lang="en-US"/>
              <a:t>Satellite imagery offers a huge amount of useful information in many specific domains including cartography, meteorology, geology, environment sciences or archeology.</a:t>
            </a:r>
          </a:p>
          <a:p>
            <a:r>
              <a:rPr lang="en-US"/>
              <a:t>Techniques which can be used for Satellite image retrieval are:</a:t>
            </a:r>
          </a:p>
          <a:p>
            <a:pPr lvl="1">
              <a:buFont typeface="Wingdings" panose="05000000000000000000" pitchFamily="2" charset="2"/>
              <a:buChar char="Ø"/>
            </a:pPr>
            <a:r>
              <a:rPr lang="en-US"/>
              <a:t>Content-based image retrieval .</a:t>
            </a:r>
          </a:p>
          <a:p>
            <a:pPr lvl="1">
              <a:buFont typeface="Wingdings" panose="05000000000000000000" pitchFamily="2" charset="2"/>
              <a:buChar char="Ø"/>
            </a:pPr>
            <a:r>
              <a:rPr lang="en-US"/>
              <a:t>Modified Block Truncation Coding.</a:t>
            </a:r>
          </a:p>
          <a:p>
            <a:pPr lvl="1">
              <a:buFont typeface="Wingdings" panose="05000000000000000000" pitchFamily="2" charset="2"/>
              <a:buChar char="Ø"/>
            </a:pPr>
            <a:r>
              <a:rPr lang="en-US"/>
              <a:t>Pattern Generation For Texture.</a:t>
            </a:r>
          </a:p>
          <a:p>
            <a:endParaRPr lang="en-US" dirty="0"/>
          </a:p>
        </p:txBody>
      </p:sp>
    </p:spTree>
    <p:extLst>
      <p:ext uri="{BB962C8B-B14F-4D97-AF65-F5344CB8AC3E}">
        <p14:creationId xmlns:p14="http://schemas.microsoft.com/office/powerpoint/2010/main" val="323910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921AEF-A4FC-4F29-9C16-836C16F64D78}"/>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sz="4000" b="1"/>
              <a:t>Bing Maps Tile System</a:t>
            </a:r>
          </a:p>
        </p:txBody>
      </p:sp>
      <p:sp>
        <p:nvSpPr>
          <p:cNvPr id="5" name="Text Placeholder 4">
            <a:extLst>
              <a:ext uri="{FF2B5EF4-FFF2-40B4-BE49-F238E27FC236}">
                <a16:creationId xmlns:a16="http://schemas.microsoft.com/office/drawing/2014/main" id="{EDDCC063-3D70-40DF-89C5-8284C665C670}"/>
              </a:ext>
            </a:extLst>
          </p:cNvPr>
          <p:cNvSpPr>
            <a:spLocks noGrp="1"/>
          </p:cNvSpPr>
          <p:nvPr>
            <p:ph type="body" sz="half" idx="2"/>
          </p:nvPr>
        </p:nvSpPr>
        <p:spPr>
          <a:xfrm>
            <a:off x="818712" y="2413000"/>
            <a:ext cx="5016259" cy="3632200"/>
          </a:xfrm>
        </p:spPr>
        <p:txBody>
          <a:bodyPr vert="horz" lIns="91440" tIns="45720" rIns="91440" bIns="45720" rtlCol="0" anchor="ctr">
            <a:normAutofit/>
          </a:bodyPr>
          <a:lstStyle/>
          <a:p>
            <a:pPr lvl="0" fontAlgn="base">
              <a:lnSpc>
                <a:spcPct val="90000"/>
              </a:lnSpc>
              <a:buFont typeface="Wingdings 2" charset="2"/>
              <a:buChar char=""/>
            </a:pPr>
            <a:r>
              <a:rPr lang="en-US" sz="1100" dirty="0">
                <a:solidFill>
                  <a:srgbClr val="FFFFFF"/>
                </a:solidFill>
              </a:rPr>
              <a:t>‘Bing Maps’ maps the world using satellite images stitched together. As you can appreciate, these are terabytes of data we are talking about in the map processing.</a:t>
            </a:r>
          </a:p>
          <a:p>
            <a:pPr lvl="0" fontAlgn="base">
              <a:lnSpc>
                <a:spcPct val="90000"/>
              </a:lnSpc>
              <a:buFont typeface="Wingdings 2" charset="2"/>
              <a:buChar char=""/>
            </a:pPr>
            <a:r>
              <a:rPr lang="en-US" sz="1100" dirty="0">
                <a:solidFill>
                  <a:srgbClr val="FFFFFF"/>
                </a:solidFill>
              </a:rPr>
              <a:t>To optimize performance these images are divided into tiles of 256×256 pixels each.</a:t>
            </a:r>
          </a:p>
          <a:p>
            <a:pPr lvl="0" fontAlgn="base">
              <a:lnSpc>
                <a:spcPct val="90000"/>
              </a:lnSpc>
              <a:buFont typeface="Wingdings 2" charset="2"/>
              <a:buChar char=""/>
            </a:pPr>
            <a:r>
              <a:rPr lang="en-US" sz="1100" dirty="0">
                <a:solidFill>
                  <a:srgbClr val="FFFFFF"/>
                </a:solidFill>
              </a:rPr>
              <a:t>Bing Maps has the concept of </a:t>
            </a:r>
            <a:r>
              <a:rPr lang="en-US" sz="1100" b="1" dirty="0">
                <a:solidFill>
                  <a:srgbClr val="FFFFFF"/>
                </a:solidFill>
              </a:rPr>
              <a:t>zoom levels</a:t>
            </a:r>
            <a:r>
              <a:rPr lang="en-US" sz="1100" dirty="0">
                <a:solidFill>
                  <a:srgbClr val="FFFFFF"/>
                </a:solidFill>
              </a:rPr>
              <a:t>. There are 23 zoom levels where 1 displays the whole earth and 23 zooms at street level. When you zoom in or out at a different zoom level, different tiles (and hence satellite images) are displayed.</a:t>
            </a:r>
          </a:p>
          <a:p>
            <a:pPr>
              <a:lnSpc>
                <a:spcPct val="90000"/>
              </a:lnSpc>
              <a:buFont typeface="Wingdings 2" charset="2"/>
              <a:buChar char=""/>
            </a:pPr>
            <a:r>
              <a:rPr lang="en-US" sz="1100" dirty="0">
                <a:solidFill>
                  <a:srgbClr val="FFFFFF"/>
                </a:solidFill>
              </a:rPr>
              <a:t>Tiles have their own coordinate system (a </a:t>
            </a:r>
            <a:r>
              <a:rPr lang="en-US" sz="1100" b="1" dirty="0">
                <a:solidFill>
                  <a:srgbClr val="FFFFFF"/>
                </a:solidFill>
              </a:rPr>
              <a:t>“Tile XY coordinate</a:t>
            </a:r>
            <a:r>
              <a:rPr lang="en-US" sz="1100" dirty="0">
                <a:solidFill>
                  <a:srgbClr val="FFFFFF"/>
                </a:solidFill>
              </a:rPr>
              <a:t>”) which can also be denoted as a single string called </a:t>
            </a:r>
            <a:r>
              <a:rPr lang="en-US" sz="1100">
                <a:solidFill>
                  <a:srgbClr val="FFFFFF"/>
                </a:solidFill>
              </a:rPr>
              <a:t>a ’</a:t>
            </a:r>
            <a:r>
              <a:rPr lang="en-US" sz="1100" b="1">
                <a:solidFill>
                  <a:srgbClr val="FFFFFF"/>
                </a:solidFill>
              </a:rPr>
              <a:t>quad key’.</a:t>
            </a:r>
            <a:endParaRPr lang="en-US" sz="1100" b="1" dirty="0">
              <a:solidFill>
                <a:srgbClr val="FFFFFF"/>
              </a:solidFill>
            </a:endParaRPr>
          </a:p>
          <a:p>
            <a:pPr>
              <a:lnSpc>
                <a:spcPct val="90000"/>
              </a:lnSpc>
              <a:buFont typeface="Wingdings 2" charset="2"/>
              <a:buChar char=""/>
            </a:pPr>
            <a:r>
              <a:rPr lang="en-US" sz="1100" dirty="0">
                <a:solidFill>
                  <a:srgbClr val="FFFFFF"/>
                </a:solidFill>
              </a:rPr>
              <a:t>t’s a </a:t>
            </a:r>
            <a:r>
              <a:rPr lang="en-US" sz="1100" b="1" dirty="0">
                <a:solidFill>
                  <a:srgbClr val="FFFFFF"/>
                </a:solidFill>
              </a:rPr>
              <a:t>conformal</a:t>
            </a:r>
            <a:r>
              <a:rPr lang="en-US" sz="1100" dirty="0">
                <a:solidFill>
                  <a:srgbClr val="FFFFFF"/>
                </a:solidFill>
              </a:rPr>
              <a:t> projection, which means that it preserves the shape of relatively small objects. This is especially important when showing aerial imagery, because we want to avoid distorting the shape of buildings. Square buildings should appear square, not rectangular.</a:t>
            </a:r>
          </a:p>
          <a:p>
            <a:pPr>
              <a:lnSpc>
                <a:spcPct val="90000"/>
              </a:lnSpc>
              <a:buFont typeface="Wingdings 2" charset="2"/>
              <a:buChar char=""/>
            </a:pPr>
            <a:r>
              <a:rPr lang="en-US" sz="1100" dirty="0">
                <a:solidFill>
                  <a:srgbClr val="FFFFFF"/>
                </a:solidFill>
              </a:rPr>
              <a:t>It’s a </a:t>
            </a:r>
            <a:r>
              <a:rPr lang="en-US" sz="1100" b="1" dirty="0">
                <a:solidFill>
                  <a:srgbClr val="FFFFFF"/>
                </a:solidFill>
              </a:rPr>
              <a:t>cylindrical</a:t>
            </a:r>
            <a:r>
              <a:rPr lang="en-US" sz="1100" dirty="0">
                <a:solidFill>
                  <a:srgbClr val="FFFFFF"/>
                </a:solidFill>
              </a:rPr>
              <a:t> projection, which means that north and south are always straight up and down, and west and east are always straight left and right.</a:t>
            </a:r>
          </a:p>
          <a:p>
            <a:pPr>
              <a:lnSpc>
                <a:spcPct val="90000"/>
              </a:lnSpc>
              <a:buFont typeface="Wingdings 2" charset="2"/>
              <a:buChar char=""/>
            </a:pPr>
            <a:endParaRPr lang="en-US" sz="1100" dirty="0">
              <a:solidFill>
                <a:srgbClr val="FFFFFF"/>
              </a:solidFill>
            </a:endParaRPr>
          </a:p>
        </p:txBody>
      </p:sp>
      <p:sp>
        <p:nvSpPr>
          <p:cNvPr id="19"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059DF04E-3E43-441B-9829-12F05A165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516" y="1446336"/>
            <a:ext cx="3962771" cy="4149968"/>
          </a:xfrm>
          <a:prstGeom prst="rect">
            <a:avLst/>
          </a:prstGeom>
        </p:spPr>
      </p:pic>
    </p:spTree>
    <p:extLst>
      <p:ext uri="{BB962C8B-B14F-4D97-AF65-F5344CB8AC3E}">
        <p14:creationId xmlns:p14="http://schemas.microsoft.com/office/powerpoint/2010/main" val="21369297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A2DFB-1B7D-454F-BD55-BD596B2FD12E}"/>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Outline</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A69730D-F467-45D8-BAA1-EA3840D11169}"/>
              </a:ext>
            </a:extLst>
          </p:cNvPr>
          <p:cNvSpPr>
            <a:spLocks noGrp="1"/>
          </p:cNvSpPr>
          <p:nvPr>
            <p:ph idx="1"/>
          </p:nvPr>
        </p:nvSpPr>
        <p:spPr>
          <a:xfrm>
            <a:off x="5146751" y="1218475"/>
            <a:ext cx="6080050" cy="4421051"/>
          </a:xfrm>
          <a:effectLst/>
        </p:spPr>
        <p:txBody>
          <a:bodyPr>
            <a:normAutofit/>
          </a:bodyPr>
          <a:lstStyle/>
          <a:p>
            <a:pPr lvl="1" indent="-342900">
              <a:lnSpc>
                <a:spcPct val="90000"/>
              </a:lnSpc>
              <a:buFont typeface="Arial" panose="020B0604020202020204" pitchFamily="34" charset="0"/>
              <a:buChar char="•"/>
            </a:pPr>
            <a:r>
              <a:rPr lang="en-US"/>
              <a:t>Take the latitude/longitude coordinates (in degrees) as the input and convert it into pixel XY coordinates for a specified map size.</a:t>
            </a:r>
          </a:p>
          <a:p>
            <a:pPr lvl="1" indent="-342900">
              <a:lnSpc>
                <a:spcPct val="90000"/>
              </a:lnSpc>
              <a:buFont typeface="Arial" panose="020B0604020202020204" pitchFamily="34" charset="0"/>
              <a:buChar char="•"/>
            </a:pPr>
            <a:r>
              <a:rPr lang="en-US"/>
              <a:t>Convert pixel XY coordinates into tile XY coordinates of the tile containing the specified pixel. </a:t>
            </a:r>
          </a:p>
          <a:p>
            <a:pPr lvl="1" indent="-342900">
              <a:lnSpc>
                <a:spcPct val="90000"/>
              </a:lnSpc>
              <a:buFont typeface="Arial" panose="020B0604020202020204" pitchFamily="34" charset="0"/>
              <a:buChar char="•"/>
            </a:pPr>
            <a:r>
              <a:rPr lang="en-US"/>
              <a:t>Validate the tile values for X and Y coordinates. Proximity of points i.e. must not lie on the same tile. </a:t>
            </a:r>
          </a:p>
          <a:p>
            <a:pPr lvl="1" indent="-342900">
              <a:lnSpc>
                <a:spcPct val="90000"/>
              </a:lnSpc>
              <a:buFont typeface="Arial" panose="020B0604020202020204" pitchFamily="34" charset="0"/>
              <a:buChar char="•"/>
            </a:pPr>
            <a:r>
              <a:rPr lang="en-US"/>
              <a:t>Transform tiles into main diagonal form for convenience. Determine the bounding tiles with highest level of detail. </a:t>
            </a:r>
          </a:p>
          <a:p>
            <a:pPr lvl="1" indent="-342900">
              <a:lnSpc>
                <a:spcPct val="90000"/>
              </a:lnSpc>
              <a:buFont typeface="Arial" panose="020B0604020202020204" pitchFamily="34" charset="0"/>
              <a:buChar char="•"/>
            </a:pPr>
            <a:r>
              <a:rPr lang="en-US"/>
              <a:t>Converts tiles XY into a Quad Key and then download the images corresponding to the Quad Key save the bounding image names using hash function and stitch these images based on it. </a:t>
            </a:r>
          </a:p>
          <a:p>
            <a:pPr lvl="1" indent="-342900">
              <a:lnSpc>
                <a:spcPct val="90000"/>
              </a:lnSpc>
              <a:buFont typeface="Arial" panose="020B0604020202020204" pitchFamily="34" charset="0"/>
              <a:buChar char="•"/>
            </a:pPr>
            <a:r>
              <a:rPr lang="en-US"/>
              <a:t>The stitched final image is then saved.</a:t>
            </a:r>
          </a:p>
          <a:p>
            <a:pPr>
              <a:lnSpc>
                <a:spcPct val="90000"/>
              </a:lnSpc>
            </a:pPr>
            <a:endParaRPr lang="en-US" sz="1600"/>
          </a:p>
        </p:txBody>
      </p:sp>
    </p:spTree>
    <p:extLst>
      <p:ext uri="{BB962C8B-B14F-4D97-AF65-F5344CB8AC3E}">
        <p14:creationId xmlns:p14="http://schemas.microsoft.com/office/powerpoint/2010/main" val="154644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7" name="Picture 106" descr="A circuit board&#10;&#10;Description automatically generated">
            <a:extLst>
              <a:ext uri="{FF2B5EF4-FFF2-40B4-BE49-F238E27FC236}">
                <a16:creationId xmlns:a16="http://schemas.microsoft.com/office/drawing/2014/main" id="{5930C7BA-90BB-41E5-AEE8-AE4C088D6063}"/>
              </a:ext>
            </a:extLst>
          </p:cNvPr>
          <p:cNvPicPr>
            <a:picLocks noChangeAspect="1"/>
          </p:cNvPicPr>
          <p:nvPr/>
        </p:nvPicPr>
        <p:blipFill>
          <a:blip r:embed="rId2"/>
          <a:stretch>
            <a:fillRect/>
          </a:stretch>
        </p:blipFill>
        <p:spPr>
          <a:xfrm>
            <a:off x="970281" y="643466"/>
            <a:ext cx="2624663" cy="2624663"/>
          </a:xfrm>
          <a:prstGeom prst="rect">
            <a:avLst/>
          </a:prstGeom>
        </p:spPr>
      </p:pic>
      <p:pic>
        <p:nvPicPr>
          <p:cNvPr id="105" name="Picture 104" descr="A circuit board&#10;&#10;Description automatically generated">
            <a:extLst>
              <a:ext uri="{FF2B5EF4-FFF2-40B4-BE49-F238E27FC236}">
                <a16:creationId xmlns:a16="http://schemas.microsoft.com/office/drawing/2014/main" id="{9B9AE558-65AD-4FBF-81A6-1211B7BEEE39}"/>
              </a:ext>
            </a:extLst>
          </p:cNvPr>
          <p:cNvPicPr>
            <a:picLocks noChangeAspect="1"/>
          </p:cNvPicPr>
          <p:nvPr/>
        </p:nvPicPr>
        <p:blipFill>
          <a:blip r:embed="rId3"/>
          <a:stretch>
            <a:fillRect/>
          </a:stretch>
        </p:blipFill>
        <p:spPr>
          <a:xfrm>
            <a:off x="4802931" y="643466"/>
            <a:ext cx="2624662" cy="2624662"/>
          </a:xfrm>
          <a:prstGeom prst="rect">
            <a:avLst/>
          </a:prstGeom>
        </p:spPr>
      </p:pic>
      <p:pic>
        <p:nvPicPr>
          <p:cNvPr id="103" name="Picture 102" descr="A circuit board&#10;&#10;Description automatically generated">
            <a:extLst>
              <a:ext uri="{FF2B5EF4-FFF2-40B4-BE49-F238E27FC236}">
                <a16:creationId xmlns:a16="http://schemas.microsoft.com/office/drawing/2014/main" id="{ECA724BB-191A-4F20-95EF-0977CABA29B1}"/>
              </a:ext>
            </a:extLst>
          </p:cNvPr>
          <p:cNvPicPr>
            <a:picLocks noChangeAspect="1"/>
          </p:cNvPicPr>
          <p:nvPr/>
        </p:nvPicPr>
        <p:blipFill>
          <a:blip r:embed="rId4"/>
          <a:stretch>
            <a:fillRect/>
          </a:stretch>
        </p:blipFill>
        <p:spPr>
          <a:xfrm>
            <a:off x="8616317" y="643466"/>
            <a:ext cx="2624662" cy="2624662"/>
          </a:xfrm>
          <a:prstGeom prst="rect">
            <a:avLst/>
          </a:prstGeom>
        </p:spPr>
      </p:pic>
      <p:pic>
        <p:nvPicPr>
          <p:cNvPr id="109" name="Picture 108" descr="A picture containing building, tower&#10;&#10;Description automatically generated">
            <a:extLst>
              <a:ext uri="{FF2B5EF4-FFF2-40B4-BE49-F238E27FC236}">
                <a16:creationId xmlns:a16="http://schemas.microsoft.com/office/drawing/2014/main" id="{AE646366-5344-428B-962D-9F820D8BC998}"/>
              </a:ext>
            </a:extLst>
          </p:cNvPr>
          <p:cNvPicPr>
            <a:picLocks noChangeAspect="1"/>
          </p:cNvPicPr>
          <p:nvPr/>
        </p:nvPicPr>
        <p:blipFill>
          <a:blip r:embed="rId5"/>
          <a:stretch>
            <a:fillRect/>
          </a:stretch>
        </p:blipFill>
        <p:spPr>
          <a:xfrm>
            <a:off x="970280" y="3589863"/>
            <a:ext cx="2624665" cy="2624665"/>
          </a:xfrm>
          <a:prstGeom prst="rect">
            <a:avLst/>
          </a:prstGeom>
        </p:spPr>
      </p:pic>
      <p:pic>
        <p:nvPicPr>
          <p:cNvPr id="111" name="Picture 110" descr="A picture containing sitting, large, standing, clock&#10;&#10;Description automatically generated">
            <a:extLst>
              <a:ext uri="{FF2B5EF4-FFF2-40B4-BE49-F238E27FC236}">
                <a16:creationId xmlns:a16="http://schemas.microsoft.com/office/drawing/2014/main" id="{71FD3B34-8C79-41A3-9A6F-98C2490F3AA4}"/>
              </a:ext>
            </a:extLst>
          </p:cNvPr>
          <p:cNvPicPr>
            <a:picLocks noChangeAspect="1"/>
          </p:cNvPicPr>
          <p:nvPr/>
        </p:nvPicPr>
        <p:blipFill>
          <a:blip r:embed="rId6"/>
          <a:stretch>
            <a:fillRect/>
          </a:stretch>
        </p:blipFill>
        <p:spPr>
          <a:xfrm>
            <a:off x="4793266" y="3589863"/>
            <a:ext cx="2643993" cy="2643993"/>
          </a:xfrm>
          <a:prstGeom prst="rect">
            <a:avLst/>
          </a:prstGeom>
        </p:spPr>
      </p:pic>
      <p:pic>
        <p:nvPicPr>
          <p:cNvPr id="101" name="Picture 100" descr="A close up of a building&#10;&#10;Description automatically generated">
            <a:extLst>
              <a:ext uri="{FF2B5EF4-FFF2-40B4-BE49-F238E27FC236}">
                <a16:creationId xmlns:a16="http://schemas.microsoft.com/office/drawing/2014/main" id="{99E97A55-3E8D-48FB-AA00-EE3E9BB6EF14}"/>
              </a:ext>
            </a:extLst>
          </p:cNvPr>
          <p:cNvPicPr>
            <a:picLocks noChangeAspect="1"/>
          </p:cNvPicPr>
          <p:nvPr/>
        </p:nvPicPr>
        <p:blipFill>
          <a:blip r:embed="rId7"/>
          <a:stretch>
            <a:fillRect/>
          </a:stretch>
        </p:blipFill>
        <p:spPr>
          <a:xfrm>
            <a:off x="8606651" y="3589863"/>
            <a:ext cx="2643992" cy="2643992"/>
          </a:xfrm>
          <a:prstGeom prst="rect">
            <a:avLst/>
          </a:prstGeom>
        </p:spPr>
      </p:pic>
      <p:sp>
        <p:nvSpPr>
          <p:cNvPr id="145" name="Title 144">
            <a:extLst>
              <a:ext uri="{FF2B5EF4-FFF2-40B4-BE49-F238E27FC236}">
                <a16:creationId xmlns:a16="http://schemas.microsoft.com/office/drawing/2014/main" id="{75A891E1-2A70-4C7F-97BE-8A967080C506}"/>
              </a:ext>
            </a:extLst>
          </p:cNvPr>
          <p:cNvSpPr>
            <a:spLocks noGrp="1"/>
          </p:cNvSpPr>
          <p:nvPr>
            <p:ph type="title"/>
          </p:nvPr>
        </p:nvSpPr>
        <p:spPr>
          <a:xfrm>
            <a:off x="739662" y="76728"/>
            <a:ext cx="10561418" cy="566738"/>
          </a:xfrm>
        </p:spPr>
        <p:txBody>
          <a:bodyPr/>
          <a:lstStyle/>
          <a:p>
            <a:pPr algn="ctr"/>
            <a:r>
              <a:rPr lang="en-US" b="1" dirty="0"/>
              <a:t>Images to be stitched </a:t>
            </a:r>
          </a:p>
        </p:txBody>
      </p:sp>
    </p:spTree>
    <p:extLst>
      <p:ext uri="{BB962C8B-B14F-4D97-AF65-F5344CB8AC3E}">
        <p14:creationId xmlns:p14="http://schemas.microsoft.com/office/powerpoint/2010/main" val="117917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A picture containing building, clock&#10;&#10;Description automatically generated">
            <a:extLst>
              <a:ext uri="{FF2B5EF4-FFF2-40B4-BE49-F238E27FC236}">
                <a16:creationId xmlns:a16="http://schemas.microsoft.com/office/drawing/2014/main" id="{8DB7D9A2-4466-4098-82EB-24E4875C9A31}"/>
              </a:ext>
            </a:extLst>
          </p:cNvPr>
          <p:cNvPicPr>
            <a:picLocks noChangeAspect="1"/>
          </p:cNvPicPr>
          <p:nvPr/>
        </p:nvPicPr>
        <p:blipFill>
          <a:blip r:embed="rId2"/>
          <a:stretch>
            <a:fillRect/>
          </a:stretch>
        </p:blipFill>
        <p:spPr>
          <a:xfrm>
            <a:off x="970281" y="643466"/>
            <a:ext cx="2624663" cy="2624663"/>
          </a:xfrm>
          <a:prstGeom prst="rect">
            <a:avLst/>
          </a:prstGeom>
        </p:spPr>
      </p:pic>
      <p:pic>
        <p:nvPicPr>
          <p:cNvPr id="15" name="Picture 14" descr="A picture containing building, road, sitting, black&#10;&#10;Description automatically generated">
            <a:extLst>
              <a:ext uri="{FF2B5EF4-FFF2-40B4-BE49-F238E27FC236}">
                <a16:creationId xmlns:a16="http://schemas.microsoft.com/office/drawing/2014/main" id="{AAD50A0F-1920-4D18-B493-4A5805504954}"/>
              </a:ext>
            </a:extLst>
          </p:cNvPr>
          <p:cNvPicPr>
            <a:picLocks noChangeAspect="1"/>
          </p:cNvPicPr>
          <p:nvPr/>
        </p:nvPicPr>
        <p:blipFill>
          <a:blip r:embed="rId3"/>
          <a:stretch>
            <a:fillRect/>
          </a:stretch>
        </p:blipFill>
        <p:spPr>
          <a:xfrm>
            <a:off x="4802931" y="643466"/>
            <a:ext cx="2624662" cy="2624662"/>
          </a:xfrm>
          <a:prstGeom prst="rect">
            <a:avLst/>
          </a:prstGeom>
        </p:spPr>
      </p:pic>
      <p:pic>
        <p:nvPicPr>
          <p:cNvPr id="11" name="Picture 10" descr="A picture containing building&#10;&#10;Description automatically generated">
            <a:extLst>
              <a:ext uri="{FF2B5EF4-FFF2-40B4-BE49-F238E27FC236}">
                <a16:creationId xmlns:a16="http://schemas.microsoft.com/office/drawing/2014/main" id="{9ED9FDA2-F3C5-4771-9A7D-696FDCCEAD8C}"/>
              </a:ext>
            </a:extLst>
          </p:cNvPr>
          <p:cNvPicPr>
            <a:picLocks noChangeAspect="1"/>
          </p:cNvPicPr>
          <p:nvPr/>
        </p:nvPicPr>
        <p:blipFill>
          <a:blip r:embed="rId4"/>
          <a:stretch>
            <a:fillRect/>
          </a:stretch>
        </p:blipFill>
        <p:spPr>
          <a:xfrm>
            <a:off x="8616317" y="643466"/>
            <a:ext cx="2624662" cy="2624662"/>
          </a:xfrm>
          <a:prstGeom prst="rect">
            <a:avLst/>
          </a:prstGeom>
        </p:spPr>
      </p:pic>
      <p:pic>
        <p:nvPicPr>
          <p:cNvPr id="19" name="Picture 18" descr="A large building&#10;&#10;Description automatically generated">
            <a:extLst>
              <a:ext uri="{FF2B5EF4-FFF2-40B4-BE49-F238E27FC236}">
                <a16:creationId xmlns:a16="http://schemas.microsoft.com/office/drawing/2014/main" id="{597A489D-A1F0-43CD-8543-85544D567337}"/>
              </a:ext>
            </a:extLst>
          </p:cNvPr>
          <p:cNvPicPr>
            <a:picLocks noChangeAspect="1"/>
          </p:cNvPicPr>
          <p:nvPr/>
        </p:nvPicPr>
        <p:blipFill>
          <a:blip r:embed="rId5"/>
          <a:stretch>
            <a:fillRect/>
          </a:stretch>
        </p:blipFill>
        <p:spPr>
          <a:xfrm>
            <a:off x="970280" y="3589863"/>
            <a:ext cx="2624665" cy="2624665"/>
          </a:xfrm>
          <a:prstGeom prst="rect">
            <a:avLst/>
          </a:prstGeom>
        </p:spPr>
      </p:pic>
      <p:pic>
        <p:nvPicPr>
          <p:cNvPr id="17" name="Picture 16" descr="A close up of a building&#10;&#10;Description automatically generated">
            <a:extLst>
              <a:ext uri="{FF2B5EF4-FFF2-40B4-BE49-F238E27FC236}">
                <a16:creationId xmlns:a16="http://schemas.microsoft.com/office/drawing/2014/main" id="{4F01FEAF-9415-4658-BFCC-5AF760EE190B}"/>
              </a:ext>
            </a:extLst>
          </p:cNvPr>
          <p:cNvPicPr>
            <a:picLocks noChangeAspect="1"/>
          </p:cNvPicPr>
          <p:nvPr/>
        </p:nvPicPr>
        <p:blipFill>
          <a:blip r:embed="rId6"/>
          <a:stretch>
            <a:fillRect/>
          </a:stretch>
        </p:blipFill>
        <p:spPr>
          <a:xfrm>
            <a:off x="4793266" y="3589863"/>
            <a:ext cx="2643993" cy="2643993"/>
          </a:xfrm>
          <a:prstGeom prst="rect">
            <a:avLst/>
          </a:prstGeom>
        </p:spPr>
      </p:pic>
      <p:pic>
        <p:nvPicPr>
          <p:cNvPr id="13" name="Picture 12" descr="A picture containing computer, sitting&#10;&#10;Description automatically generated">
            <a:extLst>
              <a:ext uri="{FF2B5EF4-FFF2-40B4-BE49-F238E27FC236}">
                <a16:creationId xmlns:a16="http://schemas.microsoft.com/office/drawing/2014/main" id="{D1A12D0D-45BB-4D77-902C-5D2B161CDCFB}"/>
              </a:ext>
            </a:extLst>
          </p:cNvPr>
          <p:cNvPicPr>
            <a:picLocks noChangeAspect="1"/>
          </p:cNvPicPr>
          <p:nvPr/>
        </p:nvPicPr>
        <p:blipFill>
          <a:blip r:embed="rId7"/>
          <a:stretch>
            <a:fillRect/>
          </a:stretch>
        </p:blipFill>
        <p:spPr>
          <a:xfrm>
            <a:off x="8606651" y="3589863"/>
            <a:ext cx="2643992" cy="2643992"/>
          </a:xfrm>
          <a:prstGeom prst="rect">
            <a:avLst/>
          </a:prstGeom>
        </p:spPr>
      </p:pic>
      <p:sp>
        <p:nvSpPr>
          <p:cNvPr id="22" name="Title 144">
            <a:extLst>
              <a:ext uri="{FF2B5EF4-FFF2-40B4-BE49-F238E27FC236}">
                <a16:creationId xmlns:a16="http://schemas.microsoft.com/office/drawing/2014/main" id="{483FBED3-5252-4CB2-BD25-E8225F2101E7}"/>
              </a:ext>
            </a:extLst>
          </p:cNvPr>
          <p:cNvSpPr txBox="1">
            <a:spLocks/>
          </p:cNvSpPr>
          <p:nvPr/>
        </p:nvSpPr>
        <p:spPr>
          <a:xfrm>
            <a:off x="625362" y="-41968"/>
            <a:ext cx="10561418" cy="566738"/>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Images to be stitched </a:t>
            </a:r>
          </a:p>
        </p:txBody>
      </p:sp>
    </p:spTree>
    <p:extLst>
      <p:ext uri="{BB962C8B-B14F-4D97-AF65-F5344CB8AC3E}">
        <p14:creationId xmlns:p14="http://schemas.microsoft.com/office/powerpoint/2010/main" val="28636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circuit board&#10;&#10;Description automatically generated">
            <a:extLst>
              <a:ext uri="{FF2B5EF4-FFF2-40B4-BE49-F238E27FC236}">
                <a16:creationId xmlns:a16="http://schemas.microsoft.com/office/drawing/2014/main" id="{170EE02F-9194-420A-A777-97F510CCBEA6}"/>
              </a:ext>
            </a:extLst>
          </p:cNvPr>
          <p:cNvPicPr>
            <a:picLocks noChangeAspect="1"/>
          </p:cNvPicPr>
          <p:nvPr/>
        </p:nvPicPr>
        <p:blipFill>
          <a:blip r:embed="rId2"/>
          <a:stretch>
            <a:fillRect/>
          </a:stretch>
        </p:blipFill>
        <p:spPr>
          <a:xfrm>
            <a:off x="484632" y="2145767"/>
            <a:ext cx="2560320" cy="2560320"/>
          </a:xfrm>
          <a:prstGeom prst="rect">
            <a:avLst/>
          </a:prstGeom>
        </p:spPr>
      </p:pic>
      <p:cxnSp>
        <p:nvCxnSpPr>
          <p:cNvPr id="17" name="Straight Connector 16">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2" name="Picture 11" descr="A picture containing building, clock&#10;&#10;Description automatically generated">
            <a:extLst>
              <a:ext uri="{FF2B5EF4-FFF2-40B4-BE49-F238E27FC236}">
                <a16:creationId xmlns:a16="http://schemas.microsoft.com/office/drawing/2014/main" id="{0C417325-B5A4-4BC4-9CFE-01E8ECBA9613}"/>
              </a:ext>
            </a:extLst>
          </p:cNvPr>
          <p:cNvPicPr>
            <a:picLocks noChangeAspect="1"/>
          </p:cNvPicPr>
          <p:nvPr/>
        </p:nvPicPr>
        <p:blipFill>
          <a:blip r:embed="rId3"/>
          <a:stretch>
            <a:fillRect/>
          </a:stretch>
        </p:blipFill>
        <p:spPr>
          <a:xfrm>
            <a:off x="3354631" y="2145767"/>
            <a:ext cx="2560320" cy="2560320"/>
          </a:xfrm>
          <a:prstGeom prst="rect">
            <a:avLst/>
          </a:prstGeom>
        </p:spPr>
      </p:pic>
      <p:cxnSp>
        <p:nvCxnSpPr>
          <p:cNvPr id="19" name="Straight Connector 18">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Picture 10" descr="A large building&#10;&#10;Description automatically generated">
            <a:extLst>
              <a:ext uri="{FF2B5EF4-FFF2-40B4-BE49-F238E27FC236}">
                <a16:creationId xmlns:a16="http://schemas.microsoft.com/office/drawing/2014/main" id="{76620261-321A-4F47-AF9F-425CBC8D1948}"/>
              </a:ext>
            </a:extLst>
          </p:cNvPr>
          <p:cNvPicPr>
            <a:picLocks noChangeAspect="1"/>
          </p:cNvPicPr>
          <p:nvPr/>
        </p:nvPicPr>
        <p:blipFill>
          <a:blip r:embed="rId4"/>
          <a:stretch>
            <a:fillRect/>
          </a:stretch>
        </p:blipFill>
        <p:spPr>
          <a:xfrm>
            <a:off x="6235726" y="2145767"/>
            <a:ext cx="2560320" cy="2560320"/>
          </a:xfrm>
          <a:prstGeom prst="rect">
            <a:avLst/>
          </a:prstGeom>
        </p:spPr>
      </p:pic>
      <p:cxnSp>
        <p:nvCxnSpPr>
          <p:cNvPr id="21" name="Straight Connector 20">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building&#10;&#10;Description automatically generated">
            <a:extLst>
              <a:ext uri="{FF2B5EF4-FFF2-40B4-BE49-F238E27FC236}">
                <a16:creationId xmlns:a16="http://schemas.microsoft.com/office/drawing/2014/main" id="{5F6BD6E0-8DF1-4878-B17E-DD6D1E3F27A4}"/>
              </a:ext>
            </a:extLst>
          </p:cNvPr>
          <p:cNvPicPr>
            <a:picLocks noChangeAspect="1"/>
          </p:cNvPicPr>
          <p:nvPr/>
        </p:nvPicPr>
        <p:blipFill>
          <a:blip r:embed="rId5"/>
          <a:stretch>
            <a:fillRect/>
          </a:stretch>
        </p:blipFill>
        <p:spPr>
          <a:xfrm>
            <a:off x="9120662" y="2145767"/>
            <a:ext cx="2560320" cy="2560320"/>
          </a:xfrm>
          <a:prstGeom prst="rect">
            <a:avLst/>
          </a:prstGeom>
        </p:spPr>
      </p:pic>
      <p:sp>
        <p:nvSpPr>
          <p:cNvPr id="16" name="Title 144">
            <a:extLst>
              <a:ext uri="{FF2B5EF4-FFF2-40B4-BE49-F238E27FC236}">
                <a16:creationId xmlns:a16="http://schemas.microsoft.com/office/drawing/2014/main" id="{8DAD706F-AD3B-479F-A480-C3C7CCD9A8F5}"/>
              </a:ext>
            </a:extLst>
          </p:cNvPr>
          <p:cNvSpPr txBox="1">
            <a:spLocks/>
          </p:cNvSpPr>
          <p:nvPr/>
        </p:nvSpPr>
        <p:spPr>
          <a:xfrm>
            <a:off x="739662" y="76728"/>
            <a:ext cx="10561418" cy="566738"/>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t>Images to be stitched </a:t>
            </a:r>
            <a:endParaRPr lang="en-US" dirty="0"/>
          </a:p>
        </p:txBody>
      </p:sp>
    </p:spTree>
    <p:extLst>
      <p:ext uri="{BB962C8B-B14F-4D97-AF65-F5344CB8AC3E}">
        <p14:creationId xmlns:p14="http://schemas.microsoft.com/office/powerpoint/2010/main" val="2264165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85</TotalTime>
  <Words>614</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2</vt:lpstr>
      <vt:lpstr>Quotable</vt:lpstr>
      <vt:lpstr>   Assignment 3  Aerial/Satellite Imagery Retrieval </vt:lpstr>
      <vt:lpstr>Overview</vt:lpstr>
      <vt:lpstr>Development Environment / Resource</vt:lpstr>
      <vt:lpstr>Introduction</vt:lpstr>
      <vt:lpstr>Bing Maps Tile System</vt:lpstr>
      <vt:lpstr>Outline</vt:lpstr>
      <vt:lpstr>Images to be stitched </vt:lpstr>
      <vt:lpstr>PowerPoint Presentation</vt:lpstr>
      <vt:lpstr>PowerPoint Presentation</vt:lpstr>
      <vt:lpstr>Final Image </vt:lpstr>
      <vt:lpstr>Result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Aerial/Satellite Imagery Retrieval</dc:title>
  <dc:creator>Quick savajiyani</dc:creator>
  <cp:lastModifiedBy>Vatsal Patel</cp:lastModifiedBy>
  <cp:revision>3</cp:revision>
  <dcterms:created xsi:type="dcterms:W3CDTF">2020-04-04T03:11:11Z</dcterms:created>
  <dcterms:modified xsi:type="dcterms:W3CDTF">2020-04-04T04:49:59Z</dcterms:modified>
</cp:coreProperties>
</file>