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1" d="100"/>
          <a:sy n="81" d="100"/>
        </p:scale>
        <p:origin x="46"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3/13/2020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3/13/2020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research.microsoft.com/apps/pubs/default.aspx?id=10505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9699A8-9F52-4C34-9606-370C555BC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3E013D-00A6-41D9-AB36-7015A4BFD929}"/>
              </a:ext>
            </a:extLst>
          </p:cNvPr>
          <p:cNvSpPr>
            <a:spLocks noGrp="1"/>
          </p:cNvSpPr>
          <p:nvPr>
            <p:ph type="ctrTitle"/>
          </p:nvPr>
        </p:nvSpPr>
        <p:spPr>
          <a:xfrm>
            <a:off x="965199" y="1240780"/>
            <a:ext cx="6086857" cy="4376440"/>
          </a:xfrm>
          <a:effectLst/>
        </p:spPr>
        <p:txBody>
          <a:bodyPr anchor="ctr">
            <a:normAutofit/>
          </a:bodyPr>
          <a:lstStyle/>
          <a:p>
            <a:pPr algn="ctr"/>
            <a:r>
              <a:rPr lang="en-US" sz="4400" b="0" dirty="0">
                <a:solidFill>
                  <a:schemeClr val="tx1"/>
                </a:solidFill>
              </a:rPr>
              <a:t>Assignment 2</a:t>
            </a:r>
            <a:br>
              <a:rPr lang="en-US" sz="4400" b="0" dirty="0">
                <a:solidFill>
                  <a:schemeClr val="tx1"/>
                </a:solidFill>
              </a:rPr>
            </a:br>
            <a:r>
              <a:rPr lang="en-US" sz="4400" b="0" dirty="0">
                <a:solidFill>
                  <a:schemeClr val="tx1"/>
                </a:solidFill>
              </a:rPr>
              <a:t>Probe data analysis for road slope</a:t>
            </a:r>
            <a:br>
              <a:rPr lang="en-US" sz="4400" b="0" dirty="0">
                <a:solidFill>
                  <a:schemeClr val="tx1"/>
                </a:solidFill>
              </a:rPr>
            </a:br>
            <a:r>
              <a:rPr lang="en-US" sz="4400" b="0" dirty="0">
                <a:solidFill>
                  <a:schemeClr val="tx1"/>
                </a:solidFill>
              </a:rPr>
              <a:t> </a:t>
            </a:r>
            <a:endParaRPr lang="en-US" sz="4400" dirty="0">
              <a:solidFill>
                <a:schemeClr val="tx1"/>
              </a:solidFill>
            </a:endParaRPr>
          </a:p>
        </p:txBody>
      </p:sp>
      <p:sp>
        <p:nvSpPr>
          <p:cNvPr id="3" name="Subtitle 2">
            <a:extLst>
              <a:ext uri="{FF2B5EF4-FFF2-40B4-BE49-F238E27FC236}">
                <a16:creationId xmlns:a16="http://schemas.microsoft.com/office/drawing/2014/main" id="{C27ACFBC-1FA3-4524-9058-66485A7D9C70}"/>
              </a:ext>
            </a:extLst>
          </p:cNvPr>
          <p:cNvSpPr>
            <a:spLocks noGrp="1"/>
          </p:cNvSpPr>
          <p:nvPr>
            <p:ph type="subTitle" idx="1"/>
          </p:nvPr>
        </p:nvSpPr>
        <p:spPr>
          <a:xfrm>
            <a:off x="8017256" y="1240780"/>
            <a:ext cx="3364746" cy="4376440"/>
          </a:xfrm>
          <a:effectLst/>
        </p:spPr>
        <p:txBody>
          <a:bodyPr anchor="ctr">
            <a:normAutofit/>
          </a:bodyPr>
          <a:lstStyle/>
          <a:p>
            <a:r>
              <a:rPr lang="en-US" sz="2400" dirty="0"/>
              <a:t>Vatsal Patel (A20458061)</a:t>
            </a:r>
          </a:p>
          <a:p>
            <a:r>
              <a:rPr lang="en-US" sz="2400" dirty="0"/>
              <a:t>Quick Savajiyani (A20451378) </a:t>
            </a:r>
          </a:p>
          <a:p>
            <a:r>
              <a:rPr lang="en-US" sz="2400" dirty="0"/>
              <a:t>Aditi Desai (A20444864)</a:t>
            </a:r>
          </a:p>
        </p:txBody>
      </p:sp>
      <p:cxnSp>
        <p:nvCxnSpPr>
          <p:cNvPr id="10" name="Straight Connector 9">
            <a:extLst>
              <a:ext uri="{FF2B5EF4-FFF2-40B4-BE49-F238E27FC236}">
                <a16:creationId xmlns:a16="http://schemas.microsoft.com/office/drawing/2014/main" id="{90CF8BA8-E7AA-4F97-9E4C-CD11742FA0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573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2A66CC-5AAA-4ABA-A6DB-9E75238A1B51}"/>
              </a:ext>
            </a:extLst>
          </p:cNvPr>
          <p:cNvSpPr>
            <a:spLocks noGrp="1"/>
          </p:cNvSpPr>
          <p:nvPr>
            <p:ph type="title"/>
          </p:nvPr>
        </p:nvSpPr>
        <p:spPr>
          <a:xfrm>
            <a:off x="810000" y="447188"/>
            <a:ext cx="10571998" cy="970450"/>
          </a:xfrm>
          <a:effectLst/>
        </p:spPr>
        <p:txBody>
          <a:bodyPr anchor="ctr">
            <a:normAutofit/>
          </a:bodyPr>
          <a:lstStyle/>
          <a:p>
            <a:pPr algn="ctr"/>
            <a:r>
              <a:rPr lang="en-US" sz="2800">
                <a:solidFill>
                  <a:schemeClr val="tx1"/>
                </a:solidFill>
              </a:rPr>
              <a:t>Introduction 	</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58D53EC-891B-41FD-AFCF-A1C57FB802DA}"/>
              </a:ext>
            </a:extLst>
          </p:cNvPr>
          <p:cNvSpPr>
            <a:spLocks noGrp="1"/>
          </p:cNvSpPr>
          <p:nvPr>
            <p:ph idx="1"/>
          </p:nvPr>
        </p:nvSpPr>
        <p:spPr>
          <a:xfrm>
            <a:off x="1115732" y="2222287"/>
            <a:ext cx="9966953" cy="3636511"/>
          </a:xfrm>
          <a:effectLst/>
        </p:spPr>
        <p:txBody>
          <a:bodyPr>
            <a:normAutofit/>
          </a:bodyPr>
          <a:lstStyle/>
          <a:p>
            <a:r>
              <a:rPr lang="en-US" dirty="0"/>
              <a:t>In this assignment we are given raw probe points in Germany as an input </a:t>
            </a:r>
          </a:p>
          <a:p>
            <a:r>
              <a:rPr lang="en-US" dirty="0"/>
              <a:t>In this assignment we need to map-match probe points to the road links to analyze the slope of the road. </a:t>
            </a:r>
          </a:p>
          <a:p>
            <a:r>
              <a:rPr lang="en-US" dirty="0"/>
              <a:t>We need to calculate slope for the map matched probe points. </a:t>
            </a:r>
          </a:p>
          <a:p>
            <a:r>
              <a:rPr lang="en-US" dirty="0"/>
              <a:t>Calculate Mean Slopes for respective probe points</a:t>
            </a:r>
          </a:p>
          <a:p>
            <a:r>
              <a:rPr lang="en-US" dirty="0"/>
              <a:t>Calculate Mean Slope from given Link data</a:t>
            </a:r>
          </a:p>
          <a:p>
            <a:r>
              <a:rPr lang="en-US" dirty="0"/>
              <a:t>Later we derive road slope with surveyed road slope present in the link data file. </a:t>
            </a:r>
          </a:p>
        </p:txBody>
      </p:sp>
    </p:spTree>
    <p:extLst>
      <p:ext uri="{BB962C8B-B14F-4D97-AF65-F5344CB8AC3E}">
        <p14:creationId xmlns:p14="http://schemas.microsoft.com/office/powerpoint/2010/main" val="3907147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BDFD24-8430-437E-987C-A1DB8ECFA282}"/>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Overview </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E01169-6569-43BD-8E71-17D4E416CCDA}"/>
              </a:ext>
            </a:extLst>
          </p:cNvPr>
          <p:cNvSpPr>
            <a:spLocks noGrp="1"/>
          </p:cNvSpPr>
          <p:nvPr>
            <p:ph idx="1"/>
          </p:nvPr>
        </p:nvSpPr>
        <p:spPr>
          <a:xfrm>
            <a:off x="5146751" y="1218475"/>
            <a:ext cx="6080050" cy="4421051"/>
          </a:xfrm>
          <a:effectLst/>
        </p:spPr>
        <p:txBody>
          <a:bodyPr>
            <a:normAutofit/>
          </a:bodyPr>
          <a:lstStyle/>
          <a:p>
            <a:r>
              <a:rPr lang="en-US" sz="1600"/>
              <a:t>What is Probe data?</a:t>
            </a:r>
          </a:p>
          <a:p>
            <a:pPr>
              <a:buFont typeface="Wingdings" panose="05000000000000000000" pitchFamily="2" charset="2"/>
              <a:buChar char="§"/>
            </a:pPr>
            <a:r>
              <a:rPr lang="en-US" sz="1600"/>
              <a:t>	Probe data is the data that is generated from our mobile devices using the GPS signals.  	The data is generated by monitoring the position of the moving objects over space and 	time. These moving objects can be dedicated vehicles used to collect information. </a:t>
            </a:r>
          </a:p>
          <a:p>
            <a:pPr>
              <a:buFont typeface="Wingdings" panose="05000000000000000000" pitchFamily="2" charset="2"/>
              <a:buChar char="§"/>
            </a:pPr>
            <a:r>
              <a:rPr lang="en-US" sz="1600"/>
              <a:t>	The individual probe points consist of ProbeID, dateTime, sourceCode, latitude, longitude, 	altitude, speed, heading etc.</a:t>
            </a:r>
          </a:p>
          <a:p>
            <a:r>
              <a:rPr lang="en-US" sz="1600"/>
              <a:t>What is link data?</a:t>
            </a:r>
          </a:p>
          <a:p>
            <a:pPr>
              <a:buFont typeface="Wingdings" panose="05000000000000000000" pitchFamily="2" charset="2"/>
              <a:buChar char="§"/>
            </a:pPr>
            <a:r>
              <a:rPr lang="en-US" sz="1600"/>
              <a:t>The link data is the data collected from the road links. It consists of data for the links that the probe points can be map-matched to. </a:t>
            </a:r>
          </a:p>
          <a:p>
            <a:endParaRPr lang="en-US" sz="1600"/>
          </a:p>
        </p:txBody>
      </p:sp>
    </p:spTree>
    <p:extLst>
      <p:ext uri="{BB962C8B-B14F-4D97-AF65-F5344CB8AC3E}">
        <p14:creationId xmlns:p14="http://schemas.microsoft.com/office/powerpoint/2010/main" val="251603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DF2405-3B35-43A5-A310-C4B21C82B85E}"/>
              </a:ext>
            </a:extLst>
          </p:cNvPr>
          <p:cNvSpPr>
            <a:spLocks noGrp="1"/>
          </p:cNvSpPr>
          <p:nvPr>
            <p:ph type="title"/>
          </p:nvPr>
        </p:nvSpPr>
        <p:spPr>
          <a:xfrm>
            <a:off x="965200" y="1218476"/>
            <a:ext cx="3187318" cy="4421050"/>
          </a:xfrm>
          <a:effectLst/>
        </p:spPr>
        <p:txBody>
          <a:bodyPr anchor="ctr">
            <a:normAutofit/>
          </a:bodyPr>
          <a:lstStyle/>
          <a:p>
            <a:pPr algn="ctr"/>
            <a:r>
              <a:rPr lang="en-US" sz="3200" dirty="0">
                <a:solidFill>
                  <a:schemeClr val="tx1"/>
                </a:solidFill>
              </a:rPr>
              <a:t>Development Environment / Resource</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447437-EAC5-479B-97FB-B195779A3250}"/>
              </a:ext>
            </a:extLst>
          </p:cNvPr>
          <p:cNvSpPr>
            <a:spLocks noGrp="1"/>
          </p:cNvSpPr>
          <p:nvPr>
            <p:ph idx="1"/>
          </p:nvPr>
        </p:nvSpPr>
        <p:spPr>
          <a:xfrm>
            <a:off x="5146751" y="1218475"/>
            <a:ext cx="6080050" cy="4421051"/>
          </a:xfrm>
          <a:effectLst/>
        </p:spPr>
        <p:txBody>
          <a:bodyPr>
            <a:normAutofit/>
          </a:bodyPr>
          <a:lstStyle/>
          <a:p>
            <a:pPr marL="0" indent="0">
              <a:buNone/>
            </a:pPr>
            <a:r>
              <a:rPr lang="en-US" sz="1600" b="1" dirty="0"/>
              <a:t>Development Environment </a:t>
            </a:r>
          </a:p>
          <a:p>
            <a:r>
              <a:rPr lang="en-US" sz="1600" dirty="0"/>
              <a:t>Python 3.7</a:t>
            </a:r>
          </a:p>
          <a:p>
            <a:r>
              <a:rPr lang="en-US" sz="1600" dirty="0"/>
              <a:t>Math </a:t>
            </a:r>
          </a:p>
          <a:p>
            <a:pPr marL="0" indent="0">
              <a:buNone/>
            </a:pPr>
            <a:r>
              <a:rPr lang="en-US" sz="1600" b="1" dirty="0"/>
              <a:t>Resources Used </a:t>
            </a:r>
          </a:p>
          <a:p>
            <a:r>
              <a:rPr lang="en-US" sz="1600" dirty="0"/>
              <a:t>We have two input files - Partition6467LinkData</a:t>
            </a:r>
          </a:p>
          <a:p>
            <a:pPr marL="0" indent="0">
              <a:buNone/>
            </a:pPr>
            <a:r>
              <a:rPr lang="en-US" sz="1600" dirty="0"/>
              <a:t>					       - Partition6467ProbePoints</a:t>
            </a:r>
          </a:p>
        </p:txBody>
      </p:sp>
    </p:spTree>
    <p:extLst>
      <p:ext uri="{BB962C8B-B14F-4D97-AF65-F5344CB8AC3E}">
        <p14:creationId xmlns:p14="http://schemas.microsoft.com/office/powerpoint/2010/main" val="265411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ABDB0-6683-4C80-9695-227BB60823B1}"/>
              </a:ext>
            </a:extLst>
          </p:cNvPr>
          <p:cNvSpPr>
            <a:spLocks noGrp="1"/>
          </p:cNvSpPr>
          <p:nvPr>
            <p:ph type="title"/>
          </p:nvPr>
        </p:nvSpPr>
        <p:spPr>
          <a:xfrm>
            <a:off x="810000" y="447188"/>
            <a:ext cx="10571998" cy="970450"/>
          </a:xfrm>
          <a:effectLst/>
        </p:spPr>
        <p:txBody>
          <a:bodyPr anchor="ctr">
            <a:normAutofit/>
          </a:bodyPr>
          <a:lstStyle/>
          <a:p>
            <a:pPr algn="ctr"/>
            <a:r>
              <a:rPr lang="en-US" sz="2800">
                <a:solidFill>
                  <a:schemeClr val="tx1"/>
                </a:solidFill>
              </a:rPr>
              <a:t>Outline of the Process </a:t>
            </a:r>
          </a:p>
        </p:txBody>
      </p:sp>
      <p:sp>
        <p:nvSpPr>
          <p:cNvPr id="29" name="Freeform: Shape 28">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Content Placeholder 2">
            <a:extLst>
              <a:ext uri="{FF2B5EF4-FFF2-40B4-BE49-F238E27FC236}">
                <a16:creationId xmlns:a16="http://schemas.microsoft.com/office/drawing/2014/main" id="{1582B87D-229A-4587-B1E0-04FA810B103F}"/>
              </a:ext>
            </a:extLst>
          </p:cNvPr>
          <p:cNvSpPr>
            <a:spLocks noGrp="1"/>
          </p:cNvSpPr>
          <p:nvPr>
            <p:ph idx="1"/>
          </p:nvPr>
        </p:nvSpPr>
        <p:spPr>
          <a:xfrm>
            <a:off x="1115732" y="2222287"/>
            <a:ext cx="9966953" cy="3636511"/>
          </a:xfrm>
          <a:effectLst/>
        </p:spPr>
        <p:txBody>
          <a:bodyPr>
            <a:normAutofit/>
          </a:bodyPr>
          <a:lstStyle/>
          <a:p>
            <a:pPr marL="45720" indent="0">
              <a:buNone/>
            </a:pPr>
            <a:r>
              <a:rPr lang="en-US" dirty="0"/>
              <a:t>1.Map-Matching</a:t>
            </a:r>
          </a:p>
          <a:p>
            <a:pPr marL="45720" indent="0">
              <a:buNone/>
            </a:pPr>
            <a:endParaRPr lang="en-US" dirty="0"/>
          </a:p>
          <a:p>
            <a:r>
              <a:rPr lang="en-US" dirty="0"/>
              <a:t>Here we are given Longitude and Latitude in both Probe Data and Link Data files. </a:t>
            </a:r>
          </a:p>
          <a:p>
            <a:r>
              <a:rPr lang="en-US" dirty="0"/>
              <a:t>So for Map - Matching we take Longitude and  Latitude information of both of these files and compare them with each other to find a pair with minimum distance between them.</a:t>
            </a:r>
          </a:p>
          <a:p>
            <a:r>
              <a:rPr lang="en-US" dirty="0"/>
              <a:t>This pair is a resultant of Map-Matched Probe data points to corresponding Link.</a:t>
            </a:r>
          </a:p>
          <a:p>
            <a:pPr marL="0" indent="0">
              <a:buNone/>
            </a:pPr>
            <a:endParaRPr lang="en-US" dirty="0"/>
          </a:p>
        </p:txBody>
      </p:sp>
    </p:spTree>
    <p:extLst>
      <p:ext uri="{BB962C8B-B14F-4D97-AF65-F5344CB8AC3E}">
        <p14:creationId xmlns:p14="http://schemas.microsoft.com/office/powerpoint/2010/main" val="1600152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D68E96-57BC-46DB-B9CA-A1641361B9CF}"/>
              </a:ext>
            </a:extLst>
          </p:cNvPr>
          <p:cNvSpPr>
            <a:spLocks noGrp="1"/>
          </p:cNvSpPr>
          <p:nvPr>
            <p:ph type="title"/>
          </p:nvPr>
        </p:nvSpPr>
        <p:spPr>
          <a:xfrm>
            <a:off x="810000" y="447188"/>
            <a:ext cx="10571998" cy="970450"/>
          </a:xfrm>
          <a:effectLst/>
        </p:spPr>
        <p:txBody>
          <a:bodyPr anchor="ctr">
            <a:normAutofit/>
          </a:bodyPr>
          <a:lstStyle/>
          <a:p>
            <a:pPr algn="ctr"/>
            <a:r>
              <a:rPr lang="en-US" sz="2800">
                <a:solidFill>
                  <a:schemeClr val="tx1"/>
                </a:solidFill>
              </a:rPr>
              <a:t>Outline of the Process </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34154B-3758-48F4-BC6F-CD9B01C5D34F}"/>
                  </a:ext>
                </a:extLst>
              </p:cNvPr>
              <p:cNvSpPr>
                <a:spLocks noGrp="1"/>
              </p:cNvSpPr>
              <p:nvPr>
                <p:ph idx="1"/>
              </p:nvPr>
            </p:nvSpPr>
            <p:spPr>
              <a:xfrm>
                <a:off x="1115732" y="2222287"/>
                <a:ext cx="9966953" cy="3636511"/>
              </a:xfrm>
              <a:effectLst/>
            </p:spPr>
            <p:txBody>
              <a:bodyPr>
                <a:normAutofit lnSpcReduction="10000"/>
              </a:bodyPr>
              <a:lstStyle/>
              <a:p>
                <a:pPr marL="0" indent="0">
                  <a:buNone/>
                </a:pPr>
                <a:r>
                  <a:rPr lang="en-US" dirty="0"/>
                  <a:t>2. Calculating Slope of Road</a:t>
                </a:r>
              </a:p>
              <a:p>
                <a:pPr marL="0" indent="0">
                  <a:buNone/>
                </a:pPr>
                <a:endParaRPr lang="en-US" dirty="0"/>
              </a:p>
              <a:p>
                <a:r>
                  <a:rPr lang="en-US" dirty="0"/>
                  <a:t>Here we are calculating the slope for two probe points.  </a:t>
                </a:r>
              </a:p>
              <a:p>
                <a:r>
                  <a:rPr lang="en-US" dirty="0"/>
                  <a:t>So to calculate the slope between two points here we use the matched points from previous step to calculate the slope of two consecutive points.</a:t>
                </a:r>
              </a:p>
              <a:p>
                <a:r>
                  <a:rPr lang="en-US" dirty="0"/>
                  <a:t>The slope between two consecutive points (P1, P2) is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𝑅𝐼𝑆𝐸</m:t>
                        </m:r>
                      </m:num>
                      <m:den>
                        <m:r>
                          <a:rPr lang="en-US" i="1">
                            <a:latin typeface="Cambria Math" panose="02040503050406030204" pitchFamily="18" charset="0"/>
                          </a:rPr>
                          <m:t>𝑅𝑈𝑁</m:t>
                        </m:r>
                      </m:den>
                    </m:f>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𝑒</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𝑌</m:t>
                        </m:r>
                        <m:r>
                          <a:rPr lang="en-US" i="1">
                            <a:latin typeface="Cambria Math" panose="02040503050406030204" pitchFamily="18" charset="0"/>
                          </a:rPr>
                          <m:t>2−</m:t>
                        </m:r>
                        <m:r>
                          <a:rPr lang="en-US" i="1">
                            <a:latin typeface="Cambria Math" panose="02040503050406030204" pitchFamily="18" charset="0"/>
                          </a:rPr>
                          <m:t>𝑌</m:t>
                        </m:r>
                        <m:r>
                          <a:rPr lang="en-US" i="1">
                            <a:latin typeface="Cambria Math" panose="02040503050406030204" pitchFamily="18" charset="0"/>
                          </a:rPr>
                          <m:t>1</m:t>
                        </m:r>
                      </m:num>
                      <m:den>
                        <m:r>
                          <a:rPr lang="en-US" i="1">
                            <a:latin typeface="Cambria Math" panose="02040503050406030204" pitchFamily="18" charset="0"/>
                          </a:rPr>
                          <m:t>𝑋</m:t>
                        </m:r>
                        <m:r>
                          <a:rPr lang="en-US" i="1">
                            <a:latin typeface="Cambria Math" panose="02040503050406030204" pitchFamily="18" charset="0"/>
                          </a:rPr>
                          <m:t>2−</m:t>
                        </m:r>
                        <m:r>
                          <a:rPr lang="en-US" i="1">
                            <a:latin typeface="Cambria Math" panose="02040503050406030204" pitchFamily="18" charset="0"/>
                          </a:rPr>
                          <m:t>𝑋</m:t>
                        </m:r>
                        <m:r>
                          <a:rPr lang="en-US" i="1">
                            <a:latin typeface="Cambria Math" panose="02040503050406030204" pitchFamily="18" charset="0"/>
                          </a:rPr>
                          <m:t>1</m:t>
                        </m:r>
                      </m:den>
                    </m:f>
                  </m:oMath>
                </a14:m>
                <a:endParaRPr lang="en-US" dirty="0"/>
              </a:p>
              <a:p>
                <a:pPr marL="45720" indent="0">
                  <a:buNone/>
                </a:pPr>
                <a:r>
                  <a:rPr lang="en-US" dirty="0"/>
                  <a:t>   where p1(x1,y1) p2(x2,y2) are two points.</a:t>
                </a:r>
              </a:p>
              <a:p>
                <a:r>
                  <a:rPr lang="en-US" dirty="0"/>
                  <a:t>And this is calculated for all the matched points.</a:t>
                </a:r>
              </a:p>
              <a:p>
                <a:pPr marL="45720" indent="0">
                  <a:buNone/>
                </a:pPr>
                <a:r>
                  <a:rPr lang="en-US" dirty="0"/>
                  <a:t>	</a:t>
                </a:r>
              </a:p>
              <a:p>
                <a:endParaRPr lang="en-US" dirty="0"/>
              </a:p>
            </p:txBody>
          </p:sp>
        </mc:Choice>
        <mc:Fallback>
          <p:sp>
            <p:nvSpPr>
              <p:cNvPr id="3" name="Content Placeholder 2">
                <a:extLst>
                  <a:ext uri="{FF2B5EF4-FFF2-40B4-BE49-F238E27FC236}">
                    <a16:creationId xmlns:a16="http://schemas.microsoft.com/office/drawing/2014/main" id="{8B34154B-3758-48F4-BC6F-CD9B01C5D34F}"/>
                  </a:ext>
                </a:extLst>
              </p:cNvPr>
              <p:cNvSpPr>
                <a:spLocks noGrp="1" noRot="1" noChangeAspect="1" noMove="1" noResize="1" noEditPoints="1" noAdjustHandles="1" noChangeArrowheads="1" noChangeShapeType="1" noTextEdit="1"/>
              </p:cNvSpPr>
              <p:nvPr>
                <p:ph idx="1"/>
              </p:nvPr>
            </p:nvSpPr>
            <p:spPr>
              <a:xfrm>
                <a:off x="1115732" y="2222287"/>
                <a:ext cx="9966953" cy="3636511"/>
              </a:xfrm>
              <a:blipFill>
                <a:blip r:embed="rId2"/>
                <a:stretch>
                  <a:fillRect l="-489" t="-3188"/>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3135540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3064A-3CA0-4B42-AB12-62152EE12C2A}"/>
              </a:ext>
            </a:extLst>
          </p:cNvPr>
          <p:cNvSpPr>
            <a:spLocks noGrp="1"/>
          </p:cNvSpPr>
          <p:nvPr>
            <p:ph type="title"/>
          </p:nvPr>
        </p:nvSpPr>
        <p:spPr>
          <a:xfrm>
            <a:off x="810000" y="447188"/>
            <a:ext cx="10571998" cy="970450"/>
          </a:xfrm>
          <a:effectLst/>
        </p:spPr>
        <p:txBody>
          <a:bodyPr anchor="ctr">
            <a:normAutofit/>
          </a:bodyPr>
          <a:lstStyle/>
          <a:p>
            <a:pPr algn="ctr"/>
            <a:r>
              <a:rPr lang="en-US" sz="2800">
                <a:solidFill>
                  <a:schemeClr val="tx1"/>
                </a:solidFill>
              </a:rPr>
              <a:t>Outline of the Process </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C6929DC-3D3A-483E-8F5A-0307782519F9}"/>
              </a:ext>
            </a:extLst>
          </p:cNvPr>
          <p:cNvSpPr>
            <a:spLocks noGrp="1"/>
          </p:cNvSpPr>
          <p:nvPr>
            <p:ph idx="1"/>
          </p:nvPr>
        </p:nvSpPr>
        <p:spPr>
          <a:xfrm>
            <a:off x="1115732" y="2222287"/>
            <a:ext cx="9966953" cy="3636511"/>
          </a:xfrm>
          <a:effectLst/>
        </p:spPr>
        <p:txBody>
          <a:bodyPr>
            <a:normAutofit/>
          </a:bodyPr>
          <a:lstStyle/>
          <a:p>
            <a:pPr marL="45720" indent="0">
              <a:buNone/>
            </a:pPr>
            <a:endParaRPr lang="en-US" dirty="0"/>
          </a:p>
          <a:p>
            <a:pPr marL="0" indent="0">
              <a:buNone/>
            </a:pPr>
            <a:r>
              <a:rPr lang="en-US" dirty="0"/>
              <a:t>3. Evaluate the derived road slope with the surveyed road slope in the link data file </a:t>
            </a:r>
          </a:p>
          <a:p>
            <a:r>
              <a:rPr lang="en-US" dirty="0"/>
              <a:t>Here we Calculate Mean Slope from the results and calculate Mean Slope from Link data</a:t>
            </a:r>
          </a:p>
          <a:p>
            <a:r>
              <a:rPr lang="en-US" dirty="0"/>
              <a:t>This slope is then compared with the slope we calculated in previous step.</a:t>
            </a:r>
          </a:p>
          <a:p>
            <a:pPr marL="0" indent="0">
              <a:buNone/>
            </a:pPr>
            <a:endParaRPr lang="en-US" dirty="0"/>
          </a:p>
          <a:p>
            <a:endParaRPr lang="en-US" dirty="0"/>
          </a:p>
        </p:txBody>
      </p:sp>
    </p:spTree>
    <p:extLst>
      <p:ext uri="{BB962C8B-B14F-4D97-AF65-F5344CB8AC3E}">
        <p14:creationId xmlns:p14="http://schemas.microsoft.com/office/powerpoint/2010/main" val="383694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00E483-C613-4ADD-9A79-99ECC528ABE8}"/>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Output </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EA94E23F-1D65-4051-BD23-08CE461631B5}"/>
              </a:ext>
            </a:extLst>
          </p:cNvPr>
          <p:cNvSpPr>
            <a:spLocks noGrp="1"/>
          </p:cNvSpPr>
          <p:nvPr>
            <p:ph idx="1"/>
          </p:nvPr>
        </p:nvSpPr>
        <p:spPr>
          <a:xfrm>
            <a:off x="5146751" y="1218475"/>
            <a:ext cx="6080050" cy="4421051"/>
          </a:xfrm>
          <a:effectLst/>
        </p:spPr>
        <p:txBody>
          <a:bodyPr>
            <a:normAutofit/>
          </a:bodyPr>
          <a:lstStyle/>
          <a:p>
            <a:r>
              <a:rPr lang="en-US" sz="1600"/>
              <a:t>Here we have generated an output file as required. The output file is named as MatchedPointsOutput.csv, evaluation.csv and slope.csv </a:t>
            </a:r>
          </a:p>
          <a:p>
            <a:r>
              <a:rPr lang="en-US" sz="1600"/>
              <a:t>There is also a readme file which states how to run the code as the code is in two parts. One for map – matching and other for the slope. </a:t>
            </a:r>
          </a:p>
          <a:p>
            <a:pPr marL="0" indent="0">
              <a:buNone/>
            </a:pPr>
            <a:endParaRPr lang="en-US" sz="1600"/>
          </a:p>
        </p:txBody>
      </p:sp>
    </p:spTree>
    <p:extLst>
      <p:ext uri="{BB962C8B-B14F-4D97-AF65-F5344CB8AC3E}">
        <p14:creationId xmlns:p14="http://schemas.microsoft.com/office/powerpoint/2010/main" val="1371771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38BEF6-71F1-41B5-8B25-0F68EE08DC9A}"/>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References </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4ECC28-A8E8-46F1-891D-2B5372A88B86}"/>
              </a:ext>
            </a:extLst>
          </p:cNvPr>
          <p:cNvSpPr>
            <a:spLocks noGrp="1"/>
          </p:cNvSpPr>
          <p:nvPr>
            <p:ph idx="1"/>
          </p:nvPr>
        </p:nvSpPr>
        <p:spPr>
          <a:xfrm>
            <a:off x="5146751" y="1218475"/>
            <a:ext cx="6080050" cy="4421051"/>
          </a:xfrm>
          <a:effectLst/>
        </p:spPr>
        <p:txBody>
          <a:bodyPr>
            <a:normAutofit/>
          </a:bodyPr>
          <a:lstStyle/>
          <a:p>
            <a:r>
              <a:rPr lang="en-GB" sz="1600"/>
              <a:t>Guest lecture notes by Dr. Bo Xu</a:t>
            </a:r>
          </a:p>
          <a:p>
            <a:r>
              <a:rPr lang="en-US" sz="1600"/>
              <a:t>Implementation of Vector based mapmatching algorithm - Supervisor Amnir Hadachi, Joosep Kibal, Institute of Computer science - university of Tartu truesigh @ut.ee</a:t>
            </a:r>
          </a:p>
          <a:p>
            <a:r>
              <a:rPr lang="en-US" sz="1600" i="1"/>
              <a:t>Map-Matching for Low-Sampling-Rate GPS Trajectories</a:t>
            </a:r>
            <a:r>
              <a:rPr lang="en-US" sz="1600"/>
              <a:t>” </a:t>
            </a:r>
            <a:r>
              <a:rPr lang="en-GB" sz="1600"/>
              <a:t>Yu Zheng, MS Research</a:t>
            </a:r>
          </a:p>
          <a:p>
            <a:r>
              <a:rPr lang="en-US" sz="1600" u="sng">
                <a:hlinkClick r:id="rId2"/>
              </a:rPr>
              <a:t>http://research.microsoft.com/apps/pubs/default.aspx?id=105051 (Links to an external site.)</a:t>
            </a:r>
            <a:endParaRPr lang="en-US" sz="1600" u="sng"/>
          </a:p>
          <a:p>
            <a:endParaRPr lang="en-US" sz="1600"/>
          </a:p>
          <a:p>
            <a:endParaRPr lang="en-US" sz="1600"/>
          </a:p>
        </p:txBody>
      </p:sp>
    </p:spTree>
    <p:extLst>
      <p:ext uri="{BB962C8B-B14F-4D97-AF65-F5344CB8AC3E}">
        <p14:creationId xmlns:p14="http://schemas.microsoft.com/office/powerpoint/2010/main" val="622622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TotalTime>
  <Words>591</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Cambria Math</vt:lpstr>
      <vt:lpstr>Century Gothic</vt:lpstr>
      <vt:lpstr>Wingdings</vt:lpstr>
      <vt:lpstr>Wingdings 2</vt:lpstr>
      <vt:lpstr>Quotable</vt:lpstr>
      <vt:lpstr>Assignment 2 Probe data analysis for road slope  </vt:lpstr>
      <vt:lpstr>Introduction  </vt:lpstr>
      <vt:lpstr>Overview </vt:lpstr>
      <vt:lpstr>Development Environment / Resource</vt:lpstr>
      <vt:lpstr>Outline of the Process </vt:lpstr>
      <vt:lpstr>Outline of the Process </vt:lpstr>
      <vt:lpstr>Outline of the Process </vt:lpstr>
      <vt:lpstr>Output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Probe data analysis for road slope</dc:title>
  <dc:creator>Quick Savajiyani</dc:creator>
  <cp:lastModifiedBy>Quick Savajiyani</cp:lastModifiedBy>
  <cp:revision>1</cp:revision>
  <dcterms:created xsi:type="dcterms:W3CDTF">2020-03-14T08:33:40Z</dcterms:created>
  <dcterms:modified xsi:type="dcterms:W3CDTF">2020-03-14T08:35:14Z</dcterms:modified>
</cp:coreProperties>
</file>