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7" d="100"/>
          <a:sy n="87" d="100"/>
        </p:scale>
        <p:origin x="-230"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2/21/2020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2/21/2020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s.iit.edu/~xchen/sample_drive.ra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2E7A7-33E6-405B-8397-70D0A067AEDC}"/>
              </a:ext>
            </a:extLst>
          </p:cNvPr>
          <p:cNvSpPr>
            <a:spLocks noGrp="1"/>
          </p:cNvSpPr>
          <p:nvPr>
            <p:ph type="ctrTitle"/>
          </p:nvPr>
        </p:nvSpPr>
        <p:spPr>
          <a:xfrm>
            <a:off x="965199" y="1240780"/>
            <a:ext cx="6086857" cy="4376440"/>
          </a:xfrm>
          <a:effectLst/>
        </p:spPr>
        <p:txBody>
          <a:bodyPr anchor="ctr">
            <a:normAutofit/>
          </a:bodyPr>
          <a:lstStyle/>
          <a:p>
            <a:pPr algn="ctr"/>
            <a:r>
              <a:rPr lang="en-US" sz="4400" b="0" dirty="0">
                <a:solidFill>
                  <a:schemeClr val="tx1"/>
                </a:solidFill>
              </a:rPr>
              <a:t>Assignment 1 </a:t>
            </a:r>
            <a:br>
              <a:rPr lang="en-US" sz="4400" b="0" dirty="0">
                <a:solidFill>
                  <a:schemeClr val="tx1"/>
                </a:solidFill>
              </a:rPr>
            </a:br>
            <a:r>
              <a:rPr lang="en-US" sz="4400" b="0" dirty="0">
                <a:solidFill>
                  <a:schemeClr val="tx1"/>
                </a:solidFill>
              </a:rPr>
              <a:t>Automatic Lens Smear Detection </a:t>
            </a:r>
            <a:endParaRPr lang="en-US" sz="4400" dirty="0">
              <a:solidFill>
                <a:schemeClr val="tx1"/>
              </a:solidFill>
            </a:endParaRPr>
          </a:p>
        </p:txBody>
      </p:sp>
      <p:sp>
        <p:nvSpPr>
          <p:cNvPr id="3" name="Subtitle 2">
            <a:extLst>
              <a:ext uri="{FF2B5EF4-FFF2-40B4-BE49-F238E27FC236}">
                <a16:creationId xmlns:a16="http://schemas.microsoft.com/office/drawing/2014/main" id="{4A9A0199-700F-4239-861A-ACD3033D74C4}"/>
              </a:ext>
            </a:extLst>
          </p:cNvPr>
          <p:cNvSpPr>
            <a:spLocks noGrp="1"/>
          </p:cNvSpPr>
          <p:nvPr>
            <p:ph type="subTitle" idx="1"/>
          </p:nvPr>
        </p:nvSpPr>
        <p:spPr>
          <a:xfrm>
            <a:off x="8017256" y="1240780"/>
            <a:ext cx="3364746" cy="4376440"/>
          </a:xfrm>
          <a:effectLst/>
        </p:spPr>
        <p:txBody>
          <a:bodyPr anchor="ctr">
            <a:normAutofit/>
          </a:bodyPr>
          <a:lstStyle/>
          <a:p>
            <a:r>
              <a:rPr lang="en-US" sz="2400" dirty="0"/>
              <a:t>Vatsal Patel (A20458061)</a:t>
            </a:r>
          </a:p>
          <a:p>
            <a:r>
              <a:rPr lang="en-US" sz="2400" dirty="0"/>
              <a:t>Quick Savajiyani (A20451378) </a:t>
            </a:r>
          </a:p>
          <a:p>
            <a:r>
              <a:rPr lang="en-US" sz="2400" dirty="0"/>
              <a:t>Aditi Desai</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792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7AB1-636A-40F4-8FA1-01C74A9B5122}"/>
              </a:ext>
            </a:extLst>
          </p:cNvPr>
          <p:cNvSpPr>
            <a:spLocks noGrp="1"/>
          </p:cNvSpPr>
          <p:nvPr>
            <p:ph type="title"/>
          </p:nvPr>
        </p:nvSpPr>
        <p:spPr/>
        <p:txBody>
          <a:bodyPr/>
          <a:lstStyle/>
          <a:p>
            <a:r>
              <a:rPr lang="en-US" dirty="0"/>
              <a:t>Results Cam 5</a:t>
            </a:r>
          </a:p>
        </p:txBody>
      </p:sp>
      <p:pic>
        <p:nvPicPr>
          <p:cNvPr id="5" name="Content Placeholder 4">
            <a:extLst>
              <a:ext uri="{FF2B5EF4-FFF2-40B4-BE49-F238E27FC236}">
                <a16:creationId xmlns:a16="http://schemas.microsoft.com/office/drawing/2014/main" id="{AFB6DBA1-736B-44A7-BD0A-D9D634D25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943" y="2539023"/>
            <a:ext cx="3636963" cy="3636963"/>
          </a:xfrm>
          <a:prstGeom prst="rect">
            <a:avLst/>
          </a:prstGeom>
        </p:spPr>
      </p:pic>
      <p:sp>
        <p:nvSpPr>
          <p:cNvPr id="6" name="Title 1">
            <a:extLst>
              <a:ext uri="{FF2B5EF4-FFF2-40B4-BE49-F238E27FC236}">
                <a16:creationId xmlns:a16="http://schemas.microsoft.com/office/drawing/2014/main" id="{D78D9D70-43BD-4157-BDEF-FE2CD5469DEB}"/>
              </a:ext>
            </a:extLst>
          </p:cNvPr>
          <p:cNvSpPr txBox="1">
            <a:spLocks/>
          </p:cNvSpPr>
          <p:nvPr/>
        </p:nvSpPr>
        <p:spPr>
          <a:xfrm>
            <a:off x="8088921" y="5690761"/>
            <a:ext cx="3574431"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Smear Mask </a:t>
            </a:r>
          </a:p>
        </p:txBody>
      </p:sp>
      <p:sp>
        <p:nvSpPr>
          <p:cNvPr id="7" name="Rectangle 6">
            <a:extLst>
              <a:ext uri="{FF2B5EF4-FFF2-40B4-BE49-F238E27FC236}">
                <a16:creationId xmlns:a16="http://schemas.microsoft.com/office/drawing/2014/main" id="{60BF566B-C943-4A6F-9519-E2165C1CB931}"/>
              </a:ext>
            </a:extLst>
          </p:cNvPr>
          <p:cNvSpPr/>
          <p:nvPr/>
        </p:nvSpPr>
        <p:spPr>
          <a:xfrm>
            <a:off x="2014686" y="6291879"/>
            <a:ext cx="1691489" cy="369332"/>
          </a:xfrm>
          <a:prstGeom prst="rect">
            <a:avLst/>
          </a:prstGeom>
        </p:spPr>
        <p:txBody>
          <a:bodyPr wrap="none">
            <a:spAutoFit/>
          </a:bodyPr>
          <a:lstStyle/>
          <a:p>
            <a:r>
              <a:rPr lang="en-US" b="1" dirty="0"/>
              <a:t>Mean Image </a:t>
            </a:r>
          </a:p>
        </p:txBody>
      </p:sp>
      <p:pic>
        <p:nvPicPr>
          <p:cNvPr id="3074" name="Picture 2">
            <a:extLst>
              <a:ext uri="{FF2B5EF4-FFF2-40B4-BE49-F238E27FC236}">
                <a16:creationId xmlns:a16="http://schemas.microsoft.com/office/drawing/2014/main" id="{3CFBBDCA-4E73-4000-81C2-5CD20F61C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515" y="2559965"/>
            <a:ext cx="3595077" cy="359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45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B2586-153E-443E-8C7B-D0D145CD21B4}"/>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References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57D651-2399-49DB-84FE-7E53A4C2238E}"/>
              </a:ext>
            </a:extLst>
          </p:cNvPr>
          <p:cNvSpPr>
            <a:spLocks noGrp="1"/>
          </p:cNvSpPr>
          <p:nvPr>
            <p:ph idx="1"/>
          </p:nvPr>
        </p:nvSpPr>
        <p:spPr>
          <a:xfrm>
            <a:off x="5146751" y="1218475"/>
            <a:ext cx="6080050" cy="4421051"/>
          </a:xfrm>
          <a:effectLst/>
        </p:spPr>
        <p:txBody>
          <a:bodyPr>
            <a:normAutofit/>
          </a:bodyPr>
          <a:lstStyle/>
          <a:p>
            <a:r>
              <a:rPr lang="en-US" sz="1600" b="1" dirty="0"/>
              <a:t>"Removing Image Artifacts Due to Dirty Camera Lenses and Thin </a:t>
            </a:r>
            <a:r>
              <a:rPr lang="en-US" sz="1600" b="1" dirty="0" err="1"/>
              <a:t>Occluders</a:t>
            </a:r>
            <a:r>
              <a:rPr lang="en-US" sz="1600" b="1" dirty="0"/>
              <a:t>," </a:t>
            </a:r>
            <a:br>
              <a:rPr lang="en-US" sz="1600" b="1" dirty="0"/>
            </a:br>
            <a:r>
              <a:rPr lang="en-US" sz="1600" b="1" dirty="0"/>
              <a:t>J. Gu, R. </a:t>
            </a:r>
            <a:r>
              <a:rPr lang="en-US" sz="1600" b="1" dirty="0" err="1"/>
              <a:t>Ramamoorthi</a:t>
            </a:r>
            <a:r>
              <a:rPr lang="en-US" sz="1600" b="1" dirty="0"/>
              <a:t>, P.N. </a:t>
            </a:r>
            <a:r>
              <a:rPr lang="en-US" sz="1600" b="1" dirty="0" err="1"/>
              <a:t>Belhumeur</a:t>
            </a:r>
            <a:r>
              <a:rPr lang="en-US" sz="1600" b="1" dirty="0"/>
              <a:t> and S.K. </a:t>
            </a:r>
            <a:r>
              <a:rPr lang="en-US" sz="1600" b="1" dirty="0" err="1"/>
              <a:t>Nayar</a:t>
            </a:r>
            <a:r>
              <a:rPr lang="en-US" sz="1600" b="1" dirty="0"/>
              <a:t>, </a:t>
            </a:r>
            <a:br>
              <a:rPr lang="en-US" sz="1600" b="1" dirty="0"/>
            </a:br>
            <a:r>
              <a:rPr lang="en-US" sz="1600" b="1" dirty="0"/>
              <a:t>ACM Transactions on Graphics (Proceedings of SIGGRAPH Asia)</a:t>
            </a:r>
          </a:p>
          <a:p>
            <a:r>
              <a:rPr lang="en-US" sz="1600" b="1" dirty="0"/>
              <a:t>OpenCV Documentation  </a:t>
            </a:r>
            <a:endParaRPr lang="en-US" sz="1600" dirty="0"/>
          </a:p>
        </p:txBody>
      </p:sp>
    </p:spTree>
    <p:extLst>
      <p:ext uri="{BB962C8B-B14F-4D97-AF65-F5344CB8AC3E}">
        <p14:creationId xmlns:p14="http://schemas.microsoft.com/office/powerpoint/2010/main" val="292170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49BAF-4EDF-4202-9286-5246093131EF}"/>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Introduction </a:t>
            </a:r>
          </a:p>
        </p:txBody>
      </p:sp>
      <p:cxnSp>
        <p:nvCxnSpPr>
          <p:cNvPr id="30" name="Straight Connector 1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00FDD34D-38C7-4E03-AF00-A997B3ED1B98}"/>
              </a:ext>
            </a:extLst>
          </p:cNvPr>
          <p:cNvSpPr>
            <a:spLocks noGrp="1"/>
          </p:cNvSpPr>
          <p:nvPr>
            <p:ph idx="1"/>
          </p:nvPr>
        </p:nvSpPr>
        <p:spPr>
          <a:xfrm>
            <a:off x="5146751" y="1218475"/>
            <a:ext cx="6080050" cy="4421051"/>
          </a:xfrm>
          <a:effectLst/>
        </p:spPr>
        <p:txBody>
          <a:bodyPr>
            <a:normAutofit/>
          </a:bodyPr>
          <a:lstStyle/>
          <a:p>
            <a:r>
              <a:rPr lang="en-US" sz="1600"/>
              <a:t>The main goal of this assignment is to detect smear present on the camera lens given a sequence of street view images.</a:t>
            </a:r>
          </a:p>
          <a:p>
            <a:r>
              <a:rPr lang="en-US" sz="1600"/>
              <a:t>The main reason to detect smear/dirt is to improve the quality of the image as it is hard to retake all the images after cleaning the camera lens and in several scenarios cleaning the camera lens is also not possible when the cameras are installed outdoors or underwater.</a:t>
            </a:r>
          </a:p>
          <a:p>
            <a:r>
              <a:rPr lang="en-US" sz="1600"/>
              <a:t>Therefore, for better image quality it is necessary to detect the smudge from the image cause due to the smear on the camera lens and clear it out. </a:t>
            </a:r>
          </a:p>
        </p:txBody>
      </p:sp>
    </p:spTree>
    <p:extLst>
      <p:ext uri="{BB962C8B-B14F-4D97-AF65-F5344CB8AC3E}">
        <p14:creationId xmlns:p14="http://schemas.microsoft.com/office/powerpoint/2010/main" val="300948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9C35A-1855-4BF2-AD3D-F43DCD23720E}"/>
              </a:ext>
            </a:extLst>
          </p:cNvPr>
          <p:cNvSpPr>
            <a:spLocks noGrp="1"/>
          </p:cNvSpPr>
          <p:nvPr>
            <p:ph type="title"/>
          </p:nvPr>
        </p:nvSpPr>
        <p:spPr>
          <a:xfrm>
            <a:off x="965200" y="1218476"/>
            <a:ext cx="3187318" cy="4421050"/>
          </a:xfrm>
          <a:effectLst/>
        </p:spPr>
        <p:txBody>
          <a:bodyPr anchor="ctr">
            <a:normAutofit/>
          </a:bodyPr>
          <a:lstStyle/>
          <a:p>
            <a:pPr algn="ctr"/>
            <a:r>
              <a:rPr lang="en-US" sz="3200" dirty="0">
                <a:solidFill>
                  <a:schemeClr val="tx1"/>
                </a:solidFill>
              </a:rPr>
              <a:t>Development Environment / Resource</a:t>
            </a:r>
          </a:p>
        </p:txBody>
      </p:sp>
      <p:cxnSp>
        <p:nvCxnSpPr>
          <p:cNvPr id="13"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25B47C-4620-42E7-86C7-A42BB5CA917F}"/>
              </a:ext>
            </a:extLst>
          </p:cNvPr>
          <p:cNvSpPr>
            <a:spLocks noGrp="1"/>
          </p:cNvSpPr>
          <p:nvPr>
            <p:ph idx="1"/>
          </p:nvPr>
        </p:nvSpPr>
        <p:spPr>
          <a:xfrm>
            <a:off x="5146751" y="1218475"/>
            <a:ext cx="6080050" cy="4421051"/>
          </a:xfrm>
          <a:effectLst/>
        </p:spPr>
        <p:txBody>
          <a:bodyPr>
            <a:normAutofit/>
          </a:bodyPr>
          <a:lstStyle/>
          <a:p>
            <a:pPr marL="0" indent="0">
              <a:buNone/>
            </a:pPr>
            <a:r>
              <a:rPr lang="en-US" sz="1600" b="1"/>
              <a:t>Development Environment </a:t>
            </a:r>
          </a:p>
          <a:p>
            <a:r>
              <a:rPr lang="en-US" sz="1600"/>
              <a:t>Python 3.7</a:t>
            </a:r>
          </a:p>
          <a:p>
            <a:r>
              <a:rPr lang="en-US" sz="1600"/>
              <a:t>OpenCV </a:t>
            </a:r>
          </a:p>
          <a:p>
            <a:r>
              <a:rPr lang="en-US" sz="1600"/>
              <a:t>NumPy </a:t>
            </a:r>
          </a:p>
          <a:p>
            <a:pPr marL="0" indent="0">
              <a:buNone/>
            </a:pPr>
            <a:r>
              <a:rPr lang="en-US" sz="1600" b="1"/>
              <a:t>Resources Used </a:t>
            </a:r>
          </a:p>
          <a:p>
            <a:pPr marL="0" indent="0">
              <a:buNone/>
            </a:pPr>
            <a:r>
              <a:rPr lang="en-US" sz="1600" b="1" u="sng">
                <a:hlinkClick r:id="rId2"/>
              </a:rPr>
              <a:t>a sequence of street view images (Links to an external site.)Links to an external site.</a:t>
            </a:r>
            <a:endParaRPr lang="en-US" sz="1600" b="1"/>
          </a:p>
        </p:txBody>
      </p:sp>
    </p:spTree>
    <p:extLst>
      <p:ext uri="{BB962C8B-B14F-4D97-AF65-F5344CB8AC3E}">
        <p14:creationId xmlns:p14="http://schemas.microsoft.com/office/powerpoint/2010/main" val="104165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9BB18-E0AE-412D-9D1D-A4FB1ABB1004}"/>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Smear Visibility  </a:t>
            </a:r>
          </a:p>
        </p:txBody>
      </p:sp>
      <p:sp>
        <p:nvSpPr>
          <p:cNvPr id="13"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C6AC32-9A9C-42B6-9213-086B23ED84E3}"/>
              </a:ext>
            </a:extLst>
          </p:cNvPr>
          <p:cNvSpPr>
            <a:spLocks noGrp="1"/>
          </p:cNvSpPr>
          <p:nvPr>
            <p:ph idx="1"/>
          </p:nvPr>
        </p:nvSpPr>
        <p:spPr>
          <a:xfrm>
            <a:off x="1115732" y="2222287"/>
            <a:ext cx="9966953" cy="3636511"/>
          </a:xfrm>
          <a:effectLst/>
        </p:spPr>
        <p:txBody>
          <a:bodyPr>
            <a:normAutofit/>
          </a:bodyPr>
          <a:lstStyle/>
          <a:p>
            <a:r>
              <a:rPr lang="en-US"/>
              <a:t>In this case it is hard to see the smear in the dataset of the images, as it is camouflagedby the clouds. </a:t>
            </a:r>
          </a:p>
          <a:p>
            <a:r>
              <a:rPr lang="en-US"/>
              <a:t>The Smear is only seen when the car is passing from the tunnel to the open road as the exposure of the camera lens is perfect enough to get focused image in which the smear is easily visible because of the darker background of the tunnel.  </a:t>
            </a:r>
            <a:endParaRPr lang="en-US" dirty="0"/>
          </a:p>
        </p:txBody>
      </p:sp>
    </p:spTree>
    <p:extLst>
      <p:ext uri="{BB962C8B-B14F-4D97-AF65-F5344CB8AC3E}">
        <p14:creationId xmlns:p14="http://schemas.microsoft.com/office/powerpoint/2010/main" val="281565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22EB-677B-4221-9B94-C956652EA5AC}"/>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Outline of the Process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16D39-597A-4A57-A385-AB95C05D632F}"/>
              </a:ext>
            </a:extLst>
          </p:cNvPr>
          <p:cNvSpPr>
            <a:spLocks noGrp="1"/>
          </p:cNvSpPr>
          <p:nvPr>
            <p:ph idx="1"/>
          </p:nvPr>
        </p:nvSpPr>
        <p:spPr>
          <a:xfrm>
            <a:off x="5146751" y="1107831"/>
            <a:ext cx="6080050" cy="5134707"/>
          </a:xfrm>
          <a:effectLst/>
        </p:spPr>
        <p:txBody>
          <a:bodyPr>
            <a:normAutofit/>
          </a:bodyPr>
          <a:lstStyle/>
          <a:p>
            <a:pPr algn="just">
              <a:lnSpc>
                <a:spcPct val="90000"/>
              </a:lnSpc>
            </a:pPr>
            <a:r>
              <a:rPr lang="en-US" sz="1200" dirty="0"/>
              <a:t>We are storing all the .jpg image files in an array. </a:t>
            </a:r>
          </a:p>
          <a:p>
            <a:pPr algn="just">
              <a:lnSpc>
                <a:spcPct val="90000"/>
              </a:lnSpc>
            </a:pPr>
            <a:r>
              <a:rPr lang="en-US" sz="1200" dirty="0"/>
              <a:t>Resizing all the images to a fixed resolution of 500 x 500 as all the images are not of same size and shape. </a:t>
            </a:r>
          </a:p>
          <a:p>
            <a:pPr algn="just">
              <a:lnSpc>
                <a:spcPct val="90000"/>
              </a:lnSpc>
            </a:pPr>
            <a:r>
              <a:rPr lang="en-US" sz="1200" dirty="0"/>
              <a:t>We are preprocessing the image by converting all the images to grey scale and applying histogram equalization, the reason for doing this is to add contrast in the image for better smear detection.  </a:t>
            </a:r>
          </a:p>
          <a:p>
            <a:pPr algn="just">
              <a:lnSpc>
                <a:spcPct val="90000"/>
              </a:lnSpc>
            </a:pPr>
            <a:r>
              <a:rPr lang="en-US" sz="1200" dirty="0"/>
              <a:t>Applying Gaussian Blur to reduce the sharpness as well as noise in the images.</a:t>
            </a:r>
          </a:p>
          <a:p>
            <a:pPr algn="just">
              <a:lnSpc>
                <a:spcPct val="90000"/>
              </a:lnSpc>
            </a:pPr>
            <a:r>
              <a:rPr lang="en-US" sz="1200" dirty="0"/>
              <a:t>Detecting the Contours using </a:t>
            </a:r>
            <a:r>
              <a:rPr lang="en-US" sz="1200" dirty="0" err="1"/>
              <a:t>sobel</a:t>
            </a:r>
            <a:r>
              <a:rPr lang="en-US" sz="1200" dirty="0"/>
              <a:t> operator.</a:t>
            </a:r>
          </a:p>
          <a:p>
            <a:pPr algn="just">
              <a:lnSpc>
                <a:spcPct val="90000"/>
              </a:lnSpc>
            </a:pPr>
            <a:r>
              <a:rPr lang="en-US" sz="1200" dirty="0"/>
              <a:t>Calculating mean of the images to create one single image for better observation of potential smear as the smear is generally darker than other parts of the image. </a:t>
            </a:r>
          </a:p>
          <a:p>
            <a:pPr algn="just">
              <a:lnSpc>
                <a:spcPct val="90000"/>
              </a:lnSpc>
            </a:pPr>
            <a:r>
              <a:rPr lang="en-US" sz="1200" dirty="0"/>
              <a:t>Calculating adaptive threshold as every image has different lightning conditions and it helps in calculating threshold for smaller parts of the image. This helps us get better illuminated output image. </a:t>
            </a:r>
          </a:p>
          <a:p>
            <a:pPr algn="just">
              <a:lnSpc>
                <a:spcPct val="90000"/>
              </a:lnSpc>
            </a:pPr>
            <a:r>
              <a:rPr lang="en-US" sz="1200" dirty="0"/>
              <a:t>After calculating adaptive threshold we apply </a:t>
            </a:r>
            <a:r>
              <a:rPr lang="en-US" sz="1200" dirty="0" err="1"/>
              <a:t>Bitwise_not</a:t>
            </a:r>
            <a:r>
              <a:rPr lang="en-US" sz="1200" dirty="0"/>
              <a:t> on it to separate the light and dark regions of the image and we can smear mask. </a:t>
            </a:r>
          </a:p>
          <a:p>
            <a:pPr algn="just">
              <a:lnSpc>
                <a:spcPct val="90000"/>
              </a:lnSpc>
            </a:pPr>
            <a:endParaRPr lang="en-US" sz="1200" dirty="0"/>
          </a:p>
        </p:txBody>
      </p:sp>
    </p:spTree>
    <p:extLst>
      <p:ext uri="{BB962C8B-B14F-4D97-AF65-F5344CB8AC3E}">
        <p14:creationId xmlns:p14="http://schemas.microsoft.com/office/powerpoint/2010/main" val="245510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E49D-14E7-4CAA-B31C-DDE6B1E6E510}"/>
              </a:ext>
            </a:extLst>
          </p:cNvPr>
          <p:cNvSpPr>
            <a:spLocks noGrp="1"/>
          </p:cNvSpPr>
          <p:nvPr>
            <p:ph type="title"/>
          </p:nvPr>
        </p:nvSpPr>
        <p:spPr/>
        <p:txBody>
          <a:bodyPr/>
          <a:lstStyle/>
          <a:p>
            <a:r>
              <a:rPr lang="en-US" dirty="0"/>
              <a:t>Results Cam 0</a:t>
            </a:r>
          </a:p>
        </p:txBody>
      </p:sp>
      <p:pic>
        <p:nvPicPr>
          <p:cNvPr id="4" name="Content Placeholder 3">
            <a:extLst>
              <a:ext uri="{FF2B5EF4-FFF2-40B4-BE49-F238E27FC236}">
                <a16:creationId xmlns:a16="http://schemas.microsoft.com/office/drawing/2014/main" id="{85615CEF-64E8-4212-B354-DC0C11C5A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9087" y="2442307"/>
            <a:ext cx="3637382" cy="3637382"/>
          </a:xfrm>
          <a:prstGeom prst="rect">
            <a:avLst/>
          </a:prstGeom>
        </p:spPr>
      </p:pic>
      <p:sp>
        <p:nvSpPr>
          <p:cNvPr id="10" name="Title 1">
            <a:extLst>
              <a:ext uri="{FF2B5EF4-FFF2-40B4-BE49-F238E27FC236}">
                <a16:creationId xmlns:a16="http://schemas.microsoft.com/office/drawing/2014/main" id="{47108F4D-ECBD-431D-A92A-9A858F339B07}"/>
              </a:ext>
            </a:extLst>
          </p:cNvPr>
          <p:cNvSpPr txBox="1">
            <a:spLocks/>
          </p:cNvSpPr>
          <p:nvPr/>
        </p:nvSpPr>
        <p:spPr>
          <a:xfrm>
            <a:off x="7905392" y="5594045"/>
            <a:ext cx="3574431"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Smear Mask </a:t>
            </a:r>
          </a:p>
        </p:txBody>
      </p:sp>
      <p:sp>
        <p:nvSpPr>
          <p:cNvPr id="6" name="Rectangle 5">
            <a:extLst>
              <a:ext uri="{FF2B5EF4-FFF2-40B4-BE49-F238E27FC236}">
                <a16:creationId xmlns:a16="http://schemas.microsoft.com/office/drawing/2014/main" id="{48F99792-7FA8-4F17-BE4D-C29716C98722}"/>
              </a:ext>
            </a:extLst>
          </p:cNvPr>
          <p:cNvSpPr/>
          <p:nvPr/>
        </p:nvSpPr>
        <p:spPr>
          <a:xfrm>
            <a:off x="2146303" y="6195163"/>
            <a:ext cx="1691489" cy="369332"/>
          </a:xfrm>
          <a:prstGeom prst="rect">
            <a:avLst/>
          </a:prstGeom>
        </p:spPr>
        <p:txBody>
          <a:bodyPr wrap="none">
            <a:spAutoFit/>
          </a:bodyPr>
          <a:lstStyle/>
          <a:p>
            <a:r>
              <a:rPr lang="en-US" b="1" dirty="0"/>
              <a:t>Mean Image </a:t>
            </a:r>
          </a:p>
        </p:txBody>
      </p:sp>
      <p:pic>
        <p:nvPicPr>
          <p:cNvPr id="9" name="Picture 8" descr="A close up of a blur&#10;&#10;Description automatically generated">
            <a:extLst>
              <a:ext uri="{FF2B5EF4-FFF2-40B4-BE49-F238E27FC236}">
                <a16:creationId xmlns:a16="http://schemas.microsoft.com/office/drawing/2014/main" id="{04D4F3D0-5F23-4150-94EA-1EEBC7072159}"/>
              </a:ext>
            </a:extLst>
          </p:cNvPr>
          <p:cNvPicPr>
            <a:picLocks noChangeAspect="1"/>
          </p:cNvPicPr>
          <p:nvPr/>
        </p:nvPicPr>
        <p:blipFill>
          <a:blip r:embed="rId3"/>
          <a:stretch>
            <a:fillRect/>
          </a:stretch>
        </p:blipFill>
        <p:spPr>
          <a:xfrm>
            <a:off x="1343757" y="2442306"/>
            <a:ext cx="3531577" cy="3641498"/>
          </a:xfrm>
          <a:prstGeom prst="rect">
            <a:avLst/>
          </a:prstGeom>
        </p:spPr>
      </p:pic>
    </p:spTree>
    <p:extLst>
      <p:ext uri="{BB962C8B-B14F-4D97-AF65-F5344CB8AC3E}">
        <p14:creationId xmlns:p14="http://schemas.microsoft.com/office/powerpoint/2010/main" val="46351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2E42-7478-474B-A718-10FF8CEC4D24}"/>
              </a:ext>
            </a:extLst>
          </p:cNvPr>
          <p:cNvSpPr>
            <a:spLocks noGrp="1"/>
          </p:cNvSpPr>
          <p:nvPr>
            <p:ph type="title"/>
          </p:nvPr>
        </p:nvSpPr>
        <p:spPr/>
        <p:txBody>
          <a:bodyPr/>
          <a:lstStyle/>
          <a:p>
            <a:r>
              <a:rPr lang="en-US" dirty="0"/>
              <a:t>Results Cam 1</a:t>
            </a:r>
          </a:p>
        </p:txBody>
      </p:sp>
      <p:pic>
        <p:nvPicPr>
          <p:cNvPr id="4098" name="Picture 2">
            <a:extLst>
              <a:ext uri="{FF2B5EF4-FFF2-40B4-BE49-F238E27FC236}">
                <a16:creationId xmlns:a16="http://schemas.microsoft.com/office/drawing/2014/main" id="{977983A6-8263-42EA-BB24-69F2A0D62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682" y="2445728"/>
            <a:ext cx="3552092" cy="35520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812EF83-C586-439D-AD67-C5C288D5D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285" y="2400301"/>
            <a:ext cx="3597519" cy="3597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3F83EA-61DF-4C8A-AD1A-D6A523188D1E}"/>
              </a:ext>
            </a:extLst>
          </p:cNvPr>
          <p:cNvSpPr/>
          <p:nvPr/>
        </p:nvSpPr>
        <p:spPr>
          <a:xfrm>
            <a:off x="2335605" y="6226146"/>
            <a:ext cx="1691489" cy="369332"/>
          </a:xfrm>
          <a:prstGeom prst="rect">
            <a:avLst/>
          </a:prstGeom>
        </p:spPr>
        <p:txBody>
          <a:bodyPr wrap="none">
            <a:spAutoFit/>
          </a:bodyPr>
          <a:lstStyle/>
          <a:p>
            <a:r>
              <a:rPr lang="en-US" b="1" dirty="0"/>
              <a:t>Mean Image </a:t>
            </a:r>
          </a:p>
        </p:txBody>
      </p:sp>
      <p:sp>
        <p:nvSpPr>
          <p:cNvPr id="5" name="Rectangle 4">
            <a:extLst>
              <a:ext uri="{FF2B5EF4-FFF2-40B4-BE49-F238E27FC236}">
                <a16:creationId xmlns:a16="http://schemas.microsoft.com/office/drawing/2014/main" id="{CB642B57-AE5D-4AEF-9F03-2FE610C788F0}"/>
              </a:ext>
            </a:extLst>
          </p:cNvPr>
          <p:cNvSpPr/>
          <p:nvPr/>
        </p:nvSpPr>
        <p:spPr>
          <a:xfrm>
            <a:off x="7883284" y="6180965"/>
            <a:ext cx="1619354" cy="369332"/>
          </a:xfrm>
          <a:prstGeom prst="rect">
            <a:avLst/>
          </a:prstGeom>
        </p:spPr>
        <p:txBody>
          <a:bodyPr wrap="none">
            <a:spAutoFit/>
          </a:bodyPr>
          <a:lstStyle/>
          <a:p>
            <a:r>
              <a:rPr lang="en-US" b="1" dirty="0"/>
              <a:t>Smear Mask </a:t>
            </a:r>
          </a:p>
        </p:txBody>
      </p:sp>
    </p:spTree>
    <p:extLst>
      <p:ext uri="{BB962C8B-B14F-4D97-AF65-F5344CB8AC3E}">
        <p14:creationId xmlns:p14="http://schemas.microsoft.com/office/powerpoint/2010/main" val="129327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C2DA-BE6B-457C-A32D-C10FA842B65B}"/>
              </a:ext>
            </a:extLst>
          </p:cNvPr>
          <p:cNvSpPr>
            <a:spLocks noGrp="1"/>
          </p:cNvSpPr>
          <p:nvPr>
            <p:ph type="title"/>
          </p:nvPr>
        </p:nvSpPr>
        <p:spPr/>
        <p:txBody>
          <a:bodyPr/>
          <a:lstStyle/>
          <a:p>
            <a:r>
              <a:rPr lang="en-US" dirty="0"/>
              <a:t>Results Cam 2</a:t>
            </a:r>
          </a:p>
        </p:txBody>
      </p:sp>
      <p:pic>
        <p:nvPicPr>
          <p:cNvPr id="4" name="Content Placeholder 3">
            <a:extLst>
              <a:ext uri="{FF2B5EF4-FFF2-40B4-BE49-F238E27FC236}">
                <a16:creationId xmlns:a16="http://schemas.microsoft.com/office/drawing/2014/main" id="{2ED7088C-63B7-4C5C-8E11-078E27D01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4439" y="2389555"/>
            <a:ext cx="3636963" cy="3636963"/>
          </a:xfrm>
          <a:prstGeom prst="rect">
            <a:avLst/>
          </a:prstGeom>
        </p:spPr>
      </p:pic>
      <p:sp>
        <p:nvSpPr>
          <p:cNvPr id="5" name="Title 1">
            <a:extLst>
              <a:ext uri="{FF2B5EF4-FFF2-40B4-BE49-F238E27FC236}">
                <a16:creationId xmlns:a16="http://schemas.microsoft.com/office/drawing/2014/main" id="{4773FA1F-AC75-423C-AC85-228D8E2EB763}"/>
              </a:ext>
            </a:extLst>
          </p:cNvPr>
          <p:cNvSpPr txBox="1">
            <a:spLocks/>
          </p:cNvSpPr>
          <p:nvPr/>
        </p:nvSpPr>
        <p:spPr>
          <a:xfrm>
            <a:off x="7979017" y="5655591"/>
            <a:ext cx="3574431"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Smear Mask </a:t>
            </a:r>
          </a:p>
        </p:txBody>
      </p:sp>
      <p:sp>
        <p:nvSpPr>
          <p:cNvPr id="6" name="Rectangle 5">
            <a:extLst>
              <a:ext uri="{FF2B5EF4-FFF2-40B4-BE49-F238E27FC236}">
                <a16:creationId xmlns:a16="http://schemas.microsoft.com/office/drawing/2014/main" id="{F55B67CB-816B-484A-9790-A7B050C5EDFF}"/>
              </a:ext>
            </a:extLst>
          </p:cNvPr>
          <p:cNvSpPr/>
          <p:nvPr/>
        </p:nvSpPr>
        <p:spPr>
          <a:xfrm>
            <a:off x="2063043" y="6256709"/>
            <a:ext cx="1691489" cy="369332"/>
          </a:xfrm>
          <a:prstGeom prst="rect">
            <a:avLst/>
          </a:prstGeom>
        </p:spPr>
        <p:txBody>
          <a:bodyPr wrap="none">
            <a:spAutoFit/>
          </a:bodyPr>
          <a:lstStyle/>
          <a:p>
            <a:r>
              <a:rPr lang="en-US" b="1" dirty="0"/>
              <a:t>Mean Image </a:t>
            </a:r>
          </a:p>
        </p:txBody>
      </p:sp>
      <p:pic>
        <p:nvPicPr>
          <p:cNvPr id="1026" name="Picture 2">
            <a:extLst>
              <a:ext uri="{FF2B5EF4-FFF2-40B4-BE49-F238E27FC236}">
                <a16:creationId xmlns:a16="http://schemas.microsoft.com/office/drawing/2014/main" id="{97EC054E-42F6-4FFF-BAC8-BB1C75AC6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44" y="2389555"/>
            <a:ext cx="3670788" cy="363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2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35CA-9816-415B-9106-DD0FF73D6055}"/>
              </a:ext>
            </a:extLst>
          </p:cNvPr>
          <p:cNvSpPr>
            <a:spLocks noGrp="1"/>
          </p:cNvSpPr>
          <p:nvPr>
            <p:ph type="title"/>
          </p:nvPr>
        </p:nvSpPr>
        <p:spPr/>
        <p:txBody>
          <a:bodyPr/>
          <a:lstStyle/>
          <a:p>
            <a:r>
              <a:rPr lang="en-US" dirty="0"/>
              <a:t>Results Cam 3 </a:t>
            </a:r>
          </a:p>
        </p:txBody>
      </p:sp>
      <p:pic>
        <p:nvPicPr>
          <p:cNvPr id="4" name="Content Placeholder 3">
            <a:extLst>
              <a:ext uri="{FF2B5EF4-FFF2-40B4-BE49-F238E27FC236}">
                <a16:creationId xmlns:a16="http://schemas.microsoft.com/office/drawing/2014/main" id="{16DA5349-4AB6-47CA-9F86-AE68CBA69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7821" y="2389552"/>
            <a:ext cx="3636963" cy="3636963"/>
          </a:xfrm>
          <a:prstGeom prst="rect">
            <a:avLst/>
          </a:prstGeom>
        </p:spPr>
      </p:pic>
      <p:sp>
        <p:nvSpPr>
          <p:cNvPr id="5" name="Title 1">
            <a:extLst>
              <a:ext uri="{FF2B5EF4-FFF2-40B4-BE49-F238E27FC236}">
                <a16:creationId xmlns:a16="http://schemas.microsoft.com/office/drawing/2014/main" id="{856AAA8D-E726-4EE6-82E5-0A0FDFF322D0}"/>
              </a:ext>
            </a:extLst>
          </p:cNvPr>
          <p:cNvSpPr txBox="1">
            <a:spLocks/>
          </p:cNvSpPr>
          <p:nvPr/>
        </p:nvSpPr>
        <p:spPr>
          <a:xfrm>
            <a:off x="7807567" y="5633609"/>
            <a:ext cx="3574431"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Smear Mask </a:t>
            </a:r>
          </a:p>
        </p:txBody>
      </p:sp>
      <p:sp>
        <p:nvSpPr>
          <p:cNvPr id="6" name="Rectangle 5">
            <a:extLst>
              <a:ext uri="{FF2B5EF4-FFF2-40B4-BE49-F238E27FC236}">
                <a16:creationId xmlns:a16="http://schemas.microsoft.com/office/drawing/2014/main" id="{ACEF2ABF-D7E4-4C5B-8B9F-FD948EC29FEC}"/>
              </a:ext>
            </a:extLst>
          </p:cNvPr>
          <p:cNvSpPr/>
          <p:nvPr/>
        </p:nvSpPr>
        <p:spPr>
          <a:xfrm>
            <a:off x="1702559" y="6234727"/>
            <a:ext cx="1691489" cy="369332"/>
          </a:xfrm>
          <a:prstGeom prst="rect">
            <a:avLst/>
          </a:prstGeom>
        </p:spPr>
        <p:txBody>
          <a:bodyPr wrap="none">
            <a:spAutoFit/>
          </a:bodyPr>
          <a:lstStyle/>
          <a:p>
            <a:r>
              <a:rPr lang="en-US" b="1" dirty="0"/>
              <a:t>Mean Image </a:t>
            </a:r>
          </a:p>
        </p:txBody>
      </p:sp>
      <p:pic>
        <p:nvPicPr>
          <p:cNvPr id="2050" name="Picture 2">
            <a:extLst>
              <a:ext uri="{FF2B5EF4-FFF2-40B4-BE49-F238E27FC236}">
                <a16:creationId xmlns:a16="http://schemas.microsoft.com/office/drawing/2014/main" id="{16C549E9-F803-4842-B3D5-5E4B67F7E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565" y="2389551"/>
            <a:ext cx="3686214"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24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279</TotalTime>
  <Words>497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2</vt:lpstr>
      <vt:lpstr>Quotable</vt:lpstr>
      <vt:lpstr>Assignment 1  Automatic Lens Smear Detection </vt:lpstr>
      <vt:lpstr>Introduction </vt:lpstr>
      <vt:lpstr>Development Environment / Resource</vt:lpstr>
      <vt:lpstr>Smear Visibility  </vt:lpstr>
      <vt:lpstr>Outline of the Process </vt:lpstr>
      <vt:lpstr>Results Cam 0</vt:lpstr>
      <vt:lpstr>Results Cam 1</vt:lpstr>
      <vt:lpstr>Results Cam 2</vt:lpstr>
      <vt:lpstr>Results Cam 3 </vt:lpstr>
      <vt:lpstr>Results Cam 5</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Automatic Lens Smear Detection </dc:title>
  <dc:creator>Quick savajiyani</dc:creator>
  <cp:lastModifiedBy>Quick savajiyani</cp:lastModifiedBy>
  <cp:revision>19</cp:revision>
  <dcterms:created xsi:type="dcterms:W3CDTF">2020-02-22T07:55:04Z</dcterms:created>
  <dcterms:modified xsi:type="dcterms:W3CDTF">2020-02-22T12:41:17Z</dcterms:modified>
</cp:coreProperties>
</file>