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0" r:id="rId9"/>
    <p:sldId id="263" r:id="rId10"/>
    <p:sldId id="265" r:id="rId11"/>
    <p:sldId id="264" r:id="rId12"/>
    <p:sldId id="266" r:id="rId13"/>
    <p:sldId id="267"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35096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05668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083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30781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206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69141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693159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44342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65208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C2B3A-C7AC-4843-8D14-A8C1AF8812C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8443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C2B3A-C7AC-4843-8D14-A8C1AF8812C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4233326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C2B3A-C7AC-4843-8D14-A8C1AF8812C4}"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4589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C2B3A-C7AC-4843-8D14-A8C1AF8812C4}"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21405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C2B3A-C7AC-4843-8D14-A8C1AF8812C4}"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259734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C2B3A-C7AC-4843-8D14-A8C1AF8812C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384147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0C2B3A-C7AC-4843-8D14-A8C1AF8812C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834F-2658-4202-8219-87E98246E2D4}" type="slidenum">
              <a:rPr lang="en-US" smtClean="0"/>
              <a:t>‹#›</a:t>
            </a:fld>
            <a:endParaRPr lang="en-US"/>
          </a:p>
        </p:txBody>
      </p:sp>
    </p:spTree>
    <p:extLst>
      <p:ext uri="{BB962C8B-B14F-4D97-AF65-F5344CB8AC3E}">
        <p14:creationId xmlns:p14="http://schemas.microsoft.com/office/powerpoint/2010/main" val="105751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0C2B3A-C7AC-4843-8D14-A8C1AF8812C4}" type="datetimeFigureOut">
              <a:rPr lang="en-US" smtClean="0"/>
              <a:t>9/14/2021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45834F-2658-4202-8219-87E98246E2D4}" type="slidenum">
              <a:rPr lang="en-US" smtClean="0"/>
              <a:t>‹#›</a:t>
            </a:fld>
            <a:endParaRPr lang="en-US"/>
          </a:p>
        </p:txBody>
      </p:sp>
    </p:spTree>
    <p:extLst>
      <p:ext uri="{BB962C8B-B14F-4D97-AF65-F5344CB8AC3E}">
        <p14:creationId xmlns:p14="http://schemas.microsoft.com/office/powerpoint/2010/main" val="3176731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vsn.csail.mit.edu/Pubs/phd_ashuang_2010feb_laneestimation.pdf" TargetMode="External"/><Relationship Id="rId2" Type="http://schemas.openxmlformats.org/officeDocument/2006/relationships/hyperlink" Target="https://ieeexplore.ieee.org/stamp/stamp.jsp?arnumber=7098273" TargetMode="External"/><Relationship Id="rId1" Type="http://schemas.openxmlformats.org/officeDocument/2006/relationships/slideLayout" Target="../slideLayouts/slideLayout2.xml"/><Relationship Id="rId5" Type="http://schemas.openxmlformats.org/officeDocument/2006/relationships/hyperlink" Target="https://www.mi.fu-berlin.de/inf/groups/ag-ki/Theses/Completed-theses/Master_Diploma-theses/2016/Damm/Master-Damm.pdf" TargetMode="External"/><Relationship Id="rId4" Type="http://schemas.openxmlformats.org/officeDocument/2006/relationships/hyperlink" Target="http://www.ingentaconnect.com/contentone/ist/ei/2016/00002016/00000014/art00011?crawler=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F3D-7FFD-465F-ADC6-33BF415A379F}"/>
              </a:ext>
            </a:extLst>
          </p:cNvPr>
          <p:cNvSpPr>
            <a:spLocks noGrp="1"/>
          </p:cNvSpPr>
          <p:nvPr>
            <p:ph type="ctrTitle"/>
          </p:nvPr>
        </p:nvSpPr>
        <p:spPr>
          <a:xfrm>
            <a:off x="468923" y="269510"/>
            <a:ext cx="9144000" cy="2387600"/>
          </a:xfrm>
        </p:spPr>
        <p:txBody>
          <a:bodyPr/>
          <a:lstStyle/>
          <a:p>
            <a:r>
              <a:rPr lang="en-US" dirty="0"/>
              <a:t>Object detection in Point Cloud : Lane Marking</a:t>
            </a:r>
          </a:p>
        </p:txBody>
      </p:sp>
      <p:sp>
        <p:nvSpPr>
          <p:cNvPr id="3" name="Subtitle 2">
            <a:extLst>
              <a:ext uri="{FF2B5EF4-FFF2-40B4-BE49-F238E27FC236}">
                <a16:creationId xmlns:a16="http://schemas.microsoft.com/office/drawing/2014/main" id="{A7F803D4-47E3-4A69-98EC-AD25D698C38F}"/>
              </a:ext>
            </a:extLst>
          </p:cNvPr>
          <p:cNvSpPr>
            <a:spLocks noGrp="1"/>
          </p:cNvSpPr>
          <p:nvPr>
            <p:ph type="subTitle" idx="1"/>
          </p:nvPr>
        </p:nvSpPr>
        <p:spPr>
          <a:xfrm>
            <a:off x="803031" y="4463684"/>
            <a:ext cx="8809892" cy="1655762"/>
          </a:xfrm>
        </p:spPr>
        <p:txBody>
          <a:bodyPr/>
          <a:lstStyle/>
          <a:p>
            <a:r>
              <a:rPr lang="en-US" dirty="0"/>
              <a:t>Vatsal Ketan Patel – A20458061</a:t>
            </a:r>
          </a:p>
        </p:txBody>
      </p:sp>
    </p:spTree>
    <p:extLst>
      <p:ext uri="{BB962C8B-B14F-4D97-AF65-F5344CB8AC3E}">
        <p14:creationId xmlns:p14="http://schemas.microsoft.com/office/powerpoint/2010/main" val="149930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B58D-8E4D-4C10-9971-E34DA0CF3ABD}"/>
              </a:ext>
            </a:extLst>
          </p:cNvPr>
          <p:cNvSpPr>
            <a:spLocks noGrp="1"/>
          </p:cNvSpPr>
          <p:nvPr>
            <p:ph type="title"/>
          </p:nvPr>
        </p:nvSpPr>
        <p:spPr>
          <a:xfrm>
            <a:off x="677334" y="609600"/>
            <a:ext cx="8596668" cy="542192"/>
          </a:xfrm>
        </p:spPr>
        <p:txBody>
          <a:bodyPr>
            <a:normAutofit fontScale="90000"/>
          </a:bodyPr>
          <a:lstStyle/>
          <a:p>
            <a:r>
              <a:rPr lang="en-US" dirty="0"/>
              <a:t>Approach</a:t>
            </a:r>
          </a:p>
        </p:txBody>
      </p:sp>
      <p:pic>
        <p:nvPicPr>
          <p:cNvPr id="4" name="Content Placeholder 3">
            <a:extLst>
              <a:ext uri="{FF2B5EF4-FFF2-40B4-BE49-F238E27FC236}">
                <a16:creationId xmlns:a16="http://schemas.microsoft.com/office/drawing/2014/main" id="{7E7FC1F1-B1E4-44A9-8828-B4D660668B1C}"/>
              </a:ext>
            </a:extLst>
          </p:cNvPr>
          <p:cNvPicPr>
            <a:picLocks noGrp="1" noChangeAspect="1"/>
          </p:cNvPicPr>
          <p:nvPr>
            <p:ph idx="1"/>
          </p:nvPr>
        </p:nvPicPr>
        <p:blipFill>
          <a:blip r:embed="rId2"/>
          <a:stretch>
            <a:fillRect/>
          </a:stretch>
        </p:blipFill>
        <p:spPr>
          <a:xfrm>
            <a:off x="677334" y="1310054"/>
            <a:ext cx="8466665" cy="5191066"/>
          </a:xfrm>
          <a:prstGeom prst="rect">
            <a:avLst/>
          </a:prstGeom>
        </p:spPr>
      </p:pic>
    </p:spTree>
    <p:extLst>
      <p:ext uri="{BB962C8B-B14F-4D97-AF65-F5344CB8AC3E}">
        <p14:creationId xmlns:p14="http://schemas.microsoft.com/office/powerpoint/2010/main" val="63268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F5EC-B1C4-41A0-A558-DCA2204F911A}"/>
              </a:ext>
            </a:extLst>
          </p:cNvPr>
          <p:cNvSpPr>
            <a:spLocks noGrp="1"/>
          </p:cNvSpPr>
          <p:nvPr>
            <p:ph type="title"/>
          </p:nvPr>
        </p:nvSpPr>
        <p:spPr>
          <a:xfrm>
            <a:off x="562708" y="609600"/>
            <a:ext cx="8711294" cy="1069731"/>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2EB537D7-9A26-4C0D-9CF4-047065DF0EFF}"/>
              </a:ext>
            </a:extLst>
          </p:cNvPr>
          <p:cNvSpPr>
            <a:spLocks noGrp="1"/>
          </p:cNvSpPr>
          <p:nvPr>
            <p:ph idx="1"/>
          </p:nvPr>
        </p:nvSpPr>
        <p:spPr>
          <a:xfrm>
            <a:off x="492696" y="1808285"/>
            <a:ext cx="8596668" cy="5231422"/>
          </a:xfrm>
        </p:spPr>
        <p:txBody>
          <a:bodyPr>
            <a:normAutofit/>
          </a:bodyPr>
          <a:lstStyle/>
          <a:p>
            <a:pPr marL="0" indent="0">
              <a:buNone/>
            </a:pPr>
            <a:r>
              <a:rPr lang="en-US" sz="2000" b="1" u="sng" dirty="0"/>
              <a:t>RANSAC algorithm:</a:t>
            </a:r>
          </a:p>
          <a:p>
            <a:r>
              <a:rPr lang="en-US" dirty="0"/>
              <a:t>Fit lines and exclude the abnormal points with the RANSAC algorithm.</a:t>
            </a:r>
          </a:p>
          <a:p>
            <a:pPr lvl="1">
              <a:buFont typeface="Wingdings" panose="05000000000000000000" pitchFamily="2" charset="2"/>
              <a:buChar char="§"/>
            </a:pPr>
            <a:r>
              <a:rPr lang="en-US" dirty="0"/>
              <a:t>RANSAC algorithm is a robust fitting algorithm that has successfully been applied to various computer-vision problems. </a:t>
            </a:r>
          </a:p>
          <a:p>
            <a:pPr lvl="1">
              <a:buFont typeface="Wingdings" panose="05000000000000000000" pitchFamily="2" charset="2"/>
              <a:buChar char="§"/>
            </a:pPr>
            <a:r>
              <a:rPr lang="en-US" dirty="0"/>
              <a:t>The RANSAC algorithm can adapt to the complex conditions of lane estimation of model parameters and it does not need training process compared to the Hough transform and template matching method. </a:t>
            </a:r>
          </a:p>
          <a:p>
            <a:pPr marL="457200" lvl="1" indent="0">
              <a:buNone/>
            </a:pPr>
            <a:r>
              <a:rPr lang="en-US" dirty="0"/>
              <a:t> </a:t>
            </a:r>
          </a:p>
          <a:p>
            <a:endParaRPr lang="en-US" dirty="0"/>
          </a:p>
        </p:txBody>
      </p:sp>
    </p:spTree>
    <p:extLst>
      <p:ext uri="{BB962C8B-B14F-4D97-AF65-F5344CB8AC3E}">
        <p14:creationId xmlns:p14="http://schemas.microsoft.com/office/powerpoint/2010/main" val="14732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5F52-0947-47D5-B687-8D87D00D8820}"/>
              </a:ext>
            </a:extLst>
          </p:cNvPr>
          <p:cNvSpPr>
            <a:spLocks noGrp="1"/>
          </p:cNvSpPr>
          <p:nvPr>
            <p:ph type="title"/>
          </p:nvPr>
        </p:nvSpPr>
        <p:spPr>
          <a:xfrm>
            <a:off x="677334" y="463306"/>
            <a:ext cx="8596668" cy="1025769"/>
          </a:xfrm>
        </p:spPr>
        <p:txBody>
          <a:bodyPr/>
          <a:lstStyle/>
          <a:p>
            <a:r>
              <a:rPr lang="en-US" dirty="0"/>
              <a:t>Approach</a:t>
            </a:r>
          </a:p>
        </p:txBody>
      </p:sp>
      <p:pic>
        <p:nvPicPr>
          <p:cNvPr id="8" name="Content Placeholder 7" descr="A screenshot of a cell phone&#10;&#10;Description generated with high confidence">
            <a:extLst>
              <a:ext uri="{FF2B5EF4-FFF2-40B4-BE49-F238E27FC236}">
                <a16:creationId xmlns:a16="http://schemas.microsoft.com/office/drawing/2014/main" id="{9D4E34C2-7214-497B-8312-EE3ED81D0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24" y="1354015"/>
            <a:ext cx="8758076" cy="5178548"/>
          </a:xfrm>
        </p:spPr>
      </p:pic>
    </p:spTree>
    <p:extLst>
      <p:ext uri="{BB962C8B-B14F-4D97-AF65-F5344CB8AC3E}">
        <p14:creationId xmlns:p14="http://schemas.microsoft.com/office/powerpoint/2010/main" val="136336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73E8-4D28-4017-B2C9-D2332E72DA50}"/>
              </a:ext>
            </a:extLst>
          </p:cNvPr>
          <p:cNvSpPr>
            <a:spLocks noGrp="1"/>
          </p:cNvSpPr>
          <p:nvPr>
            <p:ph type="title"/>
          </p:nvPr>
        </p:nvSpPr>
        <p:spPr>
          <a:xfrm>
            <a:off x="677334" y="609600"/>
            <a:ext cx="8596668" cy="929054"/>
          </a:xfrm>
        </p:spPr>
        <p:txBody>
          <a:bodyPr/>
          <a:lstStyle/>
          <a:p>
            <a:r>
              <a:rPr lang="en-US" dirty="0"/>
              <a:t>Future Scope</a:t>
            </a:r>
          </a:p>
        </p:txBody>
      </p:sp>
      <p:sp>
        <p:nvSpPr>
          <p:cNvPr id="3" name="Content Placeholder 2">
            <a:extLst>
              <a:ext uri="{FF2B5EF4-FFF2-40B4-BE49-F238E27FC236}">
                <a16:creationId xmlns:a16="http://schemas.microsoft.com/office/drawing/2014/main" id="{81FF883E-4707-40CD-A51C-EAE5D0C0B227}"/>
              </a:ext>
            </a:extLst>
          </p:cNvPr>
          <p:cNvSpPr>
            <a:spLocks noGrp="1"/>
          </p:cNvSpPr>
          <p:nvPr>
            <p:ph idx="1"/>
          </p:nvPr>
        </p:nvSpPr>
        <p:spPr>
          <a:xfrm>
            <a:off x="677334" y="1679331"/>
            <a:ext cx="8596668" cy="4362031"/>
          </a:xfrm>
        </p:spPr>
        <p:txBody>
          <a:bodyPr/>
          <a:lstStyle/>
          <a:p>
            <a:r>
              <a:rPr lang="en-US" dirty="0"/>
              <a:t>Future developments of the algorithm may include certain improvements in K-Means with better clustering approximations with a more mathematical basis, better illumination normalization techniques and better noise removal techniques. </a:t>
            </a:r>
          </a:p>
          <a:p>
            <a:r>
              <a:rPr lang="en-US" dirty="0"/>
              <a:t>The algorithm can be made more robust in marking lanes by using Convolutional Neural Networks on images generated from point cloud data.</a:t>
            </a:r>
          </a:p>
        </p:txBody>
      </p:sp>
    </p:spTree>
    <p:extLst>
      <p:ext uri="{BB962C8B-B14F-4D97-AF65-F5344CB8AC3E}">
        <p14:creationId xmlns:p14="http://schemas.microsoft.com/office/powerpoint/2010/main" val="335793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E6F1-F7F9-41A8-B423-B7620F13FD84}"/>
              </a:ext>
            </a:extLst>
          </p:cNvPr>
          <p:cNvSpPr>
            <a:spLocks noGrp="1"/>
          </p:cNvSpPr>
          <p:nvPr>
            <p:ph type="title"/>
          </p:nvPr>
        </p:nvSpPr>
        <p:spPr>
          <a:xfrm>
            <a:off x="677334" y="609600"/>
            <a:ext cx="8596668" cy="814754"/>
          </a:xfrm>
        </p:spPr>
        <p:txBody>
          <a:bodyPr/>
          <a:lstStyle/>
          <a:p>
            <a:r>
              <a:rPr lang="en-US" dirty="0"/>
              <a:t>Conclusion</a:t>
            </a:r>
          </a:p>
        </p:txBody>
      </p:sp>
      <p:sp>
        <p:nvSpPr>
          <p:cNvPr id="3" name="Content Placeholder 2">
            <a:extLst>
              <a:ext uri="{FF2B5EF4-FFF2-40B4-BE49-F238E27FC236}">
                <a16:creationId xmlns:a16="http://schemas.microsoft.com/office/drawing/2014/main" id="{292AD52F-8AD3-4955-B448-C7C75BFFB54D}"/>
              </a:ext>
            </a:extLst>
          </p:cNvPr>
          <p:cNvSpPr>
            <a:spLocks noGrp="1"/>
          </p:cNvSpPr>
          <p:nvPr>
            <p:ph idx="1"/>
          </p:nvPr>
        </p:nvSpPr>
        <p:spPr>
          <a:xfrm>
            <a:off x="677334" y="1670539"/>
            <a:ext cx="8596668" cy="4370824"/>
          </a:xfrm>
        </p:spPr>
        <p:txBody>
          <a:bodyPr/>
          <a:lstStyle/>
          <a:p>
            <a:r>
              <a:rPr lang="en-US" dirty="0"/>
              <a:t>The algorithm was developed with the aim of detecting lane boundaries and converting their data into a usable format for further processing in autonomous systems. </a:t>
            </a:r>
          </a:p>
          <a:p>
            <a:r>
              <a:rPr lang="en-US" dirty="0"/>
              <a:t>This aim has been clearly achieved by this algorithm and thus, can be integrated into autonomous automotive systems for various applications. </a:t>
            </a:r>
          </a:p>
        </p:txBody>
      </p:sp>
    </p:spTree>
    <p:extLst>
      <p:ext uri="{BB962C8B-B14F-4D97-AF65-F5344CB8AC3E}">
        <p14:creationId xmlns:p14="http://schemas.microsoft.com/office/powerpoint/2010/main" val="283091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A6B1-DE99-456E-A7F8-3DB93522B2FB}"/>
              </a:ext>
            </a:extLst>
          </p:cNvPr>
          <p:cNvSpPr>
            <a:spLocks noGrp="1"/>
          </p:cNvSpPr>
          <p:nvPr>
            <p:ph type="title"/>
          </p:nvPr>
        </p:nvSpPr>
        <p:spPr>
          <a:xfrm>
            <a:off x="677334" y="609600"/>
            <a:ext cx="8596668" cy="726831"/>
          </a:xfrm>
        </p:spPr>
        <p:txBody>
          <a:bodyPr/>
          <a:lstStyle/>
          <a:p>
            <a:r>
              <a:rPr lang="en-US" dirty="0"/>
              <a:t>References:</a:t>
            </a:r>
          </a:p>
        </p:txBody>
      </p:sp>
      <p:sp>
        <p:nvSpPr>
          <p:cNvPr id="3" name="Content Placeholder 2">
            <a:extLst>
              <a:ext uri="{FF2B5EF4-FFF2-40B4-BE49-F238E27FC236}">
                <a16:creationId xmlns:a16="http://schemas.microsoft.com/office/drawing/2014/main" id="{32529DC9-9E05-4B48-A9F4-03F6EC7ADDBD}"/>
              </a:ext>
            </a:extLst>
          </p:cNvPr>
          <p:cNvSpPr>
            <a:spLocks noGrp="1"/>
          </p:cNvSpPr>
          <p:nvPr>
            <p:ph idx="1"/>
          </p:nvPr>
        </p:nvSpPr>
        <p:spPr>
          <a:xfrm>
            <a:off x="677334" y="1222131"/>
            <a:ext cx="8596668" cy="4819231"/>
          </a:xfrm>
        </p:spPr>
        <p:txBody>
          <a:bodyPr/>
          <a:lstStyle/>
          <a:p>
            <a:r>
              <a:rPr lang="en-US" dirty="0"/>
              <a:t>Lecture Notes</a:t>
            </a:r>
          </a:p>
          <a:p>
            <a:r>
              <a:rPr lang="en-US" dirty="0">
                <a:hlinkClick r:id="rId2"/>
              </a:rPr>
              <a:t>https://ieeexplore.ieee.org/stamp/stamp.jsp?arnumber=7098273</a:t>
            </a:r>
            <a:endParaRPr lang="en-US" dirty="0"/>
          </a:p>
          <a:p>
            <a:r>
              <a:rPr lang="en-US" dirty="0">
                <a:hlinkClick r:id="rId3"/>
              </a:rPr>
              <a:t>http://rvsn.csail.mit.edu/Pubs/phd_ashuang_2010feb_laneestimation.pdf</a:t>
            </a:r>
            <a:endParaRPr lang="en-US" dirty="0"/>
          </a:p>
          <a:p>
            <a:r>
              <a:rPr lang="en-US" dirty="0">
                <a:hlinkClick r:id="rId4"/>
              </a:rPr>
              <a:t>http://www.ingentaconnect.com/contentone/ist/ei/2016/00002016/00000014/art00011?crawler=true</a:t>
            </a:r>
            <a:endParaRPr lang="en-US" dirty="0"/>
          </a:p>
          <a:p>
            <a:r>
              <a:rPr lang="en-US" dirty="0">
                <a:hlinkClick r:id="rId5"/>
              </a:rPr>
              <a:t>https://www.mi.fu-berlin.de/inf/groups/ag-ki/Theses/Completed-theses/Master_Diploma-theses/2016/Damm/Master-Damm.pdf</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676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1512-0E57-4FE6-89F1-ACBE89A9A5E4}"/>
              </a:ext>
            </a:extLst>
          </p:cNvPr>
          <p:cNvSpPr>
            <a:spLocks noGrp="1"/>
          </p:cNvSpPr>
          <p:nvPr>
            <p:ph type="title"/>
          </p:nvPr>
        </p:nvSpPr>
        <p:spPr>
          <a:xfrm>
            <a:off x="1538980" y="2768600"/>
            <a:ext cx="8596668" cy="1320800"/>
          </a:xfrm>
        </p:spPr>
        <p:txBody>
          <a:bodyPr/>
          <a:lstStyle/>
          <a:p>
            <a:pPr algn="ctr"/>
            <a:r>
              <a:rPr lang="en-US" dirty="0"/>
              <a:t>Thank You</a:t>
            </a:r>
          </a:p>
        </p:txBody>
      </p:sp>
      <p:sp>
        <p:nvSpPr>
          <p:cNvPr id="3" name="Content Placeholder 2">
            <a:extLst>
              <a:ext uri="{FF2B5EF4-FFF2-40B4-BE49-F238E27FC236}">
                <a16:creationId xmlns:a16="http://schemas.microsoft.com/office/drawing/2014/main" id="{B68A03D2-62E2-47A0-9DB8-B1EB66138EDC}"/>
              </a:ext>
            </a:extLst>
          </p:cNvPr>
          <p:cNvSpPr>
            <a:spLocks noGrp="1"/>
          </p:cNvSpPr>
          <p:nvPr>
            <p:ph idx="1"/>
          </p:nvPr>
        </p:nvSpPr>
        <p:spPr>
          <a:xfrm flipH="1" flipV="1">
            <a:off x="12871937" y="5169876"/>
            <a:ext cx="123093" cy="52753"/>
          </a:xfrm>
        </p:spPr>
        <p:txBody>
          <a:bodyPr>
            <a:normAutofit fontScale="25000" lnSpcReduction="20000"/>
          </a:bodyPr>
          <a:lstStyle/>
          <a:p>
            <a:endParaRPr lang="en-US" dirty="0"/>
          </a:p>
        </p:txBody>
      </p:sp>
    </p:spTree>
    <p:extLst>
      <p:ext uri="{BB962C8B-B14F-4D97-AF65-F5344CB8AC3E}">
        <p14:creationId xmlns:p14="http://schemas.microsoft.com/office/powerpoint/2010/main" val="186770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4636-24A8-4A4C-9553-4E139E2EF0C5}"/>
              </a:ext>
            </a:extLst>
          </p:cNvPr>
          <p:cNvSpPr>
            <a:spLocks noGrp="1"/>
          </p:cNvSpPr>
          <p:nvPr>
            <p:ph type="title"/>
          </p:nvPr>
        </p:nvSpPr>
        <p:spPr>
          <a:xfrm>
            <a:off x="677334" y="609600"/>
            <a:ext cx="8596668" cy="823546"/>
          </a:xfrm>
        </p:spPr>
        <p:txBody>
          <a:bodyPr/>
          <a:lstStyle/>
          <a:p>
            <a:r>
              <a:rPr lang="en-US" dirty="0"/>
              <a:t>Motivation</a:t>
            </a:r>
          </a:p>
        </p:txBody>
      </p:sp>
      <p:sp>
        <p:nvSpPr>
          <p:cNvPr id="3" name="Content Placeholder 2">
            <a:extLst>
              <a:ext uri="{FF2B5EF4-FFF2-40B4-BE49-F238E27FC236}">
                <a16:creationId xmlns:a16="http://schemas.microsoft.com/office/drawing/2014/main" id="{B0B14FFA-9E6F-4B11-9B4F-A5FB5F956471}"/>
              </a:ext>
            </a:extLst>
          </p:cNvPr>
          <p:cNvSpPr>
            <a:spLocks noGrp="1"/>
          </p:cNvSpPr>
          <p:nvPr>
            <p:ph idx="1"/>
          </p:nvPr>
        </p:nvSpPr>
        <p:spPr>
          <a:xfrm>
            <a:off x="677334" y="1503484"/>
            <a:ext cx="8906281" cy="5257800"/>
          </a:xfrm>
        </p:spPr>
        <p:txBody>
          <a:bodyPr>
            <a:normAutofit/>
          </a:bodyPr>
          <a:lstStyle/>
          <a:p>
            <a:r>
              <a:rPr lang="en-US" dirty="0"/>
              <a:t>Even though semi-autonomous driving on highways with support of advanced driver assistance systems (ADAS) is almost common, we are still far away from driving autonomous everywhere. </a:t>
            </a:r>
          </a:p>
          <a:p>
            <a:r>
              <a:rPr lang="en-US" dirty="0"/>
              <a:t>Due to the same moving direction of vehicles, the absence of traffic lights and other traffic participants like pedestrians, the complexity of the autonomous driving task on highways is decreased. </a:t>
            </a:r>
          </a:p>
          <a:p>
            <a:r>
              <a:rPr lang="en-US" dirty="0"/>
              <a:t>Whereas, in urban areas the amount of possible traffic situations is vast. Although the vehicle speed is much slower when compared to expressways, the visual range is reduced as well. </a:t>
            </a:r>
          </a:p>
          <a:p>
            <a:r>
              <a:rPr lang="en-US" dirty="0"/>
              <a:t>Often blocked by objects like cars, trucks, fences or houses, traffic participants can not be sure to detect obstacles early enough. </a:t>
            </a:r>
          </a:p>
          <a:p>
            <a:r>
              <a:rPr lang="en-US" dirty="0"/>
              <a:t>Based on this, autonomous vehicles are equipped with different kinds of sensors for various tasks, including the obstacle detection.</a:t>
            </a:r>
          </a:p>
        </p:txBody>
      </p:sp>
    </p:spTree>
    <p:extLst>
      <p:ext uri="{BB962C8B-B14F-4D97-AF65-F5344CB8AC3E}">
        <p14:creationId xmlns:p14="http://schemas.microsoft.com/office/powerpoint/2010/main" val="108930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171-33EA-42A0-A04F-36759F8B6364}"/>
              </a:ext>
            </a:extLst>
          </p:cNvPr>
          <p:cNvSpPr>
            <a:spLocks noGrp="1"/>
          </p:cNvSpPr>
          <p:nvPr>
            <p:ph type="title"/>
          </p:nvPr>
        </p:nvSpPr>
        <p:spPr>
          <a:xfrm>
            <a:off x="677334" y="609600"/>
            <a:ext cx="8596668" cy="770792"/>
          </a:xfrm>
        </p:spPr>
        <p:txBody>
          <a:bodyPr/>
          <a:lstStyle/>
          <a:p>
            <a:r>
              <a:rPr lang="en-US" dirty="0"/>
              <a:t>Motivation</a:t>
            </a:r>
          </a:p>
        </p:txBody>
      </p:sp>
      <p:sp>
        <p:nvSpPr>
          <p:cNvPr id="3" name="Content Placeholder 2">
            <a:extLst>
              <a:ext uri="{FF2B5EF4-FFF2-40B4-BE49-F238E27FC236}">
                <a16:creationId xmlns:a16="http://schemas.microsoft.com/office/drawing/2014/main" id="{B9496BC7-FE05-4C6A-8F44-40DFFD881D79}"/>
              </a:ext>
            </a:extLst>
          </p:cNvPr>
          <p:cNvSpPr>
            <a:spLocks noGrp="1"/>
          </p:cNvSpPr>
          <p:nvPr>
            <p:ph idx="1"/>
          </p:nvPr>
        </p:nvSpPr>
        <p:spPr>
          <a:xfrm>
            <a:off x="782842" y="1230923"/>
            <a:ext cx="8596668" cy="5530361"/>
          </a:xfrm>
        </p:spPr>
        <p:txBody>
          <a:bodyPr/>
          <a:lstStyle/>
          <a:p>
            <a:r>
              <a:rPr lang="en-US"/>
              <a:t>The primary goal of a lane estimation algorithm is to estimate the curves representing the lanes of interest, using available sensor data, and to update these estimates over time as the vehicle observes new parts of the roadway.</a:t>
            </a:r>
          </a:p>
          <a:p>
            <a:r>
              <a:rPr lang="en-US"/>
              <a:t>A system able to automatically and reliably estimate the roadway and its lanes from a moving vehicle using on-board sensor data would have enormous benefits for land-based travel.</a:t>
            </a:r>
          </a:p>
          <a:p>
            <a:r>
              <a:rPr lang="en-US"/>
              <a:t> It could be used for tasks ranging from wide-scale road and lane quality assessment, to providing inputs to a driver assistance safety or navigation system, to serving as a situational awareness component in a fully autonomous vehicle.</a:t>
            </a:r>
          </a:p>
          <a:p>
            <a:pPr marL="0" indent="0">
              <a:buNone/>
            </a:pPr>
            <a:endParaRPr lang="en-US"/>
          </a:p>
          <a:p>
            <a:pPr marL="0" indent="0">
              <a:buNone/>
            </a:pPr>
            <a:r>
              <a:rPr lang="en-US"/>
              <a:t>       </a:t>
            </a:r>
          </a:p>
          <a:p>
            <a:endParaRPr lang="en-US"/>
          </a:p>
          <a:p>
            <a:endParaRPr lang="en-US" dirty="0"/>
          </a:p>
        </p:txBody>
      </p:sp>
      <p:pic>
        <p:nvPicPr>
          <p:cNvPr id="1028" name="Picture 4">
            <a:extLst>
              <a:ext uri="{FF2B5EF4-FFF2-40B4-BE49-F238E27FC236}">
                <a16:creationId xmlns:a16="http://schemas.microsoft.com/office/drawing/2014/main" id="{F5E9034E-96B1-4EFF-A0A2-4F50FFB23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86" y="4352192"/>
            <a:ext cx="5767752" cy="222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1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BA9B-0DED-4258-84CF-85480512FD1D}"/>
              </a:ext>
            </a:extLst>
          </p:cNvPr>
          <p:cNvSpPr>
            <a:spLocks noGrp="1"/>
          </p:cNvSpPr>
          <p:nvPr>
            <p:ph type="title"/>
          </p:nvPr>
        </p:nvSpPr>
        <p:spPr>
          <a:xfrm>
            <a:off x="677334" y="609600"/>
            <a:ext cx="8596668" cy="823546"/>
          </a:xfrm>
        </p:spPr>
        <p:txBody>
          <a:bodyPr/>
          <a:lstStyle/>
          <a:p>
            <a:r>
              <a:rPr lang="en-US" dirty="0"/>
              <a:t>Point Cloud</a:t>
            </a:r>
          </a:p>
        </p:txBody>
      </p:sp>
      <p:sp>
        <p:nvSpPr>
          <p:cNvPr id="3" name="Content Placeholder 2">
            <a:extLst>
              <a:ext uri="{FF2B5EF4-FFF2-40B4-BE49-F238E27FC236}">
                <a16:creationId xmlns:a16="http://schemas.microsoft.com/office/drawing/2014/main" id="{FD40D375-6D87-47AC-9655-1586D1FD388C}"/>
              </a:ext>
            </a:extLst>
          </p:cNvPr>
          <p:cNvSpPr>
            <a:spLocks noGrp="1"/>
          </p:cNvSpPr>
          <p:nvPr>
            <p:ph idx="1"/>
          </p:nvPr>
        </p:nvSpPr>
        <p:spPr>
          <a:xfrm>
            <a:off x="677334" y="1433146"/>
            <a:ext cx="8596668" cy="5020407"/>
          </a:xfrm>
        </p:spPr>
        <p:txBody>
          <a:bodyPr/>
          <a:lstStyle/>
          <a:p>
            <a:r>
              <a:rPr lang="en-US" dirty="0"/>
              <a:t>Point clouds are usually created by 3D scanners, is a set of data points intended to represent the external surface of an object. </a:t>
            </a:r>
          </a:p>
          <a:p>
            <a:r>
              <a:rPr lang="en-US" dirty="0"/>
              <a:t>A 3D scanner is a device that analyses a real-world object or environment to collect data on its shape and possibly its appearance (e.g. </a:t>
            </a:r>
            <a:r>
              <a:rPr lang="en-US" dirty="0" err="1"/>
              <a:t>colour</a:t>
            </a:r>
            <a:r>
              <a:rPr lang="en-US" dirty="0"/>
              <a:t>). The collected data can then be used to construct digital three-dimensional models.</a:t>
            </a:r>
          </a:p>
          <a:p>
            <a:r>
              <a:rPr lang="en-US" dirty="0"/>
              <a:t>3D scanners like LIDAR are used to detect the point cloud data like intensity .</a:t>
            </a:r>
          </a:p>
          <a:p>
            <a:r>
              <a:rPr lang="en-US" dirty="0"/>
              <a:t>In our case we have a point cloud file with 4,30,736 point defined as</a:t>
            </a:r>
          </a:p>
          <a:p>
            <a:r>
              <a:rPr lang="en-US" dirty="0"/>
              <a:t>[latitude]          [longitude]      [altitude]      [intensity]	</a:t>
            </a:r>
          </a:p>
          <a:p>
            <a:pPr marL="274320" lvl="1" indent="0">
              <a:lnSpc>
                <a:spcPct val="100000"/>
              </a:lnSpc>
              <a:buNone/>
            </a:pPr>
            <a:r>
              <a:rPr lang="en-US" dirty="0"/>
              <a:t> 45.90388             11.028413            232.4648              10</a:t>
            </a:r>
          </a:p>
          <a:p>
            <a:pPr marL="274320" lvl="1" indent="0">
              <a:lnSpc>
                <a:spcPct val="100000"/>
              </a:lnSpc>
              <a:buNone/>
            </a:pPr>
            <a:r>
              <a:rPr lang="en-US" dirty="0"/>
              <a:t> 45.90368             11.028220            234.4706         	      5</a:t>
            </a:r>
          </a:p>
          <a:p>
            <a:endParaRPr lang="en-US" dirty="0"/>
          </a:p>
        </p:txBody>
      </p:sp>
    </p:spTree>
    <p:extLst>
      <p:ext uri="{BB962C8B-B14F-4D97-AF65-F5344CB8AC3E}">
        <p14:creationId xmlns:p14="http://schemas.microsoft.com/office/powerpoint/2010/main" val="25841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F270-362D-420A-96D8-3EEEBECC9719}"/>
              </a:ext>
            </a:extLst>
          </p:cNvPr>
          <p:cNvSpPr>
            <a:spLocks noGrp="1"/>
          </p:cNvSpPr>
          <p:nvPr>
            <p:ph type="title"/>
          </p:nvPr>
        </p:nvSpPr>
        <p:spPr>
          <a:xfrm>
            <a:off x="677334" y="609600"/>
            <a:ext cx="8596668" cy="656492"/>
          </a:xfrm>
        </p:spPr>
        <p:txBody>
          <a:bodyPr/>
          <a:lstStyle/>
          <a:p>
            <a:r>
              <a:rPr lang="en-US" dirty="0"/>
              <a:t>Approach</a:t>
            </a:r>
          </a:p>
        </p:txBody>
      </p:sp>
      <p:sp>
        <p:nvSpPr>
          <p:cNvPr id="3" name="Content Placeholder 2">
            <a:extLst>
              <a:ext uri="{FF2B5EF4-FFF2-40B4-BE49-F238E27FC236}">
                <a16:creationId xmlns:a16="http://schemas.microsoft.com/office/drawing/2014/main" id="{F57BEDED-C860-43DB-933C-BBCFBA7FAD00}"/>
              </a:ext>
            </a:extLst>
          </p:cNvPr>
          <p:cNvSpPr>
            <a:spLocks noGrp="1"/>
          </p:cNvSpPr>
          <p:nvPr>
            <p:ph idx="1"/>
          </p:nvPr>
        </p:nvSpPr>
        <p:spPr>
          <a:xfrm>
            <a:off x="677334" y="1345223"/>
            <a:ext cx="8596668" cy="5207977"/>
          </a:xfrm>
        </p:spPr>
        <p:txBody>
          <a:bodyPr>
            <a:normAutofit/>
          </a:bodyPr>
          <a:lstStyle/>
          <a:p>
            <a:r>
              <a:rPr lang="en-US" dirty="0"/>
              <a:t>Filter points about latitude and longitude with intensity.</a:t>
            </a:r>
          </a:p>
          <a:p>
            <a:pPr marL="0" indent="0">
              <a:buNone/>
            </a:pPr>
            <a:r>
              <a:rPr lang="en-US" dirty="0"/>
              <a:t>      Points with intensity levels greater than or equal 0:</a:t>
            </a:r>
          </a:p>
          <a:p>
            <a:pPr marL="0" indent="0">
              <a:buNone/>
            </a:pPr>
            <a:endParaRPr lang="en-US"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0A9E20C5-6476-4C26-8F05-9B4FF0FEB501}"/>
              </a:ext>
            </a:extLst>
          </p:cNvPr>
          <p:cNvPicPr>
            <a:picLocks noChangeAspect="1"/>
          </p:cNvPicPr>
          <p:nvPr/>
        </p:nvPicPr>
        <p:blipFill>
          <a:blip r:embed="rId2"/>
          <a:stretch>
            <a:fillRect/>
          </a:stretch>
        </p:blipFill>
        <p:spPr>
          <a:xfrm>
            <a:off x="1239715" y="2109787"/>
            <a:ext cx="7112157" cy="3482121"/>
          </a:xfrm>
          <a:prstGeom prst="rect">
            <a:avLst/>
          </a:prstGeom>
        </p:spPr>
      </p:pic>
    </p:spTree>
    <p:extLst>
      <p:ext uri="{BB962C8B-B14F-4D97-AF65-F5344CB8AC3E}">
        <p14:creationId xmlns:p14="http://schemas.microsoft.com/office/powerpoint/2010/main" val="222688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661E-4945-434D-858A-7525BDEABCC5}"/>
              </a:ext>
            </a:extLst>
          </p:cNvPr>
          <p:cNvSpPr>
            <a:spLocks noGrp="1"/>
          </p:cNvSpPr>
          <p:nvPr>
            <p:ph type="title"/>
          </p:nvPr>
        </p:nvSpPr>
        <p:spPr>
          <a:xfrm>
            <a:off x="677334" y="609600"/>
            <a:ext cx="8596668" cy="744415"/>
          </a:xfrm>
        </p:spPr>
        <p:txBody>
          <a:bodyPr/>
          <a:lstStyle/>
          <a:p>
            <a:r>
              <a:rPr lang="en-US" dirty="0"/>
              <a:t>Approach</a:t>
            </a:r>
          </a:p>
        </p:txBody>
      </p:sp>
      <p:sp>
        <p:nvSpPr>
          <p:cNvPr id="3" name="Content Placeholder 2">
            <a:extLst>
              <a:ext uri="{FF2B5EF4-FFF2-40B4-BE49-F238E27FC236}">
                <a16:creationId xmlns:a16="http://schemas.microsoft.com/office/drawing/2014/main" id="{5AA7CAC6-2DDA-4DA1-A4F6-5CEAE8B6573A}"/>
              </a:ext>
            </a:extLst>
          </p:cNvPr>
          <p:cNvSpPr>
            <a:spLocks noGrp="1"/>
          </p:cNvSpPr>
          <p:nvPr>
            <p:ph idx="1"/>
          </p:nvPr>
        </p:nvSpPr>
        <p:spPr>
          <a:xfrm>
            <a:off x="677334" y="1354015"/>
            <a:ext cx="10005320" cy="5416062"/>
          </a:xfrm>
        </p:spPr>
        <p:txBody>
          <a:bodyPr/>
          <a:lstStyle/>
          <a:p>
            <a:pPr marL="0" indent="0">
              <a:buNone/>
            </a:pPr>
            <a:r>
              <a:rPr lang="en-US" dirty="0"/>
              <a:t>Points with intensity levels greater than or equal 30:</a:t>
            </a:r>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3FA3AA0F-5F22-45E6-9385-76EC8CEA3F9B}"/>
              </a:ext>
            </a:extLst>
          </p:cNvPr>
          <p:cNvPicPr>
            <a:picLocks noChangeAspect="1"/>
          </p:cNvPicPr>
          <p:nvPr/>
        </p:nvPicPr>
        <p:blipFill>
          <a:blip r:embed="rId2"/>
          <a:stretch>
            <a:fillRect/>
          </a:stretch>
        </p:blipFill>
        <p:spPr>
          <a:xfrm>
            <a:off x="677334" y="1843820"/>
            <a:ext cx="7391400" cy="4829175"/>
          </a:xfrm>
          <a:prstGeom prst="rect">
            <a:avLst/>
          </a:prstGeom>
        </p:spPr>
      </p:pic>
    </p:spTree>
    <p:extLst>
      <p:ext uri="{BB962C8B-B14F-4D97-AF65-F5344CB8AC3E}">
        <p14:creationId xmlns:p14="http://schemas.microsoft.com/office/powerpoint/2010/main" val="13589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DAB3-BCD1-47DA-8045-8A06C6FD334E}"/>
              </a:ext>
            </a:extLst>
          </p:cNvPr>
          <p:cNvSpPr>
            <a:spLocks noGrp="1"/>
          </p:cNvSpPr>
          <p:nvPr>
            <p:ph type="title"/>
          </p:nvPr>
        </p:nvSpPr>
        <p:spPr>
          <a:xfrm>
            <a:off x="677334" y="609600"/>
            <a:ext cx="8596668" cy="709246"/>
          </a:xfrm>
        </p:spPr>
        <p:txBody>
          <a:bodyPr/>
          <a:lstStyle/>
          <a:p>
            <a:r>
              <a:rPr lang="en-US" dirty="0"/>
              <a:t>Approach</a:t>
            </a:r>
          </a:p>
        </p:txBody>
      </p:sp>
      <p:sp>
        <p:nvSpPr>
          <p:cNvPr id="3" name="Content Placeholder 2">
            <a:extLst>
              <a:ext uri="{FF2B5EF4-FFF2-40B4-BE49-F238E27FC236}">
                <a16:creationId xmlns:a16="http://schemas.microsoft.com/office/drawing/2014/main" id="{294E600A-4B00-4F37-B14E-BA8A12189801}"/>
              </a:ext>
            </a:extLst>
          </p:cNvPr>
          <p:cNvSpPr>
            <a:spLocks noGrp="1"/>
          </p:cNvSpPr>
          <p:nvPr>
            <p:ph idx="1"/>
          </p:nvPr>
        </p:nvSpPr>
        <p:spPr>
          <a:xfrm>
            <a:off x="677334" y="1318847"/>
            <a:ext cx="8596668" cy="4722516"/>
          </a:xfrm>
        </p:spPr>
        <p:txBody>
          <a:bodyPr/>
          <a:lstStyle/>
          <a:p>
            <a:pPr marL="0" indent="0">
              <a:buNone/>
            </a:pPr>
            <a:r>
              <a:rPr lang="en-US" dirty="0"/>
              <a:t> Points with intensity levels greater than or equal 75 :</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E9732C4-312E-4A02-9BE9-546F17EFAA6E}"/>
              </a:ext>
            </a:extLst>
          </p:cNvPr>
          <p:cNvPicPr>
            <a:picLocks noChangeAspect="1"/>
          </p:cNvPicPr>
          <p:nvPr/>
        </p:nvPicPr>
        <p:blipFill>
          <a:blip r:embed="rId2"/>
          <a:stretch>
            <a:fillRect/>
          </a:stretch>
        </p:blipFill>
        <p:spPr>
          <a:xfrm>
            <a:off x="677334" y="1792166"/>
            <a:ext cx="7019925" cy="4381500"/>
          </a:xfrm>
          <a:prstGeom prst="rect">
            <a:avLst/>
          </a:prstGeom>
        </p:spPr>
      </p:pic>
    </p:spTree>
    <p:extLst>
      <p:ext uri="{BB962C8B-B14F-4D97-AF65-F5344CB8AC3E}">
        <p14:creationId xmlns:p14="http://schemas.microsoft.com/office/powerpoint/2010/main" val="318685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BBF6-66AC-4ACE-BC38-A4D91A206AD2}"/>
              </a:ext>
            </a:extLst>
          </p:cNvPr>
          <p:cNvSpPr>
            <a:spLocks noGrp="1"/>
          </p:cNvSpPr>
          <p:nvPr>
            <p:ph type="title"/>
          </p:nvPr>
        </p:nvSpPr>
        <p:spPr>
          <a:xfrm>
            <a:off x="563034" y="451338"/>
            <a:ext cx="8596668" cy="885093"/>
          </a:xfrm>
        </p:spPr>
        <p:txBody>
          <a:bodyPr/>
          <a:lstStyle/>
          <a:p>
            <a:r>
              <a:rPr lang="en-US" dirty="0"/>
              <a:t>Approach</a:t>
            </a:r>
          </a:p>
        </p:txBody>
      </p:sp>
      <p:sp>
        <p:nvSpPr>
          <p:cNvPr id="3" name="Content Placeholder 2">
            <a:extLst>
              <a:ext uri="{FF2B5EF4-FFF2-40B4-BE49-F238E27FC236}">
                <a16:creationId xmlns:a16="http://schemas.microsoft.com/office/drawing/2014/main" id="{3A698612-90AA-4AE9-A6DF-AC302A9BD0F3}"/>
              </a:ext>
            </a:extLst>
          </p:cNvPr>
          <p:cNvSpPr>
            <a:spLocks noGrp="1"/>
          </p:cNvSpPr>
          <p:nvPr>
            <p:ph idx="1"/>
          </p:nvPr>
        </p:nvSpPr>
        <p:spPr>
          <a:xfrm>
            <a:off x="677334" y="1556239"/>
            <a:ext cx="8596668" cy="4485124"/>
          </a:xfrm>
        </p:spPr>
        <p:txBody>
          <a:bodyPr/>
          <a:lstStyle/>
          <a:p>
            <a:r>
              <a:rPr lang="en-US" dirty="0"/>
              <a:t>Points with intensity levels greater than or equal 90 :</a:t>
            </a:r>
          </a:p>
          <a:p>
            <a:pPr marL="0" indent="0">
              <a:buNone/>
            </a:pPr>
            <a:endParaRPr lang="en-US" dirty="0"/>
          </a:p>
          <a:p>
            <a:endParaRPr lang="en-US" dirty="0"/>
          </a:p>
        </p:txBody>
      </p:sp>
      <p:pic>
        <p:nvPicPr>
          <p:cNvPr id="4" name="Picture 3">
            <a:extLst>
              <a:ext uri="{FF2B5EF4-FFF2-40B4-BE49-F238E27FC236}">
                <a16:creationId xmlns:a16="http://schemas.microsoft.com/office/drawing/2014/main" id="{FCFCDCBC-E7B7-4FF5-B9F2-8187A5E19C44}"/>
              </a:ext>
            </a:extLst>
          </p:cNvPr>
          <p:cNvPicPr>
            <a:picLocks noChangeAspect="1"/>
          </p:cNvPicPr>
          <p:nvPr/>
        </p:nvPicPr>
        <p:blipFill>
          <a:blip r:embed="rId2"/>
          <a:stretch>
            <a:fillRect/>
          </a:stretch>
        </p:blipFill>
        <p:spPr>
          <a:xfrm>
            <a:off x="1309687" y="1929912"/>
            <a:ext cx="7743825" cy="4476750"/>
          </a:xfrm>
          <a:prstGeom prst="rect">
            <a:avLst/>
          </a:prstGeom>
        </p:spPr>
      </p:pic>
    </p:spTree>
    <p:extLst>
      <p:ext uri="{BB962C8B-B14F-4D97-AF65-F5344CB8AC3E}">
        <p14:creationId xmlns:p14="http://schemas.microsoft.com/office/powerpoint/2010/main" val="44235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D5CC-D5CC-41EA-A905-963C3CAFABCE}"/>
              </a:ext>
            </a:extLst>
          </p:cNvPr>
          <p:cNvSpPr>
            <a:spLocks noGrp="1"/>
          </p:cNvSpPr>
          <p:nvPr>
            <p:ph type="title"/>
          </p:nvPr>
        </p:nvSpPr>
        <p:spPr>
          <a:xfrm>
            <a:off x="677334" y="609600"/>
            <a:ext cx="8596668" cy="929054"/>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23228416-BE23-4E56-9646-9AA4ACEF46E6}"/>
              </a:ext>
            </a:extLst>
          </p:cNvPr>
          <p:cNvSpPr>
            <a:spLocks noGrp="1"/>
          </p:cNvSpPr>
          <p:nvPr>
            <p:ph idx="1"/>
          </p:nvPr>
        </p:nvSpPr>
        <p:spPr>
          <a:xfrm>
            <a:off x="677334" y="1688123"/>
            <a:ext cx="8596668" cy="4756638"/>
          </a:xfrm>
        </p:spPr>
        <p:txBody>
          <a:bodyPr/>
          <a:lstStyle/>
          <a:p>
            <a:pPr marL="0" indent="0">
              <a:buNone/>
            </a:pPr>
            <a:r>
              <a:rPr lang="en-US" sz="2000" b="1" u="sng" dirty="0"/>
              <a:t>k-means algorithm:</a:t>
            </a:r>
          </a:p>
          <a:p>
            <a:r>
              <a:rPr lang="en-US" sz="2000" dirty="0"/>
              <a:t>Group the result from last step into three lanes with the k-means algorithm in a 3D coordinate system.</a:t>
            </a:r>
          </a:p>
          <a:p>
            <a:pPr lvl="1">
              <a:buFont typeface="Wingdings" panose="05000000000000000000" pitchFamily="2" charset="2"/>
              <a:buChar char="§"/>
            </a:pPr>
            <a:r>
              <a:rPr lang="en-US" sz="1800" dirty="0"/>
              <a:t>    An unsupervised Machine learning algorithm used to cluster points    		 having similar features.</a:t>
            </a:r>
          </a:p>
          <a:p>
            <a:pPr lvl="1">
              <a:buFont typeface="Wingdings" panose="05000000000000000000" pitchFamily="2" charset="2"/>
              <a:buChar char="§"/>
            </a:pPr>
            <a:r>
              <a:rPr lang="en-US" sz="1800" dirty="0"/>
              <a:t>	 We apply K-means clustering algorithm to each group of line segments.</a:t>
            </a:r>
          </a:p>
          <a:p>
            <a:pPr lvl="1">
              <a:buFont typeface="Wingdings" panose="05000000000000000000" pitchFamily="2" charset="2"/>
              <a:buChar char="§"/>
            </a:pPr>
            <a:r>
              <a:rPr lang="en-US" sz="1800" dirty="0"/>
              <a:t>	 The output give us an idea about the shape of the lane.</a:t>
            </a:r>
          </a:p>
          <a:p>
            <a:pPr lvl="1">
              <a:buFont typeface="Wingdings" panose="05000000000000000000" pitchFamily="2" charset="2"/>
              <a:buChar char="§"/>
            </a:pPr>
            <a:r>
              <a:rPr lang="en-US" sz="1800" dirty="0"/>
              <a:t>	 The cluster inside each group would be the required output for the lane         	 boundaries in the image.</a:t>
            </a:r>
          </a:p>
          <a:p>
            <a:pPr lvl="1">
              <a:buFont typeface="Wingdings" panose="05000000000000000000" pitchFamily="2" charset="2"/>
              <a:buChar char="§"/>
            </a:pPr>
            <a:endParaRPr lang="en-US" sz="1800" dirty="0"/>
          </a:p>
          <a:p>
            <a:pPr marL="457200" lvl="1" indent="0">
              <a:buNone/>
            </a:pPr>
            <a:endParaRPr lang="en-US" dirty="0"/>
          </a:p>
          <a:p>
            <a:endParaRPr lang="en-US" dirty="0"/>
          </a:p>
        </p:txBody>
      </p:sp>
    </p:spTree>
    <p:extLst>
      <p:ext uri="{BB962C8B-B14F-4D97-AF65-F5344CB8AC3E}">
        <p14:creationId xmlns:p14="http://schemas.microsoft.com/office/powerpoint/2010/main" val="949785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813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Object detection in Point Cloud : Lane Marking</vt:lpstr>
      <vt:lpstr>Motivation</vt:lpstr>
      <vt:lpstr>Motivation</vt:lpstr>
      <vt:lpstr>Point Cloud</vt:lpstr>
      <vt:lpstr>Approach</vt:lpstr>
      <vt:lpstr>Approach</vt:lpstr>
      <vt:lpstr>Approach</vt:lpstr>
      <vt:lpstr>Approach</vt:lpstr>
      <vt:lpstr>Approach</vt:lpstr>
      <vt:lpstr>Approach</vt:lpstr>
      <vt:lpstr>Approach</vt:lpstr>
      <vt:lpstr>Approach</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in Point Cloud : Lane Marking</dc:title>
  <dc:creator>Mohan jayaprakash</dc:creator>
  <cp:lastModifiedBy>Vatsal</cp:lastModifiedBy>
  <cp:revision>30</cp:revision>
  <dcterms:created xsi:type="dcterms:W3CDTF">2018-04-27T19:22:11Z</dcterms:created>
  <dcterms:modified xsi:type="dcterms:W3CDTF">2021-09-14T17:31:15Z</dcterms:modified>
</cp:coreProperties>
</file>