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9" r:id="rId3"/>
    <p:sldId id="258" r:id="rId4"/>
    <p:sldId id="261" r:id="rId5"/>
    <p:sldId id="262" r:id="rId6"/>
    <p:sldId id="263" r:id="rId7"/>
    <p:sldId id="268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AE17FB-2CDB-40E1-BDD4-08D8B0B2945C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366068-3BD2-4BDC-A2C4-E5EC35F917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 the Point Cloud file which is the .fuse file.</a:t>
          </a:r>
        </a:p>
      </dgm:t>
    </dgm:pt>
    <dgm:pt modelId="{344B9CE4-C6BE-4081-A27F-C0F04C634B3F}" type="parTrans" cxnId="{239312F3-BBB2-4352-A10C-4FDE90A129E1}">
      <dgm:prSet/>
      <dgm:spPr/>
      <dgm:t>
        <a:bodyPr/>
        <a:lstStyle/>
        <a:p>
          <a:endParaRPr lang="en-US"/>
        </a:p>
      </dgm:t>
    </dgm:pt>
    <dgm:pt modelId="{0D493D5D-67D6-4502-8EBF-5A21FB2D63A6}" type="sibTrans" cxnId="{239312F3-BBB2-4352-A10C-4FDE90A129E1}">
      <dgm:prSet/>
      <dgm:spPr/>
      <dgm:t>
        <a:bodyPr/>
        <a:lstStyle/>
        <a:p>
          <a:endParaRPr lang="en-US"/>
        </a:p>
      </dgm:t>
    </dgm:pt>
    <dgm:pt modelId="{9F40733A-B9DE-4E2B-94F7-ECF7EECDAC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 function to read and write data from the .fuse file.</a:t>
          </a:r>
          <a:endParaRPr lang="en-US" dirty="0"/>
        </a:p>
      </dgm:t>
    </dgm:pt>
    <dgm:pt modelId="{121962D9-A4B8-4932-81B2-21092C89B010}" type="parTrans" cxnId="{297F1A66-D067-4A9F-AD12-B20DECE313A1}">
      <dgm:prSet/>
      <dgm:spPr/>
      <dgm:t>
        <a:bodyPr/>
        <a:lstStyle/>
        <a:p>
          <a:endParaRPr lang="en-US"/>
        </a:p>
      </dgm:t>
    </dgm:pt>
    <dgm:pt modelId="{628F0045-848E-4D56-9FC2-F827D5EB20B3}" type="sibTrans" cxnId="{297F1A66-D067-4A9F-AD12-B20DECE313A1}">
      <dgm:prSet/>
      <dgm:spPr/>
      <dgm:t>
        <a:bodyPr/>
        <a:lstStyle/>
        <a:p>
          <a:endParaRPr lang="en-US"/>
        </a:p>
      </dgm:t>
    </dgm:pt>
    <dgm:pt modelId="{60014EE3-E0E5-49C0-A692-930E517FC1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 function to convert the data in Point cloud file which is in degrees to radians using Earth centered Earth Fixed Algorithm(ECEF).</a:t>
          </a:r>
          <a:endParaRPr lang="en-US" dirty="0"/>
        </a:p>
      </dgm:t>
    </dgm:pt>
    <dgm:pt modelId="{5B29022A-D737-407C-8988-246538DBC88A}" type="parTrans" cxnId="{BC469D46-A1DE-4D1F-8B9F-08F13D69F6E5}">
      <dgm:prSet/>
      <dgm:spPr/>
      <dgm:t>
        <a:bodyPr/>
        <a:lstStyle/>
        <a:p>
          <a:endParaRPr lang="en-US"/>
        </a:p>
      </dgm:t>
    </dgm:pt>
    <dgm:pt modelId="{CA836BCC-319B-4FC1-AE75-39F2D0AC3C5B}" type="sibTrans" cxnId="{BC469D46-A1DE-4D1F-8B9F-08F13D69F6E5}">
      <dgm:prSet/>
      <dgm:spPr/>
      <dgm:t>
        <a:bodyPr/>
        <a:lstStyle/>
        <a:p>
          <a:endParaRPr lang="en-US"/>
        </a:p>
      </dgm:t>
    </dgm:pt>
    <dgm:pt modelId="{37C8BE0F-C840-4122-AEF2-A84685FA5A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Then, convert from degrees to radians and save those values to another file.</a:t>
          </a:r>
        </a:p>
      </dgm:t>
    </dgm:pt>
    <dgm:pt modelId="{4A1AB9AF-434E-47B0-95FA-A4E95B72D6B5}" type="parTrans" cxnId="{AEABB7B6-75E9-49CE-B698-7AB1A5D27043}">
      <dgm:prSet/>
      <dgm:spPr/>
      <dgm:t>
        <a:bodyPr/>
        <a:lstStyle/>
        <a:p>
          <a:endParaRPr lang="en-US"/>
        </a:p>
      </dgm:t>
    </dgm:pt>
    <dgm:pt modelId="{ADF9D0ED-E18C-44C7-9F90-F124EEBD6065}" type="sibTrans" cxnId="{AEABB7B6-75E9-49CE-B698-7AB1A5D27043}">
      <dgm:prSet/>
      <dgm:spPr/>
      <dgm:t>
        <a:bodyPr/>
        <a:lstStyle/>
        <a:p>
          <a:endParaRPr lang="en-US"/>
        </a:p>
      </dgm:t>
    </dgm:pt>
    <dgm:pt modelId="{8CF551E8-088F-4F7F-A0DC-BFC659E7D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Then we represented that values in a matrix for generating terrain.</a:t>
          </a:r>
        </a:p>
      </dgm:t>
    </dgm:pt>
    <dgm:pt modelId="{800835F8-3359-4D55-B90C-9E647DBB638B}" type="parTrans" cxnId="{A6EC81FC-2212-4305-B92F-48BD41B5207B}">
      <dgm:prSet/>
      <dgm:spPr/>
      <dgm:t>
        <a:bodyPr/>
        <a:lstStyle/>
        <a:p>
          <a:endParaRPr lang="en-US"/>
        </a:p>
      </dgm:t>
    </dgm:pt>
    <dgm:pt modelId="{2CFEF5F5-D4E8-44CF-8175-93B0BD7BC4DC}" type="sibTrans" cxnId="{A6EC81FC-2212-4305-B92F-48BD41B5207B}">
      <dgm:prSet/>
      <dgm:spPr/>
      <dgm:t>
        <a:bodyPr/>
        <a:lstStyle/>
        <a:p>
          <a:endParaRPr lang="en-US"/>
        </a:p>
      </dgm:t>
    </dgm:pt>
    <dgm:pt modelId="{825455BF-77D7-4D72-9EB9-74EAA68473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Applied different filters like erode, dilate, and gaussian blur.</a:t>
          </a:r>
        </a:p>
      </dgm:t>
    </dgm:pt>
    <dgm:pt modelId="{4A5DF2AF-C91C-49B5-8004-653E724FC413}" type="parTrans" cxnId="{31FFA10A-53C5-4E2D-933A-9A5E7E8DBE76}">
      <dgm:prSet/>
      <dgm:spPr/>
      <dgm:t>
        <a:bodyPr/>
        <a:lstStyle/>
        <a:p>
          <a:endParaRPr lang="en-US"/>
        </a:p>
      </dgm:t>
    </dgm:pt>
    <dgm:pt modelId="{AD382748-5F38-44F7-8992-F81F3536A943}" type="sibTrans" cxnId="{31FFA10A-53C5-4E2D-933A-9A5E7E8DBE76}">
      <dgm:prSet/>
      <dgm:spPr/>
      <dgm:t>
        <a:bodyPr/>
        <a:lstStyle/>
        <a:p>
          <a:endParaRPr lang="en-US"/>
        </a:p>
      </dgm:t>
    </dgm:pt>
    <dgm:pt modelId="{A180413B-437F-4657-9326-56FC312787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Later we calculated the mean of the matrix and then generated an output image using matplotlib.</a:t>
          </a:r>
        </a:p>
      </dgm:t>
    </dgm:pt>
    <dgm:pt modelId="{B4752493-9E4C-4672-AA22-99AB419F5DFD}" type="parTrans" cxnId="{F24F0B5D-3E41-4598-9703-94409B3E01A5}">
      <dgm:prSet/>
      <dgm:spPr/>
      <dgm:t>
        <a:bodyPr/>
        <a:lstStyle/>
        <a:p>
          <a:endParaRPr lang="en-US"/>
        </a:p>
      </dgm:t>
    </dgm:pt>
    <dgm:pt modelId="{9C5660F6-9A0E-490A-85F9-94C11E7CA92C}" type="sibTrans" cxnId="{F24F0B5D-3E41-4598-9703-94409B3E01A5}">
      <dgm:prSet/>
      <dgm:spPr/>
      <dgm:t>
        <a:bodyPr/>
        <a:lstStyle/>
        <a:p>
          <a:endParaRPr lang="en-US"/>
        </a:p>
      </dgm:t>
    </dgm:pt>
    <dgm:pt modelId="{C3240088-E8A6-44EF-AB23-721D8CFBE0C5}" type="pres">
      <dgm:prSet presAssocID="{23AE17FB-2CDB-40E1-BDD4-08D8B0B2945C}" presName="Name0" presStyleCnt="0">
        <dgm:presLayoutVars>
          <dgm:dir/>
          <dgm:resizeHandles val="exact"/>
        </dgm:presLayoutVars>
      </dgm:prSet>
      <dgm:spPr/>
    </dgm:pt>
    <dgm:pt modelId="{56C2350F-0650-4B86-BE3A-B40766320F47}" type="pres">
      <dgm:prSet presAssocID="{7D366068-3BD2-4BDC-A2C4-E5EC35F917BD}" presName="node" presStyleLbl="node1" presStyleIdx="0" presStyleCnt="7">
        <dgm:presLayoutVars>
          <dgm:bulletEnabled val="1"/>
        </dgm:presLayoutVars>
      </dgm:prSet>
      <dgm:spPr/>
    </dgm:pt>
    <dgm:pt modelId="{CE4870B0-0E7D-4BF8-BF8B-60D7C2C6D08A}" type="pres">
      <dgm:prSet presAssocID="{0D493D5D-67D6-4502-8EBF-5A21FB2D63A6}" presName="sibTrans" presStyleLbl="sibTrans1D1" presStyleIdx="0" presStyleCnt="6"/>
      <dgm:spPr/>
    </dgm:pt>
    <dgm:pt modelId="{21DDDFFA-D0F3-4920-A121-92D9D27FDC7A}" type="pres">
      <dgm:prSet presAssocID="{0D493D5D-67D6-4502-8EBF-5A21FB2D63A6}" presName="connectorText" presStyleLbl="sibTrans1D1" presStyleIdx="0" presStyleCnt="6"/>
      <dgm:spPr/>
    </dgm:pt>
    <dgm:pt modelId="{830F5D67-1F22-4139-A1D4-F543F12DFC8C}" type="pres">
      <dgm:prSet presAssocID="{9F40733A-B9DE-4E2B-94F7-ECF7EECDAC9A}" presName="node" presStyleLbl="node1" presStyleIdx="1" presStyleCnt="7">
        <dgm:presLayoutVars>
          <dgm:bulletEnabled val="1"/>
        </dgm:presLayoutVars>
      </dgm:prSet>
      <dgm:spPr/>
    </dgm:pt>
    <dgm:pt modelId="{69731617-1E74-4887-921D-7346E88577FB}" type="pres">
      <dgm:prSet presAssocID="{628F0045-848E-4D56-9FC2-F827D5EB20B3}" presName="sibTrans" presStyleLbl="sibTrans1D1" presStyleIdx="1" presStyleCnt="6"/>
      <dgm:spPr/>
    </dgm:pt>
    <dgm:pt modelId="{19BF3E31-EF9D-444C-B2D4-A00B44E4AEEB}" type="pres">
      <dgm:prSet presAssocID="{628F0045-848E-4D56-9FC2-F827D5EB20B3}" presName="connectorText" presStyleLbl="sibTrans1D1" presStyleIdx="1" presStyleCnt="6"/>
      <dgm:spPr/>
    </dgm:pt>
    <dgm:pt modelId="{F9761C49-1CAC-456D-A9DA-8332D87899BF}" type="pres">
      <dgm:prSet presAssocID="{60014EE3-E0E5-49C0-A692-930E517FC18A}" presName="node" presStyleLbl="node1" presStyleIdx="2" presStyleCnt="7">
        <dgm:presLayoutVars>
          <dgm:bulletEnabled val="1"/>
        </dgm:presLayoutVars>
      </dgm:prSet>
      <dgm:spPr/>
    </dgm:pt>
    <dgm:pt modelId="{4F905033-9346-48B8-868E-0D3D27E03623}" type="pres">
      <dgm:prSet presAssocID="{CA836BCC-319B-4FC1-AE75-39F2D0AC3C5B}" presName="sibTrans" presStyleLbl="sibTrans1D1" presStyleIdx="2" presStyleCnt="6"/>
      <dgm:spPr/>
    </dgm:pt>
    <dgm:pt modelId="{86815239-C02C-415D-8A95-2900D3BB5DD5}" type="pres">
      <dgm:prSet presAssocID="{CA836BCC-319B-4FC1-AE75-39F2D0AC3C5B}" presName="connectorText" presStyleLbl="sibTrans1D1" presStyleIdx="2" presStyleCnt="6"/>
      <dgm:spPr/>
    </dgm:pt>
    <dgm:pt modelId="{51BA3113-77DD-4480-8D75-F5FAAC5BA1C5}" type="pres">
      <dgm:prSet presAssocID="{37C8BE0F-C840-4122-AEF2-A84685FA5A1F}" presName="node" presStyleLbl="node1" presStyleIdx="3" presStyleCnt="7">
        <dgm:presLayoutVars>
          <dgm:bulletEnabled val="1"/>
        </dgm:presLayoutVars>
      </dgm:prSet>
      <dgm:spPr/>
    </dgm:pt>
    <dgm:pt modelId="{5AC7D497-85B5-4C9C-B5D4-53D09C2D2E54}" type="pres">
      <dgm:prSet presAssocID="{ADF9D0ED-E18C-44C7-9F90-F124EEBD6065}" presName="sibTrans" presStyleLbl="sibTrans1D1" presStyleIdx="3" presStyleCnt="6"/>
      <dgm:spPr/>
    </dgm:pt>
    <dgm:pt modelId="{40066DEA-9BE7-4B5A-8D7F-FCCEA5D3A93D}" type="pres">
      <dgm:prSet presAssocID="{ADF9D0ED-E18C-44C7-9F90-F124EEBD6065}" presName="connectorText" presStyleLbl="sibTrans1D1" presStyleIdx="3" presStyleCnt="6"/>
      <dgm:spPr/>
    </dgm:pt>
    <dgm:pt modelId="{437FFE81-1420-4B38-8C9C-C71E9909A088}" type="pres">
      <dgm:prSet presAssocID="{8CF551E8-088F-4F7F-A0DC-BFC659E7DFAC}" presName="node" presStyleLbl="node1" presStyleIdx="4" presStyleCnt="7">
        <dgm:presLayoutVars>
          <dgm:bulletEnabled val="1"/>
        </dgm:presLayoutVars>
      </dgm:prSet>
      <dgm:spPr/>
    </dgm:pt>
    <dgm:pt modelId="{1EAE3EE5-41EA-438C-98E3-907E440BE18C}" type="pres">
      <dgm:prSet presAssocID="{2CFEF5F5-D4E8-44CF-8175-93B0BD7BC4DC}" presName="sibTrans" presStyleLbl="sibTrans1D1" presStyleIdx="4" presStyleCnt="6"/>
      <dgm:spPr/>
    </dgm:pt>
    <dgm:pt modelId="{C4E81FD9-F372-488F-97F2-C10FEDE18B06}" type="pres">
      <dgm:prSet presAssocID="{2CFEF5F5-D4E8-44CF-8175-93B0BD7BC4DC}" presName="connectorText" presStyleLbl="sibTrans1D1" presStyleIdx="4" presStyleCnt="6"/>
      <dgm:spPr/>
    </dgm:pt>
    <dgm:pt modelId="{9F25A69D-993F-4B52-8816-23DBE17C8D5B}" type="pres">
      <dgm:prSet presAssocID="{825455BF-77D7-4D72-9EB9-74EAA68473CA}" presName="node" presStyleLbl="node1" presStyleIdx="5" presStyleCnt="7">
        <dgm:presLayoutVars>
          <dgm:bulletEnabled val="1"/>
        </dgm:presLayoutVars>
      </dgm:prSet>
      <dgm:spPr/>
    </dgm:pt>
    <dgm:pt modelId="{18370A09-B73A-47F9-B39E-95900250F1A8}" type="pres">
      <dgm:prSet presAssocID="{AD382748-5F38-44F7-8992-F81F3536A943}" presName="sibTrans" presStyleLbl="sibTrans1D1" presStyleIdx="5" presStyleCnt="6"/>
      <dgm:spPr/>
    </dgm:pt>
    <dgm:pt modelId="{8A376AD2-7D3B-4EA4-B85A-F33424A1DADE}" type="pres">
      <dgm:prSet presAssocID="{AD382748-5F38-44F7-8992-F81F3536A943}" presName="connectorText" presStyleLbl="sibTrans1D1" presStyleIdx="5" presStyleCnt="6"/>
      <dgm:spPr/>
    </dgm:pt>
    <dgm:pt modelId="{19CAA7CD-5352-4EC4-B408-102A8F452A73}" type="pres">
      <dgm:prSet presAssocID="{A180413B-437F-4657-9326-56FC31278798}" presName="node" presStyleLbl="node1" presStyleIdx="6" presStyleCnt="7">
        <dgm:presLayoutVars>
          <dgm:bulletEnabled val="1"/>
        </dgm:presLayoutVars>
      </dgm:prSet>
      <dgm:spPr/>
    </dgm:pt>
  </dgm:ptLst>
  <dgm:cxnLst>
    <dgm:cxn modelId="{31FFA10A-53C5-4E2D-933A-9A5E7E8DBE76}" srcId="{23AE17FB-2CDB-40E1-BDD4-08D8B0B2945C}" destId="{825455BF-77D7-4D72-9EB9-74EAA68473CA}" srcOrd="5" destOrd="0" parTransId="{4A5DF2AF-C91C-49B5-8004-653E724FC413}" sibTransId="{AD382748-5F38-44F7-8992-F81F3536A943}"/>
    <dgm:cxn modelId="{53D14D0C-2D49-4BE2-A509-92C03A0D02B8}" type="presOf" srcId="{ADF9D0ED-E18C-44C7-9F90-F124EEBD6065}" destId="{5AC7D497-85B5-4C9C-B5D4-53D09C2D2E54}" srcOrd="0" destOrd="0" presId="urn:microsoft.com/office/officeart/2016/7/layout/RepeatingBendingProcessNew"/>
    <dgm:cxn modelId="{7109C814-C332-470C-90AD-86594961FF2A}" type="presOf" srcId="{0D493D5D-67D6-4502-8EBF-5A21FB2D63A6}" destId="{21DDDFFA-D0F3-4920-A121-92D9D27FDC7A}" srcOrd="1" destOrd="0" presId="urn:microsoft.com/office/officeart/2016/7/layout/RepeatingBendingProcessNew"/>
    <dgm:cxn modelId="{54B98B1B-C2A5-44DE-A9B7-02A4B3EDC4B9}" type="presOf" srcId="{AD382748-5F38-44F7-8992-F81F3536A943}" destId="{8A376AD2-7D3B-4EA4-B85A-F33424A1DADE}" srcOrd="1" destOrd="0" presId="urn:microsoft.com/office/officeart/2016/7/layout/RepeatingBendingProcessNew"/>
    <dgm:cxn modelId="{FBC4DC36-3914-4D0B-B5B7-F7819BCC943A}" type="presOf" srcId="{CA836BCC-319B-4FC1-AE75-39F2D0AC3C5B}" destId="{4F905033-9346-48B8-868E-0D3D27E03623}" srcOrd="0" destOrd="0" presId="urn:microsoft.com/office/officeart/2016/7/layout/RepeatingBendingProcessNew"/>
    <dgm:cxn modelId="{F24F0B5D-3E41-4598-9703-94409B3E01A5}" srcId="{23AE17FB-2CDB-40E1-BDD4-08D8B0B2945C}" destId="{A180413B-437F-4657-9326-56FC31278798}" srcOrd="6" destOrd="0" parTransId="{B4752493-9E4C-4672-AA22-99AB419F5DFD}" sibTransId="{9C5660F6-9A0E-490A-85F9-94C11E7CA92C}"/>
    <dgm:cxn modelId="{66977F61-C89C-44AD-8A91-95416D8CF998}" type="presOf" srcId="{23AE17FB-2CDB-40E1-BDD4-08D8B0B2945C}" destId="{C3240088-E8A6-44EF-AB23-721D8CFBE0C5}" srcOrd="0" destOrd="0" presId="urn:microsoft.com/office/officeart/2016/7/layout/RepeatingBendingProcessNew"/>
    <dgm:cxn modelId="{297F1A66-D067-4A9F-AD12-B20DECE313A1}" srcId="{23AE17FB-2CDB-40E1-BDD4-08D8B0B2945C}" destId="{9F40733A-B9DE-4E2B-94F7-ECF7EECDAC9A}" srcOrd="1" destOrd="0" parTransId="{121962D9-A4B8-4932-81B2-21092C89B010}" sibTransId="{628F0045-848E-4D56-9FC2-F827D5EB20B3}"/>
    <dgm:cxn modelId="{BC469D46-A1DE-4D1F-8B9F-08F13D69F6E5}" srcId="{23AE17FB-2CDB-40E1-BDD4-08D8B0B2945C}" destId="{60014EE3-E0E5-49C0-A692-930E517FC18A}" srcOrd="2" destOrd="0" parTransId="{5B29022A-D737-407C-8988-246538DBC88A}" sibTransId="{CA836BCC-319B-4FC1-AE75-39F2D0AC3C5B}"/>
    <dgm:cxn modelId="{DD69ED6A-0CDA-4697-B3CF-575E0319FF96}" type="presOf" srcId="{60014EE3-E0E5-49C0-A692-930E517FC18A}" destId="{F9761C49-1CAC-456D-A9DA-8332D87899BF}" srcOrd="0" destOrd="0" presId="urn:microsoft.com/office/officeart/2016/7/layout/RepeatingBendingProcessNew"/>
    <dgm:cxn modelId="{AB037C71-B5C3-4C91-ADE5-4A065A10677D}" type="presOf" srcId="{8CF551E8-088F-4F7F-A0DC-BFC659E7DFAC}" destId="{437FFE81-1420-4B38-8C9C-C71E9909A088}" srcOrd="0" destOrd="0" presId="urn:microsoft.com/office/officeart/2016/7/layout/RepeatingBendingProcessNew"/>
    <dgm:cxn modelId="{9E11BE55-CFFD-4F9E-B3C8-DBF718DF721B}" type="presOf" srcId="{2CFEF5F5-D4E8-44CF-8175-93B0BD7BC4DC}" destId="{C4E81FD9-F372-488F-97F2-C10FEDE18B06}" srcOrd="1" destOrd="0" presId="urn:microsoft.com/office/officeart/2016/7/layout/RepeatingBendingProcessNew"/>
    <dgm:cxn modelId="{EBA36EA0-646A-44CD-BA0B-D738E8D8F713}" type="presOf" srcId="{CA836BCC-319B-4FC1-AE75-39F2D0AC3C5B}" destId="{86815239-C02C-415D-8A95-2900D3BB5DD5}" srcOrd="1" destOrd="0" presId="urn:microsoft.com/office/officeart/2016/7/layout/RepeatingBendingProcessNew"/>
    <dgm:cxn modelId="{B545C4A4-0376-4B5A-8E5A-EA9A8BC51CFE}" type="presOf" srcId="{0D493D5D-67D6-4502-8EBF-5A21FB2D63A6}" destId="{CE4870B0-0E7D-4BF8-BF8B-60D7C2C6D08A}" srcOrd="0" destOrd="0" presId="urn:microsoft.com/office/officeart/2016/7/layout/RepeatingBendingProcessNew"/>
    <dgm:cxn modelId="{558170A9-133A-4D37-8C7B-EEBC51E40A0A}" type="presOf" srcId="{9F40733A-B9DE-4E2B-94F7-ECF7EECDAC9A}" destId="{830F5D67-1F22-4139-A1D4-F543F12DFC8C}" srcOrd="0" destOrd="0" presId="urn:microsoft.com/office/officeart/2016/7/layout/RepeatingBendingProcessNew"/>
    <dgm:cxn modelId="{74AE94AD-2A73-467B-9F93-0F1757CF4F17}" type="presOf" srcId="{37C8BE0F-C840-4122-AEF2-A84685FA5A1F}" destId="{51BA3113-77DD-4480-8D75-F5FAAC5BA1C5}" srcOrd="0" destOrd="0" presId="urn:microsoft.com/office/officeart/2016/7/layout/RepeatingBendingProcessNew"/>
    <dgm:cxn modelId="{BD3ABDB3-2C05-40EC-AFC3-FD4647E3AC82}" type="presOf" srcId="{AD382748-5F38-44F7-8992-F81F3536A943}" destId="{18370A09-B73A-47F9-B39E-95900250F1A8}" srcOrd="0" destOrd="0" presId="urn:microsoft.com/office/officeart/2016/7/layout/RepeatingBendingProcessNew"/>
    <dgm:cxn modelId="{AEABB7B6-75E9-49CE-B698-7AB1A5D27043}" srcId="{23AE17FB-2CDB-40E1-BDD4-08D8B0B2945C}" destId="{37C8BE0F-C840-4122-AEF2-A84685FA5A1F}" srcOrd="3" destOrd="0" parTransId="{4A1AB9AF-434E-47B0-95FA-A4E95B72D6B5}" sibTransId="{ADF9D0ED-E18C-44C7-9F90-F124EEBD6065}"/>
    <dgm:cxn modelId="{B23468C3-C17D-4C8B-834A-FCDD3123C376}" type="presOf" srcId="{A180413B-437F-4657-9326-56FC31278798}" destId="{19CAA7CD-5352-4EC4-B408-102A8F452A73}" srcOrd="0" destOrd="0" presId="urn:microsoft.com/office/officeart/2016/7/layout/RepeatingBendingProcessNew"/>
    <dgm:cxn modelId="{41C11ECC-0AD2-43BD-A465-922AEF9D4770}" type="presOf" srcId="{ADF9D0ED-E18C-44C7-9F90-F124EEBD6065}" destId="{40066DEA-9BE7-4B5A-8D7F-FCCEA5D3A93D}" srcOrd="1" destOrd="0" presId="urn:microsoft.com/office/officeart/2016/7/layout/RepeatingBendingProcessNew"/>
    <dgm:cxn modelId="{35CFB1D6-6573-43B0-80D0-E4503E6143CD}" type="presOf" srcId="{628F0045-848E-4D56-9FC2-F827D5EB20B3}" destId="{19BF3E31-EF9D-444C-B2D4-A00B44E4AEEB}" srcOrd="1" destOrd="0" presId="urn:microsoft.com/office/officeart/2016/7/layout/RepeatingBendingProcessNew"/>
    <dgm:cxn modelId="{ECF672F0-0B95-47E9-A4B7-7E94ABF86E2A}" type="presOf" srcId="{628F0045-848E-4D56-9FC2-F827D5EB20B3}" destId="{69731617-1E74-4887-921D-7346E88577FB}" srcOrd="0" destOrd="0" presId="urn:microsoft.com/office/officeart/2016/7/layout/RepeatingBendingProcessNew"/>
    <dgm:cxn modelId="{239312F3-BBB2-4352-A10C-4FDE90A129E1}" srcId="{23AE17FB-2CDB-40E1-BDD4-08D8B0B2945C}" destId="{7D366068-3BD2-4BDC-A2C4-E5EC35F917BD}" srcOrd="0" destOrd="0" parTransId="{344B9CE4-C6BE-4081-A27F-C0F04C634B3F}" sibTransId="{0D493D5D-67D6-4502-8EBF-5A21FB2D63A6}"/>
    <dgm:cxn modelId="{EBB8A9F3-0477-4607-8FB1-F81513FCD746}" type="presOf" srcId="{7D366068-3BD2-4BDC-A2C4-E5EC35F917BD}" destId="{56C2350F-0650-4B86-BE3A-B40766320F47}" srcOrd="0" destOrd="0" presId="urn:microsoft.com/office/officeart/2016/7/layout/RepeatingBendingProcessNew"/>
    <dgm:cxn modelId="{EB788DF8-0E20-4C81-90CA-05F5547F9640}" type="presOf" srcId="{2CFEF5F5-D4E8-44CF-8175-93B0BD7BC4DC}" destId="{1EAE3EE5-41EA-438C-98E3-907E440BE18C}" srcOrd="0" destOrd="0" presId="urn:microsoft.com/office/officeart/2016/7/layout/RepeatingBendingProcessNew"/>
    <dgm:cxn modelId="{A6EC81FC-2212-4305-B92F-48BD41B5207B}" srcId="{23AE17FB-2CDB-40E1-BDD4-08D8B0B2945C}" destId="{8CF551E8-088F-4F7F-A0DC-BFC659E7DFAC}" srcOrd="4" destOrd="0" parTransId="{800835F8-3359-4D55-B90C-9E647DBB638B}" sibTransId="{2CFEF5F5-D4E8-44CF-8175-93B0BD7BC4DC}"/>
    <dgm:cxn modelId="{AAA267FE-04AB-44E2-ACCF-5EEFC3474247}" type="presOf" srcId="{825455BF-77D7-4D72-9EB9-74EAA68473CA}" destId="{9F25A69D-993F-4B52-8816-23DBE17C8D5B}" srcOrd="0" destOrd="0" presId="urn:microsoft.com/office/officeart/2016/7/layout/RepeatingBendingProcessNew"/>
    <dgm:cxn modelId="{0F2FB629-B6F8-431A-B35F-47D5C5F359CC}" type="presParOf" srcId="{C3240088-E8A6-44EF-AB23-721D8CFBE0C5}" destId="{56C2350F-0650-4B86-BE3A-B40766320F47}" srcOrd="0" destOrd="0" presId="urn:microsoft.com/office/officeart/2016/7/layout/RepeatingBendingProcessNew"/>
    <dgm:cxn modelId="{33DFDF3E-BA4B-4B6F-A289-04015444810D}" type="presParOf" srcId="{C3240088-E8A6-44EF-AB23-721D8CFBE0C5}" destId="{CE4870B0-0E7D-4BF8-BF8B-60D7C2C6D08A}" srcOrd="1" destOrd="0" presId="urn:microsoft.com/office/officeart/2016/7/layout/RepeatingBendingProcessNew"/>
    <dgm:cxn modelId="{46061BF1-5C0C-4FA3-8D08-B64D55FAB46E}" type="presParOf" srcId="{CE4870B0-0E7D-4BF8-BF8B-60D7C2C6D08A}" destId="{21DDDFFA-D0F3-4920-A121-92D9D27FDC7A}" srcOrd="0" destOrd="0" presId="urn:microsoft.com/office/officeart/2016/7/layout/RepeatingBendingProcessNew"/>
    <dgm:cxn modelId="{7217CA37-E34F-42DF-8F00-AA0A769E8FA7}" type="presParOf" srcId="{C3240088-E8A6-44EF-AB23-721D8CFBE0C5}" destId="{830F5D67-1F22-4139-A1D4-F543F12DFC8C}" srcOrd="2" destOrd="0" presId="urn:microsoft.com/office/officeart/2016/7/layout/RepeatingBendingProcessNew"/>
    <dgm:cxn modelId="{28E7D96C-40ED-4B96-8F09-E95843B0F25A}" type="presParOf" srcId="{C3240088-E8A6-44EF-AB23-721D8CFBE0C5}" destId="{69731617-1E74-4887-921D-7346E88577FB}" srcOrd="3" destOrd="0" presId="urn:microsoft.com/office/officeart/2016/7/layout/RepeatingBendingProcessNew"/>
    <dgm:cxn modelId="{E18FCD58-F176-445F-A3A1-ED046E16A738}" type="presParOf" srcId="{69731617-1E74-4887-921D-7346E88577FB}" destId="{19BF3E31-EF9D-444C-B2D4-A00B44E4AEEB}" srcOrd="0" destOrd="0" presId="urn:microsoft.com/office/officeart/2016/7/layout/RepeatingBendingProcessNew"/>
    <dgm:cxn modelId="{C24F695C-25AD-48C5-96F5-8ADCDF7EACCB}" type="presParOf" srcId="{C3240088-E8A6-44EF-AB23-721D8CFBE0C5}" destId="{F9761C49-1CAC-456D-A9DA-8332D87899BF}" srcOrd="4" destOrd="0" presId="urn:microsoft.com/office/officeart/2016/7/layout/RepeatingBendingProcessNew"/>
    <dgm:cxn modelId="{282EDD51-34FC-4B4E-9B71-1DAF9BB8FA56}" type="presParOf" srcId="{C3240088-E8A6-44EF-AB23-721D8CFBE0C5}" destId="{4F905033-9346-48B8-868E-0D3D27E03623}" srcOrd="5" destOrd="0" presId="urn:microsoft.com/office/officeart/2016/7/layout/RepeatingBendingProcessNew"/>
    <dgm:cxn modelId="{F9D90F71-3540-4995-A8F2-BEA93918B115}" type="presParOf" srcId="{4F905033-9346-48B8-868E-0D3D27E03623}" destId="{86815239-C02C-415D-8A95-2900D3BB5DD5}" srcOrd="0" destOrd="0" presId="urn:microsoft.com/office/officeart/2016/7/layout/RepeatingBendingProcessNew"/>
    <dgm:cxn modelId="{25EC0B9A-81B1-4B93-B7D2-0096625E5EE9}" type="presParOf" srcId="{C3240088-E8A6-44EF-AB23-721D8CFBE0C5}" destId="{51BA3113-77DD-4480-8D75-F5FAAC5BA1C5}" srcOrd="6" destOrd="0" presId="urn:microsoft.com/office/officeart/2016/7/layout/RepeatingBendingProcessNew"/>
    <dgm:cxn modelId="{F115511B-E108-4163-8DDD-A525DA573FB5}" type="presParOf" srcId="{C3240088-E8A6-44EF-AB23-721D8CFBE0C5}" destId="{5AC7D497-85B5-4C9C-B5D4-53D09C2D2E54}" srcOrd="7" destOrd="0" presId="urn:microsoft.com/office/officeart/2016/7/layout/RepeatingBendingProcessNew"/>
    <dgm:cxn modelId="{BB6E0237-43B7-4647-91DF-C51E15DC4599}" type="presParOf" srcId="{5AC7D497-85B5-4C9C-B5D4-53D09C2D2E54}" destId="{40066DEA-9BE7-4B5A-8D7F-FCCEA5D3A93D}" srcOrd="0" destOrd="0" presId="urn:microsoft.com/office/officeart/2016/7/layout/RepeatingBendingProcessNew"/>
    <dgm:cxn modelId="{0EC18ABF-DEE5-41E1-85BD-00B5036B9A46}" type="presParOf" srcId="{C3240088-E8A6-44EF-AB23-721D8CFBE0C5}" destId="{437FFE81-1420-4B38-8C9C-C71E9909A088}" srcOrd="8" destOrd="0" presId="urn:microsoft.com/office/officeart/2016/7/layout/RepeatingBendingProcessNew"/>
    <dgm:cxn modelId="{EEF41514-F746-437F-958F-699C8945D93D}" type="presParOf" srcId="{C3240088-E8A6-44EF-AB23-721D8CFBE0C5}" destId="{1EAE3EE5-41EA-438C-98E3-907E440BE18C}" srcOrd="9" destOrd="0" presId="urn:microsoft.com/office/officeart/2016/7/layout/RepeatingBendingProcessNew"/>
    <dgm:cxn modelId="{935298AC-3009-49D0-924F-0353E130B831}" type="presParOf" srcId="{1EAE3EE5-41EA-438C-98E3-907E440BE18C}" destId="{C4E81FD9-F372-488F-97F2-C10FEDE18B06}" srcOrd="0" destOrd="0" presId="urn:microsoft.com/office/officeart/2016/7/layout/RepeatingBendingProcessNew"/>
    <dgm:cxn modelId="{8F5F0E72-946A-4825-AEC7-5BEE88F08682}" type="presParOf" srcId="{C3240088-E8A6-44EF-AB23-721D8CFBE0C5}" destId="{9F25A69D-993F-4B52-8816-23DBE17C8D5B}" srcOrd="10" destOrd="0" presId="urn:microsoft.com/office/officeart/2016/7/layout/RepeatingBendingProcessNew"/>
    <dgm:cxn modelId="{96FD5E5A-EEBD-4A55-8D74-D68B97C78C54}" type="presParOf" srcId="{C3240088-E8A6-44EF-AB23-721D8CFBE0C5}" destId="{18370A09-B73A-47F9-B39E-95900250F1A8}" srcOrd="11" destOrd="0" presId="urn:microsoft.com/office/officeart/2016/7/layout/RepeatingBendingProcessNew"/>
    <dgm:cxn modelId="{73659899-01E0-4CC3-83D1-A2C856A25593}" type="presParOf" srcId="{18370A09-B73A-47F9-B39E-95900250F1A8}" destId="{8A376AD2-7D3B-4EA4-B85A-F33424A1DADE}" srcOrd="0" destOrd="0" presId="urn:microsoft.com/office/officeart/2016/7/layout/RepeatingBendingProcessNew"/>
    <dgm:cxn modelId="{7F975FED-A16A-43C1-9DDC-B6352B243445}" type="presParOf" srcId="{C3240088-E8A6-44EF-AB23-721D8CFBE0C5}" destId="{19CAA7CD-5352-4EC4-B408-102A8F452A73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870B0-0E7D-4BF8-BF8B-60D7C2C6D08A}">
      <dsp:nvSpPr>
        <dsp:cNvPr id="0" name=""/>
        <dsp:cNvSpPr/>
      </dsp:nvSpPr>
      <dsp:spPr>
        <a:xfrm>
          <a:off x="2252614" y="704077"/>
          <a:ext cx="486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247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2817" y="747210"/>
        <a:ext cx="25842" cy="5173"/>
      </dsp:txXfrm>
    </dsp:sp>
    <dsp:sp modelId="{56C2350F-0650-4B86-BE3A-B40766320F47}">
      <dsp:nvSpPr>
        <dsp:cNvPr id="0" name=""/>
        <dsp:cNvSpPr/>
      </dsp:nvSpPr>
      <dsp:spPr>
        <a:xfrm>
          <a:off x="7251" y="75648"/>
          <a:ext cx="2247163" cy="134829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113" tIns="115583" rIns="110113" bIns="115583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Import the Point Cloud file which is the .fuse file.</a:t>
          </a:r>
        </a:p>
      </dsp:txBody>
      <dsp:txXfrm>
        <a:off x="7251" y="75648"/>
        <a:ext cx="2247163" cy="1348298"/>
      </dsp:txXfrm>
    </dsp:sp>
    <dsp:sp modelId="{69731617-1E74-4887-921D-7346E88577FB}">
      <dsp:nvSpPr>
        <dsp:cNvPr id="0" name=""/>
        <dsp:cNvSpPr/>
      </dsp:nvSpPr>
      <dsp:spPr>
        <a:xfrm>
          <a:off x="5016626" y="704077"/>
          <a:ext cx="486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247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6828" y="747210"/>
        <a:ext cx="25842" cy="5173"/>
      </dsp:txXfrm>
    </dsp:sp>
    <dsp:sp modelId="{830F5D67-1F22-4139-A1D4-F543F12DFC8C}">
      <dsp:nvSpPr>
        <dsp:cNvPr id="0" name=""/>
        <dsp:cNvSpPr/>
      </dsp:nvSpPr>
      <dsp:spPr>
        <a:xfrm>
          <a:off x="2771262" y="75648"/>
          <a:ext cx="2247163" cy="134829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113" tIns="115583" rIns="110113" bIns="115583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Create a function to read and write data from the .fuse file.</a:t>
          </a:r>
          <a:endParaRPr lang="en-US" sz="1200" kern="1200" dirty="0"/>
        </a:p>
      </dsp:txBody>
      <dsp:txXfrm>
        <a:off x="2771262" y="75648"/>
        <a:ext cx="2247163" cy="1348298"/>
      </dsp:txXfrm>
    </dsp:sp>
    <dsp:sp modelId="{4F905033-9346-48B8-868E-0D3D27E03623}">
      <dsp:nvSpPr>
        <dsp:cNvPr id="0" name=""/>
        <dsp:cNvSpPr/>
      </dsp:nvSpPr>
      <dsp:spPr>
        <a:xfrm>
          <a:off x="7780637" y="704077"/>
          <a:ext cx="486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247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10840" y="747210"/>
        <a:ext cx="25842" cy="5173"/>
      </dsp:txXfrm>
    </dsp:sp>
    <dsp:sp modelId="{F9761C49-1CAC-456D-A9DA-8332D87899BF}">
      <dsp:nvSpPr>
        <dsp:cNvPr id="0" name=""/>
        <dsp:cNvSpPr/>
      </dsp:nvSpPr>
      <dsp:spPr>
        <a:xfrm>
          <a:off x="5535273" y="75648"/>
          <a:ext cx="2247163" cy="134829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113" tIns="115583" rIns="110113" bIns="115583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Create a function to convert the data in Point cloud file which is in degrees to radians using Earth centered Earth Fixed Algorithm(ECEF).</a:t>
          </a:r>
          <a:endParaRPr lang="en-US" sz="1200" kern="1200" dirty="0"/>
        </a:p>
      </dsp:txBody>
      <dsp:txXfrm>
        <a:off x="5535273" y="75648"/>
        <a:ext cx="2247163" cy="1348298"/>
      </dsp:txXfrm>
    </dsp:sp>
    <dsp:sp modelId="{5AC7D497-85B5-4C9C-B5D4-53D09C2D2E54}">
      <dsp:nvSpPr>
        <dsp:cNvPr id="0" name=""/>
        <dsp:cNvSpPr/>
      </dsp:nvSpPr>
      <dsp:spPr>
        <a:xfrm>
          <a:off x="1130832" y="1422146"/>
          <a:ext cx="8292034" cy="486247"/>
        </a:xfrm>
        <a:custGeom>
          <a:avLst/>
          <a:gdLst/>
          <a:ahLst/>
          <a:cxnLst/>
          <a:rect l="0" t="0" r="0" b="0"/>
          <a:pathLst>
            <a:path>
              <a:moveTo>
                <a:pt x="8292034" y="0"/>
              </a:moveTo>
              <a:lnTo>
                <a:pt x="8292034" y="260223"/>
              </a:lnTo>
              <a:lnTo>
                <a:pt x="0" y="260223"/>
              </a:lnTo>
              <a:lnTo>
                <a:pt x="0" y="486247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69146" y="1662683"/>
        <a:ext cx="415406" cy="5173"/>
      </dsp:txXfrm>
    </dsp:sp>
    <dsp:sp modelId="{51BA3113-77DD-4480-8D75-F5FAAC5BA1C5}">
      <dsp:nvSpPr>
        <dsp:cNvPr id="0" name=""/>
        <dsp:cNvSpPr/>
      </dsp:nvSpPr>
      <dsp:spPr>
        <a:xfrm>
          <a:off x="8299285" y="75648"/>
          <a:ext cx="2247163" cy="134829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113" tIns="115583" rIns="110113" bIns="115583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Then, convert from degrees to radians and save those values to another file.</a:t>
          </a:r>
        </a:p>
      </dsp:txBody>
      <dsp:txXfrm>
        <a:off x="8299285" y="75648"/>
        <a:ext cx="2247163" cy="1348298"/>
      </dsp:txXfrm>
    </dsp:sp>
    <dsp:sp modelId="{1EAE3EE5-41EA-438C-98E3-907E440BE18C}">
      <dsp:nvSpPr>
        <dsp:cNvPr id="0" name=""/>
        <dsp:cNvSpPr/>
      </dsp:nvSpPr>
      <dsp:spPr>
        <a:xfrm>
          <a:off x="2252614" y="2569223"/>
          <a:ext cx="486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247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2817" y="2612356"/>
        <a:ext cx="25842" cy="5173"/>
      </dsp:txXfrm>
    </dsp:sp>
    <dsp:sp modelId="{437FFE81-1420-4B38-8C9C-C71E9909A088}">
      <dsp:nvSpPr>
        <dsp:cNvPr id="0" name=""/>
        <dsp:cNvSpPr/>
      </dsp:nvSpPr>
      <dsp:spPr>
        <a:xfrm>
          <a:off x="7251" y="1940794"/>
          <a:ext cx="2247163" cy="134829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113" tIns="115583" rIns="110113" bIns="115583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Then we represented that values in a matrix for generating terrain.</a:t>
          </a:r>
        </a:p>
      </dsp:txBody>
      <dsp:txXfrm>
        <a:off x="7251" y="1940794"/>
        <a:ext cx="2247163" cy="1348298"/>
      </dsp:txXfrm>
    </dsp:sp>
    <dsp:sp modelId="{18370A09-B73A-47F9-B39E-95900250F1A8}">
      <dsp:nvSpPr>
        <dsp:cNvPr id="0" name=""/>
        <dsp:cNvSpPr/>
      </dsp:nvSpPr>
      <dsp:spPr>
        <a:xfrm>
          <a:off x="5016626" y="2569223"/>
          <a:ext cx="4862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247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6828" y="2612356"/>
        <a:ext cx="25842" cy="5173"/>
      </dsp:txXfrm>
    </dsp:sp>
    <dsp:sp modelId="{9F25A69D-993F-4B52-8816-23DBE17C8D5B}">
      <dsp:nvSpPr>
        <dsp:cNvPr id="0" name=""/>
        <dsp:cNvSpPr/>
      </dsp:nvSpPr>
      <dsp:spPr>
        <a:xfrm>
          <a:off x="2771262" y="1940794"/>
          <a:ext cx="2247163" cy="134829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113" tIns="115583" rIns="110113" bIns="115583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Applied different filters like erode, dilate, and gaussian blur.</a:t>
          </a:r>
        </a:p>
      </dsp:txBody>
      <dsp:txXfrm>
        <a:off x="2771262" y="1940794"/>
        <a:ext cx="2247163" cy="1348298"/>
      </dsp:txXfrm>
    </dsp:sp>
    <dsp:sp modelId="{19CAA7CD-5352-4EC4-B408-102A8F452A73}">
      <dsp:nvSpPr>
        <dsp:cNvPr id="0" name=""/>
        <dsp:cNvSpPr/>
      </dsp:nvSpPr>
      <dsp:spPr>
        <a:xfrm>
          <a:off x="5535273" y="1940794"/>
          <a:ext cx="2247163" cy="134829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113" tIns="115583" rIns="110113" bIns="115583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Later we calculated the mean of the matrix and then generated an output image using matplotlib.</a:t>
          </a:r>
        </a:p>
      </dsp:txBody>
      <dsp:txXfrm>
        <a:off x="5535273" y="1940794"/>
        <a:ext cx="2247163" cy="1348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ADAC-8F52-4258-851F-53D4C203A9B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5F21-63BD-4E93-98C2-AFDB391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6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ADAC-8F52-4258-851F-53D4C203A9B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5F21-63BD-4E93-98C2-AFDB391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0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ADAC-8F52-4258-851F-53D4C203A9B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5F21-63BD-4E93-98C2-AFDB391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81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ADAC-8F52-4258-851F-53D4C203A9B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5F21-63BD-4E93-98C2-AFDB391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62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ADAC-8F52-4258-851F-53D4C203A9B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5F21-63BD-4E93-98C2-AFDB391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00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ADAC-8F52-4258-851F-53D4C203A9B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5F21-63BD-4E93-98C2-AFDB391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9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ADAC-8F52-4258-851F-53D4C203A9B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5F21-63BD-4E93-98C2-AFDB391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5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ADAC-8F52-4258-851F-53D4C203A9B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5F21-63BD-4E93-98C2-AFDB391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6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ADAC-8F52-4258-851F-53D4C203A9B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5F21-63BD-4E93-98C2-AFDB391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ADAC-8F52-4258-851F-53D4C203A9B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5F21-63BD-4E93-98C2-AFDB391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8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ADAC-8F52-4258-851F-53D4C203A9B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5F21-63BD-4E93-98C2-AFDB391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5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ADAC-8F52-4258-851F-53D4C203A9B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5F21-63BD-4E93-98C2-AFDB391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8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ADAC-8F52-4258-851F-53D4C203A9B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5F21-63BD-4E93-98C2-AFDB391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7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E6FADAC-8F52-4258-851F-53D4C203A9B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AC65F21-63BD-4E93-98C2-AFDB391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2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6FADAC-8F52-4258-851F-53D4C203A9B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AC65F21-63BD-4E93-98C2-AFDB391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72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igital_elevation_mode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B9E91-CF68-4DBE-B2AA-40411338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Terrain Model Generation from Point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0B33C-115B-4ABD-852B-BB4AB77D1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dirty="0"/>
              <a:t>Vatsal Ketan Patel (A20458061)</a:t>
            </a:r>
          </a:p>
          <a:p>
            <a:pPr algn="ctr"/>
            <a:r>
              <a:rPr lang="en-US" dirty="0"/>
              <a:t>Quick Savajiyani (A20451378)</a:t>
            </a:r>
          </a:p>
          <a:p>
            <a:pPr algn="ctr"/>
            <a:r>
              <a:rPr lang="en-US" dirty="0"/>
              <a:t>Aditi Desai (A20444864)</a:t>
            </a:r>
          </a:p>
        </p:txBody>
      </p:sp>
    </p:spTree>
    <p:extLst>
      <p:ext uri="{BB962C8B-B14F-4D97-AF65-F5344CB8AC3E}">
        <p14:creationId xmlns:p14="http://schemas.microsoft.com/office/powerpoint/2010/main" val="8141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CCF33-2298-4FFE-8DBE-77D93CE2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Conclusion and Future Works</a:t>
            </a:r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38283-5F56-415B-9D4E-84C3CC5AC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 We were able to generate a terrain model from point cloud data with the help of OpenCV libraries. However, processing of huge Lidar data might not be efficient with this method.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The generation of terrain model can be done for large-scale point cloud data by using CUDA enabled GPU’s or cloud services which provide higher processing power.</a:t>
            </a:r>
          </a:p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6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D17B-6124-469C-8D4F-DF62D58C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7DCC-40C2-4386-97F9-646FD33F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Digital Terrain Model Generation using LiDAR Ground Points - Andi Zang, Xin Chen, </a:t>
            </a:r>
            <a:r>
              <a:rPr lang="en-US" dirty="0" err="1"/>
              <a:t>Goce</a:t>
            </a:r>
            <a:r>
              <a:rPr lang="en-US" dirty="0"/>
              <a:t> </a:t>
            </a:r>
            <a:r>
              <a:rPr lang="en-US" dirty="0" err="1"/>
              <a:t>Trajcevski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https://en.wikipedia.org/wiki/Digital_elevation_model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HADOOP-BASED ALGORITHM OF GENERATING DEM GRID FROM POINT CLOUD DATA - 36th International Symposium on Remote Sensing of Environment - X. Jian, X. Xiao, H. </a:t>
            </a:r>
            <a:r>
              <a:rPr lang="en-US" dirty="0" err="1"/>
              <a:t>Chengfang</a:t>
            </a:r>
            <a:r>
              <a:rPr lang="en-US" dirty="0"/>
              <a:t> , Z. </a:t>
            </a:r>
            <a:r>
              <a:rPr lang="en-US" dirty="0" err="1"/>
              <a:t>Zhizhong</a:t>
            </a:r>
            <a:r>
              <a:rPr lang="en-US" dirty="0"/>
              <a:t>, W. </a:t>
            </a:r>
            <a:r>
              <a:rPr lang="en-US" dirty="0" err="1"/>
              <a:t>Zhaohui</a:t>
            </a:r>
            <a:r>
              <a:rPr lang="en-US" dirty="0"/>
              <a:t> , Z. </a:t>
            </a:r>
            <a:r>
              <a:rPr lang="en-US" dirty="0" err="1"/>
              <a:t>Dengzhong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C1FC-9079-4E5C-853E-13C5EA45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BAD-AFA8-43F1-B2C8-93E968815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 </a:t>
            </a:r>
            <a:r>
              <a:rPr lang="en-US" b="1" dirty="0"/>
              <a:t>point cloud</a:t>
            </a:r>
            <a:r>
              <a:rPr lang="en-US" dirty="0"/>
              <a:t> is a set of data points in space. Point clouds are generally produced by 3D scanners, which measure many points on the external surfaces of objects around them.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Point clouds are used for many purposes: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Creating 3D CAD models for manufactured parts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Metrology and quality inspection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For a multitude of visualization, animation, rendering and mass customization applications.</a:t>
            </a:r>
          </a:p>
        </p:txBody>
      </p:sp>
    </p:spTree>
    <p:extLst>
      <p:ext uri="{BB962C8B-B14F-4D97-AF65-F5344CB8AC3E}">
        <p14:creationId xmlns:p14="http://schemas.microsoft.com/office/powerpoint/2010/main" val="263793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B2382-CE8F-4619-9E54-A995EE65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Terminology</a:t>
            </a:r>
          </a:p>
        </p:txBody>
      </p:sp>
      <p:pic>
        <p:nvPicPr>
          <p:cNvPr id="4" name="Picture 2" descr="DEMS Overview | Geoimage">
            <a:extLst>
              <a:ext uri="{FF2B5EF4-FFF2-40B4-BE49-F238E27FC236}">
                <a16:creationId xmlns:a16="http://schemas.microsoft.com/office/drawing/2014/main" id="{AB4813B4-65C2-4DED-A4B5-39F181FAD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91" y="753061"/>
            <a:ext cx="5196897" cy="233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B31D8E-A81D-4179-B5CE-9BD4C322D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1020" y="484633"/>
            <a:ext cx="3773228" cy="228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B78B-9A97-459D-84EE-1721BBD37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644" y="3843026"/>
            <a:ext cx="6848271" cy="257262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FFFF"/>
                </a:solidFill>
              </a:rPr>
              <a:t>Digital Surface Model (DSM)</a:t>
            </a:r>
            <a:r>
              <a:rPr lang="en-US" dirty="0">
                <a:solidFill>
                  <a:srgbClr val="FFFFFF"/>
                </a:solidFill>
              </a:rPr>
              <a:t> refers to the </a:t>
            </a:r>
            <a:r>
              <a:rPr lang="en-US" b="1" dirty="0">
                <a:solidFill>
                  <a:srgbClr val="FFFFFF"/>
                </a:solidFill>
              </a:rPr>
              <a:t>Earth’s surface</a:t>
            </a:r>
            <a:r>
              <a:rPr lang="en-US" dirty="0">
                <a:solidFill>
                  <a:srgbClr val="FFFFFF"/>
                </a:solidFill>
              </a:rPr>
              <a:t> and includes </a:t>
            </a:r>
            <a:r>
              <a:rPr lang="en-US" b="1" dirty="0">
                <a:solidFill>
                  <a:srgbClr val="FFFFFF"/>
                </a:solidFill>
              </a:rPr>
              <a:t>all the objects</a:t>
            </a:r>
            <a:r>
              <a:rPr lang="en-US" dirty="0">
                <a:solidFill>
                  <a:srgbClr val="FFFFFF"/>
                </a:solidFill>
              </a:rPr>
              <a:t> on it.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 In contrast to a DSM, </a:t>
            </a:r>
            <a:r>
              <a:rPr lang="en-US" b="1" dirty="0">
                <a:solidFill>
                  <a:srgbClr val="FFFFFF"/>
                </a:solidFill>
              </a:rPr>
              <a:t>Digital Terrain Model (DTM)</a:t>
            </a:r>
            <a:r>
              <a:rPr lang="en-US" dirty="0">
                <a:solidFill>
                  <a:srgbClr val="FFFFFF"/>
                </a:solidFill>
              </a:rPr>
              <a:t> represents the </a:t>
            </a:r>
            <a:r>
              <a:rPr lang="en-US" b="1" dirty="0">
                <a:solidFill>
                  <a:srgbClr val="FFFFFF"/>
                </a:solidFill>
              </a:rPr>
              <a:t>bare ground surface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</a:rPr>
              <a:t>without any objects</a:t>
            </a:r>
            <a:r>
              <a:rPr lang="en-US" dirty="0">
                <a:solidFill>
                  <a:srgbClr val="FFFFFF"/>
                </a:solidFill>
              </a:rPr>
              <a:t> like plants and buildings.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b="1" dirty="0">
                <a:solidFill>
                  <a:srgbClr val="FFFFFF"/>
                </a:solidFill>
              </a:rPr>
              <a:t>digital elevation model (DEM)</a:t>
            </a:r>
            <a:r>
              <a:rPr lang="en-US" dirty="0">
                <a:solidFill>
                  <a:srgbClr val="FFFFFF"/>
                </a:solidFill>
              </a:rPr>
              <a:t> is a </a:t>
            </a:r>
            <a:r>
              <a:rPr lang="en-US" b="1" dirty="0">
                <a:solidFill>
                  <a:srgbClr val="FFFFFF"/>
                </a:solidFill>
              </a:rPr>
              <a:t>digital model</a:t>
            </a:r>
            <a:r>
              <a:rPr lang="en-US" dirty="0">
                <a:solidFill>
                  <a:srgbClr val="FFFFFF"/>
                </a:solidFill>
              </a:rPr>
              <a:t> or </a:t>
            </a:r>
            <a:r>
              <a:rPr lang="en-US" b="1" dirty="0">
                <a:solidFill>
                  <a:srgbClr val="FFFFFF"/>
                </a:solidFill>
              </a:rPr>
              <a:t>3D representation</a:t>
            </a:r>
            <a:r>
              <a:rPr lang="en-US" dirty="0">
                <a:solidFill>
                  <a:srgbClr val="FFFFFF"/>
                </a:solidFill>
              </a:rPr>
              <a:t> of a terrain’s surface- commonly for a planet (including Earth), moon or asteroid- created from </a:t>
            </a:r>
            <a:r>
              <a:rPr lang="en-US" b="1" dirty="0">
                <a:solidFill>
                  <a:srgbClr val="FFFFFF"/>
                </a:solidFill>
              </a:rPr>
              <a:t>terrain elevation data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D220472-356F-483A-ADA1-495270A4530D}"/>
              </a:ext>
            </a:extLst>
          </p:cNvPr>
          <p:cNvSpPr txBox="1">
            <a:spLocks/>
          </p:cNvSpPr>
          <p:nvPr/>
        </p:nvSpPr>
        <p:spPr>
          <a:xfrm>
            <a:off x="7827807" y="2768445"/>
            <a:ext cx="3999654" cy="40277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/>
              <a:t>3D rendering of a DEM on Mars </a:t>
            </a:r>
          </a:p>
        </p:txBody>
      </p:sp>
    </p:spTree>
    <p:extLst>
      <p:ext uri="{BB962C8B-B14F-4D97-AF65-F5344CB8AC3E}">
        <p14:creationId xmlns:p14="http://schemas.microsoft.com/office/powerpoint/2010/main" val="108326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25B7-24E6-4BB2-B42A-18E0E369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Terminology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76B39-27A3-432B-A7E3-9BF828368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datasets which are captured with satellites, airplanes or other flying platforms are originally DSMs.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possible to compute a DTM from high resolution DSM datasets with complex algorithms.</a:t>
            </a:r>
          </a:p>
        </p:txBody>
      </p:sp>
    </p:spTree>
    <p:extLst>
      <p:ext uri="{BB962C8B-B14F-4D97-AF65-F5344CB8AC3E}">
        <p14:creationId xmlns:p14="http://schemas.microsoft.com/office/powerpoint/2010/main" val="191743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68D7C-9496-4DC8-A694-B12A7C9E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Digital Elevation model(DEM)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19FD-E3C4-4A7C-9296-4952F6766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DEM can be represented as a raster ( a grid of squares, also known as a heightmap when representing elevation) or as a vector- based triangular irregular network (TIN).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TIN DEM dataset is also referred to as a primary (measured) DEM, whereas the Raster DEM is referred to as a secondary (computed) DEM.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DEM can be acquired through techniques such as photogrammetry, lidar, </a:t>
            </a:r>
            <a:r>
              <a:rPr lang="en-US" dirty="0" err="1"/>
              <a:t>lfSAR</a:t>
            </a:r>
            <a:r>
              <a:rPr lang="en-US" dirty="0"/>
              <a:t>, land surveying etc.</a:t>
            </a:r>
          </a:p>
        </p:txBody>
      </p:sp>
    </p:spTree>
    <p:extLst>
      <p:ext uri="{BB962C8B-B14F-4D97-AF65-F5344CB8AC3E}">
        <p14:creationId xmlns:p14="http://schemas.microsoft.com/office/powerpoint/2010/main" val="221907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A1021-0237-41A9-9629-36A12B66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DEM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AFA83-2642-4FAA-AC4C-5421CD60C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DEMs are commonly built using data collected using remote sensing techniques, but they may also be built from land surveying.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They are often used in geographic information systems and are the most common basis for digitally produced relief maps.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While a DSM may be useful for landscape modelling, city modelling and visualization applications, a DTM is often used for flood or drainage modelling, land- use studies, geological applications, and other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16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00CB7-785B-45EB-A8F2-50A0006E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68" y="266483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ECEF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5264A56-D758-4FFD-8AAA-633E309FA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19" y="1956534"/>
            <a:ext cx="4173166" cy="3632200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solidFill>
                  <a:srgbClr val="FFFFFF"/>
                </a:solidFill>
              </a:rPr>
              <a:t>ECEF (acronym for </a:t>
            </a:r>
            <a:r>
              <a:rPr lang="en-US" sz="1600" b="1" dirty="0">
                <a:solidFill>
                  <a:srgbClr val="FFFFFF"/>
                </a:solidFill>
              </a:rPr>
              <a:t>earth-centered, earth-fixed</a:t>
            </a:r>
            <a:r>
              <a:rPr lang="en-US" sz="1600" dirty="0">
                <a:solidFill>
                  <a:srgbClr val="FFFFFF"/>
                </a:solidFill>
              </a:rPr>
              <a:t>), also known as ECR (earth-centered rotational), is a geographic and Cartesian coordinate system and is sometimes known as a "conventional terrestrial" system. It represents positions as X, Y, and Z coordinates with point (0,0,0) defined as center of mass for Earth.</a:t>
            </a:r>
          </a:p>
        </p:txBody>
      </p:sp>
      <p:sp>
        <p:nvSpPr>
          <p:cNvPr id="79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9B2FEF-169A-48BB-ADF2-5528CA801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8231" y="1258529"/>
            <a:ext cx="5049802" cy="433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71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0B050-0DC0-4472-BD15-9C4B5B14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Methodology used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78C40BE-2FB0-4A2E-9DC4-249F587E3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719345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30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0FA1B97-98F1-4B4E-816D-27FA0E062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ntermediate Result">
            <a:extLst>
              <a:ext uri="{FF2B5EF4-FFF2-40B4-BE49-F238E27FC236}">
                <a16:creationId xmlns:a16="http://schemas.microsoft.com/office/drawing/2014/main" id="{3E412461-1601-4EA2-AE0E-5066AA044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1" y="926956"/>
            <a:ext cx="3331905" cy="1990813"/>
          </a:xfrm>
          <a:prstGeom prst="rect">
            <a:avLst/>
          </a:prstGeo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85AD910E-E9C8-44C2-A28E-EB5B4CA1C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03" y="931121"/>
            <a:ext cx="3331905" cy="1982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276333-9A65-46CB-A82C-9D2A3F92C98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47314" y="907671"/>
            <a:ext cx="3260054" cy="2029383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1B2BF06-97B5-459D-A2C0-49B160F57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38A8F-A4E5-4EFB-8CD6-5066793D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4320"/>
            <a:ext cx="10572000" cy="12757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84186-E7A2-419C-80A6-DFE1726B4165}"/>
              </a:ext>
            </a:extLst>
          </p:cNvPr>
          <p:cNvSpPr txBox="1"/>
          <p:nvPr/>
        </p:nvSpPr>
        <p:spPr>
          <a:xfrm>
            <a:off x="-116733" y="3106068"/>
            <a:ext cx="532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/>
              <a:t>Intermediate Result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5A6F0E-9F57-449E-8B39-B14898A3D7A4}"/>
              </a:ext>
            </a:extLst>
          </p:cNvPr>
          <p:cNvSpPr txBox="1"/>
          <p:nvPr/>
        </p:nvSpPr>
        <p:spPr>
          <a:xfrm>
            <a:off x="8447314" y="3009028"/>
            <a:ext cx="31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/>
              <a:t>Result with Gaussian Blur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E45824-1467-41A3-8AA6-C56E4FC7DC1F}"/>
              </a:ext>
            </a:extLst>
          </p:cNvPr>
          <p:cNvSpPr txBox="1"/>
          <p:nvPr/>
        </p:nvSpPr>
        <p:spPr>
          <a:xfrm>
            <a:off x="4755503" y="3055194"/>
            <a:ext cx="318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/>
              <a:t>Result without Gaussian Blur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59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709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Tw Cen MT</vt:lpstr>
      <vt:lpstr>Wingdings</vt:lpstr>
      <vt:lpstr>Wingdings 2</vt:lpstr>
      <vt:lpstr>Quotable</vt:lpstr>
      <vt:lpstr>Terrain Model Generation from Point Cloud</vt:lpstr>
      <vt:lpstr>Introduction</vt:lpstr>
      <vt:lpstr>Terminology</vt:lpstr>
      <vt:lpstr>Terminology</vt:lpstr>
      <vt:lpstr>Digital Elevation model(DEM)</vt:lpstr>
      <vt:lpstr>DEM</vt:lpstr>
      <vt:lpstr>ECEF</vt:lpstr>
      <vt:lpstr>Methodology used</vt:lpstr>
      <vt:lpstr>Results</vt:lpstr>
      <vt:lpstr>Conclusion and Future Works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Terrain Model Generation from Point Cloud</dc:title>
  <dc:creator>Vatsal Patel</dc:creator>
  <cp:lastModifiedBy>Vatsal Patel</cp:lastModifiedBy>
  <cp:revision>4</cp:revision>
  <dcterms:created xsi:type="dcterms:W3CDTF">2020-05-02T08:12:09Z</dcterms:created>
  <dcterms:modified xsi:type="dcterms:W3CDTF">2020-05-02T14:46:19Z</dcterms:modified>
</cp:coreProperties>
</file>