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sldIdLst>
    <p:sldId id="298" r:id="rId6"/>
    <p:sldId id="335" r:id="rId7"/>
    <p:sldId id="346" r:id="rId8"/>
    <p:sldId id="336" r:id="rId9"/>
    <p:sldId id="350" r:id="rId10"/>
    <p:sldId id="333" r:id="rId11"/>
    <p:sldId id="332" r:id="rId12"/>
    <p:sldId id="349" r:id="rId13"/>
    <p:sldId id="347" r:id="rId14"/>
    <p:sldId id="348" r:id="rId15"/>
    <p:sldId id="354" r:id="rId16"/>
    <p:sldId id="355" r:id="rId17"/>
    <p:sldId id="357" r:id="rId18"/>
    <p:sldId id="358" r:id="rId19"/>
    <p:sldId id="359" r:id="rId20"/>
    <p:sldId id="360" r:id="rId21"/>
    <p:sldId id="353" r:id="rId22"/>
    <p:sldId id="35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>
        <p:scale>
          <a:sx n="90" d="100"/>
          <a:sy n="90" d="100"/>
        </p:scale>
        <p:origin x="39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8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5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9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4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8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8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340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2698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1013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57380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3828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1953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6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video_description&amp;redir_token=QUFFLUhqbktTcjgxQlZaWndFRmwtR0RxYzJET0I2OWtNZ3xBQ3Jtc0ttZ0hvS0Z5U0o1cHFHT2lkcWRNNkNlYzNOaU82dExsY2dMbkFtRW5NVXB3WFFzVlh2TElKU2VtQVFPaUZ0QWRfWkNfQkJLVjBpaWNNWE5sVTROVU55WllPd05kRTFNRENOSFFwSFNlaDBzYlZ1TnRNNA&amp;q=https%3A%2F%2Fbit.ly%2Fmdb-atlas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omics.com/v1/prices?key=3ceb712731b63f951a9bf1de3236dc88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27764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449" y="2873825"/>
            <a:ext cx="4391706" cy="582939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CA" sz="2400" dirty="0"/>
            </a:br>
            <a:br>
              <a:rPr lang="en-CA" sz="2200" dirty="0"/>
            </a:br>
            <a:br>
              <a:rPr lang="en-US" sz="800" dirty="0"/>
            </a:br>
            <a:br>
              <a:rPr lang="en-CA" sz="2400" dirty="0"/>
            </a:br>
            <a:r>
              <a:rPr lang="en-CA" sz="4400" dirty="0">
                <a:latin typeface="Agency FB" panose="020B0503020202020204" pitchFamily="34" charset="0"/>
              </a:rPr>
              <a:t>Final Project – Data Programming(1004)</a:t>
            </a:r>
            <a:endParaRPr lang="en-US" sz="4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6334" y="4608576"/>
            <a:ext cx="3470987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Mukesh Kumar(200467460)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0F011-E65C-499A-A591-A47DB77DC570}"/>
              </a:ext>
            </a:extLst>
          </p:cNvPr>
          <p:cNvSpPr txBox="1"/>
          <p:nvPr/>
        </p:nvSpPr>
        <p:spPr>
          <a:xfrm>
            <a:off x="1822788" y="653143"/>
            <a:ext cx="983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string to connect to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7601D-BD99-45FB-8D02-C032D4B66C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0181" y="1567543"/>
            <a:ext cx="9983754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2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6" y="624110"/>
            <a:ext cx="9442546" cy="1280890"/>
          </a:xfrm>
        </p:spPr>
        <p:txBody>
          <a:bodyPr/>
          <a:lstStyle/>
          <a:p>
            <a:r>
              <a:rPr lang="en-US" dirty="0"/>
              <a:t>Use Python to acquire data and store into a database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033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062066" y="1905000"/>
            <a:ext cx="876144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Create a free hosted MongoDB database using </a:t>
            </a:r>
            <a:r>
              <a:rPr lang="en-US" sz="1400" b="0" i="0" dirty="0">
                <a:solidFill>
                  <a:srgbClr val="13AA52"/>
                </a:solidFill>
                <a:effectLst/>
                <a:latin typeface="+mj-lt"/>
              </a:rPr>
              <a:t>MongoDB Atlas</a:t>
            </a:r>
            <a:endParaRPr lang="en-US" sz="1400" b="0" i="0" u="none" strike="noStrike" dirty="0">
              <a:solidFill>
                <a:srgbClr val="13AA5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3AA52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Install </a:t>
            </a:r>
            <a:r>
              <a:rPr lang="en-US" sz="1400" b="0" i="0" dirty="0" err="1">
                <a:solidFill>
                  <a:srgbClr val="42494F"/>
                </a:solidFill>
                <a:effectLst/>
                <a:latin typeface="+mj-lt"/>
              </a:rPr>
              <a:t>PyMongo</a:t>
            </a: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(python -m pip install </a:t>
            </a:r>
            <a:r>
              <a:rPr lang="en-US" sz="1400" b="0" i="0" dirty="0" err="1">
                <a:solidFill>
                  <a:srgbClr val="42494F"/>
                </a:solidFill>
                <a:effectLst/>
                <a:latin typeface="+mj-lt"/>
              </a:rPr>
              <a:t>pymongo</a:t>
            </a: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2494F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Connect to MongoDB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2494F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To connect a connection to MongoDB with </a:t>
            </a:r>
            <a:r>
              <a:rPr lang="en-US" sz="1400" b="0" i="0" dirty="0" err="1">
                <a:solidFill>
                  <a:srgbClr val="42494F"/>
                </a:solidFill>
                <a:effectLst/>
                <a:latin typeface="+mj-lt"/>
              </a:rPr>
              <a:t>PyMongo</a:t>
            </a: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we use the </a:t>
            </a:r>
            <a:r>
              <a:rPr lang="en-US" sz="1400" b="0" i="0" dirty="0" err="1">
                <a:solidFill>
                  <a:srgbClr val="42494F"/>
                </a:solidFill>
                <a:effectLst/>
                <a:latin typeface="+mj-lt"/>
              </a:rPr>
              <a:t>MongoClient</a:t>
            </a:r>
            <a:r>
              <a:rPr lang="en-US" sz="1400" b="0" i="0" dirty="0">
                <a:solidFill>
                  <a:srgbClr val="42494F"/>
                </a:solidFill>
                <a:effectLst/>
                <a:latin typeface="+mj-lt"/>
              </a:rPr>
              <a:t>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2494F"/>
              </a:solidFill>
              <a:latin typeface="+mj-lt"/>
            </a:endParaRPr>
          </a:p>
          <a:p>
            <a:r>
              <a:rPr lang="en-US" sz="1400" b="1" i="0" dirty="0">
                <a:effectLst/>
                <a:latin typeface="+mj-lt"/>
              </a:rPr>
              <a:t>from </a:t>
            </a:r>
            <a:r>
              <a:rPr lang="en-US" sz="1400" b="1" i="0" dirty="0" err="1">
                <a:effectLst/>
                <a:latin typeface="+mj-lt"/>
              </a:rPr>
              <a:t>pymongo</a:t>
            </a:r>
            <a:r>
              <a:rPr lang="en-US" sz="1400" b="1" i="0" dirty="0">
                <a:effectLst/>
                <a:latin typeface="+mj-lt"/>
              </a:rPr>
              <a:t> import </a:t>
            </a:r>
            <a:r>
              <a:rPr lang="en-US" sz="1400" b="1" i="0" dirty="0" err="1">
                <a:effectLst/>
                <a:latin typeface="+mj-lt"/>
              </a:rPr>
              <a:t>MongoClient</a:t>
            </a:r>
            <a:r>
              <a:rPr lang="en-US" sz="1400" b="1" i="0" dirty="0">
                <a:effectLst/>
                <a:latin typeface="+mj-lt"/>
              </a:rPr>
              <a:t> </a:t>
            </a:r>
          </a:p>
          <a:p>
            <a:r>
              <a:rPr lang="en-US" sz="1400" b="1" i="0" dirty="0">
                <a:effectLst/>
                <a:latin typeface="+mj-lt"/>
              </a:rPr>
              <a:t>client = </a:t>
            </a:r>
            <a:r>
              <a:rPr lang="en-US" sz="1400" b="1" i="0" dirty="0" err="1">
                <a:effectLst/>
                <a:latin typeface="+mj-lt"/>
              </a:rPr>
              <a:t>MongoClient</a:t>
            </a:r>
            <a:r>
              <a:rPr lang="en-US" sz="1400" b="1" i="0" dirty="0">
                <a:effectLst/>
                <a:latin typeface="+mj-lt"/>
              </a:rPr>
              <a:t>('&lt;&lt;MongoDB URL&gt;&gt;’)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i="0" dirty="0">
                <a:effectLst/>
                <a:latin typeface="+mj-lt"/>
              </a:rPr>
              <a:t>MongoDB URL is the connection string which we can fetch from MongoDB.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i="0" dirty="0">
                <a:effectLst/>
                <a:latin typeface="+mj-lt"/>
              </a:rPr>
              <a:t>Connection string : </a:t>
            </a:r>
            <a:r>
              <a:rPr lang="en-US" sz="1400" b="0" i="0" dirty="0">
                <a:effectLst/>
                <a:latin typeface="+mj-lt"/>
              </a:rPr>
              <a:t>"</a:t>
            </a:r>
            <a:r>
              <a:rPr lang="en-US" sz="1400" b="0" i="0" dirty="0" err="1">
                <a:effectLst/>
                <a:latin typeface="+mj-lt"/>
              </a:rPr>
              <a:t>mongodb+srv</a:t>
            </a:r>
            <a:r>
              <a:rPr lang="en-US" sz="1400" b="0" i="0" dirty="0">
                <a:effectLst/>
                <a:latin typeface="+mj-lt"/>
              </a:rPr>
              <a:t>://mukesh:hello123@finalproject.t1pva.mongodb.net/</a:t>
            </a:r>
            <a:r>
              <a:rPr lang="en-US" sz="1400" b="0" i="0" dirty="0" err="1">
                <a:effectLst/>
                <a:latin typeface="+mj-lt"/>
              </a:rPr>
              <a:t>myFirstDatabase?retryWrites</a:t>
            </a:r>
            <a:r>
              <a:rPr lang="en-US" sz="1400" b="0" i="0" dirty="0">
                <a:effectLst/>
                <a:latin typeface="+mj-lt"/>
              </a:rPr>
              <a:t>=</a:t>
            </a:r>
            <a:r>
              <a:rPr lang="en-US" sz="1400" b="0" i="0" dirty="0" err="1">
                <a:effectLst/>
                <a:latin typeface="+mj-lt"/>
              </a:rPr>
              <a:t>true&amp;w</a:t>
            </a:r>
            <a:r>
              <a:rPr lang="en-US" sz="1400" b="0" i="0" dirty="0">
                <a:effectLst/>
                <a:latin typeface="+mj-lt"/>
              </a:rPr>
              <a:t>=majority</a:t>
            </a:r>
            <a:r>
              <a:rPr lang="en-US" b="0" i="0" dirty="0">
                <a:effectLst/>
                <a:latin typeface="Menlo"/>
              </a:rPr>
              <a:t>"</a:t>
            </a:r>
          </a:p>
          <a:p>
            <a:endParaRPr lang="en-US" b="1" i="0" dirty="0">
              <a:effectLst/>
              <a:latin typeface="Menlo"/>
            </a:endParaRPr>
          </a:p>
          <a:p>
            <a:br>
              <a:rPr lang="en-US" b="1" i="0" dirty="0">
                <a:effectLst/>
                <a:latin typeface="Menlo"/>
              </a:rPr>
            </a:br>
            <a:endParaRPr lang="en-US" b="1" i="0" dirty="0">
              <a:effectLst/>
              <a:latin typeface="Akzidenz Grotesk BQ Ligh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2494F"/>
              </a:solidFill>
              <a:effectLst/>
              <a:latin typeface="Akzidenz Grotesk BQ Ligh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2494F"/>
              </a:solidFill>
              <a:latin typeface="Akzidenz Grotesk BQ Ligh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2494F"/>
              </a:solidFill>
              <a:effectLst/>
              <a:latin typeface="Akzidenz Grotesk BQ Ligh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2494F"/>
              </a:solidFill>
              <a:effectLst/>
              <a:latin typeface="Akzidenz Grotesk BQ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284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6" y="624110"/>
            <a:ext cx="9442546" cy="1280890"/>
          </a:xfrm>
        </p:spPr>
        <p:txBody>
          <a:bodyPr/>
          <a:lstStyle/>
          <a:p>
            <a:r>
              <a:rPr lang="en-US" dirty="0"/>
              <a:t>Use Python to acquire data and store into a database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96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146041" y="1905000"/>
            <a:ext cx="884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68C4F-D7EE-4874-BABC-4503BEFAF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2066" y="2071396"/>
            <a:ext cx="9246636" cy="43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6" y="624110"/>
            <a:ext cx="9442546" cy="1280890"/>
          </a:xfrm>
        </p:spPr>
        <p:txBody>
          <a:bodyPr/>
          <a:lstStyle/>
          <a:p>
            <a:r>
              <a:rPr lang="en-US" dirty="0"/>
              <a:t>API data stored into a database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96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146041" y="1905000"/>
            <a:ext cx="884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4347B-D500-41C7-80B1-74ED6358DF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2065" y="1820862"/>
            <a:ext cx="9022701" cy="44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0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6" y="624110"/>
            <a:ext cx="9442546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96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146041" y="1905000"/>
            <a:ext cx="884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21BA4-F9AA-43AF-A288-6559F27B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73" y="1469571"/>
            <a:ext cx="9291322" cy="49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6" y="624110"/>
            <a:ext cx="9442546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Visualization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96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146041" y="1905000"/>
            <a:ext cx="884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BC393-5263-4E2F-A225-38FBC07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73" y="1520891"/>
            <a:ext cx="9388307" cy="49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6" y="624110"/>
            <a:ext cx="9442546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Visualization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96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146041" y="1905000"/>
            <a:ext cx="8845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17C07-019F-4F46-8F2F-41153E61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5" y="1613327"/>
            <a:ext cx="9469551" cy="4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could have been done more?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033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941B-AFFD-40A3-A3AC-78D171E8E12E}"/>
              </a:ext>
            </a:extLst>
          </p:cNvPr>
          <p:cNvSpPr txBox="1"/>
          <p:nvPr/>
        </p:nvSpPr>
        <p:spPr>
          <a:xfrm>
            <a:off x="2146041" y="1905000"/>
            <a:ext cx="88454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 was working alone on this project as my teammate didn’t respond or backed out at last moment. With a lot of other assignments and exam in last two weeks I believe that I missed out on a few things, which I could have done if have more time.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Data Visualization can be improve and more charts can be added.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Webpage can be made better with the addition of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Flask app can be deployed with the help of Google App Engine.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Python and google can be used for better data visualization.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8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3006-9306-4F8F-93FF-BC64C4DF74B2}"/>
              </a:ext>
            </a:extLst>
          </p:cNvPr>
          <p:cNvSpPr txBox="1">
            <a:spLocks/>
          </p:cNvSpPr>
          <p:nvPr/>
        </p:nvSpPr>
        <p:spPr>
          <a:xfrm>
            <a:off x="4068148" y="2919440"/>
            <a:ext cx="3844212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6505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47C9-5D50-4D3B-8A94-00159AD7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D08C-3103-4D8B-A3B0-14F578DB9911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90406-0F79-471A-84D6-64935F462E94}"/>
              </a:ext>
            </a:extLst>
          </p:cNvPr>
          <p:cNvSpPr txBox="1"/>
          <p:nvPr/>
        </p:nvSpPr>
        <p:spPr>
          <a:xfrm>
            <a:off x="2187995" y="2690336"/>
            <a:ext cx="89900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part of the Final project, we develop a web application that acquire data from an online source  with the help of Python and store data into a database.</a:t>
            </a:r>
          </a:p>
          <a:p>
            <a:endParaRPr lang="en-US" dirty="0"/>
          </a:p>
          <a:p>
            <a:r>
              <a:rPr lang="en-US" dirty="0"/>
              <a:t>Later, pull data from the database and prepare a dashboard on which meaning data can be shown which can help business to take informed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8E53-7BCA-430A-A3DC-427DC6C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A9CB-B548-42BD-B888-B67CF20B5641}"/>
              </a:ext>
            </a:extLst>
          </p:cNvPr>
          <p:cNvSpPr txBox="1"/>
          <p:nvPr/>
        </p:nvSpPr>
        <p:spPr>
          <a:xfrm>
            <a:off x="1492898" y="1371600"/>
            <a:ext cx="103009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b="1" dirty="0">
                <a:latin typeface="+mj-lt"/>
              </a:rPr>
              <a:t>Mukesh Kumar </a:t>
            </a:r>
            <a:r>
              <a:rPr lang="en-US" sz="1600" b="1" dirty="0">
                <a:latin typeface="+mj-lt"/>
              </a:rPr>
              <a:t>: </a:t>
            </a:r>
            <a:r>
              <a:rPr lang="en-US" sz="1600" dirty="0">
                <a:latin typeface="+mj-lt"/>
              </a:rPr>
              <a:t>I am working alone on this project. I am a </a:t>
            </a:r>
            <a:r>
              <a:rPr lang="en-US" sz="1600" b="0" i="0" dirty="0">
                <a:effectLst/>
                <a:latin typeface="+mj-lt"/>
              </a:rPr>
              <a:t>MBA professional from University of Pune &amp; Bachelor in computer science from University of Mumbai, I have consulting experience of 4+ years. I have proven ability to analyze client requirements and suggest the best possible solutions for critical problems in the system. I have the expertise in implementation &amp; maintenance of Enterprise &amp; Mid-level applications across complex environments for clients across the globe.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My core skills: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Requirements Gathering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Functional Architecture Design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Stakeholder Management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Design &amp; Test Documentation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Product Implementation &amp; Support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Project Management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Service Management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Business Process Modelling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Change Management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Release Management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- Proposal Development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248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83-75E6-4D03-9BC6-F347CA8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363CF9-4818-414A-8494-E6A674A80D27}"/>
              </a:ext>
            </a:extLst>
          </p:cNvPr>
          <p:cNvSpPr txBox="1">
            <a:spLocks/>
          </p:cNvSpPr>
          <p:nvPr/>
        </p:nvSpPr>
        <p:spPr>
          <a:xfrm>
            <a:off x="2619930" y="2920481"/>
            <a:ext cx="9092080" cy="2467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DAD8A-D6FC-4696-B3F3-D79898BDB708}"/>
              </a:ext>
            </a:extLst>
          </p:cNvPr>
          <p:cNvSpPr txBox="1">
            <a:spLocks/>
          </p:cNvSpPr>
          <p:nvPr/>
        </p:nvSpPr>
        <p:spPr>
          <a:xfrm>
            <a:off x="2619930" y="365033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B7F-5B28-4CAF-AF5B-CDE3CF371C0D}"/>
              </a:ext>
            </a:extLst>
          </p:cNvPr>
          <p:cNvSpPr txBox="1"/>
          <p:nvPr/>
        </p:nvSpPr>
        <p:spPr>
          <a:xfrm>
            <a:off x="2146041" y="1905000"/>
            <a:ext cx="88454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+mj-lt"/>
              </a:rPr>
              <a:t>As part of the project I have used  MogoDB to store data as database. </a:t>
            </a:r>
            <a:r>
              <a:rPr lang="en-US" i="0" dirty="0">
                <a:effectLst/>
                <a:latin typeface="+mj-lt"/>
              </a:rPr>
              <a:t>MongoDB  stores data in JSON-like documents and it is faster than traditional database system,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Link: </a:t>
            </a:r>
            <a:r>
              <a:rPr lang="en-US" b="0" i="0" dirty="0">
                <a:effectLst/>
                <a:latin typeface="Roboto"/>
                <a:hlinkClick r:id="rId2"/>
              </a:rPr>
              <a:t>https://bit.ly/mdb-atlas</a:t>
            </a:r>
            <a:endParaRPr lang="en-US" b="0" i="0" dirty="0">
              <a:effectLst/>
              <a:latin typeface="Roboto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Above is the link to where we can register to the </a:t>
            </a:r>
            <a:r>
              <a:rPr lang="en-US" dirty="0" err="1">
                <a:latin typeface="+mj-lt"/>
              </a:rPr>
              <a:t>Mongodb</a:t>
            </a:r>
            <a:r>
              <a:rPr lang="en-US" dirty="0">
                <a:latin typeface="+mj-lt"/>
              </a:rPr>
              <a:t> and use/create a free cluster. While registering we need to choose a cloud provider(AWS, Google cloud, Azure)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50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8911D1-015F-4FFD-9A57-DC258F31B95F}"/>
              </a:ext>
            </a:extLst>
          </p:cNvPr>
          <p:cNvSpPr txBox="1">
            <a:spLocks/>
          </p:cNvSpPr>
          <p:nvPr/>
        </p:nvSpPr>
        <p:spPr>
          <a:xfrm>
            <a:off x="1950098" y="624110"/>
            <a:ext cx="9554513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source from a remote source (URL)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29170-BDC1-4D87-82DA-C7167FD9362D}"/>
              </a:ext>
            </a:extLst>
          </p:cNvPr>
          <p:cNvSpPr txBox="1">
            <a:spLocks/>
          </p:cNvSpPr>
          <p:nvPr/>
        </p:nvSpPr>
        <p:spPr>
          <a:xfrm>
            <a:off x="1744825" y="2313992"/>
            <a:ext cx="9995177" cy="3074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41B93-9F0D-4707-B87E-DC06E1297751}"/>
              </a:ext>
            </a:extLst>
          </p:cNvPr>
          <p:cNvSpPr txBox="1">
            <a:spLocks/>
          </p:cNvSpPr>
          <p:nvPr/>
        </p:nvSpPr>
        <p:spPr>
          <a:xfrm>
            <a:off x="1380930" y="2351314"/>
            <a:ext cx="10359071" cy="3882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I collected the data from a API. The data is about Biotin price in different currency, Its give a brief overview of price of one bitcoin in  different part of world in their local currency. </a:t>
            </a:r>
          </a:p>
          <a:p>
            <a:endParaRPr lang="en-US" sz="2000" dirty="0"/>
          </a:p>
          <a:p>
            <a:r>
              <a:rPr lang="en-US" sz="2000" dirty="0"/>
              <a:t>The data is in JSON format in a list.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Number of Rows = 5780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Number of Columns = 3 (ID, </a:t>
            </a:r>
            <a:r>
              <a:rPr lang="en-US" sz="2000" dirty="0" err="1"/>
              <a:t>Currency,Price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94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8911D1-015F-4FFD-9A57-DC258F31B95F}"/>
              </a:ext>
            </a:extLst>
          </p:cNvPr>
          <p:cNvSpPr txBox="1">
            <a:spLocks/>
          </p:cNvSpPr>
          <p:nvPr/>
        </p:nvSpPr>
        <p:spPr>
          <a:xfrm>
            <a:off x="1950098" y="624110"/>
            <a:ext cx="9554513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source from a remote source (URL)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29170-BDC1-4D87-82DA-C7167FD9362D}"/>
              </a:ext>
            </a:extLst>
          </p:cNvPr>
          <p:cNvSpPr txBox="1">
            <a:spLocks/>
          </p:cNvSpPr>
          <p:nvPr/>
        </p:nvSpPr>
        <p:spPr>
          <a:xfrm>
            <a:off x="1380930" y="2351314"/>
            <a:ext cx="10359071" cy="3882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hlinkClick r:id="rId2"/>
              </a:rPr>
              <a:t>API Source website:  https://p.nomics.com/cryptocurrency-bitcoin-api</a:t>
            </a:r>
          </a:p>
          <a:p>
            <a:endParaRPr lang="en-US" sz="2000" u="sng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API URL: https://api.nomics.com/v1/prices?key=3ceb712731b63f951a9bf1de3236dc88</a:t>
            </a:r>
            <a:endParaRPr lang="en-US" sz="2000" dirty="0"/>
          </a:p>
          <a:p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Access key</a:t>
            </a:r>
            <a:r>
              <a:rPr lang="en-US" sz="2000" dirty="0"/>
              <a:t>: 3ceb712731b63f951a9bf1de3236dc88</a:t>
            </a:r>
          </a:p>
        </p:txBody>
      </p:sp>
    </p:spTree>
    <p:extLst>
      <p:ext uri="{BB962C8B-B14F-4D97-AF65-F5344CB8AC3E}">
        <p14:creationId xmlns:p14="http://schemas.microsoft.com/office/powerpoint/2010/main" val="5715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0F011-E65C-499A-A591-A47DB77DC570}"/>
              </a:ext>
            </a:extLst>
          </p:cNvPr>
          <p:cNvSpPr txBox="1"/>
          <p:nvPr/>
        </p:nvSpPr>
        <p:spPr>
          <a:xfrm>
            <a:off x="1822788" y="718458"/>
            <a:ext cx="983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 cluster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FinalProject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4FBBE-D0F0-4002-A71B-B0FAE508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88" y="1642187"/>
            <a:ext cx="9504575" cy="49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0F011-E65C-499A-A591-A47DB77DC570}"/>
              </a:ext>
            </a:extLst>
          </p:cNvPr>
          <p:cNvSpPr txBox="1"/>
          <p:nvPr/>
        </p:nvSpPr>
        <p:spPr>
          <a:xfrm>
            <a:off x="1916094" y="718458"/>
            <a:ext cx="983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 admin user with admin rights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64EF1-7A05-47F8-A4AC-29D120ACF1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093" y="1651518"/>
            <a:ext cx="9831147" cy="45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3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0F011-E65C-499A-A591-A47DB77DC570}"/>
              </a:ext>
            </a:extLst>
          </p:cNvPr>
          <p:cNvSpPr txBox="1"/>
          <p:nvPr/>
        </p:nvSpPr>
        <p:spPr>
          <a:xfrm>
            <a:off x="1916094" y="718458"/>
            <a:ext cx="983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 admin user with admin rights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C97B3-EA6D-495E-95D5-B19C6EFCD9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2787" y="1623527"/>
            <a:ext cx="9831147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1075</TotalTime>
  <Words>683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Agency FB</vt:lpstr>
      <vt:lpstr>Akzidenz Grotesk BQ Light</vt:lpstr>
      <vt:lpstr>Arial</vt:lpstr>
      <vt:lpstr>Bookman Old Style</vt:lpstr>
      <vt:lpstr>Calibri</vt:lpstr>
      <vt:lpstr>Century Gothic</vt:lpstr>
      <vt:lpstr>Franklin Gothic Book</vt:lpstr>
      <vt:lpstr>Menlo</vt:lpstr>
      <vt:lpstr>Roboto</vt:lpstr>
      <vt:lpstr>Wingdings</vt:lpstr>
      <vt:lpstr>Wingdings 3</vt:lpstr>
      <vt:lpstr>1_RetrospectVTI</vt:lpstr>
      <vt:lpstr>Wisp</vt:lpstr>
      <vt:lpstr>    Final Project – Data Programming(1004)</vt:lpstr>
      <vt:lpstr>INTRODUCTION</vt:lpstr>
      <vt:lpstr>Team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Python to acquire data and store into a database</vt:lpstr>
      <vt:lpstr>Use Python to acquire data and store into a database</vt:lpstr>
      <vt:lpstr>API data stored into a database</vt:lpstr>
      <vt:lpstr>Website</vt:lpstr>
      <vt:lpstr>Data Visualization </vt:lpstr>
      <vt:lpstr>Data Visualization </vt:lpstr>
      <vt:lpstr>What could have been done more?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BDAT 1000 - Assignment 3 </dc:title>
  <dc:creator>Mukesh Kumar</dc:creator>
  <cp:lastModifiedBy>Mukesh Kumar</cp:lastModifiedBy>
  <cp:revision>52</cp:revision>
  <dcterms:created xsi:type="dcterms:W3CDTF">2021-04-03T17:15:02Z</dcterms:created>
  <dcterms:modified xsi:type="dcterms:W3CDTF">2021-04-20T07:23:13Z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