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3" d="100"/>
          <a:sy n="11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54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3" name="Image 0" descr="https://images.unsplash.com/photo-1558639586-b55001b6f8ab?crop=entropy&amp;cs=tinysrgb&amp;fit=max&amp;fm=jpg&amp;ixid=M3wyMTIyMnwwfDF8c2VhcmNofDEyfHxwaGlzaGluZ3xlbnwwfHx8fDE3NDc4Mjk5OTl8MA&amp;ixlib=rb-4.1.0&amp;q=80&amp;w=1080"/>
          <p:cNvPicPr>
            <a:picLocks noChangeAspect="1"/>
          </p:cNvPicPr>
          <p:nvPr/>
        </p:nvPicPr>
        <p:blipFill>
          <a:blip r:embed="rId3"/>
          <a:srcRect t="7259" b="7259"/>
          <a:stretch/>
        </p:blipFill>
        <p:spPr>
          <a:xfrm>
            <a:off x="0" y="0"/>
            <a:ext cx="9144000" cy="5211025"/>
          </a:xfrm>
          <a:prstGeom prst="rect">
            <a:avLst/>
          </a:prstGeom>
        </p:spPr>
      </p:pic>
      <p:sp>
        <p:nvSpPr>
          <p:cNvPr id="4" name="Text 0"/>
          <p:cNvSpPr/>
          <p:nvPr/>
        </p:nvSpPr>
        <p:spPr>
          <a:xfrm>
            <a:off x="1141084" y="2751974"/>
            <a:ext cx="6861832" cy="685800"/>
          </a:xfrm>
          <a:prstGeom prst="rect">
            <a:avLst/>
          </a:prstGeom>
          <a:noFill/>
          <a:ln/>
        </p:spPr>
        <p:txBody>
          <a:bodyPr wrap="square" lIns="0" tIns="0" rIns="0" bIns="0" rtlCol="0" anchor="t"/>
          <a:lstStyle/>
          <a:p>
            <a:pPr algn="ctr">
              <a:lnSpc>
                <a:spcPts val="5400"/>
              </a:lnSpc>
            </a:pPr>
            <a:r>
              <a:rPr lang="en-US" sz="4500" b="1" dirty="0">
                <a:solidFill>
                  <a:srgbClr val="000000"/>
                </a:solidFill>
                <a:latin typeface="Inter" pitchFamily="34" charset="0"/>
                <a:ea typeface="Inter" pitchFamily="34" charset="-122"/>
                <a:cs typeface="Inter" pitchFamily="34" charset="-120"/>
              </a:rPr>
              <a:t>Phishing Awareness Training</a:t>
            </a:r>
            <a:endParaRPr lang="en-US"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7022187" cy="548640"/>
          </a:xfrm>
          <a:prstGeom prst="rect">
            <a:avLst/>
          </a:prstGeom>
          <a:noFill/>
          <a:ln/>
        </p:spPr>
        <p:txBody>
          <a:bodyPr wrap="none" lIns="0" tIns="0" rIns="0" bIns="0" rtlCol="0" anchor="t">
            <a:spAutoFit/>
          </a:bodyPr>
          <a:lstStyle/>
          <a:p>
            <a:pPr algn="l">
              <a:lnSpc>
                <a:spcPts val="4320"/>
              </a:lnSpc>
            </a:pPr>
            <a:r>
              <a:rPr lang="en-US" sz="3600" b="1" dirty="0">
                <a:solidFill>
                  <a:srgbClr val="000000"/>
                </a:solidFill>
                <a:latin typeface="Inter" pitchFamily="34" charset="0"/>
                <a:ea typeface="Inter" pitchFamily="34" charset="-122"/>
                <a:cs typeface="Inter" pitchFamily="34" charset="-120"/>
              </a:rPr>
              <a:t>Conclusion and Key Takeaways</a:t>
            </a:r>
            <a:endParaRPr lang="en-US" sz="3600" dirty="0"/>
          </a:p>
        </p:txBody>
      </p:sp>
      <p:sp>
        <p:nvSpPr>
          <p:cNvPr id="4" name="Text 1"/>
          <p:cNvSpPr/>
          <p:nvPr/>
        </p:nvSpPr>
        <p:spPr>
          <a:xfrm>
            <a:off x="476250" y="1442580"/>
            <a:ext cx="2649855" cy="32918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Vigilance is Key</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attacks are a persistent and evolving threat that require constant vigilance from both individuals and organizations. By being aware of the latest tactics and following best practices, you can significantly reduce the risk of falling victim to these malicious attempts.</a:t>
            </a:r>
            <a:endParaRPr lang="en-US" sz="1350" dirty="0"/>
          </a:p>
          <a:p>
            <a:pPr algn="l">
              <a:lnSpc>
                <a:spcPts val="2160"/>
              </a:lnSpc>
            </a:pPr>
            <a:endParaRPr lang="en-US" sz="1350" dirty="0"/>
          </a:p>
        </p:txBody>
      </p:sp>
      <p:sp>
        <p:nvSpPr>
          <p:cNvPr id="5" name="Text 2"/>
          <p:cNvSpPr/>
          <p:nvPr/>
        </p:nvSpPr>
        <p:spPr>
          <a:xfrm>
            <a:off x="3278900" y="1445394"/>
            <a:ext cx="2586097" cy="301752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Collaborative Effort Effort</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Combating phishing is a collaborative effort, involving ongoing training, technological safeguards, and effective reporting and response mechanisms. Organizations and individuals must work together to stay ahead of the ever-changing phishing landscape.</a:t>
            </a:r>
            <a:endParaRPr lang="en-US" sz="1350" dirty="0"/>
          </a:p>
        </p:txBody>
      </p:sp>
      <p:sp>
        <p:nvSpPr>
          <p:cNvPr id="6" name="Text 3"/>
          <p:cNvSpPr/>
          <p:nvPr/>
        </p:nvSpPr>
        <p:spPr>
          <a:xfrm>
            <a:off x="6113399" y="1445394"/>
            <a:ext cx="2554188" cy="32918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Continuous Improvement</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awareness and prevention efforts should be an ongoing process, with regular reviews, updates, and simulations to identify and address vulnerabilities. By continuously adapting and improving, organizations can enhance their resilience against these persistent threats.</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309046" y="818619"/>
            <a:ext cx="5306973"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Introduction to Phishing Awareness</a:t>
            </a:r>
            <a:endParaRPr lang="en-US" sz="2400" dirty="0"/>
          </a:p>
        </p:txBody>
      </p:sp>
      <p:sp>
        <p:nvSpPr>
          <p:cNvPr id="4" name="Text 1"/>
          <p:cNvSpPr/>
          <p:nvPr/>
        </p:nvSpPr>
        <p:spPr>
          <a:xfrm>
            <a:off x="309046" y="1323149"/>
            <a:ext cx="4942880" cy="2743200"/>
          </a:xfrm>
          <a:prstGeom prst="rect">
            <a:avLst/>
          </a:prstGeom>
          <a:noFill/>
          <a:ln/>
        </p:spPr>
        <p:txBody>
          <a:bodyPr wrap="square" lIns="0" tIns="0" rIns="0" bIns="0" rtlCol="0" anchor="t"/>
          <a:lstStyle/>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is a type of cybercrime where attackers attempt to trick individuals into revealing sensitive information, such as login credentials or financial information, through deceptive communication. This introductory section will provide an overview of the phishing threat, equipping you with the knowledge to identify and prevent these malicious attempts. Understanding the common tactics used by phishers is the first step towards safeguarding yourself and your organization against these increasingly sophisticated attacks.</a:t>
            </a:r>
            <a:endParaRPr lang="en-US" sz="1350" dirty="0"/>
          </a:p>
        </p:txBody>
      </p:sp>
      <p:pic>
        <p:nvPicPr>
          <p:cNvPr id="5" name="Image 0" descr="https://images.unsplash.com/photo-1614272476544-77b3d81448c4?crop=entropy&amp;cs=tinysrgb&amp;fit=max&amp;fm=jpg&amp;ixid=M3wyMTIyMnwwfDF8c2VhcmNofDEzfHxpbnRyb2R1Y3Rpb258ZW58MHx8fHwxNzQ3ODE2MDg1fDA&amp;ixlib=rb-4.1.0&amp;q=80&amp;w=1080"/>
          <p:cNvPicPr>
            <a:picLocks noChangeAspect="1"/>
          </p:cNvPicPr>
          <p:nvPr/>
        </p:nvPicPr>
        <p:blipFill>
          <a:blip r:embed="rId3"/>
          <a:srcRect/>
          <a:stretch/>
        </p:blipFill>
        <p:spPr>
          <a:xfrm>
            <a:off x="5713231" y="-1592"/>
            <a:ext cx="3430062" cy="51450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4825067"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Understanding Phishing Attacks</a:t>
            </a:r>
            <a:endParaRPr lang="en-US" sz="2400" dirty="0"/>
          </a:p>
        </p:txBody>
      </p:sp>
      <p:sp>
        <p:nvSpPr>
          <p:cNvPr id="4" name="Text 1"/>
          <p:cNvSpPr/>
          <p:nvPr/>
        </p:nvSpPr>
        <p:spPr>
          <a:xfrm>
            <a:off x="372743" y="1475474"/>
            <a:ext cx="2959060" cy="21945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        Prevalence of Phishing Attacks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attacks are alarmingly common, with millions of people falling victim each year. These attacks can have devastating consequences, including financial losses, identity theft, and data breaches.</a:t>
            </a:r>
            <a:endParaRPr lang="en-US" sz="1350" dirty="0"/>
          </a:p>
        </p:txBody>
      </p:sp>
      <p:sp>
        <p:nvSpPr>
          <p:cNvPr id="5" name="Text 2"/>
          <p:cNvSpPr/>
          <p:nvPr/>
        </p:nvSpPr>
        <p:spPr>
          <a:xfrm>
            <a:off x="3533804" y="1475474"/>
            <a:ext cx="2338269" cy="32918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        Evolving Tactics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Phishers constantly adapt their techniques to bypass security measures and exploit human vulnerabilities. From impersonating trusted brands to leveraging current events, they employ a wide range of tactics to lure unsuspecting victims.</a:t>
            </a:r>
            <a:endParaRPr lang="en-US" sz="1350" dirty="0"/>
          </a:p>
        </p:txBody>
      </p:sp>
      <p:sp>
        <p:nvSpPr>
          <p:cNvPr id="6" name="Text 3"/>
          <p:cNvSpPr/>
          <p:nvPr/>
        </p:nvSpPr>
        <p:spPr>
          <a:xfrm>
            <a:off x="6002792" y="1475474"/>
            <a:ext cx="2903339" cy="274320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         Targeting Individuals and Organizations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attacks can target both individuals and organizations, posing risks to personal and corporate data. Employees are often the entry point for phishers, making phishing awareness training a critical component of a robust cybersecurity strategy.</a:t>
            </a:r>
            <a:endParaRPr lang="en-US" sz="1350" dirty="0"/>
          </a:p>
        </p:txBody>
      </p:sp>
      <p:pic>
        <p:nvPicPr>
          <p:cNvPr id="7" name="Image 0" descr="https://icon-sets.static.services.pitch.com/icon-sets/Phosphor-Fill/fire.svg"/>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73598" y="1478557"/>
            <a:ext cx="251602" cy="251602"/>
          </a:xfrm>
          <a:prstGeom prst="rect">
            <a:avLst/>
          </a:prstGeom>
        </p:spPr>
      </p:pic>
      <p:pic>
        <p:nvPicPr>
          <p:cNvPr id="8" name="Image 1" descr="https://icon-sets.static.services.pitch.com/icon-sets/Phosphor-Fill/target.sv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534542" y="1478557"/>
            <a:ext cx="257175" cy="257175"/>
          </a:xfrm>
          <a:prstGeom prst="rect">
            <a:avLst/>
          </a:prstGeom>
        </p:spPr>
      </p:pic>
      <p:pic>
        <p:nvPicPr>
          <p:cNvPr id="9" name="Image 2" descr="https://icon-sets.static.services.pitch.com/icon-sets/Doodle/target-2.svg"/>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6002785" y="1478557"/>
            <a:ext cx="257175" cy="257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5814536" cy="548640"/>
          </a:xfrm>
          <a:prstGeom prst="rect">
            <a:avLst/>
          </a:prstGeom>
          <a:noFill/>
          <a:ln/>
        </p:spPr>
        <p:txBody>
          <a:bodyPr wrap="none" lIns="0" tIns="0" rIns="0" bIns="0" rtlCol="0" anchor="t">
            <a:spAutoFit/>
          </a:bodyPr>
          <a:lstStyle/>
          <a:p>
            <a:pPr algn="l">
              <a:lnSpc>
                <a:spcPts val="4320"/>
              </a:lnSpc>
            </a:pPr>
            <a:r>
              <a:rPr lang="en-US" sz="3600" b="1" dirty="0">
                <a:solidFill>
                  <a:srgbClr val="000000"/>
                </a:solidFill>
                <a:latin typeface="Inter" pitchFamily="34" charset="0"/>
                <a:ea typeface="Inter" pitchFamily="34" charset="-122"/>
                <a:cs typeface="Inter" pitchFamily="34" charset="-120"/>
              </a:rPr>
              <a:t>Common Phishing Tactics</a:t>
            </a:r>
            <a:endParaRPr lang="en-US" sz="3600" dirty="0"/>
          </a:p>
        </p:txBody>
      </p:sp>
      <p:sp>
        <p:nvSpPr>
          <p:cNvPr id="4" name="Text 1"/>
          <p:cNvSpPr/>
          <p:nvPr/>
        </p:nvSpPr>
        <p:spPr>
          <a:xfrm>
            <a:off x="476250" y="1579734"/>
            <a:ext cx="2459415" cy="24688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Email Impersonation</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Phishers often create emails that appear to be from legitimate organizations, such as banks, government agencies, or service providers, in an attempt to trick recipients into believing the message is authentic.</a:t>
            </a:r>
            <a:endParaRPr lang="en-US" sz="1350" dirty="0"/>
          </a:p>
        </p:txBody>
      </p:sp>
      <p:sp>
        <p:nvSpPr>
          <p:cNvPr id="5" name="Text 2"/>
          <p:cNvSpPr/>
          <p:nvPr/>
        </p:nvSpPr>
        <p:spPr>
          <a:xfrm>
            <a:off x="3414255" y="1577245"/>
            <a:ext cx="2315409" cy="274320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Malicious Links and Attachments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emails may contain links or attachments that, when clicked or opened, can install malware or direct the user to a fake website designed to steal sensitive information.</a:t>
            </a:r>
            <a:endParaRPr lang="en-US" sz="1350" dirty="0"/>
          </a:p>
        </p:txBody>
      </p:sp>
      <p:sp>
        <p:nvSpPr>
          <p:cNvPr id="6" name="Text 3"/>
          <p:cNvSpPr/>
          <p:nvPr/>
        </p:nvSpPr>
        <p:spPr>
          <a:xfrm>
            <a:off x="6248754" y="1577245"/>
            <a:ext cx="2418814" cy="274320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Urgent or Threatening Language</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Phishers often use a sense of urgency or fear to pressure victims into taking immediate action, such as clicking on a link or providing personal details, without carefully considering the implications.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4031278"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Identifying Phishing Emails</a:t>
            </a:r>
            <a:endParaRPr lang="en-US" sz="2400" dirty="0"/>
          </a:p>
        </p:txBody>
      </p:sp>
      <p:sp>
        <p:nvSpPr>
          <p:cNvPr id="4" name="Text 1"/>
          <p:cNvSpPr/>
          <p:nvPr/>
        </p:nvSpPr>
        <p:spPr>
          <a:xfrm>
            <a:off x="476250" y="923925"/>
            <a:ext cx="8191500" cy="8229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Sender Email Address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Carefully examine the sender's email address to ensure it matches the organization it claims to represent. Phishers often use similar-looking email addresses to mimic legitimate entities.</a:t>
            </a:r>
            <a:endParaRPr lang="en-US" sz="1350" dirty="0"/>
          </a:p>
        </p:txBody>
      </p:sp>
      <p:sp>
        <p:nvSpPr>
          <p:cNvPr id="5" name="Text 2"/>
          <p:cNvSpPr/>
          <p:nvPr/>
        </p:nvSpPr>
        <p:spPr>
          <a:xfrm>
            <a:off x="476250" y="1798320"/>
            <a:ext cx="8191500" cy="8229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Suspicious Content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Be wary of emails with poor grammar, spelling errors, or generic greetings like "Dear customer." These can be signs of a phishing attempt.</a:t>
            </a:r>
            <a:endParaRPr lang="en-US" sz="1350" dirty="0"/>
          </a:p>
        </p:txBody>
      </p:sp>
      <p:sp>
        <p:nvSpPr>
          <p:cNvPr id="6" name="Text 3"/>
          <p:cNvSpPr/>
          <p:nvPr/>
        </p:nvSpPr>
        <p:spPr>
          <a:xfrm>
            <a:off x="476250" y="2672715"/>
            <a:ext cx="8191500" cy="10972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Unexpected Requests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Legitimate organizations will rarely ask you to provide sensitive information, such as login credentials or financial details, via email. If an email makes such a request, it's likely a phishing attempt.</a:t>
            </a:r>
            <a:endParaRPr lang="en-US" sz="1350" dirty="0"/>
          </a:p>
        </p:txBody>
      </p:sp>
      <p:sp>
        <p:nvSpPr>
          <p:cNvPr id="7" name="Text 4"/>
          <p:cNvSpPr/>
          <p:nvPr/>
        </p:nvSpPr>
        <p:spPr>
          <a:xfrm>
            <a:off x="476250" y="3577590"/>
            <a:ext cx="8191500" cy="8229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Unfamiliar Links and Attachments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Hover over any links in the email to inspect the URL before clicking. Avoid opening attachments from unknown or suspicious sources.</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5383470"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Protecting Against Phishing Attacks</a:t>
            </a:r>
            <a:endParaRPr lang="en-US" sz="2400" dirty="0"/>
          </a:p>
        </p:txBody>
      </p:sp>
      <p:sp>
        <p:nvSpPr>
          <p:cNvPr id="4" name="Text 1"/>
          <p:cNvSpPr/>
          <p:nvPr/>
        </p:nvSpPr>
        <p:spPr>
          <a:xfrm>
            <a:off x="476250" y="1027432"/>
            <a:ext cx="8191500" cy="1097280"/>
          </a:xfrm>
          <a:prstGeom prst="rect">
            <a:avLst/>
          </a:prstGeom>
          <a:noFill/>
          <a:ln/>
        </p:spPr>
        <p:txBody>
          <a:bodyPr wrap="square" lIns="0" tIns="0" rIns="0" bIns="0" rtlCol="0" anchor="t"/>
          <a:lstStyle/>
          <a:p>
            <a:pPr marL="190500" indent="-190500" algn="l">
              <a:lnSpc>
                <a:spcPts val="2160"/>
              </a:lnSpc>
              <a:buSzPct val="100000"/>
              <a:buFont typeface="+mj-lt"/>
              <a:buAutoNum type="arabicPeriod"/>
            </a:pPr>
            <a:r>
              <a:rPr lang="en-US" sz="1400" b="1" kern="0" spc="12" dirty="0">
                <a:solidFill>
                  <a:srgbClr val="000000"/>
                </a:solidFill>
                <a:latin typeface="Inter" pitchFamily="34" charset="0"/>
                <a:ea typeface="Inter" pitchFamily="34" charset="-122"/>
                <a:cs typeface="Inter" pitchFamily="34" charset="-120"/>
              </a:rPr>
              <a:t>Cybersecurity Training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Provide comprehensive training to employees on how to recognize and respond to phishing attempts, emphasizing the importance of caution and vigilance when handling emails and online communications.</a:t>
            </a:r>
            <a:endParaRPr lang="en-US" sz="1350" dirty="0"/>
          </a:p>
        </p:txBody>
      </p:sp>
      <p:sp>
        <p:nvSpPr>
          <p:cNvPr id="5" name="Text 2"/>
          <p:cNvSpPr/>
          <p:nvPr/>
        </p:nvSpPr>
        <p:spPr>
          <a:xfrm>
            <a:off x="476250" y="2165600"/>
            <a:ext cx="8191500" cy="822960"/>
          </a:xfrm>
          <a:prstGeom prst="rect">
            <a:avLst/>
          </a:prstGeom>
          <a:noFill/>
          <a:ln/>
        </p:spPr>
        <p:txBody>
          <a:bodyPr wrap="square" lIns="0" tIns="0" rIns="0" bIns="0" rtlCol="0" anchor="t"/>
          <a:lstStyle/>
          <a:p>
            <a:pPr algn="l">
              <a:lnSpc>
                <a:spcPts val="2160"/>
              </a:lnSpc>
              <a:buSzPct val="100000"/>
            </a:pPr>
            <a:r>
              <a:rPr lang="en-US" sz="1400" b="1" kern="0" spc="12" dirty="0">
                <a:solidFill>
                  <a:srgbClr val="000000"/>
                </a:solidFill>
                <a:latin typeface="Inter" pitchFamily="34" charset="0"/>
                <a:ea typeface="Inter" pitchFamily="34" charset="-122"/>
                <a:cs typeface="Inter" pitchFamily="34" charset="-120"/>
              </a:rPr>
              <a:t>2. Technological Safeguards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Implement robust email filtering, antivirus software, and other security measures to detect and block phishing attempts before they reach employees' inboxes.</a:t>
            </a:r>
            <a:endParaRPr lang="en-US" sz="1350" dirty="0"/>
          </a:p>
        </p:txBody>
      </p:sp>
      <p:sp>
        <p:nvSpPr>
          <p:cNvPr id="6" name="Text 3"/>
          <p:cNvSpPr/>
          <p:nvPr/>
        </p:nvSpPr>
        <p:spPr>
          <a:xfrm>
            <a:off x="476250" y="3289405"/>
            <a:ext cx="8191500" cy="822960"/>
          </a:xfrm>
          <a:prstGeom prst="rect">
            <a:avLst/>
          </a:prstGeom>
          <a:noFill/>
          <a:ln/>
        </p:spPr>
        <p:txBody>
          <a:bodyPr wrap="square" lIns="0" tIns="0" rIns="0" bIns="0" rtlCol="0" anchor="t"/>
          <a:lstStyle/>
          <a:p>
            <a:pPr algn="l">
              <a:lnSpc>
                <a:spcPts val="2160"/>
              </a:lnSpc>
              <a:buSzPct val="100000"/>
            </a:pPr>
            <a:r>
              <a:rPr lang="en-US" sz="1400" b="1" kern="0" spc="12" dirty="0">
                <a:solidFill>
                  <a:srgbClr val="000000"/>
                </a:solidFill>
                <a:latin typeface="Inter" pitchFamily="34" charset="0"/>
                <a:ea typeface="Inter" pitchFamily="34" charset="-122"/>
                <a:cs typeface="Inter" pitchFamily="34" charset="-120"/>
              </a:rPr>
              <a:t>3. Incident Response Plan</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Develop a clear incident response plan to guide employees on the appropriate steps to take if they suspect a phishing attack, including reporting procedures and steps to mitigate the impact.</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5982057"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Reporting Suspected Phishing Incidents</a:t>
            </a:r>
            <a:endParaRPr lang="en-US" sz="2400" dirty="0"/>
          </a:p>
        </p:txBody>
      </p:sp>
      <p:sp>
        <p:nvSpPr>
          <p:cNvPr id="4" name="Text 1"/>
          <p:cNvSpPr/>
          <p:nvPr/>
        </p:nvSpPr>
        <p:spPr>
          <a:xfrm>
            <a:off x="476250" y="1250370"/>
            <a:ext cx="1957149" cy="24688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Report to IT</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Immediately notify your organization's IT department or security team if you suspect a phishing attempt, providing the email details and any other relevant information.</a:t>
            </a:r>
            <a:endParaRPr lang="en-US" sz="1350" dirty="0"/>
          </a:p>
        </p:txBody>
      </p:sp>
      <p:sp>
        <p:nvSpPr>
          <p:cNvPr id="5" name="Text 2"/>
          <p:cNvSpPr/>
          <p:nvPr/>
        </p:nvSpPr>
        <p:spPr>
          <a:xfrm>
            <a:off x="2840986" y="1246708"/>
            <a:ext cx="2323386" cy="24688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Report to Authorities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If you have been the victim of a successful phishing attack, consider reporting the incident to the appropriate authorities, such as the Federal Trade Commission or local law enforcement.</a:t>
            </a:r>
            <a:endParaRPr lang="en-US" sz="1350" dirty="0"/>
          </a:p>
        </p:txBody>
      </p:sp>
      <p:sp>
        <p:nvSpPr>
          <p:cNvPr id="6" name="Text 3"/>
          <p:cNvSpPr/>
          <p:nvPr/>
        </p:nvSpPr>
        <p:spPr>
          <a:xfrm>
            <a:off x="5731219" y="1246708"/>
            <a:ext cx="2936498" cy="21945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Utilize Anti-Phishing Resources</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Take advantage of educational resources and reporting tools provided by cybersecurity organizations and government agencies to stay informed and contribute to the fight against phishing</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5192673"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Importance of Phishing Awareness</a:t>
            </a:r>
            <a:endParaRPr lang="en-US" sz="2400" dirty="0"/>
          </a:p>
        </p:txBody>
      </p:sp>
      <p:sp>
        <p:nvSpPr>
          <p:cNvPr id="4" name="Text 1"/>
          <p:cNvSpPr/>
          <p:nvPr/>
        </p:nvSpPr>
        <p:spPr>
          <a:xfrm>
            <a:off x="1272458" y="876153"/>
            <a:ext cx="7395984" cy="10972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Employee Empowerment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Phishing awareness training empowers employees to be the first line of defense against these attacks, enabling them to identify and report suspicious activity before it can cause harm</a:t>
            </a:r>
            <a:endParaRPr lang="en-US" sz="1350" dirty="0"/>
          </a:p>
        </p:txBody>
      </p:sp>
      <p:sp>
        <p:nvSpPr>
          <p:cNvPr id="5" name="Text 2"/>
          <p:cNvSpPr/>
          <p:nvPr/>
        </p:nvSpPr>
        <p:spPr>
          <a:xfrm>
            <a:off x="1272457" y="2220310"/>
            <a:ext cx="7396043" cy="10972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Organizational Protection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A well-informed workforce is crucial for safeguarding an organization's sensitive data, financial resources, and reputation, which can be severely compromised by successful phishing attacks.</a:t>
            </a:r>
            <a:endParaRPr lang="en-US" sz="1350" dirty="0"/>
          </a:p>
        </p:txBody>
      </p:sp>
      <p:sp>
        <p:nvSpPr>
          <p:cNvPr id="6" name="Text 3"/>
          <p:cNvSpPr/>
          <p:nvPr/>
        </p:nvSpPr>
        <p:spPr>
          <a:xfrm>
            <a:off x="1272458" y="3572430"/>
            <a:ext cx="7395984" cy="109728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Continuous Improvement </a:t>
            </a:r>
            <a:endParaRPr lang="en-US" sz="1350" dirty="0"/>
          </a:p>
          <a:p>
            <a:pPr algn="l">
              <a:lnSpc>
                <a:spcPts val="2160"/>
              </a:lnSpc>
            </a:pPr>
            <a:r>
              <a:rPr lang="en-US" sz="1400" b="0" kern="0" spc="12" dirty="0">
                <a:solidFill>
                  <a:srgbClr val="000000"/>
                </a:solidFill>
                <a:latin typeface="Inter" pitchFamily="34" charset="0"/>
                <a:ea typeface="Inter" pitchFamily="34" charset="-122"/>
                <a:cs typeface="Inter" pitchFamily="34" charset="-120"/>
              </a:rPr>
              <a:t>Regular phishing awareness training and simulated attacks help organizations assess their vulnerabilities, refine their security measures, and continuously improve their overall cybersecurity posture.</a:t>
            </a:r>
            <a:endParaRPr lang="en-US" sz="1350" dirty="0"/>
          </a:p>
        </p:txBody>
      </p:sp>
      <p:sp>
        <p:nvSpPr>
          <p:cNvPr id="7" name="Text 4"/>
          <p:cNvSpPr/>
          <p:nvPr/>
        </p:nvSpPr>
        <p:spPr>
          <a:xfrm rot="5400000">
            <a:off x="-114860" y="1148161"/>
            <a:ext cx="1451457" cy="904433"/>
          </a:xfrm>
          <a:prstGeom prst="chevron">
            <a:avLst/>
          </a:prstGeom>
          <a:solidFill>
            <a:srgbClr val="000000">
              <a:alpha val="0"/>
            </a:srgbClr>
          </a:solidFill>
          <a:ln w="21167">
            <a:solidFill>
              <a:srgbClr val="939DA8"/>
            </a:solidFill>
          </a:ln>
        </p:spPr>
        <p:txBody>
          <a:bodyPr wrap="square" lIns="80636" tIns="106773" rIns="80636" bIns="106773" rtlCol="0" anchor="ctr"/>
          <a:lstStyle/>
          <a:p>
            <a:pPr algn="ctr">
              <a:lnSpc>
                <a:spcPts val="2160"/>
              </a:lnSpc>
            </a:pPr>
            <a:endParaRPr lang="en-US" sz="1350" dirty="0"/>
          </a:p>
        </p:txBody>
      </p:sp>
      <p:sp>
        <p:nvSpPr>
          <p:cNvPr id="8" name="Text 5"/>
          <p:cNvSpPr/>
          <p:nvPr/>
        </p:nvSpPr>
        <p:spPr>
          <a:xfrm rot="5400000">
            <a:off x="-115598" y="2413393"/>
            <a:ext cx="1451457" cy="904433"/>
          </a:xfrm>
          <a:prstGeom prst="chevron">
            <a:avLst/>
          </a:prstGeom>
          <a:solidFill>
            <a:srgbClr val="000000">
              <a:alpha val="0"/>
            </a:srgbClr>
          </a:solidFill>
          <a:ln w="21167">
            <a:solidFill>
              <a:srgbClr val="939DA8"/>
            </a:solidFill>
          </a:ln>
        </p:spPr>
        <p:txBody>
          <a:bodyPr wrap="square" lIns="80636" tIns="106773" rIns="80636" bIns="106773" rtlCol="0" anchor="ctr"/>
          <a:lstStyle/>
          <a:p>
            <a:pPr algn="ctr">
              <a:lnSpc>
                <a:spcPts val="2160"/>
              </a:lnSpc>
            </a:pPr>
            <a:endParaRPr lang="en-US" sz="1350" dirty="0"/>
          </a:p>
        </p:txBody>
      </p:sp>
      <p:sp>
        <p:nvSpPr>
          <p:cNvPr id="9" name="Text 6"/>
          <p:cNvSpPr/>
          <p:nvPr/>
        </p:nvSpPr>
        <p:spPr>
          <a:xfrm rot="5400000">
            <a:off x="-116335" y="3670664"/>
            <a:ext cx="1451457" cy="904433"/>
          </a:xfrm>
          <a:prstGeom prst="chevron">
            <a:avLst/>
          </a:prstGeom>
          <a:solidFill>
            <a:srgbClr val="000000">
              <a:alpha val="0"/>
            </a:srgbClr>
          </a:solidFill>
          <a:ln w="21167">
            <a:solidFill>
              <a:srgbClr val="939DA8"/>
            </a:solidFill>
          </a:ln>
        </p:spPr>
        <p:txBody>
          <a:bodyPr wrap="square" lIns="80636" tIns="106773" rIns="80636" bIns="106773" rtlCol="0" anchor="ctr"/>
          <a:lstStyle/>
          <a:p>
            <a:pPr algn="ctr">
              <a:lnSpc>
                <a:spcPts val="2160"/>
              </a:lnSpc>
            </a:pPr>
            <a:endParaRPr lang="en-US" sz="1350" dirty="0"/>
          </a:p>
        </p:txBody>
      </p:sp>
      <p:sp>
        <p:nvSpPr>
          <p:cNvPr id="10" name="Text 7"/>
          <p:cNvSpPr/>
          <p:nvPr/>
        </p:nvSpPr>
        <p:spPr>
          <a:xfrm>
            <a:off x="563833" y="1465346"/>
            <a:ext cx="85665" cy="274320"/>
          </a:xfrm>
          <a:prstGeom prst="rect">
            <a:avLst/>
          </a:prstGeom>
          <a:noFill/>
          <a:ln/>
        </p:spPr>
        <p:txBody>
          <a:bodyPr wrap="none" lIns="0" tIns="0" rIns="0" bIns="0" rtlCol="0" anchor="t">
            <a:spAutoFit/>
          </a:bodyPr>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1</a:t>
            </a:r>
            <a:endParaRPr lang="en-US" sz="1350" dirty="0"/>
          </a:p>
        </p:txBody>
      </p:sp>
      <p:sp>
        <p:nvSpPr>
          <p:cNvPr id="11" name="Text 8"/>
          <p:cNvSpPr/>
          <p:nvPr/>
        </p:nvSpPr>
        <p:spPr>
          <a:xfrm>
            <a:off x="563833" y="2731316"/>
            <a:ext cx="109776" cy="274320"/>
          </a:xfrm>
          <a:prstGeom prst="rect">
            <a:avLst/>
          </a:prstGeom>
          <a:noFill/>
          <a:ln/>
        </p:spPr>
        <p:txBody>
          <a:bodyPr wrap="none" lIns="0" tIns="0" rIns="0" bIns="0" rtlCol="0" anchor="t">
            <a:spAutoFit/>
          </a:bodyPr>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2</a:t>
            </a:r>
            <a:endParaRPr lang="en-US" sz="1350" dirty="0"/>
          </a:p>
        </p:txBody>
      </p:sp>
      <p:sp>
        <p:nvSpPr>
          <p:cNvPr id="12" name="Text 9"/>
          <p:cNvSpPr/>
          <p:nvPr/>
        </p:nvSpPr>
        <p:spPr>
          <a:xfrm>
            <a:off x="555871" y="3989324"/>
            <a:ext cx="114836" cy="274320"/>
          </a:xfrm>
          <a:prstGeom prst="rect">
            <a:avLst/>
          </a:prstGeom>
          <a:noFill/>
          <a:ln/>
        </p:spPr>
        <p:txBody>
          <a:bodyPr wrap="none" lIns="0" tIns="0" rIns="0" bIns="0" rtlCol="0" anchor="t">
            <a:spAutoFit/>
          </a:bodyPr>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3</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3" name="Text 0"/>
          <p:cNvSpPr/>
          <p:nvPr/>
        </p:nvSpPr>
        <p:spPr>
          <a:xfrm>
            <a:off x="476250" y="476250"/>
            <a:ext cx="5698272" cy="396240"/>
          </a:xfrm>
          <a:prstGeom prst="rect">
            <a:avLst/>
          </a:prstGeom>
          <a:noFill/>
          <a:ln/>
        </p:spPr>
        <p:txBody>
          <a:bodyPr wrap="none" lIns="0" tIns="0" rIns="0" bIns="0" rtlCol="0" anchor="t">
            <a:spAutoFit/>
          </a:bodyPr>
          <a:lstStyle/>
          <a:p>
            <a:pPr algn="l">
              <a:lnSpc>
                <a:spcPts val="3120"/>
              </a:lnSpc>
            </a:pPr>
            <a:r>
              <a:rPr lang="en-US" sz="2400" b="1" dirty="0">
                <a:solidFill>
                  <a:srgbClr val="000000"/>
                </a:solidFill>
                <a:latin typeface="Inter" pitchFamily="34" charset="0"/>
                <a:ea typeface="Inter" pitchFamily="34" charset="-122"/>
                <a:cs typeface="Inter" pitchFamily="34" charset="-120"/>
              </a:rPr>
              <a:t>Best Practices for Phishing Prevention</a:t>
            </a:r>
            <a:endParaRPr lang="en-US" sz="2400" dirty="0"/>
          </a:p>
        </p:txBody>
      </p:sp>
      <p:sp>
        <p:nvSpPr>
          <p:cNvPr id="4" name="Text 1"/>
          <p:cNvSpPr/>
          <p:nvPr/>
        </p:nvSpPr>
        <p:spPr>
          <a:xfrm>
            <a:off x="476250" y="1059280"/>
            <a:ext cx="8191500" cy="82296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Implement Multi-Factor Authentication: </a:t>
            </a:r>
            <a:r>
              <a:rPr lang="en-US" sz="1400" b="0" kern="0" spc="12" dirty="0">
                <a:solidFill>
                  <a:srgbClr val="000000"/>
                </a:solidFill>
                <a:latin typeface="Inter" pitchFamily="34" charset="0"/>
                <a:ea typeface="Inter" pitchFamily="34" charset="-122"/>
                <a:cs typeface="Inter" pitchFamily="34" charset="-120"/>
              </a:rPr>
              <a:t>Require employees to use additional verification methods, such as a one-time code or biometric authentication, to access sensitive systems and accounts.</a:t>
            </a:r>
            <a:endParaRPr lang="en-US" sz="1350" dirty="0"/>
          </a:p>
        </p:txBody>
      </p:sp>
      <p:sp>
        <p:nvSpPr>
          <p:cNvPr id="5" name="Text 2"/>
          <p:cNvSpPr/>
          <p:nvPr/>
        </p:nvSpPr>
        <p:spPr>
          <a:xfrm>
            <a:off x="476250" y="2021258"/>
            <a:ext cx="8191500" cy="5486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Keep Software Updated: </a:t>
            </a:r>
            <a:r>
              <a:rPr lang="en-US" sz="1400" b="0" kern="0" spc="12" dirty="0">
                <a:solidFill>
                  <a:srgbClr val="000000"/>
                </a:solidFill>
                <a:latin typeface="Inter" pitchFamily="34" charset="0"/>
                <a:ea typeface="Inter" pitchFamily="34" charset="-122"/>
                <a:cs typeface="Inter" pitchFamily="34" charset="-120"/>
              </a:rPr>
              <a:t>Ensure all software, operating systems, and security applications are regularly updated to address known vulnerabilities that phishers may exploit.</a:t>
            </a:r>
            <a:endParaRPr lang="en-US" sz="1350" dirty="0"/>
          </a:p>
        </p:txBody>
      </p:sp>
      <p:sp>
        <p:nvSpPr>
          <p:cNvPr id="6" name="Text 3"/>
          <p:cNvSpPr/>
          <p:nvPr/>
        </p:nvSpPr>
        <p:spPr>
          <a:xfrm>
            <a:off x="476250" y="2820385"/>
            <a:ext cx="8191500" cy="5486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Educate and Test Employees: </a:t>
            </a:r>
            <a:r>
              <a:rPr lang="en-US" sz="1400" b="0" kern="0" spc="12" dirty="0">
                <a:solidFill>
                  <a:srgbClr val="000000"/>
                </a:solidFill>
                <a:latin typeface="Inter" pitchFamily="34" charset="0"/>
                <a:ea typeface="Inter" pitchFamily="34" charset="-122"/>
                <a:cs typeface="Inter" pitchFamily="34" charset="-120"/>
              </a:rPr>
              <a:t>Regularly conduct phishing simulation exercises and provide ongoing training to reinforce phishing awareness and best practices.</a:t>
            </a:r>
            <a:endParaRPr lang="en-US" sz="1350" dirty="0"/>
          </a:p>
        </p:txBody>
      </p:sp>
      <p:sp>
        <p:nvSpPr>
          <p:cNvPr id="7" name="Text 4"/>
          <p:cNvSpPr/>
          <p:nvPr/>
        </p:nvSpPr>
        <p:spPr>
          <a:xfrm>
            <a:off x="476250" y="3659322"/>
            <a:ext cx="8191500" cy="548640"/>
          </a:xfrm>
          <a:prstGeom prst="rect">
            <a:avLst/>
          </a:prstGeom>
          <a:noFill/>
          <a:ln/>
        </p:spPr>
        <p:txBody>
          <a:bodyPr wrap="square" lIns="0" tIns="0" rIns="0" bIns="0" rtlCol="0" anchor="t"/>
          <a:lstStyle/>
          <a:p>
            <a:pPr algn="l">
              <a:lnSpc>
                <a:spcPts val="2160"/>
              </a:lnSpc>
            </a:pPr>
            <a:r>
              <a:rPr lang="en-US" sz="1400" b="1" kern="0" spc="12" dirty="0">
                <a:solidFill>
                  <a:srgbClr val="000000"/>
                </a:solidFill>
                <a:latin typeface="Inter" pitchFamily="34" charset="0"/>
                <a:ea typeface="Inter" pitchFamily="34" charset="-122"/>
                <a:cs typeface="Inter" pitchFamily="34" charset="-120"/>
              </a:rPr>
              <a:t>Implement Email Filtering: </a:t>
            </a:r>
            <a:r>
              <a:rPr lang="en-US" sz="1400" b="0" kern="0" spc="12" dirty="0">
                <a:solidFill>
                  <a:srgbClr val="000000"/>
                </a:solidFill>
                <a:latin typeface="Inter" pitchFamily="34" charset="0"/>
                <a:ea typeface="Inter" pitchFamily="34" charset="-122"/>
                <a:cs typeface="Inter" pitchFamily="34" charset="-120"/>
              </a:rPr>
              <a:t>Deploy robust email filtering and spam detection tools to identify and quarantine potentially malicious messages before they reach employee inboxes. </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992</Words>
  <Application>Microsoft Office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subject>PptxGenJS Presentation</dc:subject>
  <dc:creator>Pitch Software GmbH</dc:creator>
  <cp:lastModifiedBy>D24DCS151 VATSAL SAPOVADIYA</cp:lastModifiedBy>
  <cp:revision>2</cp:revision>
  <dcterms:created xsi:type="dcterms:W3CDTF">2025-05-21T12:40:46Z</dcterms:created>
  <dcterms:modified xsi:type="dcterms:W3CDTF">2025-05-21T12:57:12Z</dcterms:modified>
</cp:coreProperties>
</file>