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9bfba54a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9bfba54a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79f3160b8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79f3160b8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625562f3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625562f3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625562f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625562f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625562f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625562f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79f3160b8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79f3160b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79f3160b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79f3160b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79f3160b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79f3160b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79f3160b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79f3160b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731507a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731507a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79f3160b8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79f3160b8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9bfba54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9bfba54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731507a4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731507a4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8" y="519150"/>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3500"/>
              <a:t>                   Group-10 The OG’s</a:t>
            </a:r>
            <a:endParaRPr sz="3500"/>
          </a:p>
          <a:p>
            <a:pPr indent="0" lvl="0" marL="0" rtl="0" algn="l">
              <a:spcBef>
                <a:spcPts val="0"/>
              </a:spcBef>
              <a:spcAft>
                <a:spcPts val="0"/>
              </a:spcAft>
              <a:buClr>
                <a:schemeClr val="dk1"/>
              </a:buClr>
              <a:buSzPts val="1100"/>
              <a:buFont typeface="Arial"/>
              <a:buNone/>
            </a:pPr>
            <a:r>
              <a:rPr lang="en" sz="2700"/>
              <a:t>Vatsal Shah-AU2040019   Ushmay Patel-AU2040253</a:t>
            </a:r>
            <a:endParaRPr sz="2700"/>
          </a:p>
          <a:p>
            <a:pPr indent="0" lvl="0" marL="0" rtl="0" algn="l">
              <a:spcBef>
                <a:spcPts val="0"/>
              </a:spcBef>
              <a:spcAft>
                <a:spcPts val="0"/>
              </a:spcAft>
              <a:buNone/>
            </a:pPr>
            <a:r>
              <a:rPr lang="en" sz="2700"/>
              <a:t>Nihaar Patel-AU2040182   Deep Patel-AU2040250</a:t>
            </a:r>
            <a:endParaRPr sz="5100"/>
          </a:p>
        </p:txBody>
      </p:sp>
      <p:sp>
        <p:nvSpPr>
          <p:cNvPr id="86" name="Google Shape;86;p13"/>
          <p:cNvSpPr txBox="1"/>
          <p:nvPr>
            <p:ph idx="1" type="subTitle"/>
          </p:nvPr>
        </p:nvSpPr>
        <p:spPr>
          <a:xfrm>
            <a:off x="311700" y="2477750"/>
            <a:ext cx="8520600" cy="2316600"/>
          </a:xfrm>
          <a:prstGeom prst="rect">
            <a:avLst/>
          </a:prstGeom>
        </p:spPr>
        <p:txBody>
          <a:bodyPr anchorCtr="0" anchor="t" bIns="91425" lIns="91425" spcFirstLastPara="1" rIns="91425" wrap="square" tIns="91425">
            <a:noAutofit/>
          </a:bodyPr>
          <a:lstStyle/>
          <a:p>
            <a:pPr indent="0" lvl="0" marL="0" rtl="0" algn="l">
              <a:lnSpc>
                <a:spcPct val="80000"/>
              </a:lnSpc>
              <a:spcBef>
                <a:spcPts val="1000"/>
              </a:spcBef>
              <a:spcAft>
                <a:spcPts val="0"/>
              </a:spcAft>
              <a:buClr>
                <a:schemeClr val="dk1"/>
              </a:buClr>
              <a:buSzPts val="275"/>
              <a:buFont typeface="Arial"/>
              <a:buNone/>
            </a:pPr>
            <a:r>
              <a:rPr b="1" lang="en" sz="2000">
                <a:solidFill>
                  <a:schemeClr val="dk1"/>
                </a:solidFill>
              </a:rPr>
              <a:t>Project Domain: </a:t>
            </a:r>
            <a:r>
              <a:rPr lang="en" sz="2000">
                <a:solidFill>
                  <a:schemeClr val="dk1"/>
                </a:solidFill>
              </a:rPr>
              <a:t>Markov chains</a:t>
            </a:r>
            <a:endParaRPr sz="2000">
              <a:solidFill>
                <a:schemeClr val="dk1"/>
              </a:solidFill>
            </a:endParaRPr>
          </a:p>
          <a:p>
            <a:pPr indent="0" lvl="0" marL="0" rtl="0" algn="l">
              <a:lnSpc>
                <a:spcPct val="80000"/>
              </a:lnSpc>
              <a:spcBef>
                <a:spcPts val="1000"/>
              </a:spcBef>
              <a:spcAft>
                <a:spcPts val="0"/>
              </a:spcAft>
              <a:buSzPts val="275"/>
              <a:buNone/>
            </a:pPr>
            <a:r>
              <a:rPr b="1" lang="en" sz="2000">
                <a:solidFill>
                  <a:schemeClr val="dk1"/>
                </a:solidFill>
              </a:rPr>
              <a:t>Project Title: </a:t>
            </a:r>
            <a:r>
              <a:rPr lang="en" sz="2000">
                <a:solidFill>
                  <a:schemeClr val="dk1"/>
                </a:solidFill>
              </a:rPr>
              <a:t>Findi</a:t>
            </a:r>
            <a:r>
              <a:rPr b="1" lang="en" sz="2300">
                <a:latin typeface="Arial"/>
                <a:ea typeface="Arial"/>
                <a:cs typeface="Arial"/>
                <a:sym typeface="Arial"/>
              </a:rPr>
              <a:t>Project Domain: </a:t>
            </a:r>
            <a:r>
              <a:rPr lang="en" sz="2300">
                <a:latin typeface="Arial"/>
                <a:ea typeface="Arial"/>
                <a:cs typeface="Arial"/>
                <a:sym typeface="Arial"/>
              </a:rPr>
              <a:t>Network Flow</a:t>
            </a:r>
            <a:endParaRPr sz="2300">
              <a:latin typeface="Arial"/>
              <a:ea typeface="Arial"/>
              <a:cs typeface="Arial"/>
              <a:sym typeface="Arial"/>
            </a:endParaRPr>
          </a:p>
          <a:p>
            <a:pPr indent="0" lvl="0" marL="0" rtl="0" algn="ctr">
              <a:lnSpc>
                <a:spcPct val="90000"/>
              </a:lnSpc>
              <a:spcBef>
                <a:spcPts val="1000"/>
              </a:spcBef>
              <a:spcAft>
                <a:spcPts val="0"/>
              </a:spcAft>
              <a:buNone/>
            </a:pPr>
            <a:r>
              <a:rPr b="1" lang="en" sz="2300">
                <a:latin typeface="Arial"/>
                <a:ea typeface="Arial"/>
                <a:cs typeface="Arial"/>
                <a:sym typeface="Arial"/>
              </a:rPr>
              <a:t>Project Title: </a:t>
            </a:r>
            <a:r>
              <a:rPr lang="en" sz="2300">
                <a:latin typeface="Arial"/>
                <a:ea typeface="Arial"/>
                <a:cs typeface="Arial"/>
                <a:sym typeface="Arial"/>
              </a:rPr>
              <a:t>Finding stable states of Network Flow used for optimizing</a:t>
            </a:r>
            <a:endParaRPr sz="2300">
              <a:latin typeface="Arial"/>
              <a:ea typeface="Arial"/>
              <a:cs typeface="Arial"/>
              <a:sym typeface="Arial"/>
            </a:endParaRPr>
          </a:p>
          <a:p>
            <a:pPr indent="0" lvl="0" marL="0" rtl="0" algn="ctr">
              <a:lnSpc>
                <a:spcPct val="90000"/>
              </a:lnSpc>
              <a:spcBef>
                <a:spcPts val="1000"/>
              </a:spcBef>
              <a:spcAft>
                <a:spcPts val="0"/>
              </a:spcAft>
              <a:buNone/>
            </a:pPr>
            <a:r>
              <a:rPr lang="en" sz="2300">
                <a:latin typeface="Arial"/>
                <a:ea typeface="Arial"/>
                <a:cs typeface="Arial"/>
                <a:sym typeface="Arial"/>
              </a:rPr>
              <a:t>search engine results</a:t>
            </a:r>
            <a:endParaRPr sz="2300">
              <a:latin typeface="Arial"/>
              <a:ea typeface="Arial"/>
              <a:cs typeface="Arial"/>
              <a:sym typeface="Arial"/>
            </a:endParaRPr>
          </a:p>
          <a:p>
            <a:pPr indent="0" lvl="0" marL="0" rtl="0" algn="l">
              <a:lnSpc>
                <a:spcPct val="80000"/>
              </a:lnSpc>
              <a:spcBef>
                <a:spcPts val="1000"/>
              </a:spcBef>
              <a:spcAft>
                <a:spcPts val="0"/>
              </a:spcAft>
              <a:buClr>
                <a:schemeClr val="dk1"/>
              </a:buClr>
              <a:buSzPts val="275"/>
              <a:buFont typeface="Arial"/>
              <a:buNone/>
            </a:pPr>
            <a:r>
              <a:rPr lang="en" sz="2000">
                <a:solidFill>
                  <a:schemeClr val="dk1"/>
                </a:solidFill>
              </a:rPr>
              <a:t>g stable states in Markov chains used for optimizing</a:t>
            </a:r>
            <a:endParaRPr sz="2000">
              <a:solidFill>
                <a:schemeClr val="dk1"/>
              </a:solidFill>
            </a:endParaRPr>
          </a:p>
          <a:p>
            <a:pPr indent="0" lvl="0" marL="0" rtl="0" algn="l">
              <a:lnSpc>
                <a:spcPct val="80000"/>
              </a:lnSpc>
              <a:spcBef>
                <a:spcPts val="1000"/>
              </a:spcBef>
              <a:spcAft>
                <a:spcPts val="0"/>
              </a:spcAft>
              <a:buClr>
                <a:schemeClr val="dk1"/>
              </a:buClr>
              <a:buSzPts val="275"/>
              <a:buFont typeface="Arial"/>
              <a:buNone/>
            </a:pPr>
            <a:r>
              <a:t/>
            </a:r>
            <a:endParaRPr sz="2000">
              <a:solidFill>
                <a:schemeClr val="dk1"/>
              </a:solidFill>
            </a:endParaRPr>
          </a:p>
          <a:p>
            <a:pPr indent="0" lvl="0" marL="0" rtl="0" algn="l">
              <a:lnSpc>
                <a:spcPct val="90000"/>
              </a:lnSpc>
              <a:spcBef>
                <a:spcPts val="0"/>
              </a:spcBef>
              <a:spcAft>
                <a:spcPts val="0"/>
              </a:spcAft>
              <a:buSzPts val="275"/>
              <a:buNone/>
            </a:pPr>
            <a:r>
              <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1" type="body"/>
          </p:nvPr>
        </p:nvSpPr>
        <p:spPr>
          <a:xfrm>
            <a:off x="342900" y="456600"/>
            <a:ext cx="8489400" cy="4112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In the above figure A,B,C and D are the web pages and the arrows are the link connections between the web pages.</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We made the above matrices from the figure.</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b="1" lang="en" sz="1700">
                <a:solidFill>
                  <a:srgbClr val="000000"/>
                </a:solidFill>
                <a:latin typeface="Times New Roman"/>
                <a:ea typeface="Times New Roman"/>
                <a:cs typeface="Times New Roman"/>
                <a:sym typeface="Times New Roman"/>
              </a:rPr>
              <a:t>We are taking some assumptions:</a:t>
            </a:r>
            <a:endParaRPr b="1" sz="1700">
              <a:solidFill>
                <a:srgbClr val="000000"/>
              </a:solidFill>
              <a:latin typeface="Times New Roman"/>
              <a:ea typeface="Times New Roman"/>
              <a:cs typeface="Times New Roman"/>
              <a:sym typeface="Times New Roman"/>
            </a:endParaRPr>
          </a:p>
          <a:p>
            <a:pPr indent="-228600" lvl="0" marL="0" rtl="0" algn="l">
              <a:spcBef>
                <a:spcPts val="1200"/>
              </a:spcBef>
              <a:spcAft>
                <a:spcPts val="0"/>
              </a:spcAft>
              <a:buNone/>
            </a:pPr>
            <a:r>
              <a:rPr lang="en" sz="1600">
                <a:solidFill>
                  <a:srgbClr val="000000"/>
                </a:solidFill>
                <a:latin typeface="Times New Roman"/>
                <a:ea typeface="Times New Roman"/>
                <a:cs typeface="Times New Roman"/>
                <a:sym typeface="Times New Roman"/>
              </a:rPr>
              <a:t>1)</a:t>
            </a:r>
            <a:r>
              <a:rPr lang="en" sz="1200">
                <a:solidFill>
                  <a:srgbClr val="000000"/>
                </a:solidFill>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We are using Jacobi method to find the eigenvalues and eigenvectors that only work for symmetric matrix.</a:t>
            </a:r>
            <a:endParaRPr sz="1600">
              <a:solidFill>
                <a:srgbClr val="000000"/>
              </a:solidFill>
              <a:latin typeface="Times New Roman"/>
              <a:ea typeface="Times New Roman"/>
              <a:cs typeface="Times New Roman"/>
              <a:sym typeface="Times New Roman"/>
            </a:endParaRPr>
          </a:p>
          <a:p>
            <a:pPr indent="-228600" lvl="0" marL="0" rtl="0" algn="l">
              <a:spcBef>
                <a:spcPts val="1200"/>
              </a:spcBef>
              <a:spcAft>
                <a:spcPts val="0"/>
              </a:spcAft>
              <a:buNone/>
            </a:pPr>
            <a:r>
              <a:rPr lang="en" sz="1600">
                <a:solidFill>
                  <a:srgbClr val="000000"/>
                </a:solidFill>
                <a:latin typeface="Times New Roman"/>
                <a:ea typeface="Times New Roman"/>
                <a:cs typeface="Times New Roman"/>
                <a:sym typeface="Times New Roman"/>
              </a:rPr>
              <a:t>2)</a:t>
            </a:r>
            <a:r>
              <a:rPr lang="en" sz="1200">
                <a:solidFill>
                  <a:srgbClr val="000000"/>
                </a:solidFill>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The test cases are preferably in range of </a:t>
            </a:r>
            <a:r>
              <a:rPr b="1" lang="en" sz="1600">
                <a:solidFill>
                  <a:srgbClr val="000000"/>
                </a:solidFill>
                <a:latin typeface="Times New Roman"/>
                <a:ea typeface="Times New Roman"/>
                <a:cs typeface="Times New Roman"/>
                <a:sym typeface="Times New Roman"/>
              </a:rPr>
              <a:t>2 x 2 to 5 x 5 </a:t>
            </a:r>
            <a:r>
              <a:rPr lang="en" sz="1600">
                <a:solidFill>
                  <a:srgbClr val="000000"/>
                </a:solidFill>
                <a:latin typeface="Times New Roman"/>
                <a:ea typeface="Times New Roman"/>
                <a:cs typeface="Times New Roman"/>
                <a:sym typeface="Times New Roman"/>
              </a:rPr>
              <a:t>matrices with O(n^3) time complexity </a:t>
            </a:r>
            <a:endParaRPr sz="1600">
              <a:solidFill>
                <a:srgbClr val="000000"/>
              </a:solidFill>
              <a:latin typeface="Times New Roman"/>
              <a:ea typeface="Times New Roman"/>
              <a:cs typeface="Times New Roman"/>
              <a:sym typeface="Times New Roman"/>
            </a:endParaRPr>
          </a:p>
          <a:p>
            <a:pPr indent="-228600" lvl="0" marL="0" rtl="0" algn="l">
              <a:spcBef>
                <a:spcPts val="1200"/>
              </a:spcBef>
              <a:spcAft>
                <a:spcPts val="0"/>
              </a:spcAft>
              <a:buNone/>
            </a:pPr>
            <a:r>
              <a:rPr lang="en" sz="1600">
                <a:solidFill>
                  <a:srgbClr val="000000"/>
                </a:solidFill>
                <a:latin typeface="Times New Roman"/>
                <a:ea typeface="Times New Roman"/>
                <a:cs typeface="Times New Roman"/>
                <a:sym typeface="Times New Roman"/>
              </a:rPr>
              <a:t>3)</a:t>
            </a:r>
            <a:r>
              <a:rPr lang="en" sz="1200">
                <a:solidFill>
                  <a:srgbClr val="000000"/>
                </a:solidFill>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The sum of elements of each column of input matrix must be unity.</a:t>
            </a:r>
            <a:endParaRPr sz="1600">
              <a:solidFill>
                <a:srgbClr val="000000"/>
              </a:solidFill>
              <a:latin typeface="Times New Roman"/>
              <a:ea typeface="Times New Roman"/>
              <a:cs typeface="Times New Roman"/>
              <a:sym typeface="Times New Roman"/>
            </a:endParaRPr>
          </a:p>
          <a:p>
            <a:pPr indent="-228600" lvl="0" marL="0" rtl="0" algn="l">
              <a:spcBef>
                <a:spcPts val="1200"/>
              </a:spcBef>
              <a:spcAft>
                <a:spcPts val="0"/>
              </a:spcAft>
              <a:buNone/>
            </a:pPr>
            <a:r>
              <a:rPr lang="en" sz="1600">
                <a:solidFill>
                  <a:srgbClr val="000000"/>
                </a:solidFill>
                <a:latin typeface="Times New Roman"/>
                <a:ea typeface="Times New Roman"/>
                <a:cs typeface="Times New Roman"/>
                <a:sym typeface="Times New Roman"/>
              </a:rPr>
              <a:t>4)</a:t>
            </a:r>
            <a:r>
              <a:rPr lang="en" sz="1200">
                <a:solidFill>
                  <a:srgbClr val="000000"/>
                </a:solidFill>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Each element in the matrix must be non-negative number.</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of Action</a:t>
            </a:r>
            <a:endParaRPr/>
          </a:p>
        </p:txBody>
      </p:sp>
      <p:sp>
        <p:nvSpPr>
          <p:cNvPr id="147" name="Google Shape;147;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We will make a python code which connects the matrix concept with the search result </a:t>
            </a:r>
            <a:r>
              <a:rPr lang="en" sz="1900">
                <a:solidFill>
                  <a:srgbClr val="000000"/>
                </a:solidFill>
                <a:latin typeface="Times New Roman"/>
                <a:ea typeface="Times New Roman"/>
                <a:cs typeface="Times New Roman"/>
                <a:sym typeface="Times New Roman"/>
              </a:rPr>
              <a:t>web pages</a:t>
            </a:r>
            <a:r>
              <a:rPr lang="en" sz="1900">
                <a:solidFill>
                  <a:srgbClr val="000000"/>
                </a:solidFill>
                <a:latin typeface="Times New Roman"/>
                <a:ea typeface="Times New Roman"/>
                <a:cs typeface="Times New Roman"/>
                <a:sym typeface="Times New Roman"/>
              </a:rPr>
              <a:t>.</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 output of our code would use concepts of Eigenvalues, Eigenvectors and inverse of Eigenvectors.</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Now we decompose the matrix to  (S)(D)(𝑺^(−𝟏)) where  S contains the </a:t>
            </a:r>
            <a:r>
              <a:rPr lang="en" sz="1900">
                <a:solidFill>
                  <a:srgbClr val="000000"/>
                </a:solidFill>
                <a:latin typeface="Times New Roman"/>
                <a:ea typeface="Times New Roman"/>
                <a:cs typeface="Times New Roman"/>
                <a:sym typeface="Times New Roman"/>
              </a:rPr>
              <a:t>eigenvectors</a:t>
            </a:r>
            <a:r>
              <a:rPr lang="en" sz="1900">
                <a:solidFill>
                  <a:srgbClr val="000000"/>
                </a:solidFill>
                <a:latin typeface="Times New Roman"/>
                <a:ea typeface="Times New Roman"/>
                <a:cs typeface="Times New Roman"/>
                <a:sym typeface="Times New Roman"/>
              </a:rPr>
              <a:t> of A; Whereas D is diagonal matrix containing eigenvalues of A.</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Now we scale it to kth degree so that 〖(𝑨〗^𝒌)=(𝑺𝑫^𝒌 𝑺^(−𝟏)).</a:t>
            </a:r>
            <a:endParaRPr sz="19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1" type="body"/>
          </p:nvPr>
        </p:nvSpPr>
        <p:spPr>
          <a:xfrm>
            <a:off x="378850" y="819200"/>
            <a:ext cx="8216100" cy="3813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Now once we get 〖(𝑨〗^𝒌⋅𝑼𝟎)=〖(𝑼〗𝒌) which was our equation.</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This means the vector that we finally get is the vector that represents the rank of the nodes in the given graph, which is useful in ranking them from the highest to lowest.</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code will give the best optimized web page result after using concepts of markov chain and Pagerank Algorithm.</a:t>
            </a:r>
            <a:endParaRPr sz="21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20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729">
                <a:solidFill>
                  <a:srgbClr val="000000"/>
                </a:solidFill>
              </a:rPr>
              <a:t>AU2040250 - Deep Patel</a:t>
            </a:r>
            <a:endParaRPr sz="1729">
              <a:solidFill>
                <a:srgbClr val="000000"/>
              </a:solidFill>
            </a:endParaRPr>
          </a:p>
          <a:p>
            <a:pPr indent="-338455" lvl="0" marL="457200" rtl="0" algn="l">
              <a:lnSpc>
                <a:spcPct val="95000"/>
              </a:lnSpc>
              <a:spcBef>
                <a:spcPts val="1200"/>
              </a:spcBef>
              <a:spcAft>
                <a:spcPts val="0"/>
              </a:spcAft>
              <a:buClr>
                <a:srgbClr val="000000"/>
              </a:buClr>
              <a:buSzPts val="1730"/>
              <a:buChar char="●"/>
            </a:pPr>
            <a:r>
              <a:rPr lang="en" sz="1729">
                <a:solidFill>
                  <a:srgbClr val="000000"/>
                </a:solidFill>
              </a:rPr>
              <a:t>Documentation And Report</a:t>
            </a:r>
            <a:endParaRPr sz="1729">
              <a:solidFill>
                <a:srgbClr val="000000"/>
              </a:solidFill>
            </a:endParaRPr>
          </a:p>
          <a:p>
            <a:pPr indent="-338455" lvl="0" marL="457200" rtl="0" algn="l">
              <a:lnSpc>
                <a:spcPct val="95000"/>
              </a:lnSpc>
              <a:spcBef>
                <a:spcPts val="0"/>
              </a:spcBef>
              <a:spcAft>
                <a:spcPts val="0"/>
              </a:spcAft>
              <a:buClr>
                <a:srgbClr val="000000"/>
              </a:buClr>
              <a:buSzPts val="1730"/>
              <a:buChar char="●"/>
            </a:pPr>
            <a:r>
              <a:rPr lang="en" sz="1729">
                <a:solidFill>
                  <a:srgbClr val="000000"/>
                </a:solidFill>
              </a:rPr>
              <a:t>Research</a:t>
            </a:r>
            <a:r>
              <a:rPr lang="en" sz="1729">
                <a:solidFill>
                  <a:srgbClr val="000000"/>
                </a:solidFill>
              </a:rPr>
              <a:t> about Markov Chain and Steady state analysis.</a:t>
            </a:r>
            <a:endParaRPr sz="1729">
              <a:solidFill>
                <a:srgbClr val="000000"/>
              </a:solidFill>
            </a:endParaRPr>
          </a:p>
          <a:p>
            <a:pPr indent="-338455" lvl="0" marL="457200" rtl="0" algn="l">
              <a:lnSpc>
                <a:spcPct val="95000"/>
              </a:lnSpc>
              <a:spcBef>
                <a:spcPts val="0"/>
              </a:spcBef>
              <a:spcAft>
                <a:spcPts val="0"/>
              </a:spcAft>
              <a:buClr>
                <a:srgbClr val="000000"/>
              </a:buClr>
              <a:buSzPts val="1730"/>
              <a:buChar char="●"/>
            </a:pPr>
            <a:r>
              <a:rPr lang="en" sz="1729">
                <a:solidFill>
                  <a:srgbClr val="000000"/>
                </a:solidFill>
              </a:rPr>
              <a:t>Research about Eigenvalues and Eigenvectors.</a:t>
            </a:r>
            <a:endParaRPr sz="1729">
              <a:solidFill>
                <a:srgbClr val="000000"/>
              </a:solidFill>
            </a:endParaRPr>
          </a:p>
          <a:p>
            <a:pPr indent="0" lvl="0" marL="0" rtl="0" algn="l">
              <a:lnSpc>
                <a:spcPct val="95000"/>
              </a:lnSpc>
              <a:spcBef>
                <a:spcPts val="1200"/>
              </a:spcBef>
              <a:spcAft>
                <a:spcPts val="0"/>
              </a:spcAft>
              <a:buSzPts val="935"/>
              <a:buNone/>
            </a:pPr>
            <a:r>
              <a:t/>
            </a:r>
            <a:endParaRPr sz="1729">
              <a:solidFill>
                <a:srgbClr val="000000"/>
              </a:solidFill>
            </a:endParaRPr>
          </a:p>
          <a:p>
            <a:pPr indent="0" lvl="0" marL="0" rtl="0" algn="l">
              <a:lnSpc>
                <a:spcPct val="95000"/>
              </a:lnSpc>
              <a:spcBef>
                <a:spcPts val="1200"/>
              </a:spcBef>
              <a:spcAft>
                <a:spcPts val="0"/>
              </a:spcAft>
              <a:buSzPts val="935"/>
              <a:buNone/>
            </a:pPr>
            <a:r>
              <a:rPr lang="en" sz="1729">
                <a:solidFill>
                  <a:srgbClr val="000000"/>
                </a:solidFill>
              </a:rPr>
              <a:t>AU2040253 - Ushmay Patel</a:t>
            </a:r>
            <a:endParaRPr sz="1729">
              <a:solidFill>
                <a:srgbClr val="000000"/>
              </a:solidFill>
            </a:endParaRPr>
          </a:p>
          <a:p>
            <a:pPr indent="-338455" lvl="0" marL="457200" rtl="0" algn="l">
              <a:lnSpc>
                <a:spcPct val="95000"/>
              </a:lnSpc>
              <a:spcBef>
                <a:spcPts val="1200"/>
              </a:spcBef>
              <a:spcAft>
                <a:spcPts val="0"/>
              </a:spcAft>
              <a:buClr>
                <a:srgbClr val="000000"/>
              </a:buClr>
              <a:buSzPts val="1730"/>
              <a:buChar char="●"/>
            </a:pPr>
            <a:r>
              <a:rPr lang="en" sz="1729">
                <a:solidFill>
                  <a:srgbClr val="000000"/>
                </a:solidFill>
              </a:rPr>
              <a:t>Connection of web pages</a:t>
            </a:r>
            <a:endParaRPr sz="1729">
              <a:solidFill>
                <a:srgbClr val="000000"/>
              </a:solidFill>
            </a:endParaRPr>
          </a:p>
          <a:p>
            <a:pPr indent="-338455" lvl="0" marL="457200" rtl="0" algn="l">
              <a:lnSpc>
                <a:spcPct val="95000"/>
              </a:lnSpc>
              <a:spcBef>
                <a:spcPts val="0"/>
              </a:spcBef>
              <a:spcAft>
                <a:spcPts val="0"/>
              </a:spcAft>
              <a:buClr>
                <a:srgbClr val="000000"/>
              </a:buClr>
              <a:buSzPts val="1730"/>
              <a:buChar char="●"/>
            </a:pPr>
            <a:r>
              <a:rPr lang="en" sz="1729">
                <a:solidFill>
                  <a:srgbClr val="000000"/>
                </a:solidFill>
              </a:rPr>
              <a:t>Documentation and report</a:t>
            </a:r>
            <a:endParaRPr sz="1729">
              <a:solidFill>
                <a:srgbClr val="000000"/>
              </a:solidFill>
            </a:endParaRPr>
          </a:p>
          <a:p>
            <a:pPr indent="-338455" lvl="0" marL="457200" rtl="0" algn="l">
              <a:lnSpc>
                <a:spcPct val="95000"/>
              </a:lnSpc>
              <a:spcBef>
                <a:spcPts val="0"/>
              </a:spcBef>
              <a:spcAft>
                <a:spcPts val="0"/>
              </a:spcAft>
              <a:buClr>
                <a:srgbClr val="000000"/>
              </a:buClr>
              <a:buSzPts val="1730"/>
              <a:buChar char="●"/>
            </a:pPr>
            <a:r>
              <a:rPr lang="en" sz="1729">
                <a:solidFill>
                  <a:srgbClr val="000000"/>
                </a:solidFill>
              </a:rPr>
              <a:t>Research about Pagerank Algorithm</a:t>
            </a:r>
            <a:endParaRPr sz="1729">
              <a:solidFill>
                <a:srgbClr val="000000"/>
              </a:solidFill>
            </a:endParaRPr>
          </a:p>
          <a:p>
            <a:pPr indent="0" lvl="0" marL="457200" rtl="0" algn="l">
              <a:lnSpc>
                <a:spcPct val="95000"/>
              </a:lnSpc>
              <a:spcBef>
                <a:spcPts val="1200"/>
              </a:spcBef>
              <a:spcAft>
                <a:spcPts val="1200"/>
              </a:spcAft>
              <a:buSzPts val="935"/>
              <a:buNone/>
            </a:pPr>
            <a:r>
              <a:t/>
            </a:r>
            <a:endParaRPr sz="153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idx="1" type="body"/>
          </p:nvPr>
        </p:nvSpPr>
        <p:spPr>
          <a:xfrm>
            <a:off x="311700" y="257175"/>
            <a:ext cx="8520600" cy="43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AU2040019 - Vatsal Shah</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Documentation and Report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Research about Pagerank Algorithm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Research about Jacobi Algorithm</a:t>
            </a:r>
            <a:endParaRPr>
              <a:solidFill>
                <a:srgbClr val="000000"/>
              </a:solidFill>
            </a:endParaRPr>
          </a:p>
          <a:p>
            <a:pPr indent="0" lvl="0" marL="0" rtl="0" algn="l">
              <a:spcBef>
                <a:spcPts val="1200"/>
              </a:spcBef>
              <a:spcAft>
                <a:spcPts val="0"/>
              </a:spcAft>
              <a:buNone/>
            </a:pPr>
            <a:r>
              <a:rPr lang="en">
                <a:solidFill>
                  <a:srgbClr val="000000"/>
                </a:solidFill>
              </a:rPr>
              <a:t>AU2040182 - Nihaar Patel</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Documentation and Report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Research about Markov Chain and Steady state analysis.</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2" name="Google Shape;92;p14"/>
          <p:cNvSpPr txBox="1"/>
          <p:nvPr>
            <p:ph idx="1" type="body"/>
          </p:nvPr>
        </p:nvSpPr>
        <p:spPr>
          <a:xfrm>
            <a:off x="311700" y="1229875"/>
            <a:ext cx="8520600" cy="36351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rgbClr val="000000"/>
              </a:buClr>
              <a:buSzPts val="1800"/>
              <a:buFont typeface="Times New Roman"/>
              <a:buChar char="●"/>
            </a:pPr>
            <a:r>
              <a:rPr lang="en" sz="1950">
                <a:solidFill>
                  <a:srgbClr val="000000"/>
                </a:solidFill>
                <a:latin typeface="Times New Roman"/>
                <a:ea typeface="Times New Roman"/>
                <a:cs typeface="Times New Roman"/>
                <a:sym typeface="Times New Roman"/>
              </a:rPr>
              <a:t>We all are familiar with web browsing and internet surfing. Have you ever wondered how Google responds so quickly to our search and provides us with results? </a:t>
            </a:r>
            <a:endParaRPr sz="1950">
              <a:solidFill>
                <a:srgbClr val="000000"/>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rgbClr val="000000"/>
              </a:buClr>
              <a:buSzPts val="1800"/>
              <a:buFont typeface="Times New Roman"/>
              <a:buChar char="●"/>
            </a:pPr>
            <a:r>
              <a:rPr lang="en" sz="1950">
                <a:solidFill>
                  <a:srgbClr val="000000"/>
                </a:solidFill>
                <a:latin typeface="Times New Roman"/>
                <a:ea typeface="Times New Roman"/>
                <a:cs typeface="Times New Roman"/>
                <a:sym typeface="Times New Roman"/>
              </a:rPr>
              <a:t>Network flow efficiency is the reason why this is possible. </a:t>
            </a:r>
            <a:endParaRPr sz="1950">
              <a:solidFill>
                <a:srgbClr val="000000"/>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rgbClr val="000000"/>
              </a:buClr>
              <a:buSzPts val="1800"/>
              <a:buFont typeface="Times New Roman"/>
              <a:buChar char="●"/>
            </a:pPr>
            <a:r>
              <a:rPr lang="en" sz="1950">
                <a:solidFill>
                  <a:srgbClr val="000000"/>
                </a:solidFill>
                <a:latin typeface="Times New Roman"/>
                <a:ea typeface="Times New Roman"/>
                <a:cs typeface="Times New Roman"/>
                <a:sym typeface="Times New Roman"/>
              </a:rPr>
              <a:t>Search engines spend large amounts of money on algorithms and equations to achieve maximum network flow efficiency. We are primarily using a steady-state analysis of network flow. </a:t>
            </a:r>
            <a:endParaRPr sz="1950">
              <a:solidFill>
                <a:srgbClr val="000000"/>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rgbClr val="000000"/>
              </a:buClr>
              <a:buSzPts val="1800"/>
              <a:buFont typeface="Times New Roman"/>
              <a:buChar char="●"/>
            </a:pPr>
            <a:r>
              <a:rPr lang="en" sz="1950">
                <a:solidFill>
                  <a:srgbClr val="000000"/>
                </a:solidFill>
                <a:latin typeface="Times New Roman"/>
                <a:ea typeface="Times New Roman"/>
                <a:cs typeface="Times New Roman"/>
                <a:sym typeface="Times New Roman"/>
              </a:rPr>
              <a:t>Steady-state analysis of network flow means analyzing a flow in the network until it reaches a steady-state</a:t>
            </a:r>
            <a:r>
              <a:rPr lang="en" sz="2250">
                <a:solidFill>
                  <a:srgbClr val="000000"/>
                </a:solidFill>
                <a:latin typeface="Times New Roman"/>
                <a:ea typeface="Times New Roman"/>
                <a:cs typeface="Times New Roman"/>
                <a:sym typeface="Times New Roman"/>
              </a:rPr>
              <a:t>.</a:t>
            </a:r>
            <a:endParaRPr sz="225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1450">
              <a:latin typeface="Times New Roman"/>
              <a:ea typeface="Times New Roman"/>
              <a:cs typeface="Times New Roman"/>
              <a:sym typeface="Times New Roman"/>
            </a:endParaRPr>
          </a:p>
          <a:p>
            <a:pPr indent="0" lvl="0" marL="0" rtl="0" algn="l">
              <a:lnSpc>
                <a:spcPct val="95000"/>
              </a:lnSpc>
              <a:spcBef>
                <a:spcPts val="1200"/>
              </a:spcBef>
              <a:spcAft>
                <a:spcPts val="1200"/>
              </a:spcAft>
              <a:buSzPts val="275"/>
              <a:buNone/>
            </a:pPr>
            <a:r>
              <a:t/>
            </a:r>
            <a:endParaRPr sz="14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One of the most prominent motivations was to understand the approach behind the well-known PageRank algorithm that's used by Google to rank pages.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This process of ranking pages based on whether the user after searching significant terms relates to them stays on a webpage or is directed to some other web page.  This was the primary boost to discover some subtle stuff about how the theory of linear algebra is used to rank the web page.</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The PageRank algorithm essentially solved the web search problem and was the basis for Google’s success.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We can model this as a graph problem where web pages are vertices and links are edges.</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rPr>
              <a:t>‘</a:t>
            </a:r>
            <a:r>
              <a:rPr lang="en">
                <a:solidFill>
                  <a:srgbClr val="000000"/>
                </a:solidFill>
                <a:latin typeface="Times New Roman"/>
                <a:ea typeface="Times New Roman"/>
                <a:cs typeface="Times New Roman"/>
                <a:sym typeface="Times New Roman"/>
              </a:rPr>
              <a:t>Finding Steady State of a Network flow’.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0000"/>
                </a:solidFill>
                <a:latin typeface="Times New Roman"/>
                <a:ea typeface="Times New Roman"/>
                <a:cs typeface="Times New Roman"/>
                <a:sym typeface="Times New Roman"/>
              </a:rPr>
              <a:t>Page Rank to illustrate the Search Engine Results and asserting the fact that Steady state is one of the Eigenvectors of the Matrix.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0000"/>
                </a:solidFill>
                <a:latin typeface="Times New Roman"/>
                <a:ea typeface="Times New Roman"/>
                <a:cs typeface="Times New Roman"/>
                <a:sym typeface="Times New Roman"/>
              </a:rPr>
              <a:t>The most prominent webpage that we will get after searching will be optimized solution using pagerank algorithm and concept of network flow.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110" name="Google Shape;110;p17"/>
          <p:cNvSpPr txBox="1"/>
          <p:nvPr/>
        </p:nvSpPr>
        <p:spPr>
          <a:xfrm>
            <a:off x="311700" y="1537350"/>
            <a:ext cx="6779100" cy="3154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Programming language to be used: Python</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Why:</a:t>
            </a:r>
            <a:endParaRPr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Python is more effective and uses less time.</a:t>
            </a:r>
            <a:endParaRPr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It is more readable and is object oriented.</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We will be using python libraries such as NumPy and Pandas.</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We will use certain concepts such as matrices and eigenvectors.</a:t>
            </a:r>
            <a:endParaRPr sz="17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311700" y="732950"/>
            <a:ext cx="8520600" cy="3339000"/>
          </a:xfrm>
          <a:prstGeom prst="rect">
            <a:avLst/>
          </a:prstGeom>
        </p:spPr>
        <p:txBody>
          <a:bodyPr anchorCtr="0" anchor="t" bIns="91425" lIns="91425" spcFirstLastPara="1" rIns="91425" wrap="square" tIns="91425">
            <a:noAutofit/>
          </a:bodyPr>
          <a:lstStyle/>
          <a:p>
            <a:pPr indent="-355656" lvl="0" marL="457200" rtl="0" algn="l">
              <a:lnSpc>
                <a:spcPct val="80000"/>
              </a:lnSpc>
              <a:spcBef>
                <a:spcPts val="0"/>
              </a:spcBef>
              <a:spcAft>
                <a:spcPts val="0"/>
              </a:spcAft>
              <a:buClr>
                <a:srgbClr val="000000"/>
              </a:buClr>
              <a:buSzPts val="2001"/>
              <a:buFont typeface="Times New Roman"/>
              <a:buChar char="●"/>
            </a:pPr>
            <a:r>
              <a:rPr lang="en" sz="2000">
                <a:solidFill>
                  <a:srgbClr val="000000"/>
                </a:solidFill>
                <a:latin typeface="Times New Roman"/>
                <a:ea typeface="Times New Roman"/>
                <a:cs typeface="Times New Roman"/>
                <a:sym typeface="Times New Roman"/>
              </a:rPr>
              <a:t>To access and use these concepts we use tools in python and Matlab and use their respective libraries.</a:t>
            </a:r>
            <a:endParaRPr sz="200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688"/>
              <a:buNone/>
            </a:pPr>
            <a:r>
              <a:t/>
            </a:r>
            <a:endParaRPr sz="2000">
              <a:solidFill>
                <a:srgbClr val="000000"/>
              </a:solidFill>
              <a:latin typeface="Times New Roman"/>
              <a:ea typeface="Times New Roman"/>
              <a:cs typeface="Times New Roman"/>
              <a:sym typeface="Times New Roman"/>
            </a:endParaRPr>
          </a:p>
          <a:p>
            <a:pPr indent="-355656" lvl="0" marL="457200" rtl="0" algn="l">
              <a:lnSpc>
                <a:spcPct val="80000"/>
              </a:lnSpc>
              <a:spcBef>
                <a:spcPts val="0"/>
              </a:spcBef>
              <a:spcAft>
                <a:spcPts val="0"/>
              </a:spcAft>
              <a:buClr>
                <a:srgbClr val="000000"/>
              </a:buClr>
              <a:buSzPts val="2001"/>
              <a:buFont typeface="Times New Roman"/>
              <a:buChar char="●"/>
            </a:pPr>
            <a:r>
              <a:rPr lang="en" sz="2000">
                <a:solidFill>
                  <a:srgbClr val="000000"/>
                </a:solidFill>
                <a:latin typeface="Times New Roman"/>
                <a:ea typeface="Times New Roman"/>
                <a:cs typeface="Times New Roman"/>
                <a:sym typeface="Times New Roman"/>
              </a:rPr>
              <a:t>By doing this we will reduce the time for running our program and make use of it efficiently.</a:t>
            </a:r>
            <a:endParaRPr sz="200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688"/>
              <a:buNone/>
            </a:pPr>
            <a:r>
              <a:t/>
            </a:r>
            <a:endParaRPr sz="2000">
              <a:solidFill>
                <a:srgbClr val="000000"/>
              </a:solidFill>
              <a:latin typeface="Times New Roman"/>
              <a:ea typeface="Times New Roman"/>
              <a:cs typeface="Times New Roman"/>
              <a:sym typeface="Times New Roman"/>
            </a:endParaRPr>
          </a:p>
          <a:p>
            <a:pPr indent="-355656" lvl="0" marL="457200" rtl="0" algn="l">
              <a:lnSpc>
                <a:spcPct val="80000"/>
              </a:lnSpc>
              <a:spcBef>
                <a:spcPts val="0"/>
              </a:spcBef>
              <a:spcAft>
                <a:spcPts val="0"/>
              </a:spcAft>
              <a:buClr>
                <a:srgbClr val="000000"/>
              </a:buClr>
              <a:buSzPts val="2001"/>
              <a:buFont typeface="Times New Roman"/>
              <a:buChar char="●"/>
            </a:pPr>
            <a:r>
              <a:rPr lang="en" sz="2000">
                <a:solidFill>
                  <a:srgbClr val="000000"/>
                </a:solidFill>
                <a:latin typeface="Times New Roman"/>
                <a:ea typeface="Times New Roman"/>
                <a:cs typeface="Times New Roman"/>
                <a:sym typeface="Times New Roman"/>
              </a:rPr>
              <a:t>The problem of optimizing search results will be minimized.</a:t>
            </a:r>
            <a:endParaRPr sz="200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688"/>
              <a:buNone/>
            </a:pPr>
            <a:r>
              <a:t/>
            </a:r>
            <a:endParaRPr sz="2000">
              <a:solidFill>
                <a:srgbClr val="000000"/>
              </a:solidFill>
              <a:latin typeface="Times New Roman"/>
              <a:ea typeface="Times New Roman"/>
              <a:cs typeface="Times New Roman"/>
              <a:sym typeface="Times New Roman"/>
            </a:endParaRPr>
          </a:p>
          <a:p>
            <a:pPr indent="-355656" lvl="0" marL="457200" rtl="0" algn="l">
              <a:lnSpc>
                <a:spcPct val="80000"/>
              </a:lnSpc>
              <a:spcBef>
                <a:spcPts val="0"/>
              </a:spcBef>
              <a:spcAft>
                <a:spcPts val="0"/>
              </a:spcAft>
              <a:buClr>
                <a:srgbClr val="000000"/>
              </a:buClr>
              <a:buSzPts val="2001"/>
              <a:buFont typeface="Times New Roman"/>
              <a:buChar char="●"/>
            </a:pPr>
            <a:r>
              <a:rPr lang="en" sz="2000">
                <a:solidFill>
                  <a:srgbClr val="000000"/>
                </a:solidFill>
                <a:latin typeface="Times New Roman"/>
                <a:ea typeface="Times New Roman"/>
                <a:cs typeface="Times New Roman"/>
                <a:sym typeface="Times New Roman"/>
              </a:rPr>
              <a:t>The steady state also speaks about page rank in which the value of each node which is a web page shows what numbers of visitors are going to stay on a given node and what number are going to transit.</a:t>
            </a:r>
            <a:endParaRPr sz="20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SzPts val="688"/>
              <a:buNone/>
            </a:pPr>
            <a:r>
              <a:t/>
            </a:r>
            <a:endParaRPr sz="1325"/>
          </a:p>
          <a:p>
            <a:pPr indent="0" lvl="0" marL="0" rtl="0" algn="l">
              <a:lnSpc>
                <a:spcPct val="80000"/>
              </a:lnSpc>
              <a:spcBef>
                <a:spcPts val="0"/>
              </a:spcBef>
              <a:spcAft>
                <a:spcPts val="0"/>
              </a:spcAft>
              <a:buSzPts val="688"/>
              <a:buNone/>
            </a:pPr>
            <a:r>
              <a:t/>
            </a:r>
            <a:endParaRPr sz="1325"/>
          </a:p>
          <a:p>
            <a:pPr indent="0" lvl="0" marL="0" rtl="0" algn="l">
              <a:lnSpc>
                <a:spcPct val="80000"/>
              </a:lnSpc>
              <a:spcBef>
                <a:spcPts val="0"/>
              </a:spcBef>
              <a:spcAft>
                <a:spcPts val="0"/>
              </a:spcAft>
              <a:buSzPts val="688"/>
              <a:buNone/>
            </a:pPr>
            <a:r>
              <a:t/>
            </a:r>
            <a:endParaRPr sz="1325"/>
          </a:p>
          <a:p>
            <a:pPr indent="0" lvl="0" marL="0" rtl="0" algn="l">
              <a:lnSpc>
                <a:spcPct val="80000"/>
              </a:lnSpc>
              <a:spcBef>
                <a:spcPts val="0"/>
              </a:spcBef>
              <a:spcAft>
                <a:spcPts val="0"/>
              </a:spcAft>
              <a:buSzPts val="688"/>
              <a:buNone/>
            </a:pPr>
            <a:r>
              <a:t/>
            </a:r>
            <a:endParaRPr sz="1325"/>
          </a:p>
          <a:p>
            <a:pPr indent="0" lvl="0" marL="0" rtl="0" algn="l">
              <a:lnSpc>
                <a:spcPct val="95000"/>
              </a:lnSpc>
              <a:spcBef>
                <a:spcPts val="0"/>
              </a:spcBef>
              <a:spcAft>
                <a:spcPts val="1200"/>
              </a:spcAft>
              <a:buSzPts val="688"/>
              <a:buNone/>
            </a:pPr>
            <a:r>
              <a:t/>
            </a:r>
            <a:endParaRPr sz="13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Reproduced Work</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40000" lnSpcReduction="20000"/>
          </a:bodyPr>
          <a:lstStyle/>
          <a:p>
            <a:pPr indent="-363740" lvl="0" marL="457200" rtl="0" algn="l">
              <a:spcBef>
                <a:spcPts val="0"/>
              </a:spcBef>
              <a:spcAft>
                <a:spcPts val="0"/>
              </a:spcAft>
              <a:buClr>
                <a:srgbClr val="000000"/>
              </a:buClr>
              <a:buSzPct val="100000"/>
              <a:buChar char="●"/>
            </a:pPr>
            <a:r>
              <a:rPr lang="en" sz="5320">
                <a:solidFill>
                  <a:srgbClr val="000000"/>
                </a:solidFill>
                <a:latin typeface="Times New Roman"/>
                <a:ea typeface="Times New Roman"/>
                <a:cs typeface="Times New Roman"/>
                <a:sym typeface="Times New Roman"/>
              </a:rPr>
              <a:t>Linear Algebra concept that we used for finding eigenvalues and eigenvectors by </a:t>
            </a:r>
            <a:r>
              <a:rPr b="1" lang="en" sz="5320">
                <a:solidFill>
                  <a:srgbClr val="000000"/>
                </a:solidFill>
                <a:latin typeface="Times New Roman"/>
                <a:ea typeface="Times New Roman"/>
                <a:cs typeface="Times New Roman"/>
                <a:sym typeface="Times New Roman"/>
              </a:rPr>
              <a:t>Jacobi Algorithm</a:t>
            </a:r>
            <a:r>
              <a:rPr lang="en" sz="5320">
                <a:solidFill>
                  <a:srgbClr val="000000"/>
                </a:solidFill>
                <a:latin typeface="Times New Roman"/>
                <a:ea typeface="Times New Roman"/>
                <a:cs typeface="Times New Roman"/>
                <a:sym typeface="Times New Roman"/>
              </a:rPr>
              <a:t>.</a:t>
            </a:r>
            <a:endParaRPr sz="5320">
              <a:solidFill>
                <a:srgbClr val="000000"/>
              </a:solidFill>
              <a:latin typeface="Times New Roman"/>
              <a:ea typeface="Times New Roman"/>
              <a:cs typeface="Times New Roman"/>
              <a:sym typeface="Times New Roman"/>
            </a:endParaRPr>
          </a:p>
          <a:p>
            <a:pPr indent="-363740" lvl="0" marL="457200" rtl="0" algn="l">
              <a:spcBef>
                <a:spcPts val="0"/>
              </a:spcBef>
              <a:spcAft>
                <a:spcPts val="0"/>
              </a:spcAft>
              <a:buClr>
                <a:srgbClr val="000000"/>
              </a:buClr>
              <a:buSzPct val="100000"/>
              <a:buChar char="●"/>
            </a:pPr>
            <a:r>
              <a:rPr lang="en" sz="5320">
                <a:solidFill>
                  <a:srgbClr val="000000"/>
                </a:solidFill>
                <a:latin typeface="Times New Roman"/>
                <a:ea typeface="Times New Roman"/>
                <a:cs typeface="Times New Roman"/>
                <a:sym typeface="Times New Roman"/>
              </a:rPr>
              <a:t>Then we find matrix in terms of its </a:t>
            </a:r>
            <a:r>
              <a:rPr b="1" lang="en" sz="5320">
                <a:solidFill>
                  <a:srgbClr val="000000"/>
                </a:solidFill>
                <a:latin typeface="Times New Roman"/>
                <a:ea typeface="Times New Roman"/>
                <a:cs typeface="Times New Roman"/>
                <a:sym typeface="Times New Roman"/>
              </a:rPr>
              <a:t>diagonal matrix and eigenvectors</a:t>
            </a:r>
            <a:r>
              <a:rPr lang="en" sz="5320">
                <a:solidFill>
                  <a:srgbClr val="000000"/>
                </a:solidFill>
                <a:latin typeface="Times New Roman"/>
                <a:ea typeface="Times New Roman"/>
                <a:cs typeface="Times New Roman"/>
                <a:sym typeface="Times New Roman"/>
              </a:rPr>
              <a:t>.</a:t>
            </a:r>
            <a:endParaRPr sz="5320">
              <a:solidFill>
                <a:srgbClr val="000000"/>
              </a:solidFill>
              <a:latin typeface="Times New Roman"/>
              <a:ea typeface="Times New Roman"/>
              <a:cs typeface="Times New Roman"/>
              <a:sym typeface="Times New Roman"/>
            </a:endParaRPr>
          </a:p>
          <a:p>
            <a:pPr indent="-363740" lvl="0" marL="457200" rtl="0" algn="l">
              <a:spcBef>
                <a:spcPts val="0"/>
              </a:spcBef>
              <a:spcAft>
                <a:spcPts val="0"/>
              </a:spcAft>
              <a:buClr>
                <a:srgbClr val="000000"/>
              </a:buClr>
              <a:buSzPct val="100000"/>
              <a:buFont typeface="Times New Roman"/>
              <a:buChar char="●"/>
            </a:pPr>
            <a:r>
              <a:rPr lang="en" sz="5320">
                <a:solidFill>
                  <a:srgbClr val="000000"/>
                </a:solidFill>
                <a:latin typeface="Times New Roman"/>
                <a:ea typeface="Times New Roman"/>
                <a:cs typeface="Times New Roman"/>
                <a:sym typeface="Times New Roman"/>
              </a:rPr>
              <a:t>We defined two functions diagonalization and inverse function.</a:t>
            </a:r>
            <a:endParaRPr sz="5320">
              <a:solidFill>
                <a:srgbClr val="000000"/>
              </a:solidFill>
              <a:latin typeface="Times New Roman"/>
              <a:ea typeface="Times New Roman"/>
              <a:cs typeface="Times New Roman"/>
              <a:sym typeface="Times New Roman"/>
            </a:endParaRPr>
          </a:p>
          <a:p>
            <a:pPr indent="-363740" lvl="0" marL="457200" rtl="0" algn="l">
              <a:spcBef>
                <a:spcPts val="0"/>
              </a:spcBef>
              <a:spcAft>
                <a:spcPts val="0"/>
              </a:spcAft>
              <a:buClr>
                <a:srgbClr val="000000"/>
              </a:buClr>
              <a:buSzPct val="100000"/>
              <a:buChar char="●"/>
            </a:pPr>
            <a:r>
              <a:rPr b="1" lang="en" sz="5320">
                <a:solidFill>
                  <a:srgbClr val="000000"/>
                </a:solidFill>
                <a:latin typeface="Times New Roman"/>
                <a:ea typeface="Times New Roman"/>
                <a:cs typeface="Times New Roman"/>
                <a:sym typeface="Times New Roman"/>
              </a:rPr>
              <a:t>Inverse function</a:t>
            </a:r>
            <a:r>
              <a:rPr lang="en" sz="5320">
                <a:solidFill>
                  <a:srgbClr val="000000"/>
                </a:solidFill>
                <a:latin typeface="Times New Roman"/>
                <a:ea typeface="Times New Roman"/>
                <a:cs typeface="Times New Roman"/>
                <a:sym typeface="Times New Roman"/>
              </a:rPr>
              <a:t>: To find the inverse of eigenvector matrices using elementary row operations</a:t>
            </a:r>
            <a:endParaRPr sz="5320">
              <a:solidFill>
                <a:srgbClr val="000000"/>
              </a:solidFill>
              <a:latin typeface="Times New Roman"/>
              <a:ea typeface="Times New Roman"/>
              <a:cs typeface="Times New Roman"/>
              <a:sym typeface="Times New Roman"/>
            </a:endParaRPr>
          </a:p>
          <a:p>
            <a:pPr indent="-363740" lvl="0" marL="457200" rtl="0" algn="l">
              <a:spcBef>
                <a:spcPts val="0"/>
              </a:spcBef>
              <a:spcAft>
                <a:spcPts val="0"/>
              </a:spcAft>
              <a:buClr>
                <a:srgbClr val="000000"/>
              </a:buClr>
              <a:buSzPct val="100000"/>
              <a:buChar char="●"/>
            </a:pPr>
            <a:r>
              <a:rPr b="1" lang="en" sz="5320">
                <a:solidFill>
                  <a:srgbClr val="000000"/>
                </a:solidFill>
                <a:latin typeface="Times New Roman"/>
                <a:ea typeface="Times New Roman"/>
                <a:cs typeface="Times New Roman"/>
                <a:sym typeface="Times New Roman"/>
              </a:rPr>
              <a:t>Diagonalization function</a:t>
            </a:r>
            <a:r>
              <a:rPr lang="en" sz="5320">
                <a:solidFill>
                  <a:srgbClr val="000000"/>
                </a:solidFill>
                <a:latin typeface="Times New Roman"/>
                <a:ea typeface="Times New Roman"/>
                <a:cs typeface="Times New Roman"/>
                <a:sym typeface="Times New Roman"/>
              </a:rPr>
              <a:t>: Product of eigenvector matrices, diagonal matrices and inverse of eigenvector matrices.</a:t>
            </a:r>
            <a:endParaRPr sz="532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PageRank works?</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Pagerank is defined as “A classical method used to arrange the web page according to its objective and the usage of terms involved in it on WWW by using any link data structure”.</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Pagerank is a “Vote” by all other pages on the web about how important a page is.</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A link to the page counts as a vote of support.</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Connection of Web Pages</a:t>
            </a:r>
            <a:endParaRPr/>
          </a:p>
        </p:txBody>
      </p:sp>
      <p:sp>
        <p:nvSpPr>
          <p:cNvPr id="133" name="Google Shape;133;p21"/>
          <p:cNvSpPr txBox="1"/>
          <p:nvPr/>
        </p:nvSpPr>
        <p:spPr>
          <a:xfrm>
            <a:off x="6218475" y="279680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4" name="Google Shape;134;p21"/>
          <p:cNvSpPr txBox="1"/>
          <p:nvPr/>
        </p:nvSpPr>
        <p:spPr>
          <a:xfrm>
            <a:off x="6740125" y="37183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35" name="Google Shape;135;p21"/>
          <p:cNvPicPr preferRelativeResize="0"/>
          <p:nvPr/>
        </p:nvPicPr>
        <p:blipFill>
          <a:blip r:embed="rId3">
            <a:alphaModFix/>
          </a:blip>
          <a:stretch>
            <a:fillRect/>
          </a:stretch>
        </p:blipFill>
        <p:spPr>
          <a:xfrm>
            <a:off x="152400" y="1170200"/>
            <a:ext cx="4057650" cy="3543300"/>
          </a:xfrm>
          <a:prstGeom prst="rect">
            <a:avLst/>
          </a:prstGeom>
          <a:noFill/>
          <a:ln>
            <a:noFill/>
          </a:ln>
        </p:spPr>
      </p:pic>
      <p:pic>
        <p:nvPicPr>
          <p:cNvPr id="136" name="Google Shape;136;p21"/>
          <p:cNvPicPr preferRelativeResize="0"/>
          <p:nvPr/>
        </p:nvPicPr>
        <p:blipFill>
          <a:blip r:embed="rId4">
            <a:alphaModFix/>
          </a:blip>
          <a:stretch>
            <a:fillRect/>
          </a:stretch>
        </p:blipFill>
        <p:spPr>
          <a:xfrm>
            <a:off x="4210049" y="1629950"/>
            <a:ext cx="4358844" cy="227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