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29c7d0822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29c7d0822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3477c4f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3477c4f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f9578ae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f9578ae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3477c4f7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3477c4f7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278d49182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278d49182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29c7d08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29c7d08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29c7d08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29c7d08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29c7d082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29c7d082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29c7d0822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29c7d0822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29c7d0822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29c7d0822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44fc0d8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44fc0d8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44fc0d80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44fc0d80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maplesoft.com/support/help/maple/view.aspx?path=examples%2FSteadyStateMarkovChain#:~:text=A%20common%20question%20arising%20in,vector%20of%20the%20Markov%20chain." TargetMode="External"/><Relationship Id="rId4" Type="http://schemas.openxmlformats.org/officeDocument/2006/relationships/hyperlink" Target="https://www2.math.upenn.edu/~kazdan/312F12/JJ/MarkovChains/markov_google.pdf." TargetMode="External"/><Relationship Id="rId9" Type="http://schemas.openxmlformats.org/officeDocument/2006/relationships/hyperlink" Target="https://www.geeksforgeeks.org/page-rank-algorithm-implementation/." TargetMode="External"/><Relationship Id="rId5" Type="http://schemas.openxmlformats.org/officeDocument/2006/relationships/hyperlink" Target="http://www.math.pitt.edu/~annav/0290H/row_reduction.pdf." TargetMode="External"/><Relationship Id="rId6" Type="http://schemas.openxmlformats.org/officeDocument/2006/relationships/hyperlink" Target="https://medium.com/@andrew.chamberlain/using-eigenvectors-to-find-steady-state-population-flows-cd938f124764." TargetMode="External"/><Relationship Id="rId7" Type="http://schemas.openxmlformats.org/officeDocument/2006/relationships/hyperlink" Target="https://mathstats.uncg.edu/sites/yasaki/publications/machado-google-pagerank-linear-algebra-project.pdf." TargetMode="External"/><Relationship Id="rId8" Type="http://schemas.openxmlformats.org/officeDocument/2006/relationships/hyperlink" Target="https://towardsdatascience.com/introduction-to-markov-chains-50da3645a50d.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598100" y="750103"/>
            <a:ext cx="8222100" cy="18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                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                     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428"/>
              <a:buFont typeface="Arial"/>
              <a:buNone/>
            </a:pPr>
            <a:r>
              <a:rPr lang="en" sz="3500"/>
              <a:t>                    </a:t>
            </a:r>
            <a:r>
              <a:rPr b="1" lang="en" sz="3500"/>
              <a:t>Group-10 The OG’s</a:t>
            </a:r>
            <a:endParaRPr b="1"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" sz="2700"/>
              <a:t>Vatsal Shah-AU2040019       Ushmay Patel-AU2040253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 Nihaar Patel-AU2040182       Deep Patel-AU2040250</a:t>
            </a:r>
            <a:endParaRPr sz="5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10775" y="3071975"/>
            <a:ext cx="6260400" cy="1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Project Domain: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Network Flow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Project Title: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FINDING STEADY STATE OF NETWORK FLOW USED FOR OPTIMIZING SEARCH ENGINE RESULTS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sz="2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     </a:t>
            </a:r>
            <a:endParaRPr/>
          </a:p>
        </p:txBody>
      </p:sp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symmetric matrices give steady state when vectors are in steady state.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•The non- symmetric matrices do give out the percentage of population/ data that is present at the saturation/ steady state of the flow.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• Steady state also helps in giving the rank of the page a person visits based on number of visits done and based on relevance.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819150" y="429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819150" y="1027500"/>
            <a:ext cx="75057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45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AU2040019 - Vatsal Shah</a:t>
            </a:r>
            <a:endParaRPr sz="1645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05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645"/>
              <a:buFont typeface="Times New Roman"/>
              <a:buChar char="●"/>
            </a:pPr>
            <a:r>
              <a:rPr lang="en" sz="1645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Coding</a:t>
            </a:r>
            <a:endParaRPr sz="1645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05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45"/>
              <a:buFont typeface="Times New Roman"/>
              <a:buChar char="●"/>
            </a:pPr>
            <a:r>
              <a:rPr lang="en" sz="1645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Writing Report</a:t>
            </a:r>
            <a:endParaRPr sz="1645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05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45"/>
              <a:buFont typeface="Times New Roman"/>
              <a:buChar char="●"/>
            </a:pPr>
            <a:r>
              <a:rPr lang="en" sz="1645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about Pagerank Algorithm</a:t>
            </a:r>
            <a:endParaRPr sz="1645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05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45"/>
              <a:buFont typeface="Times New Roman"/>
              <a:buChar char="●"/>
            </a:pPr>
            <a:r>
              <a:rPr lang="en" sz="1645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about Jacobi Algorithm</a:t>
            </a:r>
            <a:endParaRPr sz="1645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645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AU2040250 - Deep Patel</a:t>
            </a:r>
            <a:endParaRPr sz="1645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05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645"/>
              <a:buFont typeface="Times New Roman"/>
              <a:buChar char="●"/>
            </a:pPr>
            <a:r>
              <a:rPr lang="en" sz="1645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Coding</a:t>
            </a:r>
            <a:endParaRPr sz="1645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05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45"/>
              <a:buFont typeface="Times New Roman"/>
              <a:buChar char="●"/>
            </a:pPr>
            <a:r>
              <a:rPr lang="en" sz="1645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Writing Report</a:t>
            </a:r>
            <a:endParaRPr sz="1645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05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45"/>
              <a:buFont typeface="Times New Roman"/>
              <a:buChar char="●"/>
            </a:pPr>
            <a:r>
              <a:rPr lang="en" sz="1645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about Markov Chain and Steady state analysis.</a:t>
            </a:r>
            <a:endParaRPr sz="1645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05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45"/>
              <a:buFont typeface="Times New Roman"/>
              <a:buChar char="●"/>
            </a:pPr>
            <a:r>
              <a:rPr lang="en" sz="1645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about Eigenvalues and Eigenvectors.</a:t>
            </a:r>
            <a:endParaRPr sz="1645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45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7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44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819150" y="717950"/>
            <a:ext cx="7505700" cy="3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AU2040253 - Ushmay Patel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Coding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Writing Report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Connection of web pages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Research about Pagerank Algorithm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AU2040182 - Nihaar Patel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Coding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Writing Report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Research about Markov Chain and Steady state analysis.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819150" y="577725"/>
            <a:ext cx="7505700" cy="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819150" y="1318000"/>
            <a:ext cx="7505700" cy="29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help</a:t>
            </a:r>
            <a:r>
              <a:rPr lang="en"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Steady State Vector of a Markov Chain - Maple Help. (n.d.). Retrieved November 24, 2021, from </a:t>
            </a:r>
            <a:r>
              <a:rPr lang="en" sz="44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https://www.maplesoft.com/support/help/maple/view.aspx?path=examples%2FSteadyStateMarkovChain#:~:text=A%20common%20question%20arising%20in,vector%20of%20the%20Markov%20chain.</a:t>
            </a:r>
            <a:r>
              <a:rPr lang="en"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 312 - markov chains, Google's PageRank algorithm</a:t>
            </a:r>
            <a:r>
              <a:rPr lang="en"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(n.d.). Retrieved November 24, 2021, from </a:t>
            </a:r>
            <a:r>
              <a:rPr lang="en" sz="44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https://www2.math.upenn.edu/~kazdan/312F12/JJ/MarkovChains/markov_google.pdf. </a:t>
            </a:r>
            <a:endParaRPr sz="4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row reduction to calculate the inverse and the ...</a:t>
            </a:r>
            <a:r>
              <a:rPr lang="en"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(n.d.). Retrieved November 24, 2021, from </a:t>
            </a:r>
            <a:r>
              <a:rPr lang="en" sz="44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http://www.math.pitt.edu/~annav/0290H/row_reduction.pdf. </a:t>
            </a:r>
            <a:endParaRPr sz="4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Andrew Chamberlain, P. D. (2017, October 4). </a:t>
            </a:r>
            <a:r>
              <a:rPr i="1" lang="en"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eigenvectors to find steady state population flows</a:t>
            </a:r>
            <a:r>
              <a:rPr lang="en"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Medium. Retrieved November 24, 2021, from </a:t>
            </a:r>
            <a:r>
              <a:rPr lang="en" sz="44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https://medium.com/@andrew.chamberlain/using-eigenvectors-to-find-steady-state-population-flows-cd938f124764. </a:t>
            </a:r>
            <a:endParaRPr sz="4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Machado Google PageRank Linear Algebra Project - UNCG</a:t>
            </a:r>
            <a:r>
              <a:rPr lang="en"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(n.d.). Retrieved November 24, 2021, from </a:t>
            </a:r>
            <a:r>
              <a:rPr lang="en" sz="44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https://mathstats.uncg.edu/sites/yasaki/publications/machado-google-pagerank-linear-algebra-project.pdf. </a:t>
            </a:r>
            <a:endParaRPr sz="4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D. S. (2019, July 16). </a:t>
            </a:r>
            <a:r>
              <a:rPr i="1" lang="en"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markov chains</a:t>
            </a:r>
            <a:r>
              <a:rPr lang="en"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Medium. Retrieved November 25, 2021, from </a:t>
            </a:r>
            <a:r>
              <a:rPr lang="en" sz="44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https://towardsdatascience.com/introduction-to-markov-chains-50da3645a50d. </a:t>
            </a:r>
            <a:endParaRPr sz="4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rank algorithm and Implementation</a:t>
            </a:r>
            <a:r>
              <a:rPr lang="en"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GeeksforGeeks. (2021, November 6). Retrieved November 25, 2021, from </a:t>
            </a:r>
            <a:r>
              <a:rPr lang="en" sz="44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https://www.geeksforgeeks.org/page-rank-algorithm-implementation/. </a:t>
            </a:r>
            <a:endParaRPr sz="4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375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208650"/>
            <a:ext cx="7505700" cy="32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Our main objective of the project is to explore steady state analysis of network flow.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Steady state analysis means repetitive analysis of a flow in network till it reaches the steady state.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PageRank works to give more appropriate and “more important page” or accurate search results when random click or search is executed based on score of PageRank.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Incase of network flow there is predefined flow, after multiple iterations it reaches steady state viz steady state of network flow.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PageRank score or rank is associated with value of network flow to node in steady state.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‘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Steady State of a Network flow’.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Rank to illustrate the Search Engine Results and asserting the fact that Steady state is one of the Eigenvectors of the Matrix.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most prominent webpage that we will get after searching will be optimized solution using pagerank algorithm and concept of network flow. 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321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Steady State Calculation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074350"/>
            <a:ext cx="7505700" cy="3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first </a:t>
            </a:r>
            <a:r>
              <a:rPr lang="en" sz="1800"/>
              <a:t>calculated</a:t>
            </a:r>
            <a:r>
              <a:rPr lang="en" sz="1800"/>
              <a:t> the </a:t>
            </a:r>
            <a:r>
              <a:rPr lang="en" sz="1800"/>
              <a:t>eigenvalues</a:t>
            </a:r>
            <a:r>
              <a:rPr lang="en" sz="1800"/>
              <a:t> and eigenvectors of the matrix.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we decompose the matrix to  </a:t>
            </a:r>
            <a:r>
              <a:rPr b="1" lang="en" sz="1800">
                <a:solidFill>
                  <a:srgbClr val="1742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(P)*(D)*(P^(-1)) 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 P contains the eigenvectors of A; Whereas D is diagonal matrix containing eigenvalues of A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we scale it to kth degree so that </a:t>
            </a:r>
            <a:r>
              <a:rPr b="1" lang="en" sz="1800">
                <a:solidFill>
                  <a:srgbClr val="1742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〖(A〗^k)=(SD^k S^(-1))</a:t>
            </a:r>
            <a:endParaRPr b="1" sz="1800">
              <a:solidFill>
                <a:srgbClr val="17426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once we get </a:t>
            </a:r>
            <a:r>
              <a:rPr b="1" lang="en" sz="1800">
                <a:solidFill>
                  <a:srgbClr val="1742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〖(A〗^k⋅U_0)=〖(U〗_k) 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was our equation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a certain number of iterations when the value starts to </a:t>
            </a:r>
            <a:r>
              <a:rPr b="1" lang="en" sz="1800">
                <a:solidFill>
                  <a:srgbClr val="1742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plateau 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say that the network has attained a steady state.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means the vector that we finally get is the vector that represents the rank of the nodes in the given graph, which is useful in ranking them from the </a:t>
            </a:r>
            <a:r>
              <a:rPr b="1" lang="en" sz="1800">
                <a:solidFill>
                  <a:srgbClr val="1742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highest to lowest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362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Functioning of code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410100"/>
            <a:ext cx="7505700" cy="34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input the input matrix in the code with respect to the assumptions and limitations.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we find the eigenvalues and eigenvectors of the input matrix.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eigen space then is further diagonalized with </a:t>
            </a:r>
            <a:r>
              <a:rPr b="1" lang="en" sz="1800">
                <a:solidFill>
                  <a:srgbClr val="1742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‘k’ 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iterations up until it reaches </a:t>
            </a:r>
            <a:r>
              <a:rPr b="1" lang="en" sz="1800">
                <a:solidFill>
                  <a:srgbClr val="1742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steady state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here in our strategy to </a:t>
            </a:r>
            <a:r>
              <a:rPr b="1" lang="en" sz="1800">
                <a:solidFill>
                  <a:srgbClr val="1742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time complexity 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apply the fact that while scaling </a:t>
            </a:r>
            <a:r>
              <a:rPr b="1" lang="en" sz="1800">
                <a:solidFill>
                  <a:srgbClr val="1742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(P)*(D)*(P^(-1))</a:t>
            </a:r>
            <a:r>
              <a:rPr lang="en" sz="1800">
                <a:solidFill>
                  <a:srgbClr val="1742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multiplying it again with </a:t>
            </a:r>
            <a:r>
              <a:rPr b="1" lang="en" sz="1800">
                <a:solidFill>
                  <a:srgbClr val="1742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(P)*(D)*(P^(-1)) 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 sz="1800">
                <a:solidFill>
                  <a:srgbClr val="1742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(P)(P^(-1)) 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 for an identity matrix.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optimizes our approach as we use the naïve multiplication algorithm which takes </a:t>
            </a:r>
            <a:r>
              <a:rPr b="1" lang="en" sz="1800">
                <a:solidFill>
                  <a:srgbClr val="1742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O(n^3)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complexity.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375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approach works?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330150"/>
            <a:ext cx="7505700" cy="3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0201" lvl="0" marL="457200" rtl="0" algn="l">
              <a:spcBef>
                <a:spcPts val="100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approach works because the probability of number of </a:t>
            </a:r>
            <a:r>
              <a:rPr b="1" lang="en" sz="1900">
                <a:solidFill>
                  <a:srgbClr val="1742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visitors/ data</a:t>
            </a:r>
            <a:r>
              <a:rPr b="1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going from one node to another depends upon the previous iteration.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flow also depends upon a </a:t>
            </a:r>
            <a:r>
              <a:rPr b="1" lang="en" sz="1900">
                <a:solidFill>
                  <a:srgbClr val="1742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node's connection </a:t>
            </a: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other important nodes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approach works because of the. In a matrix, the probability is are </a:t>
            </a:r>
            <a:r>
              <a:rPr b="1" lang="en" sz="1900">
                <a:solidFill>
                  <a:srgbClr val="1742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Eigen Centrality Concept</a:t>
            </a: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designated to nodes. There will be a dominant </a:t>
            </a: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Eigenvalue</a:t>
            </a: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which the flow attains a </a:t>
            </a:r>
            <a:r>
              <a:rPr b="1" lang="en" sz="1900">
                <a:solidFill>
                  <a:srgbClr val="1742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Steady State</a:t>
            </a:r>
            <a:endParaRPr b="1" sz="1900">
              <a:solidFill>
                <a:srgbClr val="17426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capitalize on this fact that rank of a node only </a:t>
            </a:r>
            <a:r>
              <a:rPr b="1" lang="en" sz="1900">
                <a:solidFill>
                  <a:srgbClr val="1742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depends on the previous rank</a:t>
            </a: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So we find the </a:t>
            </a: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eigenvalues</a:t>
            </a: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eigenvectors to exponentiation in order to </a:t>
            </a:r>
            <a:r>
              <a:rPr b="1" lang="en" sz="1900">
                <a:solidFill>
                  <a:srgbClr val="1742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iterate</a:t>
            </a: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5FCB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321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get from the code ?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585325"/>
            <a:ext cx="7505700" cy="31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 sz="1800">
                <a:solidFill>
                  <a:srgbClr val="1742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symmetric matrices </a:t>
            </a:r>
            <a:r>
              <a:rPr lang="en" sz="18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give a steady state where the vectors that represents the </a:t>
            </a:r>
            <a:r>
              <a:rPr b="1" lang="en" sz="1800">
                <a:solidFill>
                  <a:srgbClr val="1742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Steady State </a:t>
            </a:r>
            <a:r>
              <a:rPr lang="en" sz="18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</a:t>
            </a:r>
            <a:r>
              <a:rPr b="1" lang="en" sz="1800">
                <a:solidFill>
                  <a:srgbClr val="2362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 1, 1, ….).</a:t>
            </a:r>
            <a:endParaRPr b="1" sz="1800">
              <a:solidFill>
                <a:srgbClr val="236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 sz="1800">
                <a:solidFill>
                  <a:srgbClr val="1742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 symmetric matrices</a:t>
            </a:r>
            <a:r>
              <a:rPr lang="en" sz="18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 give out the percentage of population/ data that is present at the saturation/ steady state of the flow.</a:t>
            </a:r>
            <a:endParaRPr sz="18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steady state also speaks about page rank in which the value of each node which is a </a:t>
            </a:r>
            <a:r>
              <a:rPr lang="en" sz="18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page</a:t>
            </a:r>
            <a:r>
              <a:rPr lang="en" sz="18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shows what </a:t>
            </a:r>
            <a:r>
              <a:rPr b="1" lang="en" sz="1800">
                <a:solidFill>
                  <a:srgbClr val="1742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numbers of visitors</a:t>
            </a:r>
            <a:r>
              <a:rPr lang="en" sz="18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going to stay on a given node and what number are going to transit.</a:t>
            </a:r>
            <a:endParaRPr sz="18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helps in deciding the relevancy of the pages.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534825"/>
            <a:ext cx="7505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of our codes</a:t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000" y="1637599"/>
            <a:ext cx="4654149" cy="31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950" y="257175"/>
            <a:ext cx="5688199" cy="460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