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72" r:id="rId2"/>
    <p:sldId id="257" r:id="rId3"/>
    <p:sldId id="258" r:id="rId4"/>
    <p:sldId id="259" r:id="rId5"/>
    <p:sldId id="260" r:id="rId6"/>
    <p:sldId id="261" r:id="rId7"/>
    <p:sldId id="262" r:id="rId8"/>
    <p:sldId id="263" r:id="rId9"/>
    <p:sldId id="273" r:id="rId10"/>
    <p:sldId id="264" r:id="rId11"/>
    <p:sldId id="265" r:id="rId12"/>
    <p:sldId id="266" r:id="rId13"/>
    <p:sldId id="267" r:id="rId14"/>
    <p:sldId id="268" r:id="rId15"/>
    <p:sldId id="269" r:id="rId16"/>
    <p:sldId id="275" r:id="rId17"/>
    <p:sldId id="276" r:id="rId18"/>
    <p:sldId id="278" r:id="rId19"/>
    <p:sldId id="277" r:id="rId20"/>
    <p:sldId id="270" r:id="rId21"/>
    <p:sldId id="271" r:id="rId22"/>
    <p:sldId id="27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E69CEB-73AA-4977-A6BB-6A53A9156C8E}" v="389" dt="2025-05-31T01:26:35.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tsal Singh" userId="1b84c46935e188a8" providerId="Windows Live" clId="Web-{7CE69CEB-73AA-4977-A6BB-6A53A9156C8E}"/>
    <pc:docChg chg="addSld delSld modSld addMainMaster delMainMaster">
      <pc:chgData name="Vatsal Singh" userId="1b84c46935e188a8" providerId="Windows Live" clId="Web-{7CE69CEB-73AA-4977-A6BB-6A53A9156C8E}" dt="2025-05-31T01:26:34.035" v="387"/>
      <pc:docMkLst>
        <pc:docMk/>
      </pc:docMkLst>
      <pc:sldChg chg="del">
        <pc:chgData name="Vatsal Singh" userId="1b84c46935e188a8" providerId="Windows Live" clId="Web-{7CE69CEB-73AA-4977-A6BB-6A53A9156C8E}" dt="2025-05-30T22:20:06.322" v="1"/>
        <pc:sldMkLst>
          <pc:docMk/>
          <pc:sldMk cId="0" sldId="256"/>
        </pc:sldMkLst>
      </pc:sldChg>
      <pc:sldChg chg="modSp mod modClrScheme chgLayout">
        <pc:chgData name="Vatsal Singh" userId="1b84c46935e188a8" providerId="Windows Live" clId="Web-{7CE69CEB-73AA-4977-A6BB-6A53A9156C8E}" dt="2025-05-31T01:26:34.035" v="387"/>
        <pc:sldMkLst>
          <pc:docMk/>
          <pc:sldMk cId="0" sldId="257"/>
        </pc:sldMkLst>
        <pc:spChg chg="mod ord">
          <ac:chgData name="Vatsal Singh" userId="1b84c46935e188a8" providerId="Windows Live" clId="Web-{7CE69CEB-73AA-4977-A6BB-6A53A9156C8E}" dt="2025-05-31T01:26:34.035" v="387"/>
          <ac:spMkLst>
            <pc:docMk/>
            <pc:sldMk cId="0" sldId="257"/>
            <ac:spMk id="2" creationId="{00000000-0000-0000-0000-000000000000}"/>
          </ac:spMkLst>
        </pc:spChg>
        <pc:spChg chg="mod ord">
          <ac:chgData name="Vatsal Singh" userId="1b84c46935e188a8" providerId="Windows Live" clId="Web-{7CE69CEB-73AA-4977-A6BB-6A53A9156C8E}" dt="2025-05-31T01:26:34.035" v="387"/>
          <ac:spMkLst>
            <pc:docMk/>
            <pc:sldMk cId="0" sldId="257"/>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58"/>
        </pc:sldMkLst>
        <pc:spChg chg="mod ord">
          <ac:chgData name="Vatsal Singh" userId="1b84c46935e188a8" providerId="Windows Live" clId="Web-{7CE69CEB-73AA-4977-A6BB-6A53A9156C8E}" dt="2025-05-31T01:26:34.035" v="387"/>
          <ac:spMkLst>
            <pc:docMk/>
            <pc:sldMk cId="0" sldId="258"/>
            <ac:spMk id="2" creationId="{00000000-0000-0000-0000-000000000000}"/>
          </ac:spMkLst>
        </pc:spChg>
        <pc:spChg chg="mod ord">
          <ac:chgData name="Vatsal Singh" userId="1b84c46935e188a8" providerId="Windows Live" clId="Web-{7CE69CEB-73AA-4977-A6BB-6A53A9156C8E}" dt="2025-05-31T01:26:34.035" v="387"/>
          <ac:spMkLst>
            <pc:docMk/>
            <pc:sldMk cId="0" sldId="258"/>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59"/>
        </pc:sldMkLst>
        <pc:spChg chg="mod ord">
          <ac:chgData name="Vatsal Singh" userId="1b84c46935e188a8" providerId="Windows Live" clId="Web-{7CE69CEB-73AA-4977-A6BB-6A53A9156C8E}" dt="2025-05-31T01:26:34.035" v="387"/>
          <ac:spMkLst>
            <pc:docMk/>
            <pc:sldMk cId="0" sldId="259"/>
            <ac:spMk id="2" creationId="{00000000-0000-0000-0000-000000000000}"/>
          </ac:spMkLst>
        </pc:spChg>
        <pc:spChg chg="mod ord">
          <ac:chgData name="Vatsal Singh" userId="1b84c46935e188a8" providerId="Windows Live" clId="Web-{7CE69CEB-73AA-4977-A6BB-6A53A9156C8E}" dt="2025-05-31T01:26:34.035" v="387"/>
          <ac:spMkLst>
            <pc:docMk/>
            <pc:sldMk cId="0" sldId="259"/>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60"/>
        </pc:sldMkLst>
        <pc:spChg chg="mod ord">
          <ac:chgData name="Vatsal Singh" userId="1b84c46935e188a8" providerId="Windows Live" clId="Web-{7CE69CEB-73AA-4977-A6BB-6A53A9156C8E}" dt="2025-05-31T01:26:34.035" v="387"/>
          <ac:spMkLst>
            <pc:docMk/>
            <pc:sldMk cId="0" sldId="260"/>
            <ac:spMk id="2" creationId="{00000000-0000-0000-0000-000000000000}"/>
          </ac:spMkLst>
        </pc:spChg>
        <pc:spChg chg="mod ord">
          <ac:chgData name="Vatsal Singh" userId="1b84c46935e188a8" providerId="Windows Live" clId="Web-{7CE69CEB-73AA-4977-A6BB-6A53A9156C8E}" dt="2025-05-31T01:26:34.035" v="387"/>
          <ac:spMkLst>
            <pc:docMk/>
            <pc:sldMk cId="0" sldId="260"/>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61"/>
        </pc:sldMkLst>
        <pc:spChg chg="mod ord">
          <ac:chgData name="Vatsal Singh" userId="1b84c46935e188a8" providerId="Windows Live" clId="Web-{7CE69CEB-73AA-4977-A6BB-6A53A9156C8E}" dt="2025-05-31T01:26:34.035" v="387"/>
          <ac:spMkLst>
            <pc:docMk/>
            <pc:sldMk cId="0" sldId="261"/>
            <ac:spMk id="2" creationId="{00000000-0000-0000-0000-000000000000}"/>
          </ac:spMkLst>
        </pc:spChg>
        <pc:spChg chg="mod ord">
          <ac:chgData name="Vatsal Singh" userId="1b84c46935e188a8" providerId="Windows Live" clId="Web-{7CE69CEB-73AA-4977-A6BB-6A53A9156C8E}" dt="2025-05-31T01:26:34.035" v="387"/>
          <ac:spMkLst>
            <pc:docMk/>
            <pc:sldMk cId="0" sldId="261"/>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62"/>
        </pc:sldMkLst>
        <pc:spChg chg="mod ord">
          <ac:chgData name="Vatsal Singh" userId="1b84c46935e188a8" providerId="Windows Live" clId="Web-{7CE69CEB-73AA-4977-A6BB-6A53A9156C8E}" dt="2025-05-31T01:26:34.035" v="387"/>
          <ac:spMkLst>
            <pc:docMk/>
            <pc:sldMk cId="0" sldId="262"/>
            <ac:spMk id="2" creationId="{00000000-0000-0000-0000-000000000000}"/>
          </ac:spMkLst>
        </pc:spChg>
        <pc:spChg chg="mod ord">
          <ac:chgData name="Vatsal Singh" userId="1b84c46935e188a8" providerId="Windows Live" clId="Web-{7CE69CEB-73AA-4977-A6BB-6A53A9156C8E}" dt="2025-05-31T01:26:34.035" v="387"/>
          <ac:spMkLst>
            <pc:docMk/>
            <pc:sldMk cId="0" sldId="262"/>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63"/>
        </pc:sldMkLst>
        <pc:spChg chg="mod ord">
          <ac:chgData name="Vatsal Singh" userId="1b84c46935e188a8" providerId="Windows Live" clId="Web-{7CE69CEB-73AA-4977-A6BB-6A53A9156C8E}" dt="2025-05-31T01:26:34.035" v="387"/>
          <ac:spMkLst>
            <pc:docMk/>
            <pc:sldMk cId="0" sldId="263"/>
            <ac:spMk id="2" creationId="{00000000-0000-0000-0000-000000000000}"/>
          </ac:spMkLst>
        </pc:spChg>
        <pc:spChg chg="mod ord">
          <ac:chgData name="Vatsal Singh" userId="1b84c46935e188a8" providerId="Windows Live" clId="Web-{7CE69CEB-73AA-4977-A6BB-6A53A9156C8E}" dt="2025-05-31T01:26:34.035" v="387"/>
          <ac:spMkLst>
            <pc:docMk/>
            <pc:sldMk cId="0" sldId="263"/>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64"/>
        </pc:sldMkLst>
        <pc:spChg chg="mod ord">
          <ac:chgData name="Vatsal Singh" userId="1b84c46935e188a8" providerId="Windows Live" clId="Web-{7CE69CEB-73AA-4977-A6BB-6A53A9156C8E}" dt="2025-05-31T01:26:34.035" v="387"/>
          <ac:spMkLst>
            <pc:docMk/>
            <pc:sldMk cId="0" sldId="264"/>
            <ac:spMk id="2" creationId="{00000000-0000-0000-0000-000000000000}"/>
          </ac:spMkLst>
        </pc:spChg>
        <pc:spChg chg="mod ord">
          <ac:chgData name="Vatsal Singh" userId="1b84c46935e188a8" providerId="Windows Live" clId="Web-{7CE69CEB-73AA-4977-A6BB-6A53A9156C8E}" dt="2025-05-31T01:26:34.035" v="387"/>
          <ac:spMkLst>
            <pc:docMk/>
            <pc:sldMk cId="0" sldId="264"/>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65"/>
        </pc:sldMkLst>
        <pc:spChg chg="mod ord">
          <ac:chgData name="Vatsal Singh" userId="1b84c46935e188a8" providerId="Windows Live" clId="Web-{7CE69CEB-73AA-4977-A6BB-6A53A9156C8E}" dt="2025-05-31T01:26:34.035" v="387"/>
          <ac:spMkLst>
            <pc:docMk/>
            <pc:sldMk cId="0" sldId="265"/>
            <ac:spMk id="2" creationId="{00000000-0000-0000-0000-000000000000}"/>
          </ac:spMkLst>
        </pc:spChg>
        <pc:spChg chg="mod ord">
          <ac:chgData name="Vatsal Singh" userId="1b84c46935e188a8" providerId="Windows Live" clId="Web-{7CE69CEB-73AA-4977-A6BB-6A53A9156C8E}" dt="2025-05-31T01:26:34.035" v="387"/>
          <ac:spMkLst>
            <pc:docMk/>
            <pc:sldMk cId="0" sldId="265"/>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66"/>
        </pc:sldMkLst>
        <pc:spChg chg="mod ord">
          <ac:chgData name="Vatsal Singh" userId="1b84c46935e188a8" providerId="Windows Live" clId="Web-{7CE69CEB-73AA-4977-A6BB-6A53A9156C8E}" dt="2025-05-31T01:26:34.035" v="387"/>
          <ac:spMkLst>
            <pc:docMk/>
            <pc:sldMk cId="0" sldId="266"/>
            <ac:spMk id="2" creationId="{00000000-0000-0000-0000-000000000000}"/>
          </ac:spMkLst>
        </pc:spChg>
        <pc:spChg chg="mod ord">
          <ac:chgData name="Vatsal Singh" userId="1b84c46935e188a8" providerId="Windows Live" clId="Web-{7CE69CEB-73AA-4977-A6BB-6A53A9156C8E}" dt="2025-05-31T01:26:34.035" v="387"/>
          <ac:spMkLst>
            <pc:docMk/>
            <pc:sldMk cId="0" sldId="266"/>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67"/>
        </pc:sldMkLst>
        <pc:spChg chg="mod ord">
          <ac:chgData name="Vatsal Singh" userId="1b84c46935e188a8" providerId="Windows Live" clId="Web-{7CE69CEB-73AA-4977-A6BB-6A53A9156C8E}" dt="2025-05-31T01:26:34.035" v="387"/>
          <ac:spMkLst>
            <pc:docMk/>
            <pc:sldMk cId="0" sldId="267"/>
            <ac:spMk id="2" creationId="{00000000-0000-0000-0000-000000000000}"/>
          </ac:spMkLst>
        </pc:spChg>
        <pc:spChg chg="mod ord">
          <ac:chgData name="Vatsal Singh" userId="1b84c46935e188a8" providerId="Windows Live" clId="Web-{7CE69CEB-73AA-4977-A6BB-6A53A9156C8E}" dt="2025-05-31T01:26:34.035" v="387"/>
          <ac:spMkLst>
            <pc:docMk/>
            <pc:sldMk cId="0" sldId="267"/>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68"/>
        </pc:sldMkLst>
        <pc:spChg chg="mod ord">
          <ac:chgData name="Vatsal Singh" userId="1b84c46935e188a8" providerId="Windows Live" clId="Web-{7CE69CEB-73AA-4977-A6BB-6A53A9156C8E}" dt="2025-05-31T01:26:34.035" v="387"/>
          <ac:spMkLst>
            <pc:docMk/>
            <pc:sldMk cId="0" sldId="268"/>
            <ac:spMk id="2" creationId="{00000000-0000-0000-0000-000000000000}"/>
          </ac:spMkLst>
        </pc:spChg>
        <pc:spChg chg="mod ord">
          <ac:chgData name="Vatsal Singh" userId="1b84c46935e188a8" providerId="Windows Live" clId="Web-{7CE69CEB-73AA-4977-A6BB-6A53A9156C8E}" dt="2025-05-31T01:26:34.035" v="387"/>
          <ac:spMkLst>
            <pc:docMk/>
            <pc:sldMk cId="0" sldId="268"/>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69"/>
        </pc:sldMkLst>
        <pc:spChg chg="mod ord">
          <ac:chgData name="Vatsal Singh" userId="1b84c46935e188a8" providerId="Windows Live" clId="Web-{7CE69CEB-73AA-4977-A6BB-6A53A9156C8E}" dt="2025-05-31T01:26:34.035" v="387"/>
          <ac:spMkLst>
            <pc:docMk/>
            <pc:sldMk cId="0" sldId="269"/>
            <ac:spMk id="2" creationId="{00000000-0000-0000-0000-000000000000}"/>
          </ac:spMkLst>
        </pc:spChg>
        <pc:spChg chg="mod ord">
          <ac:chgData name="Vatsal Singh" userId="1b84c46935e188a8" providerId="Windows Live" clId="Web-{7CE69CEB-73AA-4977-A6BB-6A53A9156C8E}" dt="2025-05-31T01:26:34.035" v="387"/>
          <ac:spMkLst>
            <pc:docMk/>
            <pc:sldMk cId="0" sldId="269"/>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70"/>
        </pc:sldMkLst>
        <pc:spChg chg="mod ord">
          <ac:chgData name="Vatsal Singh" userId="1b84c46935e188a8" providerId="Windows Live" clId="Web-{7CE69CEB-73AA-4977-A6BB-6A53A9156C8E}" dt="2025-05-31T01:26:34.035" v="387"/>
          <ac:spMkLst>
            <pc:docMk/>
            <pc:sldMk cId="0" sldId="270"/>
            <ac:spMk id="2" creationId="{00000000-0000-0000-0000-000000000000}"/>
          </ac:spMkLst>
        </pc:spChg>
        <pc:spChg chg="mod ord">
          <ac:chgData name="Vatsal Singh" userId="1b84c46935e188a8" providerId="Windows Live" clId="Web-{7CE69CEB-73AA-4977-A6BB-6A53A9156C8E}" dt="2025-05-31T01:26:34.035" v="387"/>
          <ac:spMkLst>
            <pc:docMk/>
            <pc:sldMk cId="0" sldId="270"/>
            <ac:spMk id="3" creationId="{00000000-0000-0000-0000-000000000000}"/>
          </ac:spMkLst>
        </pc:spChg>
      </pc:sldChg>
      <pc:sldChg chg="modSp mod modClrScheme chgLayout">
        <pc:chgData name="Vatsal Singh" userId="1b84c46935e188a8" providerId="Windows Live" clId="Web-{7CE69CEB-73AA-4977-A6BB-6A53A9156C8E}" dt="2025-05-31T01:26:34.035" v="387"/>
        <pc:sldMkLst>
          <pc:docMk/>
          <pc:sldMk cId="0" sldId="271"/>
        </pc:sldMkLst>
        <pc:spChg chg="mod ord">
          <ac:chgData name="Vatsal Singh" userId="1b84c46935e188a8" providerId="Windows Live" clId="Web-{7CE69CEB-73AA-4977-A6BB-6A53A9156C8E}" dt="2025-05-31T01:26:34.035" v="387"/>
          <ac:spMkLst>
            <pc:docMk/>
            <pc:sldMk cId="0" sldId="271"/>
            <ac:spMk id="2" creationId="{00000000-0000-0000-0000-000000000000}"/>
          </ac:spMkLst>
        </pc:spChg>
        <pc:spChg chg="mod ord">
          <ac:chgData name="Vatsal Singh" userId="1b84c46935e188a8" providerId="Windows Live" clId="Web-{7CE69CEB-73AA-4977-A6BB-6A53A9156C8E}" dt="2025-05-31T01:26:34.035" v="387"/>
          <ac:spMkLst>
            <pc:docMk/>
            <pc:sldMk cId="0" sldId="271"/>
            <ac:spMk id="3" creationId="{00000000-0000-0000-0000-000000000000}"/>
          </ac:spMkLst>
        </pc:spChg>
      </pc:sldChg>
      <pc:sldChg chg="modSp add mod modClrScheme chgLayout">
        <pc:chgData name="Vatsal Singh" userId="1b84c46935e188a8" providerId="Windows Live" clId="Web-{7CE69CEB-73AA-4977-A6BB-6A53A9156C8E}" dt="2025-05-31T01:26:34.035" v="387"/>
        <pc:sldMkLst>
          <pc:docMk/>
          <pc:sldMk cId="4018109482" sldId="272"/>
        </pc:sldMkLst>
        <pc:spChg chg="mod ord">
          <ac:chgData name="Vatsal Singh" userId="1b84c46935e188a8" providerId="Windows Live" clId="Web-{7CE69CEB-73AA-4977-A6BB-6A53A9156C8E}" dt="2025-05-31T01:26:34.035" v="387"/>
          <ac:spMkLst>
            <pc:docMk/>
            <pc:sldMk cId="4018109482" sldId="272"/>
            <ac:spMk id="2" creationId="{00000000-0000-0000-0000-000000000000}"/>
          </ac:spMkLst>
        </pc:spChg>
        <pc:spChg chg="mod ord">
          <ac:chgData name="Vatsal Singh" userId="1b84c46935e188a8" providerId="Windows Live" clId="Web-{7CE69CEB-73AA-4977-A6BB-6A53A9156C8E}" dt="2025-05-31T01:26:34.035" v="387"/>
          <ac:spMkLst>
            <pc:docMk/>
            <pc:sldMk cId="4018109482" sldId="272"/>
            <ac:spMk id="3" creationId="{00000000-0000-0000-0000-000000000000}"/>
          </ac:spMkLst>
        </pc:spChg>
        <pc:spChg chg="mod">
          <ac:chgData name="Vatsal Singh" userId="1b84c46935e188a8" providerId="Windows Live" clId="Web-{7CE69CEB-73AA-4977-A6BB-6A53A9156C8E}" dt="2025-05-30T22:22:22.827" v="58" actId="14100"/>
          <ac:spMkLst>
            <pc:docMk/>
            <pc:sldMk cId="4018109482" sldId="272"/>
            <ac:spMk id="6" creationId="{00000000-0000-0000-0000-000000000000}"/>
          </ac:spMkLst>
        </pc:spChg>
      </pc:sldChg>
      <pc:sldChg chg="modSp add mod replId modClrScheme chgLayout">
        <pc:chgData name="Vatsal Singh" userId="1b84c46935e188a8" providerId="Windows Live" clId="Web-{7CE69CEB-73AA-4977-A6BB-6A53A9156C8E}" dt="2025-05-31T01:26:34.035" v="387"/>
        <pc:sldMkLst>
          <pc:docMk/>
          <pc:sldMk cId="4055258479" sldId="273"/>
        </pc:sldMkLst>
        <pc:spChg chg="mod ord">
          <ac:chgData name="Vatsal Singh" userId="1b84c46935e188a8" providerId="Windows Live" clId="Web-{7CE69CEB-73AA-4977-A6BB-6A53A9156C8E}" dt="2025-05-31T01:26:34.035" v="387"/>
          <ac:spMkLst>
            <pc:docMk/>
            <pc:sldMk cId="4055258479" sldId="273"/>
            <ac:spMk id="2" creationId="{B6EB51F8-33A6-2210-6B83-83CE8ACDF679}"/>
          </ac:spMkLst>
        </pc:spChg>
        <pc:spChg chg="mod ord">
          <ac:chgData name="Vatsal Singh" userId="1b84c46935e188a8" providerId="Windows Live" clId="Web-{7CE69CEB-73AA-4977-A6BB-6A53A9156C8E}" dt="2025-05-31T01:26:34.035" v="387"/>
          <ac:spMkLst>
            <pc:docMk/>
            <pc:sldMk cId="4055258479" sldId="273"/>
            <ac:spMk id="3" creationId="{E728856C-BC92-9B4E-F2A3-9C1AE461ABE8}"/>
          </ac:spMkLst>
        </pc:spChg>
      </pc:sldChg>
      <pc:sldChg chg="modSp add mod replId modClrScheme chgLayout">
        <pc:chgData name="Vatsal Singh" userId="1b84c46935e188a8" providerId="Windows Live" clId="Web-{7CE69CEB-73AA-4977-A6BB-6A53A9156C8E}" dt="2025-05-31T01:26:34.035" v="387"/>
        <pc:sldMkLst>
          <pc:docMk/>
          <pc:sldMk cId="4219827677" sldId="274"/>
        </pc:sldMkLst>
        <pc:spChg chg="mod ord">
          <ac:chgData name="Vatsal Singh" userId="1b84c46935e188a8" providerId="Windows Live" clId="Web-{7CE69CEB-73AA-4977-A6BB-6A53A9156C8E}" dt="2025-05-31T01:26:34.035" v="387"/>
          <ac:spMkLst>
            <pc:docMk/>
            <pc:sldMk cId="4219827677" sldId="274"/>
            <ac:spMk id="2" creationId="{FC81B1A6-8445-AA27-BE79-82A28FB45700}"/>
          </ac:spMkLst>
        </pc:spChg>
        <pc:spChg chg="mod ord">
          <ac:chgData name="Vatsal Singh" userId="1b84c46935e188a8" providerId="Windows Live" clId="Web-{7CE69CEB-73AA-4977-A6BB-6A53A9156C8E}" dt="2025-05-31T01:26:34.035" v="387"/>
          <ac:spMkLst>
            <pc:docMk/>
            <pc:sldMk cId="4219827677" sldId="274"/>
            <ac:spMk id="3" creationId="{C3588084-1DED-CF70-90A1-B080391CBA19}"/>
          </ac:spMkLst>
        </pc:spChg>
      </pc:sldChg>
      <pc:sldChg chg="addSp delSp modSp add mod replId modClrScheme chgLayout">
        <pc:chgData name="Vatsal Singh" userId="1b84c46935e188a8" providerId="Windows Live" clId="Web-{7CE69CEB-73AA-4977-A6BB-6A53A9156C8E}" dt="2025-05-31T01:26:34.035" v="387"/>
        <pc:sldMkLst>
          <pc:docMk/>
          <pc:sldMk cId="2214501404" sldId="275"/>
        </pc:sldMkLst>
        <pc:spChg chg="mod ord">
          <ac:chgData name="Vatsal Singh" userId="1b84c46935e188a8" providerId="Windows Live" clId="Web-{7CE69CEB-73AA-4977-A6BB-6A53A9156C8E}" dt="2025-05-31T01:26:34.035" v="387"/>
          <ac:spMkLst>
            <pc:docMk/>
            <pc:sldMk cId="2214501404" sldId="275"/>
            <ac:spMk id="2" creationId="{B1DFE6A1-6973-636F-A7BA-5511E4B3BDDF}"/>
          </ac:spMkLst>
        </pc:spChg>
        <pc:spChg chg="del mod">
          <ac:chgData name="Vatsal Singh" userId="1b84c46935e188a8" providerId="Windows Live" clId="Web-{7CE69CEB-73AA-4977-A6BB-6A53A9156C8E}" dt="2025-05-31T00:06:22.294" v="190"/>
          <ac:spMkLst>
            <pc:docMk/>
            <pc:sldMk cId="2214501404" sldId="275"/>
            <ac:spMk id="3" creationId="{001EF7D4-9CB4-39ED-EF99-3588179069F5}"/>
          </ac:spMkLst>
        </pc:spChg>
        <pc:picChg chg="add mod ord">
          <ac:chgData name="Vatsal Singh" userId="1b84c46935e188a8" providerId="Windows Live" clId="Web-{7CE69CEB-73AA-4977-A6BB-6A53A9156C8E}" dt="2025-05-31T01:26:34.035" v="387"/>
          <ac:picMkLst>
            <pc:docMk/>
            <pc:sldMk cId="2214501404" sldId="275"/>
            <ac:picMk id="4" creationId="{3ABB7966-BCA5-D362-A23B-3D9760FB558E}"/>
          </ac:picMkLst>
        </pc:picChg>
      </pc:sldChg>
      <pc:sldChg chg="addSp delSp modSp add mod replId modClrScheme chgLayout">
        <pc:chgData name="Vatsal Singh" userId="1b84c46935e188a8" providerId="Windows Live" clId="Web-{7CE69CEB-73AA-4977-A6BB-6A53A9156C8E}" dt="2025-05-31T01:26:34.035" v="387"/>
        <pc:sldMkLst>
          <pc:docMk/>
          <pc:sldMk cId="740265515" sldId="276"/>
        </pc:sldMkLst>
        <pc:spChg chg="mod ord">
          <ac:chgData name="Vatsal Singh" userId="1b84c46935e188a8" providerId="Windows Live" clId="Web-{7CE69CEB-73AA-4977-A6BB-6A53A9156C8E}" dt="2025-05-31T01:26:34.035" v="387"/>
          <ac:spMkLst>
            <pc:docMk/>
            <pc:sldMk cId="740265515" sldId="276"/>
            <ac:spMk id="2" creationId="{3AE78DBE-DD4D-B1AF-AE95-08A8D85DD2B5}"/>
          </ac:spMkLst>
        </pc:spChg>
        <pc:spChg chg="add del mod">
          <ac:chgData name="Vatsal Singh" userId="1b84c46935e188a8" providerId="Windows Live" clId="Web-{7CE69CEB-73AA-4977-A6BB-6A53A9156C8E}" dt="2025-05-31T00:06:42.888" v="193"/>
          <ac:spMkLst>
            <pc:docMk/>
            <pc:sldMk cId="740265515" sldId="276"/>
            <ac:spMk id="5" creationId="{2009B6C7-3021-5FE7-196F-41C2FA8CC4FC}"/>
          </ac:spMkLst>
        </pc:spChg>
        <pc:picChg chg="del">
          <ac:chgData name="Vatsal Singh" userId="1b84c46935e188a8" providerId="Windows Live" clId="Web-{7CE69CEB-73AA-4977-A6BB-6A53A9156C8E}" dt="2025-05-31T00:06:36.716" v="192"/>
          <ac:picMkLst>
            <pc:docMk/>
            <pc:sldMk cId="740265515" sldId="276"/>
            <ac:picMk id="4" creationId="{B21D6E7E-4E22-2425-5A2D-391F2721412D}"/>
          </ac:picMkLst>
        </pc:picChg>
        <pc:picChg chg="add mod ord">
          <ac:chgData name="Vatsal Singh" userId="1b84c46935e188a8" providerId="Windows Live" clId="Web-{7CE69CEB-73AA-4977-A6BB-6A53A9156C8E}" dt="2025-05-31T01:26:34.035" v="387"/>
          <ac:picMkLst>
            <pc:docMk/>
            <pc:sldMk cId="740265515" sldId="276"/>
            <ac:picMk id="6" creationId="{63BDA4C6-E604-072C-F42D-18D0A6809B3C}"/>
          </ac:picMkLst>
        </pc:picChg>
      </pc:sldChg>
      <pc:sldChg chg="addSp delSp modSp add mod replId modClrScheme chgLayout">
        <pc:chgData name="Vatsal Singh" userId="1b84c46935e188a8" providerId="Windows Live" clId="Web-{7CE69CEB-73AA-4977-A6BB-6A53A9156C8E}" dt="2025-05-31T01:26:34.035" v="387"/>
        <pc:sldMkLst>
          <pc:docMk/>
          <pc:sldMk cId="573103339" sldId="277"/>
        </pc:sldMkLst>
        <pc:spChg chg="mod ord">
          <ac:chgData name="Vatsal Singh" userId="1b84c46935e188a8" providerId="Windows Live" clId="Web-{7CE69CEB-73AA-4977-A6BB-6A53A9156C8E}" dt="2025-05-31T01:26:34.035" v="387"/>
          <ac:spMkLst>
            <pc:docMk/>
            <pc:sldMk cId="573103339" sldId="277"/>
            <ac:spMk id="2" creationId="{A04677B7-9B4A-8A54-2642-45E12B4FBFC5}"/>
          </ac:spMkLst>
        </pc:spChg>
        <pc:spChg chg="add del mod">
          <ac:chgData name="Vatsal Singh" userId="1b84c46935e188a8" providerId="Windows Live" clId="Web-{7CE69CEB-73AA-4977-A6BB-6A53A9156C8E}" dt="2025-05-31T00:07:49.796" v="203"/>
          <ac:spMkLst>
            <pc:docMk/>
            <pc:sldMk cId="573103339" sldId="277"/>
            <ac:spMk id="4" creationId="{2E4B7DA0-7E2C-BF18-E4BE-9009E6DC6983}"/>
          </ac:spMkLst>
        </pc:spChg>
        <pc:picChg chg="add mod ord">
          <ac:chgData name="Vatsal Singh" userId="1b84c46935e188a8" providerId="Windows Live" clId="Web-{7CE69CEB-73AA-4977-A6BB-6A53A9156C8E}" dt="2025-05-31T01:26:34.035" v="387"/>
          <ac:picMkLst>
            <pc:docMk/>
            <pc:sldMk cId="573103339" sldId="277"/>
            <ac:picMk id="5" creationId="{DEE3BB24-F6C0-6B2C-7562-E53CB4EA11CF}"/>
          </ac:picMkLst>
        </pc:picChg>
        <pc:picChg chg="del">
          <ac:chgData name="Vatsal Singh" userId="1b84c46935e188a8" providerId="Windows Live" clId="Web-{7CE69CEB-73AA-4977-A6BB-6A53A9156C8E}" dt="2025-05-31T00:07:46.812" v="202"/>
          <ac:picMkLst>
            <pc:docMk/>
            <pc:sldMk cId="573103339" sldId="277"/>
            <ac:picMk id="6" creationId="{7D9B266C-5618-62AB-BB1F-CA256DC41969}"/>
          </ac:picMkLst>
        </pc:picChg>
      </pc:sldChg>
      <pc:sldChg chg="addSp delSp modSp add mod replId modClrScheme chgLayout">
        <pc:chgData name="Vatsal Singh" userId="1b84c46935e188a8" providerId="Windows Live" clId="Web-{7CE69CEB-73AA-4977-A6BB-6A53A9156C8E}" dt="2025-05-31T01:26:34.035" v="387"/>
        <pc:sldMkLst>
          <pc:docMk/>
          <pc:sldMk cId="4083008837" sldId="278"/>
        </pc:sldMkLst>
        <pc:spChg chg="mod ord">
          <ac:chgData name="Vatsal Singh" userId="1b84c46935e188a8" providerId="Windows Live" clId="Web-{7CE69CEB-73AA-4977-A6BB-6A53A9156C8E}" dt="2025-05-31T01:26:34.035" v="387"/>
          <ac:spMkLst>
            <pc:docMk/>
            <pc:sldMk cId="4083008837" sldId="278"/>
            <ac:spMk id="2" creationId="{09F9B439-35BF-6CE1-9F8E-0D63C05DB8C3}"/>
          </ac:spMkLst>
        </pc:spChg>
        <pc:spChg chg="add del mod">
          <ac:chgData name="Vatsal Singh" userId="1b84c46935e188a8" providerId="Windows Live" clId="Web-{7CE69CEB-73AA-4977-A6BB-6A53A9156C8E}" dt="2025-05-31T01:23:19.682" v="342"/>
          <ac:spMkLst>
            <pc:docMk/>
            <pc:sldMk cId="4083008837" sldId="278"/>
            <ac:spMk id="5" creationId="{401E54DA-79F7-284F-3512-BA4F2A17ED9B}"/>
          </ac:spMkLst>
        </pc:spChg>
        <pc:picChg chg="add del mod">
          <ac:chgData name="Vatsal Singh" userId="1b84c46935e188a8" providerId="Windows Live" clId="Web-{7CE69CEB-73AA-4977-A6BB-6A53A9156C8E}" dt="2025-05-31T01:23:13.260" v="340"/>
          <ac:picMkLst>
            <pc:docMk/>
            <pc:sldMk cId="4083008837" sldId="278"/>
            <ac:picMk id="3" creationId="{8F94F5F3-3B29-2C95-AB64-BFE5C1432FB7}"/>
          </ac:picMkLst>
        </pc:picChg>
        <pc:picChg chg="del">
          <ac:chgData name="Vatsal Singh" userId="1b84c46935e188a8" providerId="Windows Live" clId="Web-{7CE69CEB-73AA-4977-A6BB-6A53A9156C8E}" dt="2025-05-31T01:23:16.573" v="341"/>
          <ac:picMkLst>
            <pc:docMk/>
            <pc:sldMk cId="4083008837" sldId="278"/>
            <ac:picMk id="6" creationId="{B08B2358-EFE9-DA3E-B6CF-DD090FD2D05F}"/>
          </ac:picMkLst>
        </pc:picChg>
        <pc:picChg chg="add mod ord">
          <ac:chgData name="Vatsal Singh" userId="1b84c46935e188a8" providerId="Windows Live" clId="Web-{7CE69CEB-73AA-4977-A6BB-6A53A9156C8E}" dt="2025-05-31T01:26:34.035" v="387"/>
          <ac:picMkLst>
            <pc:docMk/>
            <pc:sldMk cId="4083008837" sldId="278"/>
            <ac:picMk id="7" creationId="{93A24E98-B200-E1C6-315A-19DD99EC9EEF}"/>
          </ac:picMkLst>
        </pc:picChg>
      </pc:sldChg>
      <pc:sldMasterChg chg="add del addSldLayout delSldLayout">
        <pc:chgData name="Vatsal Singh" userId="1b84c46935e188a8" providerId="Windows Live" clId="Web-{7CE69CEB-73AA-4977-A6BB-6A53A9156C8E}" dt="2025-05-31T01:26:34.035" v="387"/>
        <pc:sldMasterMkLst>
          <pc:docMk/>
          <pc:sldMasterMk cId="2209977519" sldId="2147483648"/>
        </pc:sldMasterMkLst>
        <pc:sldLayoutChg chg="add del">
          <pc:chgData name="Vatsal Singh" userId="1b84c46935e188a8" providerId="Windows Live" clId="Web-{7CE69CEB-73AA-4977-A6BB-6A53A9156C8E}" dt="2025-05-31T01:26:34.035" v="387"/>
          <pc:sldLayoutMkLst>
            <pc:docMk/>
            <pc:sldMasterMk cId="2209977519" sldId="2147483648"/>
            <pc:sldLayoutMk cId="3168075583" sldId="2147483649"/>
          </pc:sldLayoutMkLst>
        </pc:sldLayoutChg>
        <pc:sldLayoutChg chg="add del">
          <pc:chgData name="Vatsal Singh" userId="1b84c46935e188a8" providerId="Windows Live" clId="Web-{7CE69CEB-73AA-4977-A6BB-6A53A9156C8E}" dt="2025-05-31T01:26:34.035" v="387"/>
          <pc:sldLayoutMkLst>
            <pc:docMk/>
            <pc:sldMasterMk cId="2209977519" sldId="2147483648"/>
            <pc:sldLayoutMk cId="2614314258" sldId="2147483650"/>
          </pc:sldLayoutMkLst>
        </pc:sldLayoutChg>
        <pc:sldLayoutChg chg="add del">
          <pc:chgData name="Vatsal Singh" userId="1b84c46935e188a8" providerId="Windows Live" clId="Web-{7CE69CEB-73AA-4977-A6BB-6A53A9156C8E}" dt="2025-05-31T01:26:34.035" v="387"/>
          <pc:sldLayoutMkLst>
            <pc:docMk/>
            <pc:sldMasterMk cId="2209977519" sldId="2147483648"/>
            <pc:sldLayoutMk cId="960648375" sldId="2147483651"/>
          </pc:sldLayoutMkLst>
        </pc:sldLayoutChg>
        <pc:sldLayoutChg chg="add del">
          <pc:chgData name="Vatsal Singh" userId="1b84c46935e188a8" providerId="Windows Live" clId="Web-{7CE69CEB-73AA-4977-A6BB-6A53A9156C8E}" dt="2025-05-31T01:26:34.035" v="387"/>
          <pc:sldLayoutMkLst>
            <pc:docMk/>
            <pc:sldMasterMk cId="2209977519" sldId="2147483648"/>
            <pc:sldLayoutMk cId="2782244947" sldId="2147483652"/>
          </pc:sldLayoutMkLst>
        </pc:sldLayoutChg>
        <pc:sldLayoutChg chg="add del">
          <pc:chgData name="Vatsal Singh" userId="1b84c46935e188a8" providerId="Windows Live" clId="Web-{7CE69CEB-73AA-4977-A6BB-6A53A9156C8E}" dt="2025-05-31T01:26:34.035" v="387"/>
          <pc:sldLayoutMkLst>
            <pc:docMk/>
            <pc:sldMasterMk cId="2209977519" sldId="2147483648"/>
            <pc:sldLayoutMk cId="990158736" sldId="2147483653"/>
          </pc:sldLayoutMkLst>
        </pc:sldLayoutChg>
        <pc:sldLayoutChg chg="add del">
          <pc:chgData name="Vatsal Singh" userId="1b84c46935e188a8" providerId="Windows Live" clId="Web-{7CE69CEB-73AA-4977-A6BB-6A53A9156C8E}" dt="2025-05-31T01:26:34.035" v="387"/>
          <pc:sldLayoutMkLst>
            <pc:docMk/>
            <pc:sldMasterMk cId="2209977519" sldId="2147483648"/>
            <pc:sldLayoutMk cId="727027711" sldId="2147483654"/>
          </pc:sldLayoutMkLst>
        </pc:sldLayoutChg>
        <pc:sldLayoutChg chg="add del">
          <pc:chgData name="Vatsal Singh" userId="1b84c46935e188a8" providerId="Windows Live" clId="Web-{7CE69CEB-73AA-4977-A6BB-6A53A9156C8E}" dt="2025-05-31T01:26:34.035" v="387"/>
          <pc:sldLayoutMkLst>
            <pc:docMk/>
            <pc:sldMasterMk cId="2209977519" sldId="2147483648"/>
            <pc:sldLayoutMk cId="1212999818" sldId="2147483655"/>
          </pc:sldLayoutMkLst>
        </pc:sldLayoutChg>
        <pc:sldLayoutChg chg="add del">
          <pc:chgData name="Vatsal Singh" userId="1b84c46935e188a8" providerId="Windows Live" clId="Web-{7CE69CEB-73AA-4977-A6BB-6A53A9156C8E}" dt="2025-05-31T01:26:34.035" v="387"/>
          <pc:sldLayoutMkLst>
            <pc:docMk/>
            <pc:sldMasterMk cId="2209977519" sldId="2147483648"/>
            <pc:sldLayoutMk cId="1840726560" sldId="2147483656"/>
          </pc:sldLayoutMkLst>
        </pc:sldLayoutChg>
        <pc:sldLayoutChg chg="add del">
          <pc:chgData name="Vatsal Singh" userId="1b84c46935e188a8" providerId="Windows Live" clId="Web-{7CE69CEB-73AA-4977-A6BB-6A53A9156C8E}" dt="2025-05-31T01:26:34.035" v="387"/>
          <pc:sldLayoutMkLst>
            <pc:docMk/>
            <pc:sldMasterMk cId="2209977519" sldId="2147483648"/>
            <pc:sldLayoutMk cId="3889236939" sldId="2147483657"/>
          </pc:sldLayoutMkLst>
        </pc:sldLayoutChg>
        <pc:sldLayoutChg chg="add del">
          <pc:chgData name="Vatsal Singh" userId="1b84c46935e188a8" providerId="Windows Live" clId="Web-{7CE69CEB-73AA-4977-A6BB-6A53A9156C8E}" dt="2025-05-31T01:26:34.035" v="387"/>
          <pc:sldLayoutMkLst>
            <pc:docMk/>
            <pc:sldMasterMk cId="2209977519" sldId="2147483648"/>
            <pc:sldLayoutMk cId="2910927964" sldId="2147483658"/>
          </pc:sldLayoutMkLst>
        </pc:sldLayoutChg>
        <pc:sldLayoutChg chg="add del">
          <pc:chgData name="Vatsal Singh" userId="1b84c46935e188a8" providerId="Windows Live" clId="Web-{7CE69CEB-73AA-4977-A6BB-6A53A9156C8E}" dt="2025-05-31T01:26:34.035" v="387"/>
          <pc:sldLayoutMkLst>
            <pc:docMk/>
            <pc:sldMasterMk cId="2209977519" sldId="2147483648"/>
            <pc:sldLayoutMk cId="3612223792" sldId="2147483659"/>
          </pc:sldLayoutMkLst>
        </pc:sldLayoutChg>
      </pc:sldMasterChg>
      <pc:sldMasterChg chg="add del addSldLayout delSldLayout modSldLayout">
        <pc:chgData name="Vatsal Singh" userId="1b84c46935e188a8" providerId="Windows Live" clId="Web-{7CE69CEB-73AA-4977-A6BB-6A53A9156C8E}" dt="2025-05-31T01:26:34.035" v="387"/>
        <pc:sldMasterMkLst>
          <pc:docMk/>
          <pc:sldMasterMk cId="4286124715" sldId="2147483660"/>
        </pc:sldMasterMkLst>
        <pc:sldLayoutChg chg="add del mod replId">
          <pc:chgData name="Vatsal Singh" userId="1b84c46935e188a8" providerId="Windows Live" clId="Web-{7CE69CEB-73AA-4977-A6BB-6A53A9156C8E}" dt="2025-05-31T01:26:34.035" v="387"/>
          <pc:sldLayoutMkLst>
            <pc:docMk/>
            <pc:sldMasterMk cId="4286124715" sldId="2147483660"/>
            <pc:sldLayoutMk cId="1262560789" sldId="2147483661"/>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943944332" sldId="2147483662"/>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3025560072" sldId="2147483663"/>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903376157" sldId="2147483664"/>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75716400" sldId="2147483665"/>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611562348" sldId="2147483666"/>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962450080" sldId="2147483667"/>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2269369717" sldId="2147483668"/>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4073629832" sldId="2147483669"/>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1550281238" sldId="2147483670"/>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934864766" sldId="2147483671"/>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3166689795" sldId="2147483672"/>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1882617439" sldId="2147483673"/>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1323810359" sldId="2147483674"/>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1681764655" sldId="2147483675"/>
          </pc:sldLayoutMkLst>
        </pc:sldLayoutChg>
        <pc:sldLayoutChg chg="add del mod replId">
          <pc:chgData name="Vatsal Singh" userId="1b84c46935e188a8" providerId="Windows Live" clId="Web-{7CE69CEB-73AA-4977-A6BB-6A53A9156C8E}" dt="2025-05-31T01:26:34.035" v="387"/>
          <pc:sldLayoutMkLst>
            <pc:docMk/>
            <pc:sldMasterMk cId="4286124715" sldId="2147483660"/>
            <pc:sldLayoutMk cId="3729664947"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186DB-2864-4C68-9115-17CFFC147F9B}" type="datetimeFigureOut">
              <a:t>5/30/2025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76626-A8EA-42B7-8493-BDBA676CB5FD}" type="slidenum">
              <a:t>‹#›</a:t>
            </a:fld>
            <a:endParaRPr lang="en-US"/>
          </a:p>
        </p:txBody>
      </p:sp>
    </p:spTree>
    <p:extLst>
      <p:ext uri="{BB962C8B-B14F-4D97-AF65-F5344CB8AC3E}">
        <p14:creationId xmlns:p14="http://schemas.microsoft.com/office/powerpoint/2010/main" val="5823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AFC2835-7D82-46E9-BEE4-D6D70B5767DC}" type="slidenum">
              <a:rPr lang="en-US" smtClean="0"/>
              <a:t>1</a:t>
            </a:fld>
            <a:endParaRPr lang="en-US"/>
          </a:p>
        </p:txBody>
      </p:sp>
    </p:spTree>
    <p:extLst>
      <p:ext uri="{BB962C8B-B14F-4D97-AF65-F5344CB8AC3E}">
        <p14:creationId xmlns:p14="http://schemas.microsoft.com/office/powerpoint/2010/main" val="1959588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276" y="3110782"/>
            <a:ext cx="8911853" cy="43566"/>
          </a:xfrm>
        </p:spPr>
        <p:txBody>
          <a:bodyPr>
            <a:noAutofit/>
          </a:bodyPr>
          <a:lstStyle/>
          <a:p>
            <a:r>
              <a:rPr lang="en-US" sz="2175" b="1" dirty="0">
                <a:latin typeface="Times New Roman"/>
                <a:cs typeface="Times New Roman"/>
              </a:rPr>
              <a:t>Smart PCOS Detection and Care Platform</a:t>
            </a:r>
            <a:endParaRPr lang="en-US" sz="2175" dirty="0"/>
          </a:p>
        </p:txBody>
      </p:sp>
      <p:sp>
        <p:nvSpPr>
          <p:cNvPr id="3" name="Subtitle 2"/>
          <p:cNvSpPr>
            <a:spLocks noGrp="1"/>
          </p:cNvSpPr>
          <p:nvPr>
            <p:ph type="subTitle" idx="1"/>
          </p:nvPr>
        </p:nvSpPr>
        <p:spPr>
          <a:xfrm>
            <a:off x="707098" y="4109844"/>
            <a:ext cx="3614202" cy="1578954"/>
          </a:xfrm>
        </p:spPr>
        <p:txBody>
          <a:bodyPr vert="horz" lIns="68580" tIns="34290" rIns="68580" bIns="34290" rtlCol="0" anchor="t">
            <a:noAutofit/>
          </a:bodyPr>
          <a:lstStyle/>
          <a:p>
            <a:pPr algn="l"/>
            <a:r>
              <a:rPr lang="en-US" sz="1500" b="1" dirty="0">
                <a:solidFill>
                  <a:schemeClr val="tx1"/>
                </a:solidFill>
                <a:latin typeface="Times New Roman"/>
                <a:cs typeface="Times New Roman"/>
              </a:rPr>
              <a:t>By:</a:t>
            </a:r>
            <a:endParaRPr lang="en-US">
              <a:solidFill>
                <a:schemeClr val="tx1"/>
              </a:solidFill>
              <a:ea typeface="Calibri"/>
              <a:cs typeface="Calibri"/>
            </a:endParaRPr>
          </a:p>
          <a:p>
            <a:pPr algn="l">
              <a:lnSpc>
                <a:spcPct val="100000"/>
              </a:lnSpc>
            </a:pPr>
            <a:r>
              <a:rPr lang="en-US" sz="1500" dirty="0">
                <a:solidFill>
                  <a:schemeClr val="tx1"/>
                </a:solidFill>
                <a:latin typeface="Times New Roman"/>
                <a:cs typeface="Times New Roman"/>
              </a:rPr>
              <a:t>Ayush Singh </a:t>
            </a:r>
            <a:r>
              <a:rPr lang="en-GB" sz="1500" dirty="0">
                <a:solidFill>
                  <a:schemeClr val="tx1"/>
                </a:solidFill>
                <a:latin typeface="Times New Roman"/>
                <a:cs typeface="Times New Roman"/>
              </a:rPr>
              <a:t>(</a:t>
            </a:r>
            <a:r>
              <a:rPr lang="en-US" sz="1500" dirty="0">
                <a:solidFill>
                  <a:schemeClr val="tx1"/>
                </a:solidFill>
                <a:latin typeface="Times New Roman"/>
                <a:cs typeface="Times New Roman"/>
              </a:rPr>
              <a:t>1MS21CI009) </a:t>
            </a:r>
          </a:p>
          <a:p>
            <a:pPr algn="l">
              <a:lnSpc>
                <a:spcPct val="100000"/>
              </a:lnSpc>
            </a:pPr>
            <a:r>
              <a:rPr lang="en-US" sz="1500" dirty="0">
                <a:solidFill>
                  <a:schemeClr val="tx1"/>
                </a:solidFill>
                <a:latin typeface="Times New Roman"/>
                <a:cs typeface="Times New Roman"/>
              </a:rPr>
              <a:t>Priyanka Saha (1MS21CI041)</a:t>
            </a:r>
          </a:p>
          <a:p>
            <a:pPr algn="l">
              <a:lnSpc>
                <a:spcPct val="100000"/>
              </a:lnSpc>
            </a:pPr>
            <a:r>
              <a:rPr lang="en-US" sz="1500" dirty="0">
                <a:solidFill>
                  <a:schemeClr val="tx1"/>
                </a:solidFill>
                <a:latin typeface="Times New Roman"/>
                <a:cs typeface="Times New Roman"/>
              </a:rPr>
              <a:t>Vatsal Singh (1MS21CI063)</a:t>
            </a:r>
          </a:p>
          <a:p>
            <a:pPr algn="l">
              <a:lnSpc>
                <a:spcPct val="100000"/>
              </a:lnSpc>
            </a:pPr>
            <a:r>
              <a:rPr lang="en-US" sz="1500" dirty="0">
                <a:solidFill>
                  <a:schemeClr val="tx1"/>
                </a:solidFill>
                <a:latin typeface="Times New Roman"/>
                <a:cs typeface="Times New Roman"/>
              </a:rPr>
              <a:t>Mohammad Rayyan </a:t>
            </a:r>
            <a:r>
              <a:rPr lang="en-US" sz="1500" err="1">
                <a:solidFill>
                  <a:schemeClr val="tx1"/>
                </a:solidFill>
                <a:latin typeface="Times New Roman"/>
                <a:cs typeface="Times New Roman"/>
              </a:rPr>
              <a:t>Kalkoti</a:t>
            </a:r>
            <a:r>
              <a:rPr lang="en-US" sz="1500" dirty="0">
                <a:solidFill>
                  <a:schemeClr val="tx1"/>
                </a:solidFill>
                <a:latin typeface="Times New Roman"/>
                <a:cs typeface="Times New Roman"/>
              </a:rPr>
              <a:t> (1MS21CI401)</a:t>
            </a:r>
            <a:endParaRPr lang="en-US" dirty="0">
              <a:solidFill>
                <a:schemeClr val="tx1"/>
              </a:solidFill>
              <a:latin typeface="Times New Roman"/>
              <a:cs typeface="Times New Roman"/>
            </a:endParaRPr>
          </a:p>
          <a:p>
            <a:pPr algn="ctr"/>
            <a:endParaRPr lang="en-US" sz="15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403044" y="1266553"/>
            <a:ext cx="2869202" cy="815340"/>
          </a:xfrm>
          <a:prstGeom prst="rect">
            <a:avLst/>
          </a:prstGeom>
        </p:spPr>
      </p:pic>
      <p:sp>
        <p:nvSpPr>
          <p:cNvPr id="5" name="Text Box 2"/>
          <p:cNvSpPr txBox="1">
            <a:spLocks noChangeArrowheads="1"/>
          </p:cNvSpPr>
          <p:nvPr/>
        </p:nvSpPr>
        <p:spPr bwMode="auto">
          <a:xfrm>
            <a:off x="4065146" y="1089314"/>
            <a:ext cx="4790988" cy="1177245"/>
          </a:xfrm>
          <a:prstGeom prst="rect">
            <a:avLst/>
          </a:prstGeom>
          <a:noFill/>
          <a:ln w="9525">
            <a:noFill/>
            <a:miter lim="800000"/>
            <a:headEnd/>
            <a:tailEnd/>
          </a:ln>
        </p:spPr>
        <p:txBody>
          <a:bodyPr rot="0" vert="horz" wrap="square" lIns="68580" tIns="34290" rIns="68580" bIns="34290" anchor="t" anchorCtr="0">
            <a:spAutoFit/>
          </a:bodyPr>
          <a:lstStyle/>
          <a:p>
            <a:pPr algn="ctr"/>
            <a:r>
              <a:rPr lang="en-US" sz="1200" b="1" dirty="0">
                <a:effectLst/>
                <a:latin typeface="Times New Roman" panose="02020603050405020304" pitchFamily="18" charset="0"/>
                <a:ea typeface="Times New Roman" panose="02020603050405020304" pitchFamily="18" charset="0"/>
              </a:rPr>
              <a:t>Department of  Computer Science and Engineering(</a:t>
            </a:r>
            <a:r>
              <a:rPr lang="en-US" sz="1200" b="1" dirty="0">
                <a:latin typeface="Times New Roman" panose="02020603050405020304" pitchFamily="18" charset="0"/>
                <a:ea typeface="Times New Roman" panose="02020603050405020304" pitchFamily="18" charset="0"/>
              </a:rPr>
              <a:t>Artificial Intelligence and Machine Learning) and </a:t>
            </a:r>
          </a:p>
          <a:p>
            <a:pPr algn="ctr"/>
            <a:r>
              <a:rPr lang="en-US" sz="1200" b="1" dirty="0">
                <a:latin typeface="Times New Roman" panose="02020603050405020304" pitchFamily="18" charset="0"/>
                <a:ea typeface="Times New Roman" panose="02020603050405020304" pitchFamily="18" charset="0"/>
              </a:rPr>
              <a:t>Computer Science and Engineering(Cyber Security)</a:t>
            </a:r>
          </a:p>
          <a:p>
            <a:pPr algn="ctr"/>
            <a:endParaRPr lang="en-US" sz="1200" b="1" dirty="0">
              <a:effectLst/>
              <a:latin typeface="Times New Roman" panose="02020603050405020304" pitchFamily="18" charset="0"/>
              <a:ea typeface="Times New Roman" panose="02020603050405020304" pitchFamily="18" charset="0"/>
            </a:endParaRPr>
          </a:p>
          <a:p>
            <a:pPr algn="ctr"/>
            <a:r>
              <a:rPr lang="en-US" sz="1200" b="1" dirty="0">
                <a:latin typeface="Times New Roman" panose="02020603050405020304" pitchFamily="18" charset="0"/>
                <a:ea typeface="Times New Roman" panose="02020603050405020304" pitchFamily="18" charset="0"/>
              </a:rPr>
              <a:t>VIII Semester, Major Project Final </a:t>
            </a:r>
            <a:r>
              <a:rPr lang="en-US" sz="1200" b="1" dirty="0" err="1">
                <a:latin typeface="Times New Roman" panose="02020603050405020304" pitchFamily="18" charset="0"/>
                <a:ea typeface="Times New Roman" panose="02020603050405020304" pitchFamily="18" charset="0"/>
              </a:rPr>
              <a:t>Sem</a:t>
            </a:r>
            <a:r>
              <a:rPr lang="en-US" sz="1200" b="1" dirty="0">
                <a:latin typeface="Times New Roman" panose="02020603050405020304" pitchFamily="18" charset="0"/>
                <a:ea typeface="Times New Roman" panose="02020603050405020304" pitchFamily="18" charset="0"/>
              </a:rPr>
              <a:t> Evaluation</a:t>
            </a:r>
          </a:p>
          <a:p>
            <a:pPr algn="ctr"/>
            <a:r>
              <a:rPr lang="en-US" sz="1200" b="1" dirty="0">
                <a:latin typeface="Times New Roman" panose="02020603050405020304" pitchFamily="18" charset="0"/>
                <a:ea typeface="Times New Roman" panose="02020603050405020304" pitchFamily="18" charset="0"/>
              </a:rPr>
              <a:t>Code:  </a:t>
            </a:r>
            <a:r>
              <a:rPr lang="en-IN" sz="1200" b="1">
                <a:latin typeface="Times New Roman" panose="02020603050405020304" pitchFamily="18" charset="0"/>
                <a:ea typeface="Times New Roman" panose="02020603050405020304" pitchFamily="18" charset="0"/>
              </a:rPr>
              <a:t>CIP81/CYP81</a:t>
            </a:r>
            <a:endParaRPr lang="en-US" sz="1200" b="1" dirty="0">
              <a:latin typeface="Times New Roman" panose="02020603050405020304" pitchFamily="18" charset="0"/>
              <a:ea typeface="Times New Roman" panose="02020603050405020304" pitchFamily="18" charset="0"/>
            </a:endParaRPr>
          </a:p>
        </p:txBody>
      </p:sp>
      <p:sp>
        <p:nvSpPr>
          <p:cNvPr id="6" name="Rectangle 5"/>
          <p:cNvSpPr/>
          <p:nvPr/>
        </p:nvSpPr>
        <p:spPr>
          <a:xfrm>
            <a:off x="6060582" y="4109844"/>
            <a:ext cx="2129604" cy="646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350" b="1" dirty="0">
                <a:solidFill>
                  <a:schemeClr val="tx1"/>
                </a:solidFill>
                <a:latin typeface="Times New Roman" panose="02020603050405020304" pitchFamily="18" charset="0"/>
                <a:cs typeface="Times New Roman" panose="02020603050405020304" pitchFamily="18" charset="0"/>
              </a:rPr>
              <a:t>Under the Guidance of</a:t>
            </a:r>
          </a:p>
          <a:p>
            <a:pPr algn="ctr"/>
            <a:r>
              <a:rPr lang="en-US" sz="1350" b="1" dirty="0">
                <a:solidFill>
                  <a:schemeClr val="tx1"/>
                </a:solidFill>
                <a:latin typeface="Times New Roman"/>
                <a:cs typeface="Times New Roman"/>
              </a:rPr>
              <a:t>Dr. Nithya N</a:t>
            </a:r>
          </a:p>
          <a:p>
            <a:pPr algn="ctr"/>
            <a:r>
              <a:rPr lang="en-US" sz="1350" b="1" dirty="0">
                <a:solidFill>
                  <a:schemeClr val="tx1"/>
                </a:solidFill>
                <a:latin typeface="Times New Roman"/>
                <a:cs typeface="Times New Roman"/>
              </a:rPr>
              <a:t>Assistant Professor, Dept. of CSE (Cyber Security)</a:t>
            </a:r>
            <a:endParaRPr lang="en-US" sz="1350" b="1" dirty="0">
              <a:solidFill>
                <a:schemeClr val="tx1"/>
              </a:solidFill>
            </a:endParaRPr>
          </a:p>
        </p:txBody>
      </p:sp>
    </p:spTree>
    <p:extLst>
      <p:ext uri="{BB962C8B-B14F-4D97-AF65-F5344CB8AC3E}">
        <p14:creationId xmlns:p14="http://schemas.microsoft.com/office/powerpoint/2010/main" val="401810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7. </a:t>
            </a:r>
            <a:r>
              <a:rPr dirty="0">
                <a:latin typeface="Times New Roman"/>
                <a:cs typeface="Times New Roman"/>
              </a:rPr>
              <a:t>Design Overview</a:t>
            </a:r>
          </a:p>
        </p:txBody>
      </p:sp>
      <p:sp>
        <p:nvSpPr>
          <p:cNvPr id="3" name="Content Placeholder 2"/>
          <p:cNvSpPr>
            <a:spLocks noGrp="1"/>
          </p:cNvSpPr>
          <p:nvPr>
            <p:ph idx="1"/>
          </p:nvPr>
        </p:nvSpPr>
        <p:spPr/>
        <p:txBody>
          <a:bodyPr vert="horz" lIns="91440" tIns="45720" rIns="91440" bIns="45720" rtlCol="0" anchor="t">
            <a:normAutofit fontScale="70000" lnSpcReduction="20000"/>
          </a:bodyPr>
          <a:lstStyle/>
          <a:p>
            <a:pPr marL="0" indent="0">
              <a:buNone/>
            </a:pPr>
            <a:r>
              <a:rPr lang="en-US" b="1" dirty="0">
                <a:latin typeface="Times New Roman"/>
                <a:ea typeface="+mn-lt"/>
                <a:cs typeface="+mn-lt"/>
              </a:rPr>
              <a:t>Three Model Pipelines Implemented:</a:t>
            </a:r>
            <a:endParaRPr lang="en-US" dirty="0">
              <a:latin typeface="Times New Roman"/>
              <a:cs typeface="Times New Roman"/>
            </a:endParaRPr>
          </a:p>
          <a:p>
            <a:pPr marL="0" indent="0">
              <a:buNone/>
            </a:pPr>
            <a:endParaRPr lang="en-US" b="1" dirty="0">
              <a:latin typeface="Times New Roman"/>
              <a:ea typeface="+mn-lt"/>
              <a:cs typeface="+mn-lt"/>
            </a:endParaRPr>
          </a:p>
          <a:p>
            <a:pPr algn="just"/>
            <a:r>
              <a:rPr lang="en-US" b="1" dirty="0">
                <a:latin typeface="Times New Roman"/>
                <a:ea typeface="+mn-lt"/>
                <a:cs typeface="+mn-lt"/>
              </a:rPr>
              <a:t>Model 1:</a:t>
            </a:r>
            <a:r>
              <a:rPr lang="en-US" dirty="0">
                <a:latin typeface="Times New Roman"/>
                <a:ea typeface="+mn-lt"/>
                <a:cs typeface="+mn-lt"/>
              </a:rPr>
              <a:t> Custom-built Convolutional Neural Network (CNN) fused with hormone data via dense layers.</a:t>
            </a:r>
            <a:endParaRPr lang="en-US" dirty="0">
              <a:latin typeface="Times New Roman"/>
              <a:cs typeface="Times New Roman"/>
            </a:endParaRPr>
          </a:p>
          <a:p>
            <a:pPr algn="just"/>
            <a:r>
              <a:rPr lang="en-US" b="1" dirty="0">
                <a:latin typeface="Times New Roman"/>
                <a:ea typeface="+mn-lt"/>
                <a:cs typeface="+mn-lt"/>
              </a:rPr>
              <a:t>Model 2:</a:t>
            </a:r>
            <a:r>
              <a:rPr lang="en-US" dirty="0">
                <a:latin typeface="Times New Roman"/>
                <a:ea typeface="+mn-lt"/>
                <a:cs typeface="+mn-lt"/>
              </a:rPr>
              <a:t> VGG16-inspired architecture integrating image features with tabular hormone features using a </a:t>
            </a:r>
            <a:r>
              <a:rPr lang="en-US" b="1" dirty="0">
                <a:latin typeface="Times New Roman"/>
                <a:ea typeface="+mn-lt"/>
                <a:cs typeface="+mn-lt"/>
              </a:rPr>
              <a:t>Co-Attention mechanism</a:t>
            </a:r>
            <a:r>
              <a:rPr lang="en-US" dirty="0">
                <a:latin typeface="Times New Roman"/>
                <a:ea typeface="+mn-lt"/>
                <a:cs typeface="+mn-lt"/>
              </a:rPr>
              <a:t>.</a:t>
            </a:r>
          </a:p>
          <a:p>
            <a:pPr algn="just"/>
            <a:r>
              <a:rPr lang="en-US" b="1" dirty="0">
                <a:latin typeface="Times New Roman"/>
                <a:ea typeface="+mn-lt"/>
                <a:cs typeface="+mn-lt"/>
              </a:rPr>
              <a:t>Model 3:</a:t>
            </a:r>
            <a:r>
              <a:rPr lang="en-US" dirty="0">
                <a:latin typeface="Times New Roman"/>
                <a:ea typeface="+mn-lt"/>
                <a:cs typeface="+mn-lt"/>
              </a:rPr>
              <a:t> Dual-stream approach with CNN for image analysis and </a:t>
            </a:r>
            <a:r>
              <a:rPr lang="en-US" b="1" err="1">
                <a:latin typeface="Times New Roman"/>
                <a:ea typeface="+mn-lt"/>
                <a:cs typeface="+mn-lt"/>
              </a:rPr>
              <a:t>XGBoost</a:t>
            </a:r>
            <a:r>
              <a:rPr lang="en-US" dirty="0">
                <a:latin typeface="Times New Roman"/>
                <a:ea typeface="+mn-lt"/>
                <a:cs typeface="+mn-lt"/>
              </a:rPr>
              <a:t> for hormone data, combined using </a:t>
            </a:r>
            <a:r>
              <a:rPr lang="en-US" b="1" dirty="0">
                <a:latin typeface="Times New Roman"/>
                <a:ea typeface="+mn-lt"/>
                <a:cs typeface="+mn-lt"/>
              </a:rPr>
              <a:t>late fusion</a:t>
            </a:r>
            <a:r>
              <a:rPr lang="en-US" dirty="0">
                <a:latin typeface="Times New Roman"/>
                <a:ea typeface="+mn-lt"/>
                <a:cs typeface="+mn-lt"/>
              </a:rPr>
              <a:t>.</a:t>
            </a:r>
          </a:p>
          <a:p>
            <a:pPr algn="just"/>
            <a:r>
              <a:rPr lang="en-US" b="1" err="1">
                <a:latin typeface="Times New Roman"/>
                <a:ea typeface="+mn-lt"/>
                <a:cs typeface="+mn-lt"/>
              </a:rPr>
              <a:t>Streamlit</a:t>
            </a:r>
            <a:r>
              <a:rPr lang="en-US" b="1" dirty="0">
                <a:latin typeface="Times New Roman"/>
                <a:ea typeface="+mn-lt"/>
                <a:cs typeface="+mn-lt"/>
              </a:rPr>
              <a:t>-Based Application Interface:</a:t>
            </a:r>
            <a:endParaRPr lang="en-US" dirty="0">
              <a:latin typeface="Times New Roman"/>
              <a:cs typeface="Times New Roman"/>
            </a:endParaRPr>
          </a:p>
          <a:p>
            <a:pPr algn="just"/>
            <a:r>
              <a:rPr lang="en-US" dirty="0">
                <a:latin typeface="Times New Roman"/>
                <a:ea typeface="+mn-lt"/>
                <a:cs typeface="+mn-lt"/>
              </a:rPr>
              <a:t>Integrated all models into a unified and intuitive </a:t>
            </a:r>
            <a:r>
              <a:rPr lang="en-US" b="1" err="1">
                <a:latin typeface="Times New Roman"/>
                <a:ea typeface="+mn-lt"/>
                <a:cs typeface="+mn-lt"/>
              </a:rPr>
              <a:t>Streamlit</a:t>
            </a:r>
            <a:r>
              <a:rPr lang="en-US" dirty="0">
                <a:latin typeface="Times New Roman"/>
                <a:ea typeface="+mn-lt"/>
                <a:cs typeface="+mn-lt"/>
              </a:rPr>
              <a:t> dashboard.</a:t>
            </a:r>
            <a:endParaRPr lang="en-US" dirty="0">
              <a:latin typeface="Times New Roman"/>
              <a:cs typeface="Times New Roman"/>
            </a:endParaRPr>
          </a:p>
          <a:p>
            <a:pPr algn="just"/>
            <a:r>
              <a:rPr lang="en-US" dirty="0">
                <a:latin typeface="Times New Roman"/>
                <a:ea typeface="+mn-lt"/>
                <a:cs typeface="+mn-lt"/>
              </a:rPr>
              <a:t>Allows clinicians to upload ultrasound images and hormone CSVs for immediate diagnostic inference.</a:t>
            </a:r>
          </a:p>
          <a:p>
            <a:endParaRPr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7.1 System</a:t>
            </a:r>
            <a:r>
              <a:rPr dirty="0">
                <a:latin typeface="Times New Roman"/>
                <a:cs typeface="Times New Roman"/>
              </a:rPr>
              <a:t> Architecture</a:t>
            </a:r>
          </a:p>
        </p:txBody>
      </p:sp>
      <p:sp>
        <p:nvSpPr>
          <p:cNvPr id="3" name="Content Placeholder 2"/>
          <p:cNvSpPr>
            <a:spLocks noGrp="1"/>
          </p:cNvSpPr>
          <p:nvPr>
            <p:ph idx="1"/>
          </p:nvPr>
        </p:nvSpPr>
        <p:spPr>
          <a:xfrm>
            <a:off x="457200" y="1287049"/>
            <a:ext cx="8229600" cy="4525963"/>
          </a:xfrm>
        </p:spPr>
        <p:txBody>
          <a:bodyPr vert="horz" lIns="91440" tIns="45720" rIns="91440" bIns="45720" rtlCol="0" anchor="t">
            <a:noAutofit/>
          </a:bodyPr>
          <a:lstStyle/>
          <a:p>
            <a:pPr>
              <a:buNone/>
            </a:pPr>
            <a:r>
              <a:rPr lang="en-US" sz="2000" b="1" dirty="0">
                <a:latin typeface="Times New Roman"/>
                <a:ea typeface="+mn-lt"/>
                <a:cs typeface="+mn-lt"/>
              </a:rPr>
              <a:t>Multi-Modal Inference Flow:</a:t>
            </a:r>
            <a:endParaRPr lang="en-US" sz="2000">
              <a:latin typeface="Times New Roman"/>
              <a:cs typeface="Times New Roman"/>
            </a:endParaRPr>
          </a:p>
          <a:p>
            <a:r>
              <a:rPr lang="en-US" sz="2000" b="1" dirty="0">
                <a:latin typeface="Times New Roman"/>
                <a:ea typeface="+mn-lt"/>
                <a:cs typeface="+mn-lt"/>
              </a:rPr>
              <a:t>Ultrasound Image Input:</a:t>
            </a:r>
            <a:endParaRPr lang="en-US" sz="2000">
              <a:latin typeface="Times New Roman"/>
              <a:cs typeface="Times New Roman"/>
            </a:endParaRPr>
          </a:p>
          <a:p>
            <a:pPr marL="1028700" lvl="1"/>
            <a:r>
              <a:rPr lang="en-US" sz="2000" dirty="0">
                <a:latin typeface="Times New Roman"/>
                <a:ea typeface="+mn-lt"/>
                <a:cs typeface="+mn-lt"/>
              </a:rPr>
              <a:t>Processed through CNN or the VGG16-based network.</a:t>
            </a:r>
            <a:endParaRPr lang="en-US" sz="2000">
              <a:latin typeface="Times New Roman"/>
              <a:cs typeface="Times New Roman"/>
            </a:endParaRPr>
          </a:p>
          <a:p>
            <a:pPr marL="1028700" lvl="1"/>
            <a:r>
              <a:rPr lang="en-US" sz="2000" dirty="0">
                <a:latin typeface="Times New Roman"/>
                <a:ea typeface="+mn-lt"/>
                <a:cs typeface="+mn-lt"/>
              </a:rPr>
              <a:t>Extracts spatial patterns and ovarian morphology.</a:t>
            </a:r>
            <a:endParaRPr lang="en-US" sz="2000">
              <a:latin typeface="Times New Roman"/>
              <a:cs typeface="Times New Roman"/>
            </a:endParaRPr>
          </a:p>
          <a:p>
            <a:r>
              <a:rPr lang="en-US" sz="2000" b="1" dirty="0">
                <a:latin typeface="Times New Roman"/>
                <a:ea typeface="+mn-lt"/>
                <a:cs typeface="+mn-lt"/>
              </a:rPr>
              <a:t>Hormonal Data Input:</a:t>
            </a:r>
            <a:endParaRPr lang="en-US" sz="2000" dirty="0">
              <a:latin typeface="Times New Roman"/>
              <a:ea typeface="+mn-lt"/>
              <a:cs typeface="+mn-lt"/>
            </a:endParaRPr>
          </a:p>
          <a:p>
            <a:pPr marL="1028700" lvl="1"/>
            <a:r>
              <a:rPr lang="en-US" sz="2000" dirty="0">
                <a:latin typeface="Times New Roman"/>
                <a:ea typeface="+mn-lt"/>
                <a:cs typeface="+mn-lt"/>
              </a:rPr>
              <a:t>Passed through fully connected layers or tree-based </a:t>
            </a:r>
            <a:r>
              <a:rPr lang="en-US" sz="2000" b="1" err="1">
                <a:latin typeface="Times New Roman"/>
                <a:ea typeface="+mn-lt"/>
                <a:cs typeface="+mn-lt"/>
              </a:rPr>
              <a:t>XGBoost</a:t>
            </a:r>
            <a:r>
              <a:rPr lang="en-US" sz="2000" dirty="0">
                <a:latin typeface="Times New Roman"/>
                <a:ea typeface="+mn-lt"/>
                <a:cs typeface="+mn-lt"/>
              </a:rPr>
              <a:t> classifier.</a:t>
            </a:r>
          </a:p>
          <a:p>
            <a:pPr marL="1028700" lvl="1"/>
            <a:r>
              <a:rPr lang="en-US" sz="2000" dirty="0">
                <a:latin typeface="Times New Roman"/>
                <a:ea typeface="+mn-lt"/>
                <a:cs typeface="+mn-lt"/>
              </a:rPr>
              <a:t>Captures biochemical irregularities and patient metadata.</a:t>
            </a:r>
          </a:p>
          <a:p>
            <a:r>
              <a:rPr lang="en-US" sz="2000" b="1" dirty="0">
                <a:latin typeface="Times New Roman"/>
                <a:ea typeface="+mn-lt"/>
                <a:cs typeface="+mn-lt"/>
              </a:rPr>
              <a:t>Fusion Layer:</a:t>
            </a:r>
            <a:endParaRPr lang="en-US" sz="2000" dirty="0">
              <a:latin typeface="Times New Roman"/>
              <a:ea typeface="+mn-lt"/>
              <a:cs typeface="+mn-lt"/>
            </a:endParaRPr>
          </a:p>
          <a:p>
            <a:pPr marL="1028700" lvl="1"/>
            <a:r>
              <a:rPr lang="en-US" sz="2000" b="1" dirty="0">
                <a:latin typeface="Times New Roman"/>
                <a:ea typeface="+mn-lt"/>
                <a:cs typeface="+mn-lt"/>
              </a:rPr>
              <a:t>Mid-Level Fusion:</a:t>
            </a:r>
            <a:r>
              <a:rPr lang="en-US" sz="2000" dirty="0">
                <a:latin typeface="Times New Roman"/>
                <a:ea typeface="+mn-lt"/>
                <a:cs typeface="+mn-lt"/>
              </a:rPr>
              <a:t> Co-attention mechanism aligns relevant visual and hormonal features.</a:t>
            </a:r>
          </a:p>
          <a:p>
            <a:pPr marL="1028700" lvl="1"/>
            <a:r>
              <a:rPr lang="en-US" sz="2000" b="1" dirty="0">
                <a:latin typeface="Times New Roman"/>
                <a:ea typeface="+mn-lt"/>
                <a:cs typeface="+mn-lt"/>
              </a:rPr>
              <a:t>Late Fusion:</a:t>
            </a:r>
            <a:r>
              <a:rPr lang="en-US" sz="2000" dirty="0">
                <a:latin typeface="Times New Roman"/>
                <a:ea typeface="+mn-lt"/>
                <a:cs typeface="+mn-lt"/>
              </a:rPr>
              <a:t> Weighted average of image and hormone-based predictions.</a:t>
            </a:r>
            <a:endParaRPr lang="en-US" sz="2000">
              <a:latin typeface="Times New Roman"/>
              <a:cs typeface="Times New Roman"/>
            </a:endParaRPr>
          </a:p>
          <a:p>
            <a:r>
              <a:rPr lang="en-US" sz="2000" b="1" dirty="0">
                <a:latin typeface="Times New Roman"/>
                <a:ea typeface="+mn-lt"/>
                <a:cs typeface="+mn-lt"/>
              </a:rPr>
              <a:t>Output: </a:t>
            </a:r>
            <a:r>
              <a:rPr lang="en-US" sz="2000" dirty="0">
                <a:latin typeface="Times New Roman"/>
                <a:ea typeface="+mn-lt"/>
                <a:cs typeface="+mn-lt"/>
              </a:rPr>
              <a:t>Binary classification: </a:t>
            </a:r>
            <a:r>
              <a:rPr lang="en-US" sz="2000" b="1" dirty="0">
                <a:latin typeface="Times New Roman"/>
                <a:ea typeface="+mn-lt"/>
                <a:cs typeface="+mn-lt"/>
              </a:rPr>
              <a:t>Infected (PCOS Positive)</a:t>
            </a:r>
            <a:r>
              <a:rPr lang="en-US" sz="2000" dirty="0">
                <a:latin typeface="Times New Roman"/>
                <a:ea typeface="+mn-lt"/>
                <a:cs typeface="+mn-lt"/>
              </a:rPr>
              <a:t> or </a:t>
            </a:r>
            <a:r>
              <a:rPr lang="en-US" sz="2000" b="1" dirty="0">
                <a:latin typeface="Times New Roman"/>
                <a:ea typeface="+mn-lt"/>
                <a:cs typeface="+mn-lt"/>
              </a:rPr>
              <a:t>Not Infected (PCOS Negative)</a:t>
            </a:r>
            <a:r>
              <a:rPr lang="en-US" sz="2000" dirty="0">
                <a:latin typeface="Times New Roman"/>
                <a:ea typeface="+mn-lt"/>
                <a:cs typeface="+mn-lt"/>
              </a:rPr>
              <a:t>.</a:t>
            </a:r>
            <a:endParaRPr lang="en-US" sz="2000">
              <a:latin typeface="Times New Roman"/>
              <a:ea typeface="+mn-lt"/>
              <a:cs typeface="Times New Roman"/>
            </a:endParaRPr>
          </a:p>
          <a:p>
            <a:pPr marL="0" indent="0">
              <a:buNone/>
            </a:pPr>
            <a:endParaRPr lang="en-US" b="1" dirty="0">
              <a:latin typeface="Times New Roman"/>
              <a:ea typeface="+mn-lt"/>
              <a:cs typeface="+mn-lt"/>
            </a:endParaRPr>
          </a:p>
          <a:p>
            <a:endParaRPr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7.2 </a:t>
            </a:r>
            <a:r>
              <a:rPr dirty="0">
                <a:latin typeface="Times New Roman"/>
                <a:cs typeface="Times New Roman"/>
              </a:rPr>
              <a:t>Algorithmic Description</a:t>
            </a:r>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pPr marL="0" indent="0">
              <a:buNone/>
            </a:pPr>
            <a:r>
              <a:rPr lang="en-US" b="1" dirty="0">
                <a:latin typeface="Times New Roman"/>
                <a:ea typeface="+mn-lt"/>
                <a:cs typeface="+mn-lt"/>
              </a:rPr>
              <a:t>Model 1 – Custom CNN:</a:t>
            </a:r>
            <a:endParaRPr lang="en-US" dirty="0">
              <a:latin typeface="Times New Roman"/>
              <a:cs typeface="Times New Roman"/>
            </a:endParaRPr>
          </a:p>
          <a:p>
            <a:r>
              <a:rPr lang="en-US" dirty="0">
                <a:latin typeface="Times New Roman"/>
                <a:ea typeface="+mn-lt"/>
                <a:cs typeface="+mn-lt"/>
              </a:rPr>
              <a:t>3 Convolutional + </a:t>
            </a:r>
            <a:r>
              <a:rPr lang="en-US" err="1">
                <a:latin typeface="Times New Roman"/>
                <a:ea typeface="+mn-lt"/>
                <a:cs typeface="+mn-lt"/>
              </a:rPr>
              <a:t>MaxPooling</a:t>
            </a:r>
            <a:r>
              <a:rPr lang="en-US" dirty="0">
                <a:latin typeface="Times New Roman"/>
                <a:ea typeface="+mn-lt"/>
                <a:cs typeface="+mn-lt"/>
              </a:rPr>
              <a:t> layers followed by Fully Connected layers.</a:t>
            </a:r>
          </a:p>
          <a:p>
            <a:r>
              <a:rPr lang="en-US" dirty="0">
                <a:latin typeface="Times New Roman"/>
                <a:ea typeface="+mn-lt"/>
                <a:cs typeface="+mn-lt"/>
              </a:rPr>
              <a:t>Integrated with hormone features through concatenation.</a:t>
            </a:r>
            <a:endParaRPr lang="en-US" dirty="0">
              <a:latin typeface="Times New Roman"/>
              <a:cs typeface="Times New Roman"/>
            </a:endParaRPr>
          </a:p>
          <a:p>
            <a:pPr marL="0" indent="0">
              <a:buNone/>
            </a:pPr>
            <a:r>
              <a:rPr lang="en-US" b="1" dirty="0">
                <a:latin typeface="Times New Roman"/>
                <a:ea typeface="+mn-lt"/>
                <a:cs typeface="+mn-lt"/>
              </a:rPr>
              <a:t>Model 2 – VGG16 + Co-Attention:</a:t>
            </a:r>
            <a:endParaRPr lang="en-US" dirty="0">
              <a:latin typeface="Times New Roman"/>
              <a:cs typeface="Times New Roman"/>
            </a:endParaRPr>
          </a:p>
          <a:p>
            <a:r>
              <a:rPr lang="en-US" dirty="0">
                <a:latin typeface="Times New Roman"/>
                <a:ea typeface="+mn-lt"/>
                <a:cs typeface="+mn-lt"/>
              </a:rPr>
              <a:t>VGG16-like architecture (custom-trained, not ImageNet).</a:t>
            </a:r>
            <a:endParaRPr lang="en-US" dirty="0">
              <a:latin typeface="Times New Roman"/>
              <a:cs typeface="Times New Roman"/>
            </a:endParaRPr>
          </a:p>
          <a:p>
            <a:r>
              <a:rPr lang="en-US" dirty="0">
                <a:latin typeface="Times New Roman"/>
                <a:ea typeface="+mn-lt"/>
                <a:cs typeface="+mn-lt"/>
              </a:rPr>
              <a:t>Features from image and tabular paths merged using </a:t>
            </a:r>
            <a:r>
              <a:rPr lang="en-US" b="1" dirty="0">
                <a:latin typeface="Times New Roman"/>
                <a:ea typeface="+mn-lt"/>
                <a:cs typeface="+mn-lt"/>
              </a:rPr>
              <a:t>Co-Attention</a:t>
            </a:r>
            <a:r>
              <a:rPr lang="en-US" dirty="0">
                <a:latin typeface="Times New Roman"/>
                <a:ea typeface="+mn-lt"/>
                <a:cs typeface="+mn-lt"/>
              </a:rPr>
              <a:t> to enhance interpretability.</a:t>
            </a:r>
          </a:p>
          <a:p>
            <a:pPr marL="0" indent="0">
              <a:buNone/>
            </a:pPr>
            <a:r>
              <a:rPr lang="en-US" b="1" dirty="0">
                <a:latin typeface="Times New Roman"/>
                <a:ea typeface="+mn-lt"/>
                <a:cs typeface="+mn-lt"/>
              </a:rPr>
              <a:t>Model 3 – CNN + </a:t>
            </a:r>
            <a:r>
              <a:rPr lang="en-US" b="1" err="1">
                <a:latin typeface="Times New Roman"/>
                <a:ea typeface="+mn-lt"/>
                <a:cs typeface="+mn-lt"/>
              </a:rPr>
              <a:t>XGBoost</a:t>
            </a:r>
            <a:r>
              <a:rPr lang="en-US" b="1" dirty="0">
                <a:latin typeface="Times New Roman"/>
                <a:ea typeface="+mn-lt"/>
                <a:cs typeface="+mn-lt"/>
              </a:rPr>
              <a:t> (Late Fusion):</a:t>
            </a:r>
            <a:endParaRPr lang="en-US" dirty="0">
              <a:latin typeface="Times New Roman"/>
              <a:cs typeface="Times New Roman"/>
            </a:endParaRPr>
          </a:p>
          <a:p>
            <a:r>
              <a:rPr lang="en-US" dirty="0">
                <a:latin typeface="Times New Roman"/>
                <a:ea typeface="+mn-lt"/>
                <a:cs typeface="+mn-lt"/>
              </a:rPr>
              <a:t>CNN output (image score) + </a:t>
            </a:r>
            <a:r>
              <a:rPr lang="en-US" err="1">
                <a:latin typeface="Times New Roman"/>
                <a:ea typeface="+mn-lt"/>
                <a:cs typeface="+mn-lt"/>
              </a:rPr>
              <a:t>XGBoost</a:t>
            </a:r>
            <a:r>
              <a:rPr lang="en-US" dirty="0">
                <a:latin typeface="Times New Roman"/>
                <a:ea typeface="+mn-lt"/>
                <a:cs typeface="+mn-lt"/>
              </a:rPr>
              <a:t> output (tabular score).</a:t>
            </a:r>
            <a:endParaRPr lang="en-US" dirty="0">
              <a:latin typeface="Times New Roman"/>
              <a:cs typeface="Times New Roman"/>
            </a:endParaRPr>
          </a:p>
          <a:p>
            <a:r>
              <a:rPr lang="en-US" dirty="0">
                <a:latin typeface="Times New Roman"/>
                <a:ea typeface="+mn-lt"/>
                <a:cs typeface="+mn-lt"/>
              </a:rPr>
              <a:t>Final decision made by averaging both predictions.</a:t>
            </a:r>
          </a:p>
          <a:p>
            <a:endParaRPr dirty="0">
              <a:ea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a:cs typeface="Times New Roman"/>
              </a:rPr>
              <a:t>7.3 Architecture</a:t>
            </a:r>
            <a:r>
              <a:rPr dirty="0">
                <a:latin typeface="Times New Roman"/>
                <a:cs typeface="Times New Roman"/>
              </a:rPr>
              <a:t> Choice Justification</a:t>
            </a:r>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r>
              <a:rPr lang="en-US" b="1" dirty="0">
                <a:latin typeface="Times New Roman"/>
                <a:ea typeface="+mn-lt"/>
                <a:cs typeface="+mn-lt"/>
              </a:rPr>
              <a:t>CNN:</a:t>
            </a:r>
            <a:r>
              <a:rPr lang="en-US" dirty="0">
                <a:latin typeface="Times New Roman"/>
                <a:ea typeface="+mn-lt"/>
                <a:cs typeface="+mn-lt"/>
              </a:rPr>
              <a:t> Effective in extracting localized follicular patterns from ultrasound images.</a:t>
            </a:r>
            <a:endParaRPr lang="en-US" dirty="0">
              <a:latin typeface="Times New Roman"/>
              <a:cs typeface="Times New Roman"/>
            </a:endParaRPr>
          </a:p>
          <a:p>
            <a:r>
              <a:rPr lang="en-US" b="1" dirty="0">
                <a:latin typeface="Times New Roman"/>
                <a:ea typeface="+mn-lt"/>
                <a:cs typeface="+mn-lt"/>
              </a:rPr>
              <a:t>VGG16-Based Model:</a:t>
            </a:r>
            <a:r>
              <a:rPr lang="en-US" dirty="0">
                <a:latin typeface="Times New Roman"/>
                <a:ea typeface="+mn-lt"/>
                <a:cs typeface="+mn-lt"/>
              </a:rPr>
              <a:t> Captures deeper hierarchical features with fewer parameters and custom training.</a:t>
            </a:r>
          </a:p>
          <a:p>
            <a:r>
              <a:rPr lang="en-US" b="1" err="1">
                <a:latin typeface="Times New Roman"/>
                <a:ea typeface="+mn-lt"/>
                <a:cs typeface="+mn-lt"/>
              </a:rPr>
              <a:t>XGBoost</a:t>
            </a:r>
            <a:r>
              <a:rPr lang="en-US" b="1" dirty="0">
                <a:latin typeface="Times New Roman"/>
                <a:ea typeface="+mn-lt"/>
                <a:cs typeface="+mn-lt"/>
              </a:rPr>
              <a:t>:</a:t>
            </a:r>
            <a:r>
              <a:rPr lang="en-US" dirty="0">
                <a:latin typeface="Times New Roman"/>
                <a:ea typeface="+mn-lt"/>
                <a:cs typeface="+mn-lt"/>
              </a:rPr>
              <a:t> Best suited for tabular data with heterogeneous hormone values.</a:t>
            </a:r>
            <a:endParaRPr lang="en-US" dirty="0">
              <a:latin typeface="Times New Roman"/>
              <a:cs typeface="Times New Roman"/>
            </a:endParaRPr>
          </a:p>
          <a:p>
            <a:r>
              <a:rPr lang="en-US" b="1" err="1">
                <a:latin typeface="Times New Roman"/>
                <a:ea typeface="+mn-lt"/>
                <a:cs typeface="+mn-lt"/>
              </a:rPr>
              <a:t>Streamlit</a:t>
            </a:r>
            <a:r>
              <a:rPr lang="en-US" b="1" dirty="0">
                <a:latin typeface="Times New Roman"/>
                <a:ea typeface="+mn-lt"/>
                <a:cs typeface="+mn-lt"/>
              </a:rPr>
              <a:t>:</a:t>
            </a:r>
            <a:r>
              <a:rPr lang="en-US" dirty="0">
                <a:latin typeface="Times New Roman"/>
                <a:ea typeface="+mn-lt"/>
                <a:cs typeface="+mn-lt"/>
              </a:rPr>
              <a:t> Chosen for its ease of use, speed of deployment, and real-time interactivity.</a:t>
            </a:r>
          </a:p>
          <a:p>
            <a:r>
              <a:rPr lang="en-US" b="1" dirty="0">
                <a:latin typeface="Times New Roman"/>
                <a:ea typeface="+mn-lt"/>
                <a:cs typeface="+mn-lt"/>
              </a:rPr>
              <a:t>Why Multi-Modal?</a:t>
            </a:r>
            <a:br>
              <a:rPr lang="en-US" b="1" dirty="0">
                <a:latin typeface="Times New Roman"/>
                <a:ea typeface="+mn-lt"/>
                <a:cs typeface="+mn-lt"/>
              </a:rPr>
            </a:br>
            <a:r>
              <a:rPr lang="en-US" b="1" dirty="0">
                <a:latin typeface="Times New Roman"/>
                <a:ea typeface="+mn-lt"/>
                <a:cs typeface="+mn-lt"/>
              </a:rPr>
              <a:t> Combining both visual and clinical features reduces diagnostic uncertainty and provides holistic decision-making</a:t>
            </a:r>
            <a:r>
              <a:rPr lang="en-US" dirty="0">
                <a:latin typeface="Times New Roman"/>
                <a:ea typeface="+mn-lt"/>
                <a:cs typeface="+mn-lt"/>
              </a:rPr>
              <a:t>.</a:t>
            </a:r>
          </a:p>
          <a:p>
            <a:endParaRPr dirty="0">
              <a:ea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8. Implementation</a:t>
            </a:r>
            <a:r>
              <a:rPr dirty="0">
                <a:latin typeface="Times New Roman"/>
                <a:cs typeface="Times New Roman"/>
              </a:rPr>
              <a:t> Details</a:t>
            </a:r>
          </a:p>
        </p:txBody>
      </p:sp>
      <p:sp>
        <p:nvSpPr>
          <p:cNvPr id="3" name="Content Placeholder 2"/>
          <p:cNvSpPr>
            <a:spLocks noGrp="1"/>
          </p:cNvSpPr>
          <p:nvPr>
            <p:ph idx="1"/>
          </p:nvPr>
        </p:nvSpPr>
        <p:spPr>
          <a:xfrm>
            <a:off x="457200" y="1287049"/>
            <a:ext cx="8229600" cy="4525963"/>
          </a:xfrm>
        </p:spPr>
        <p:txBody>
          <a:bodyPr vert="horz" lIns="91440" tIns="45720" rIns="91440" bIns="45720" rtlCol="0" anchor="t">
            <a:noAutofit/>
          </a:bodyPr>
          <a:lstStyle/>
          <a:p>
            <a:r>
              <a:rPr lang="en-US" sz="2400" b="1" dirty="0">
                <a:latin typeface="Times New Roman"/>
                <a:ea typeface="+mn-lt"/>
                <a:cs typeface="+mn-lt"/>
              </a:rPr>
              <a:t>Dataset:</a:t>
            </a:r>
            <a:endParaRPr lang="en-US" sz="2400" dirty="0">
              <a:latin typeface="Times New Roman"/>
              <a:cs typeface="Times New Roman"/>
            </a:endParaRPr>
          </a:p>
          <a:p>
            <a:r>
              <a:rPr lang="en-US" sz="2400" dirty="0">
                <a:latin typeface="Times New Roman"/>
                <a:ea typeface="+mn-lt"/>
                <a:cs typeface="+mn-lt"/>
              </a:rPr>
              <a:t>500+ annotated ultrasound images in two classes: </a:t>
            </a:r>
            <a:r>
              <a:rPr lang="en-US" sz="2400" i="1" dirty="0">
                <a:latin typeface="Times New Roman"/>
                <a:ea typeface="+mn-lt"/>
                <a:cs typeface="+mn-lt"/>
              </a:rPr>
              <a:t>Infected</a:t>
            </a:r>
            <a:r>
              <a:rPr lang="en-US" sz="2400" dirty="0">
                <a:latin typeface="Times New Roman"/>
                <a:ea typeface="+mn-lt"/>
                <a:cs typeface="+mn-lt"/>
              </a:rPr>
              <a:t> and </a:t>
            </a:r>
            <a:r>
              <a:rPr lang="en-US" sz="2400" i="1" dirty="0">
                <a:latin typeface="Times New Roman"/>
                <a:ea typeface="+mn-lt"/>
                <a:cs typeface="+mn-lt"/>
              </a:rPr>
              <a:t>Not Infected</a:t>
            </a:r>
            <a:r>
              <a:rPr lang="en-US" sz="2400" dirty="0">
                <a:latin typeface="Times New Roman"/>
                <a:ea typeface="+mn-lt"/>
                <a:cs typeface="+mn-lt"/>
              </a:rPr>
              <a:t>.</a:t>
            </a:r>
            <a:endParaRPr lang="en-US" sz="2400">
              <a:latin typeface="Times New Roman"/>
              <a:cs typeface="Times New Roman"/>
            </a:endParaRPr>
          </a:p>
          <a:p>
            <a:r>
              <a:rPr lang="en-US" sz="2400" dirty="0">
                <a:latin typeface="Times New Roman"/>
                <a:ea typeface="+mn-lt"/>
                <a:cs typeface="+mn-lt"/>
              </a:rPr>
              <a:t>Corresponding hormone profiles with 40+ biomarkers per patient.</a:t>
            </a:r>
          </a:p>
          <a:p>
            <a:r>
              <a:rPr lang="en-US" sz="2400" b="1" dirty="0">
                <a:latin typeface="Times New Roman"/>
                <a:ea typeface="+mn-lt"/>
                <a:cs typeface="+mn-lt"/>
              </a:rPr>
              <a:t>Development Tools:</a:t>
            </a:r>
            <a:endParaRPr lang="en-US" sz="2400">
              <a:latin typeface="Times New Roman"/>
              <a:cs typeface="Times New Roman"/>
            </a:endParaRPr>
          </a:p>
          <a:p>
            <a:r>
              <a:rPr lang="en-US" sz="2400" b="1" dirty="0">
                <a:latin typeface="Times New Roman"/>
                <a:ea typeface="+mn-lt"/>
                <a:cs typeface="+mn-lt"/>
              </a:rPr>
              <a:t>Python Virtual Environment (</a:t>
            </a:r>
            <a:r>
              <a:rPr lang="en-US" sz="2400" b="1" err="1">
                <a:latin typeface="Times New Roman"/>
                <a:ea typeface="+mn-lt"/>
                <a:cs typeface="+mn-lt"/>
              </a:rPr>
              <a:t>venv</a:t>
            </a:r>
            <a:r>
              <a:rPr lang="en-US" sz="2400" b="1" dirty="0">
                <a:latin typeface="Times New Roman"/>
                <a:ea typeface="+mn-lt"/>
                <a:cs typeface="+mn-lt"/>
              </a:rPr>
              <a:t>)</a:t>
            </a:r>
            <a:r>
              <a:rPr lang="en-US" sz="2400" dirty="0">
                <a:latin typeface="Times New Roman"/>
                <a:ea typeface="+mn-lt"/>
                <a:cs typeface="+mn-lt"/>
              </a:rPr>
              <a:t> for isolated package management.</a:t>
            </a:r>
          </a:p>
          <a:p>
            <a:r>
              <a:rPr lang="en-US" sz="2400" b="1" dirty="0">
                <a:latin typeface="Times New Roman"/>
                <a:ea typeface="+mn-lt"/>
                <a:cs typeface="+mn-lt"/>
              </a:rPr>
              <a:t>VS Code</a:t>
            </a:r>
            <a:r>
              <a:rPr lang="en-US" sz="2400" dirty="0">
                <a:latin typeface="Times New Roman"/>
                <a:ea typeface="+mn-lt"/>
                <a:cs typeface="+mn-lt"/>
              </a:rPr>
              <a:t> used for building, testing, and maintaining the entire pipeline.</a:t>
            </a:r>
          </a:p>
          <a:p>
            <a:r>
              <a:rPr lang="en-US" sz="2400" b="1" dirty="0">
                <a:latin typeface="Times New Roman"/>
                <a:ea typeface="+mn-lt"/>
                <a:cs typeface="+mn-lt"/>
              </a:rPr>
              <a:t>Integration:</a:t>
            </a:r>
            <a:endParaRPr lang="en-US" sz="2400">
              <a:latin typeface="Times New Roman"/>
              <a:cs typeface="Times New Roman"/>
            </a:endParaRPr>
          </a:p>
          <a:p>
            <a:r>
              <a:rPr lang="en-US" sz="2400" dirty="0">
                <a:latin typeface="Times New Roman"/>
                <a:ea typeface="+mn-lt"/>
                <a:cs typeface="+mn-lt"/>
              </a:rPr>
              <a:t>All models trained separately, then loaded and served in a </a:t>
            </a:r>
            <a:r>
              <a:rPr lang="en-US" sz="2400" b="1" err="1">
                <a:latin typeface="Times New Roman"/>
                <a:ea typeface="+mn-lt"/>
                <a:cs typeface="+mn-lt"/>
              </a:rPr>
              <a:t>Streamlit</a:t>
            </a:r>
            <a:r>
              <a:rPr lang="en-US" sz="2400" b="1" dirty="0">
                <a:latin typeface="Times New Roman"/>
                <a:ea typeface="+mn-lt"/>
                <a:cs typeface="+mn-lt"/>
              </a:rPr>
              <a:t> app</a:t>
            </a:r>
            <a:r>
              <a:rPr lang="en-US" sz="2400" dirty="0">
                <a:latin typeface="Times New Roman"/>
                <a:ea typeface="+mn-lt"/>
                <a:cs typeface="+mn-lt"/>
              </a:rPr>
              <a:t>.</a:t>
            </a:r>
          </a:p>
          <a:p>
            <a:endParaRPr lang="en-US" dirty="0">
              <a:latin typeface="Calibri"/>
              <a:ea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9. Results</a:t>
            </a:r>
            <a:r>
              <a:rPr dirty="0">
                <a:latin typeface="Times New Roman"/>
                <a:cs typeface="Times New Roman"/>
              </a:rPr>
              <a:t> Snapshot &amp; Description</a:t>
            </a:r>
          </a:p>
        </p:txBody>
      </p:sp>
      <p:sp>
        <p:nvSpPr>
          <p:cNvPr id="3" name="Content Placeholder 2"/>
          <p:cNvSpPr>
            <a:spLocks noGrp="1"/>
          </p:cNvSpPr>
          <p:nvPr>
            <p:ph idx="1"/>
          </p:nvPr>
        </p:nvSpPr>
        <p:spPr/>
        <p:txBody>
          <a:bodyPr vert="horz" lIns="91440" tIns="45720" rIns="91440" bIns="45720" rtlCol="0" anchor="t">
            <a:normAutofit/>
          </a:bodyPr>
          <a:lstStyle/>
          <a:p>
            <a:r>
              <a:rPr dirty="0">
                <a:latin typeface="Times New Roman"/>
                <a:cs typeface="Times New Roman"/>
              </a:rPr>
              <a:t>Accuracy </a:t>
            </a:r>
            <a:r>
              <a:rPr lang="en-US" dirty="0">
                <a:latin typeface="Times New Roman"/>
                <a:cs typeface="Times New Roman"/>
              </a:rPr>
              <a:t>(VGG16</a:t>
            </a:r>
            <a:r>
              <a:rPr dirty="0">
                <a:latin typeface="Times New Roman"/>
                <a:cs typeface="Times New Roman"/>
              </a:rPr>
              <a:t>): ~90%</a:t>
            </a:r>
            <a:endParaRPr lang="en-US" dirty="0">
              <a:latin typeface="Times New Roman"/>
              <a:cs typeface="Times New Roman"/>
            </a:endParaRPr>
          </a:p>
          <a:p>
            <a:r>
              <a:rPr dirty="0">
                <a:latin typeface="Times New Roman"/>
                <a:cs typeface="Times New Roman"/>
              </a:rPr>
              <a:t>Custom CNN: ~89%</a:t>
            </a:r>
            <a:endParaRPr>
              <a:latin typeface="Times New Roman"/>
              <a:ea typeface="Calibri"/>
              <a:cs typeface="Times New Roman"/>
            </a:endParaRPr>
          </a:p>
          <a:p>
            <a:r>
              <a:rPr dirty="0">
                <a:latin typeface="Times New Roman"/>
                <a:cs typeface="Times New Roman"/>
              </a:rPr>
              <a:t>Late Fusion: ~93%</a:t>
            </a:r>
            <a:endParaRPr>
              <a:latin typeface="Times New Roman"/>
              <a:ea typeface="Calibri"/>
              <a:cs typeface="Times New Roman"/>
            </a:endParaRPr>
          </a:p>
          <a:p>
            <a:r>
              <a:rPr dirty="0">
                <a:latin typeface="Times New Roman"/>
                <a:cs typeface="Times New Roman"/>
              </a:rPr>
              <a:t>Displayed </a:t>
            </a:r>
            <a:r>
              <a:rPr lang="en-US" dirty="0">
                <a:latin typeface="Times New Roman"/>
                <a:cs typeface="Times New Roman"/>
              </a:rPr>
              <a:t>predictions</a:t>
            </a:r>
            <a:r>
              <a:rPr dirty="0">
                <a:latin typeface="Times New Roman"/>
                <a:cs typeface="Times New Roman"/>
              </a:rPr>
              <a:t>, hormone comparison charts, </a:t>
            </a:r>
            <a:r>
              <a:rPr lang="en-US" dirty="0">
                <a:latin typeface="Times New Roman"/>
                <a:cs typeface="Times New Roman"/>
              </a:rPr>
              <a:t>report and chatbot in the images attached:</a:t>
            </a:r>
            <a:endParaRPr dirty="0">
              <a:latin typeface="Times New Roman"/>
              <a:ea typeface="Calibri"/>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0BE9D-208F-47A5-233A-E8EAF933E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DFE6A1-6973-636F-A7BA-5511E4B3BDDF}"/>
              </a:ext>
            </a:extLst>
          </p:cNvPr>
          <p:cNvSpPr>
            <a:spLocks noGrp="1"/>
          </p:cNvSpPr>
          <p:nvPr>
            <p:ph type="title"/>
          </p:nvPr>
        </p:nvSpPr>
        <p:spPr/>
        <p:txBody>
          <a:bodyPr/>
          <a:lstStyle/>
          <a:p>
            <a:r>
              <a:rPr lang="en-US" dirty="0"/>
              <a:t>Results</a:t>
            </a:r>
            <a:r>
              <a:rPr dirty="0"/>
              <a:t> Snapshot &amp; Description</a:t>
            </a:r>
          </a:p>
        </p:txBody>
      </p:sp>
      <p:pic>
        <p:nvPicPr>
          <p:cNvPr id="4" name="Content Placeholder 3" descr="A screenshot of a medical report&#10;&#10;AI-generated content may be incorrect.">
            <a:extLst>
              <a:ext uri="{FF2B5EF4-FFF2-40B4-BE49-F238E27FC236}">
                <a16:creationId xmlns:a16="http://schemas.microsoft.com/office/drawing/2014/main" id="{3ABB7966-BCA5-D362-A23B-3D9760FB558E}"/>
              </a:ext>
            </a:extLst>
          </p:cNvPr>
          <p:cNvPicPr>
            <a:picLocks noGrp="1" noChangeAspect="1"/>
          </p:cNvPicPr>
          <p:nvPr>
            <p:ph idx="1"/>
          </p:nvPr>
        </p:nvPicPr>
        <p:blipFill>
          <a:blip r:embed="rId2"/>
          <a:stretch>
            <a:fillRect/>
          </a:stretch>
        </p:blipFill>
        <p:spPr>
          <a:xfrm>
            <a:off x="1143000" y="1981994"/>
            <a:ext cx="6858000" cy="3762375"/>
          </a:xfrm>
        </p:spPr>
      </p:pic>
    </p:spTree>
    <p:extLst>
      <p:ext uri="{BB962C8B-B14F-4D97-AF65-F5344CB8AC3E}">
        <p14:creationId xmlns:p14="http://schemas.microsoft.com/office/powerpoint/2010/main" val="2214501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2E72C-F6E7-5AF3-9595-EEBAE8F65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78DBE-DD4D-B1AF-AE95-08A8D85DD2B5}"/>
              </a:ext>
            </a:extLst>
          </p:cNvPr>
          <p:cNvSpPr>
            <a:spLocks noGrp="1"/>
          </p:cNvSpPr>
          <p:nvPr>
            <p:ph type="title"/>
          </p:nvPr>
        </p:nvSpPr>
        <p:spPr/>
        <p:txBody>
          <a:bodyPr/>
          <a:lstStyle/>
          <a:p>
            <a:r>
              <a:rPr lang="en-US" dirty="0"/>
              <a:t>Results</a:t>
            </a:r>
            <a:r>
              <a:rPr dirty="0"/>
              <a:t> Snapshot &amp; Description</a:t>
            </a:r>
          </a:p>
        </p:txBody>
      </p:sp>
      <p:pic>
        <p:nvPicPr>
          <p:cNvPr id="6" name="Content Placeholder 5" descr="A screenshot of a computer&#10;&#10;AI-generated content may be incorrect.">
            <a:extLst>
              <a:ext uri="{FF2B5EF4-FFF2-40B4-BE49-F238E27FC236}">
                <a16:creationId xmlns:a16="http://schemas.microsoft.com/office/drawing/2014/main" id="{63BDA4C6-E604-072C-F42D-18D0A6809B3C}"/>
              </a:ext>
            </a:extLst>
          </p:cNvPr>
          <p:cNvPicPr>
            <a:picLocks noGrp="1" noChangeAspect="1"/>
          </p:cNvPicPr>
          <p:nvPr>
            <p:ph idx="1"/>
          </p:nvPr>
        </p:nvPicPr>
        <p:blipFill>
          <a:blip r:embed="rId2"/>
          <a:stretch>
            <a:fillRect/>
          </a:stretch>
        </p:blipFill>
        <p:spPr>
          <a:xfrm>
            <a:off x="1143000" y="1986756"/>
            <a:ext cx="6858000" cy="3752850"/>
          </a:xfrm>
        </p:spPr>
      </p:pic>
    </p:spTree>
    <p:extLst>
      <p:ext uri="{BB962C8B-B14F-4D97-AF65-F5344CB8AC3E}">
        <p14:creationId xmlns:p14="http://schemas.microsoft.com/office/powerpoint/2010/main" val="740265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E2318-77A0-F74D-9624-875DEA6948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F9B439-35BF-6CE1-9F8E-0D63C05DB8C3}"/>
              </a:ext>
            </a:extLst>
          </p:cNvPr>
          <p:cNvSpPr>
            <a:spLocks noGrp="1"/>
          </p:cNvSpPr>
          <p:nvPr>
            <p:ph type="title"/>
          </p:nvPr>
        </p:nvSpPr>
        <p:spPr/>
        <p:txBody>
          <a:bodyPr/>
          <a:lstStyle/>
          <a:p>
            <a:r>
              <a:rPr lang="en-US"/>
              <a:t>Results</a:t>
            </a:r>
            <a:r>
              <a:t> Snapshot &amp; Description</a:t>
            </a:r>
          </a:p>
        </p:txBody>
      </p:sp>
      <p:pic>
        <p:nvPicPr>
          <p:cNvPr id="7" name="Content Placeholder 6" descr="A graph of different colored lines&#10;&#10;AI-generated content may be incorrect.">
            <a:extLst>
              <a:ext uri="{FF2B5EF4-FFF2-40B4-BE49-F238E27FC236}">
                <a16:creationId xmlns:a16="http://schemas.microsoft.com/office/drawing/2014/main" id="{93A24E98-B200-E1C6-315A-19DD99EC9EEF}"/>
              </a:ext>
            </a:extLst>
          </p:cNvPr>
          <p:cNvPicPr>
            <a:picLocks noGrp="1" noChangeAspect="1"/>
          </p:cNvPicPr>
          <p:nvPr>
            <p:ph idx="1"/>
          </p:nvPr>
        </p:nvPicPr>
        <p:blipFill>
          <a:blip r:embed="rId2"/>
          <a:stretch>
            <a:fillRect/>
          </a:stretch>
        </p:blipFill>
        <p:spPr>
          <a:xfrm>
            <a:off x="1143000" y="2105819"/>
            <a:ext cx="6858000" cy="3514725"/>
          </a:xfrm>
        </p:spPr>
      </p:pic>
    </p:spTree>
    <p:extLst>
      <p:ext uri="{BB962C8B-B14F-4D97-AF65-F5344CB8AC3E}">
        <p14:creationId xmlns:p14="http://schemas.microsoft.com/office/powerpoint/2010/main" val="4083008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0B8E0-0A71-1ADC-756A-3A4E0C3B6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677B7-9B4A-8A54-2642-45E12B4FBFC5}"/>
              </a:ext>
            </a:extLst>
          </p:cNvPr>
          <p:cNvSpPr>
            <a:spLocks noGrp="1"/>
          </p:cNvSpPr>
          <p:nvPr>
            <p:ph type="title"/>
          </p:nvPr>
        </p:nvSpPr>
        <p:spPr/>
        <p:txBody>
          <a:bodyPr/>
          <a:lstStyle/>
          <a:p>
            <a:r>
              <a:t>Results Snapshot &amp; Description</a:t>
            </a:r>
          </a:p>
        </p:txBody>
      </p:sp>
      <p:pic>
        <p:nvPicPr>
          <p:cNvPr id="5" name="Content Placeholder 4" descr="A screenshot of a computer&#10;&#10;AI-generated content may be incorrect.">
            <a:extLst>
              <a:ext uri="{FF2B5EF4-FFF2-40B4-BE49-F238E27FC236}">
                <a16:creationId xmlns:a16="http://schemas.microsoft.com/office/drawing/2014/main" id="{DEE3BB24-F6C0-6B2C-7562-E53CB4EA11CF}"/>
              </a:ext>
            </a:extLst>
          </p:cNvPr>
          <p:cNvPicPr>
            <a:picLocks noGrp="1" noChangeAspect="1"/>
          </p:cNvPicPr>
          <p:nvPr>
            <p:ph idx="1"/>
          </p:nvPr>
        </p:nvPicPr>
        <p:blipFill>
          <a:blip r:embed="rId2"/>
          <a:stretch>
            <a:fillRect/>
          </a:stretch>
        </p:blipFill>
        <p:spPr>
          <a:xfrm>
            <a:off x="1143000" y="1977231"/>
            <a:ext cx="6858000" cy="3771900"/>
          </a:xfrm>
        </p:spPr>
      </p:pic>
    </p:spTree>
    <p:extLst>
      <p:ext uri="{BB962C8B-B14F-4D97-AF65-F5344CB8AC3E}">
        <p14:creationId xmlns:p14="http://schemas.microsoft.com/office/powerpoint/2010/main" val="57310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a:cs typeface="Times New Roman"/>
              </a:rPr>
              <a:t>2. Agenda</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r>
              <a:rPr dirty="0">
                <a:latin typeface="Times New Roman"/>
                <a:cs typeface="Times New Roman"/>
              </a:rPr>
              <a:t>Introduction</a:t>
            </a:r>
            <a:endParaRPr lang="en-US" dirty="0">
              <a:latin typeface="Times New Roman"/>
              <a:cs typeface="Times New Roman"/>
            </a:endParaRPr>
          </a:p>
          <a:p>
            <a:r>
              <a:rPr dirty="0">
                <a:latin typeface="Times New Roman"/>
                <a:cs typeface="Times New Roman"/>
              </a:rPr>
              <a:t>Problem Definition &amp; Methodologies</a:t>
            </a:r>
          </a:p>
          <a:p>
            <a:r>
              <a:rPr dirty="0">
                <a:latin typeface="Times New Roman"/>
                <a:cs typeface="Times New Roman"/>
              </a:rPr>
              <a:t>System Requirements</a:t>
            </a:r>
          </a:p>
          <a:p>
            <a:r>
              <a:rPr dirty="0">
                <a:latin typeface="Times New Roman"/>
                <a:cs typeface="Times New Roman"/>
              </a:rPr>
              <a:t>Literature Survey</a:t>
            </a:r>
          </a:p>
          <a:p>
            <a:r>
              <a:rPr dirty="0">
                <a:latin typeface="Times New Roman"/>
                <a:cs typeface="Times New Roman"/>
              </a:rPr>
              <a:t>System Design</a:t>
            </a:r>
          </a:p>
          <a:p>
            <a:r>
              <a:rPr dirty="0">
                <a:latin typeface="Times New Roman"/>
                <a:cs typeface="Times New Roman"/>
              </a:rPr>
              <a:t>Implementation Details</a:t>
            </a:r>
          </a:p>
          <a:p>
            <a:r>
              <a:rPr dirty="0">
                <a:latin typeface="Times New Roman"/>
                <a:cs typeface="Times New Roman"/>
              </a:rPr>
              <a:t>Results &amp; Description</a:t>
            </a:r>
          </a:p>
          <a:p>
            <a:r>
              <a:rPr dirty="0">
                <a:latin typeface="Times New Roman"/>
                <a:cs typeface="Times New Roman"/>
              </a:rPr>
              <a:t>Conclusion</a:t>
            </a:r>
          </a:p>
          <a:p>
            <a:r>
              <a:rPr dirty="0">
                <a:latin typeface="Times New Roman"/>
                <a:cs typeface="Times New Roman"/>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Conclusion</a:t>
            </a:r>
            <a:endParaRPr dirty="0">
              <a:latin typeface="Times New Roman"/>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r>
              <a:rPr dirty="0">
                <a:latin typeface="Times New Roman"/>
                <a:cs typeface="Times New Roman"/>
              </a:rPr>
              <a:t>Multimodal AI improves PCOS diagnostic accuracy.</a:t>
            </a:r>
            <a:endParaRPr lang="en-US" dirty="0">
              <a:latin typeface="Times New Roman"/>
              <a:cs typeface="Times New Roman"/>
            </a:endParaRPr>
          </a:p>
          <a:p>
            <a:r>
              <a:rPr err="1">
                <a:latin typeface="Times New Roman"/>
                <a:cs typeface="Times New Roman"/>
              </a:rPr>
              <a:t>Streamlit</a:t>
            </a:r>
            <a:r>
              <a:rPr dirty="0">
                <a:latin typeface="Times New Roman"/>
                <a:cs typeface="Times New Roman"/>
              </a:rPr>
              <a:t> app provides real-time, interpretable output.</a:t>
            </a:r>
          </a:p>
          <a:p>
            <a:r>
              <a:rPr dirty="0">
                <a:latin typeface="Times New Roman"/>
                <a:cs typeface="Times New Roman"/>
              </a:rPr>
              <a:t>Helps clinicians and patients with informed decisions.</a:t>
            </a:r>
          </a:p>
          <a:p>
            <a:r>
              <a:rPr dirty="0">
                <a:latin typeface="Times New Roman"/>
                <a:cs typeface="Times New Roman"/>
              </a:rPr>
              <a:t>Future: Expand dataset, integrate chatbot, and clinical validation.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References</a:t>
            </a:r>
          </a:p>
        </p:txBody>
      </p:sp>
      <p:sp>
        <p:nvSpPr>
          <p:cNvPr id="3" name="Content Placeholder 2"/>
          <p:cNvSpPr>
            <a:spLocks noGrp="1"/>
          </p:cNvSpPr>
          <p:nvPr>
            <p:ph idx="1"/>
          </p:nvPr>
        </p:nvSpPr>
        <p:spPr>
          <a:xfrm>
            <a:off x="457200" y="1412310"/>
            <a:ext cx="8229600" cy="5006126"/>
          </a:xfrm>
        </p:spPr>
        <p:txBody>
          <a:bodyPr vert="horz" lIns="91440" tIns="45720" rIns="91440" bIns="45720" rtlCol="0" anchor="t">
            <a:normAutofit/>
          </a:bodyPr>
          <a:lstStyle/>
          <a:p>
            <a:pPr marL="0" indent="0" algn="just">
              <a:buNone/>
            </a:pPr>
            <a:r>
              <a:rPr lang="en-US" sz="1600" dirty="0">
                <a:latin typeface="Times New Roman"/>
                <a:cs typeface="Times New Roman"/>
              </a:rPr>
              <a:t>[1] Deswal, R., et al. “Advanced Diagnostics for PCOS: A Deep Learning-Based Approach.” Journal of Human Reproductive Sciences, vol. 13, no. 4, 2020, pp. 261–270.  </a:t>
            </a:r>
            <a:endParaRPr lang="en-US" sz="1600">
              <a:latin typeface="Times New Roman"/>
              <a:ea typeface="Calibri"/>
              <a:cs typeface="Calibri"/>
            </a:endParaRPr>
          </a:p>
          <a:p>
            <a:pPr marL="0" indent="0" algn="just">
              <a:buNone/>
            </a:pPr>
            <a:endParaRPr lang="en-US" sz="1600" dirty="0">
              <a:latin typeface="Times New Roman"/>
              <a:cs typeface="Times New Roman"/>
            </a:endParaRPr>
          </a:p>
          <a:p>
            <a:pPr marL="0" indent="0" algn="just">
              <a:buNone/>
            </a:pPr>
            <a:r>
              <a:rPr lang="en-US" sz="1600" dirty="0">
                <a:latin typeface="Times New Roman"/>
                <a:cs typeface="Times New Roman"/>
              </a:rPr>
              <a:t>[2] Gupta, R., and Yadav, A. “Integrated AI Models for Early PCOS Diagnosis Using Imaging and Clinical Data.” Health Informatics Journal, vol. 26, no. 2, 2020, pp. 317–326.</a:t>
            </a:r>
            <a:endParaRPr lang="en-US" sz="1600" dirty="0">
              <a:latin typeface="Times New Roman"/>
              <a:ea typeface="Calibri"/>
              <a:cs typeface="Calibri"/>
            </a:endParaRPr>
          </a:p>
          <a:p>
            <a:pPr marL="0" indent="0" algn="just">
              <a:buNone/>
            </a:pPr>
            <a:r>
              <a:rPr lang="en-US" sz="1600" dirty="0">
                <a:latin typeface="Times New Roman"/>
                <a:cs typeface="Times New Roman"/>
              </a:rPr>
              <a:t>  </a:t>
            </a:r>
            <a:endParaRPr sz="1600">
              <a:latin typeface="Times New Roman"/>
              <a:ea typeface="Calibri"/>
              <a:cs typeface="Calibri"/>
            </a:endParaRPr>
          </a:p>
          <a:p>
            <a:pPr marL="0" indent="0" algn="just">
              <a:buNone/>
            </a:pPr>
            <a:r>
              <a:rPr lang="en-US" sz="1600" dirty="0">
                <a:latin typeface="Times New Roman"/>
                <a:cs typeface="Times New Roman"/>
              </a:rPr>
              <a:t>[3] Chen, W., et al. “AI-Driven Prediction Models for Polycystic Ovary Syndrome.” Journal of Artificial Intelligence in Medicine, vol. 102, 2020, pp. 101742. </a:t>
            </a:r>
            <a:endParaRPr lang="en-US" sz="1600" dirty="0">
              <a:latin typeface="Times New Roman"/>
              <a:ea typeface="Calibri"/>
              <a:cs typeface="Calibri"/>
            </a:endParaRPr>
          </a:p>
          <a:p>
            <a:pPr marL="0" indent="0" algn="just">
              <a:buNone/>
            </a:pPr>
            <a:endParaRPr lang="en-US" sz="1600" dirty="0">
              <a:latin typeface="Times New Roman"/>
              <a:cs typeface="Times New Roman"/>
            </a:endParaRPr>
          </a:p>
          <a:p>
            <a:pPr marL="0" indent="0" algn="just">
              <a:buNone/>
            </a:pPr>
            <a:r>
              <a:rPr lang="en-US" sz="1600" dirty="0">
                <a:latin typeface="Times New Roman"/>
                <a:cs typeface="Times New Roman"/>
              </a:rPr>
              <a:t>[4] Vedpathak, S., et al. “Multi-modal Approaches to PCOS Diagnosis Using Hormonal Data.” Kaggle Dataset Publication, 2021.  </a:t>
            </a:r>
            <a:endParaRPr lang="en-US" sz="1600" dirty="0">
              <a:latin typeface="Times New Roman"/>
              <a:ea typeface="Calibri"/>
              <a:cs typeface="Calibri"/>
            </a:endParaRPr>
          </a:p>
          <a:p>
            <a:pPr marL="0" indent="0" algn="just">
              <a:buNone/>
            </a:pPr>
            <a:endParaRPr lang="en-US" sz="1600" dirty="0">
              <a:latin typeface="Times New Roman"/>
              <a:cs typeface="Times New Roman"/>
            </a:endParaRPr>
          </a:p>
          <a:p>
            <a:pPr marL="0" indent="0" algn="just">
              <a:buNone/>
            </a:pPr>
            <a:r>
              <a:rPr lang="en-US" sz="1600" dirty="0">
                <a:latin typeface="Times New Roman"/>
                <a:cs typeface="Times New Roman"/>
              </a:rPr>
              <a:t>[5] Ravishankar, T. N., Ambala, H. M. J., and Pillai, M. N. “A Deep Learning Approach for Ovarian Cysts Detection and Classification Using Fuzzy Convolutional Neural Networks.” Multimedia Tools and Applications, 2021.  </a:t>
            </a:r>
          </a:p>
          <a:p>
            <a:pPr marL="0" indent="0" algn="just">
              <a:buNone/>
            </a:pPr>
            <a:endParaRPr lang="en-US" sz="1600" dirty="0">
              <a:latin typeface="Times New Roman"/>
              <a:ea typeface="Calibri"/>
              <a:cs typeface="Times New Roman"/>
            </a:endParaRPr>
          </a:p>
          <a:p>
            <a:pPr marL="0" indent="0" algn="just">
              <a:buNone/>
            </a:pPr>
            <a:r>
              <a:rPr lang="en-US" sz="1600" dirty="0">
                <a:latin typeface="Times New Roman"/>
                <a:ea typeface="Calibri"/>
                <a:cs typeface="Times New Roman"/>
              </a:rPr>
              <a:t>[6] Nguyen, T., et al. “Combining Clinical and Imaging Data for Improved Diagnosis of PCOS.” Journal of Machine Learning in Healthcare, vol. 5, 2021, pp. 123–134.  </a:t>
            </a:r>
            <a:endParaRPr lang="en-US" sz="1600" dirty="0">
              <a:latin typeface="Times New Roman"/>
              <a:ea typeface="Calibri"/>
              <a:cs typeface="Calibri"/>
            </a:endParaRPr>
          </a:p>
          <a:p>
            <a:pPr marL="0" indent="0" algn="just">
              <a:buNone/>
            </a:pPr>
            <a:endParaRPr lang="en-US" sz="1600" dirty="0">
              <a:latin typeface="Times New Roman"/>
              <a:ea typeface="Calibri"/>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343A7-634C-CCE4-7E22-8D8044B660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1B1A6-8445-AA27-BE79-82A28FB45700}"/>
              </a:ext>
            </a:extLst>
          </p:cNvPr>
          <p:cNvSpPr>
            <a:spLocks noGrp="1"/>
          </p:cNvSpPr>
          <p:nvPr>
            <p:ph type="title"/>
          </p:nvPr>
        </p:nvSpPr>
        <p:spPr/>
        <p:txBody>
          <a:bodyPr/>
          <a:lstStyle/>
          <a:p>
            <a:r>
              <a:t>References</a:t>
            </a:r>
          </a:p>
        </p:txBody>
      </p:sp>
      <p:sp>
        <p:nvSpPr>
          <p:cNvPr id="3" name="Content Placeholder 2">
            <a:extLst>
              <a:ext uri="{FF2B5EF4-FFF2-40B4-BE49-F238E27FC236}">
                <a16:creationId xmlns:a16="http://schemas.microsoft.com/office/drawing/2014/main" id="{C3588084-1DED-CF70-90A1-B080391CBA19}"/>
              </a:ext>
            </a:extLst>
          </p:cNvPr>
          <p:cNvSpPr>
            <a:spLocks noGrp="1"/>
          </p:cNvSpPr>
          <p:nvPr>
            <p:ph idx="1"/>
          </p:nvPr>
        </p:nvSpPr>
        <p:spPr>
          <a:xfrm>
            <a:off x="457200" y="1412310"/>
            <a:ext cx="8229600" cy="5006126"/>
          </a:xfrm>
        </p:spPr>
        <p:txBody>
          <a:bodyPr vert="horz" lIns="91440" tIns="45720" rIns="91440" bIns="45720" rtlCol="0" anchor="t">
            <a:normAutofit/>
          </a:bodyPr>
          <a:lstStyle/>
          <a:p>
            <a:pPr algn="just">
              <a:buNone/>
            </a:pPr>
            <a:r>
              <a:rPr lang="en-US" sz="1800" dirty="0">
                <a:latin typeface="Times New Roman"/>
                <a:ea typeface="Calibri"/>
                <a:cs typeface="Times New Roman"/>
              </a:rPr>
              <a:t>[7] Zhou, J., et al. “Machine Learning Techniques for PCOS Detection in Medical Imaging.” IEEE Transactions on Medical Imaging, 2021. </a:t>
            </a:r>
            <a:endParaRPr lang="en-US" sz="1800" dirty="0">
              <a:latin typeface="Times New Roman"/>
              <a:cs typeface="Times New Roman"/>
            </a:endParaRPr>
          </a:p>
          <a:p>
            <a:pPr algn="just">
              <a:buNone/>
            </a:pPr>
            <a:r>
              <a:rPr lang="en-US" sz="1800" dirty="0">
                <a:latin typeface="Times New Roman"/>
                <a:ea typeface="Calibri"/>
                <a:cs typeface="Times New Roman"/>
              </a:rPr>
              <a:t>[8] Kim, J. Y., et al. “Artificial Intelligence in Diagnosis and Treatment of Polycystic Ovary Syndrome: A Systematic Review.” Journal of Gynecology and Obstetrics Research, vol. 47, no. 8, 2021, pp. 2570–2579.  </a:t>
            </a:r>
            <a:endParaRPr lang="en-US" sz="1800">
              <a:latin typeface="Times New Roman"/>
              <a:cs typeface="Times New Roman"/>
            </a:endParaRPr>
          </a:p>
          <a:p>
            <a:pPr algn="just">
              <a:buNone/>
            </a:pPr>
            <a:r>
              <a:rPr lang="en-US" sz="1800" dirty="0">
                <a:latin typeface="Times New Roman"/>
                <a:ea typeface="Calibri"/>
                <a:cs typeface="Times New Roman"/>
              </a:rPr>
              <a:t>[9] Patel, S., et al. “AI-Enabled Clinical Decision Support for PCOS Management.” Frontiers in Endocrinology, vol. 13, 2022.  </a:t>
            </a:r>
            <a:endParaRPr lang="en-US" sz="1800">
              <a:latin typeface="Times New Roman"/>
              <a:cs typeface="Times New Roman"/>
            </a:endParaRPr>
          </a:p>
          <a:p>
            <a:pPr algn="just">
              <a:buNone/>
            </a:pPr>
            <a:r>
              <a:rPr lang="en-US" sz="1800" dirty="0">
                <a:latin typeface="Times New Roman"/>
                <a:ea typeface="Calibri"/>
                <a:cs typeface="Times New Roman"/>
              </a:rPr>
              <a:t>[10] Thomas, E., and Mathews, K. “Impact of Multi-modal Data on PCOS Diagnostic Accuracy.” Biomedical Signal Processing and Control, vol. 72, 2022, pp. 103145. </a:t>
            </a:r>
            <a:endParaRPr lang="en-US" sz="1800">
              <a:latin typeface="Times New Roman"/>
              <a:cs typeface="Times New Roman"/>
            </a:endParaRPr>
          </a:p>
          <a:p>
            <a:pPr algn="just">
              <a:buNone/>
            </a:pPr>
            <a:r>
              <a:rPr lang="en-US" sz="1800" dirty="0">
                <a:latin typeface="Times New Roman"/>
                <a:ea typeface="Calibri"/>
                <a:cs typeface="Times New Roman"/>
              </a:rPr>
              <a:t>[11] Liao, Y., et al. “Advancements in PCOS Detection Through AI-Enhanced Imaging Techniques.” Scientific Reports, 2022.  </a:t>
            </a:r>
            <a:endParaRPr lang="en-US" sz="1800">
              <a:latin typeface="Times New Roman"/>
              <a:cs typeface="Times New Roman"/>
            </a:endParaRPr>
          </a:p>
          <a:p>
            <a:pPr algn="just">
              <a:buNone/>
            </a:pPr>
            <a:r>
              <a:rPr lang="en-US" sz="1800" dirty="0">
                <a:latin typeface="Times New Roman"/>
                <a:ea typeface="Calibri"/>
                <a:cs typeface="Times New Roman"/>
              </a:rPr>
              <a:t>[12] Hamza, A., et al. “PCOS Ultrasound Image Dataset for AI Research.” Kaggle Dataset Publication, 2023.</a:t>
            </a:r>
            <a:endParaRPr lang="en-US" sz="1800" dirty="0"/>
          </a:p>
          <a:p>
            <a:pPr marL="0" indent="0" algn="just">
              <a:buNone/>
            </a:pPr>
            <a:br>
              <a:rPr lang="en-US" dirty="0"/>
            </a:br>
            <a:endParaRPr lang="en-US" dirty="0"/>
          </a:p>
          <a:p>
            <a:pPr marL="0" indent="0" algn="just">
              <a:buNone/>
            </a:pPr>
            <a:endParaRPr lang="en-US" sz="1600" dirty="0">
              <a:latin typeface="Times New Roman"/>
              <a:ea typeface="Calibri"/>
              <a:cs typeface="Times New Roman"/>
            </a:endParaRPr>
          </a:p>
        </p:txBody>
      </p:sp>
    </p:spTree>
    <p:extLst>
      <p:ext uri="{BB962C8B-B14F-4D97-AF65-F5344CB8AC3E}">
        <p14:creationId xmlns:p14="http://schemas.microsoft.com/office/powerpoint/2010/main" val="421982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a:cs typeface="Times New Roman"/>
              </a:rPr>
              <a:t>3. Introduction</a:t>
            </a:r>
          </a:p>
        </p:txBody>
      </p:sp>
      <p:sp>
        <p:nvSpPr>
          <p:cNvPr id="3" name="Content Placeholder 2"/>
          <p:cNvSpPr>
            <a:spLocks noGrp="1"/>
          </p:cNvSpPr>
          <p:nvPr>
            <p:ph idx="1"/>
          </p:nvPr>
        </p:nvSpPr>
        <p:spPr/>
        <p:txBody>
          <a:bodyPr vert="horz" lIns="91440" tIns="45720" rIns="91440" bIns="45720" rtlCol="0" anchor="t">
            <a:normAutofit/>
          </a:bodyPr>
          <a:lstStyle/>
          <a:p>
            <a:r>
              <a:rPr dirty="0">
                <a:latin typeface="Times New Roman"/>
                <a:cs typeface="Times New Roman"/>
              </a:rPr>
              <a:t>Polycystic Ovary Syndrome (PCOS) affects 1 in 10 women of reproductive age.</a:t>
            </a:r>
            <a:endParaRPr lang="en-US" dirty="0">
              <a:latin typeface="Times New Roman"/>
              <a:cs typeface="Times New Roman"/>
            </a:endParaRPr>
          </a:p>
          <a:p>
            <a:r>
              <a:rPr dirty="0">
                <a:latin typeface="Times New Roman"/>
                <a:cs typeface="Times New Roman"/>
              </a:rPr>
              <a:t>Diagnosis is often inaccurate due to varied symptoms and reliance on a single modality.</a:t>
            </a:r>
          </a:p>
          <a:p>
            <a:r>
              <a:rPr dirty="0">
                <a:latin typeface="Times New Roman"/>
                <a:cs typeface="Times New Roman"/>
              </a:rPr>
              <a:t>This project integrates ultrasound imaging and hormonal data for improved accuracy.</a:t>
            </a:r>
          </a:p>
          <a:p>
            <a:r>
              <a:rPr dirty="0">
                <a:latin typeface="Times New Roman"/>
                <a:cs typeface="Times New Roman"/>
              </a:rPr>
              <a:t>AI-based diagnostic platform using multimodal machine learning.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a:cs typeface="Times New Roman"/>
              </a:rPr>
              <a:t>4. Problem</a:t>
            </a:r>
            <a:r>
              <a:rPr dirty="0">
                <a:latin typeface="Times New Roman"/>
                <a:cs typeface="Times New Roman"/>
              </a:rPr>
              <a:t> Definition</a:t>
            </a:r>
            <a:endParaRPr lang="en-US" dirty="0">
              <a:latin typeface="Times New Roman"/>
              <a:cs typeface="Times New Roman"/>
            </a:endParaRPr>
          </a:p>
        </p:txBody>
      </p:sp>
      <p:sp>
        <p:nvSpPr>
          <p:cNvPr id="3" name="Content Placeholder 2"/>
          <p:cNvSpPr>
            <a:spLocks noGrp="1"/>
          </p:cNvSpPr>
          <p:nvPr>
            <p:ph idx="1"/>
          </p:nvPr>
        </p:nvSpPr>
        <p:spPr/>
        <p:txBody>
          <a:bodyPr vert="horz" lIns="91440" tIns="45720" rIns="91440" bIns="45720" rtlCol="0" anchor="t">
            <a:normAutofit/>
          </a:bodyPr>
          <a:lstStyle/>
          <a:p>
            <a:r>
              <a:rPr dirty="0">
                <a:latin typeface="Times New Roman"/>
                <a:cs typeface="Times New Roman"/>
              </a:rPr>
              <a:t>Underdiagnosis and misdiagnosis of PCOS due to subjective assessment.</a:t>
            </a:r>
            <a:endParaRPr lang="en-US" dirty="0">
              <a:latin typeface="Times New Roman"/>
              <a:cs typeface="Times New Roman"/>
            </a:endParaRPr>
          </a:p>
          <a:p>
            <a:r>
              <a:rPr dirty="0">
                <a:latin typeface="Times New Roman"/>
                <a:cs typeface="Times New Roman"/>
              </a:rPr>
              <a:t>Single-modality models lack generalization.</a:t>
            </a:r>
          </a:p>
          <a:p>
            <a:r>
              <a:rPr dirty="0">
                <a:latin typeface="Times New Roman"/>
                <a:cs typeface="Times New Roman"/>
              </a:rPr>
              <a:t>Need for accessible, accurate, and fast screening tools.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4.1 Current</a:t>
            </a:r>
            <a:r>
              <a:rPr dirty="0">
                <a:latin typeface="Times New Roman"/>
                <a:cs typeface="Times New Roman"/>
              </a:rPr>
              <a:t> Methodology</a:t>
            </a: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Times New Roman"/>
                <a:ea typeface="+mn-lt"/>
                <a:cs typeface="+mn-lt"/>
              </a:rPr>
              <a:t>Clinicians use:</a:t>
            </a:r>
            <a:endParaRPr lang="en-US" dirty="0">
              <a:latin typeface="Times New Roman"/>
              <a:cs typeface="Times New Roman"/>
            </a:endParaRPr>
          </a:p>
          <a:p>
            <a:pPr lvl="1"/>
            <a:r>
              <a:rPr lang="en-US" dirty="0">
                <a:latin typeface="Times New Roman"/>
                <a:ea typeface="+mn-lt"/>
                <a:cs typeface="+mn-lt"/>
              </a:rPr>
              <a:t>Ultrasound for visual indicators.</a:t>
            </a:r>
          </a:p>
          <a:p>
            <a:pPr lvl="1"/>
            <a:r>
              <a:rPr lang="en-US" dirty="0">
                <a:latin typeface="Times New Roman"/>
                <a:ea typeface="+mn-lt"/>
                <a:cs typeface="+mn-lt"/>
              </a:rPr>
              <a:t>Hormone profiles for biochemical markers.</a:t>
            </a:r>
          </a:p>
          <a:p>
            <a:r>
              <a:rPr lang="en-US" dirty="0">
                <a:latin typeface="Times New Roman"/>
                <a:ea typeface="+mn-lt"/>
                <a:cs typeface="+mn-lt"/>
              </a:rPr>
              <a:t>Manual interpretation can be subjective.</a:t>
            </a:r>
            <a:endParaRPr lang="en-US" dirty="0">
              <a:latin typeface="Times New Roman"/>
              <a:cs typeface="Times New Roman"/>
            </a:endParaRPr>
          </a:p>
          <a:p>
            <a:r>
              <a:rPr lang="en-US" dirty="0">
                <a:latin typeface="Times New Roman"/>
                <a:ea typeface="+mn-lt"/>
                <a:cs typeface="+mn-lt"/>
              </a:rPr>
              <a:t>Varies based on region, lab protocols, and practitioner expertise.</a:t>
            </a:r>
          </a:p>
          <a:p>
            <a:pPr marL="0" indent="0">
              <a:buNone/>
            </a:pPr>
            <a:endParaRPr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4.2 Proposed</a:t>
            </a:r>
            <a:r>
              <a:rPr dirty="0">
                <a:latin typeface="Times New Roman"/>
                <a:cs typeface="Times New Roman"/>
              </a:rPr>
              <a:t> Methodology</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dirty="0">
                <a:latin typeface="Times New Roman"/>
                <a:cs typeface="Times New Roman"/>
              </a:rPr>
              <a:t>Three AI-based models:</a:t>
            </a:r>
            <a:endParaRPr lang="en-US" dirty="0">
              <a:latin typeface="Times New Roman"/>
              <a:cs typeface="Times New Roman"/>
            </a:endParaRPr>
          </a:p>
          <a:p>
            <a:pPr marL="0" indent="0">
              <a:buNone/>
            </a:pPr>
            <a:r>
              <a:rPr dirty="0">
                <a:latin typeface="Times New Roman"/>
                <a:cs typeface="Times New Roman"/>
              </a:rPr>
              <a:t>1. Custom CNN + Hormone Data</a:t>
            </a:r>
          </a:p>
          <a:p>
            <a:pPr marL="0" indent="0">
              <a:buNone/>
            </a:pPr>
            <a:r>
              <a:rPr dirty="0">
                <a:latin typeface="Times New Roman"/>
                <a:cs typeface="Times New Roman"/>
              </a:rPr>
              <a:t>2. CNN + </a:t>
            </a:r>
            <a:r>
              <a:rPr err="1">
                <a:latin typeface="Times New Roman"/>
                <a:cs typeface="Times New Roman"/>
              </a:rPr>
              <a:t>XGBoost</a:t>
            </a:r>
            <a:r>
              <a:rPr dirty="0">
                <a:latin typeface="Times New Roman"/>
                <a:cs typeface="Times New Roman"/>
              </a:rPr>
              <a:t> (Late Fusion)</a:t>
            </a:r>
          </a:p>
          <a:p>
            <a:pPr marL="0" indent="0">
              <a:buNone/>
            </a:pPr>
            <a:r>
              <a:rPr dirty="0">
                <a:latin typeface="Times New Roman"/>
                <a:cs typeface="Times New Roman"/>
              </a:rPr>
              <a:t>3. </a:t>
            </a:r>
            <a:r>
              <a:rPr lang="en-US" dirty="0">
                <a:latin typeface="Times New Roman"/>
                <a:cs typeface="Times New Roman"/>
              </a:rPr>
              <a:t>VGG16+Co-Attention Network</a:t>
            </a:r>
          </a:p>
          <a:p>
            <a:pPr marL="0" indent="0">
              <a:buNone/>
            </a:pPr>
            <a:r>
              <a:rPr dirty="0">
                <a:latin typeface="Times New Roman"/>
                <a:cs typeface="Times New Roman"/>
              </a:rPr>
              <a:t>Deployed on a </a:t>
            </a:r>
            <a:r>
              <a:rPr err="1">
                <a:latin typeface="Times New Roman"/>
                <a:cs typeface="Times New Roman"/>
              </a:rPr>
              <a:t>Streamlit</a:t>
            </a:r>
            <a:r>
              <a:rPr dirty="0">
                <a:latin typeface="Times New Roman"/>
                <a:cs typeface="Times New Roman"/>
              </a:rPr>
              <a:t> web app for real-time diagnosis.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5. System</a:t>
            </a:r>
            <a:r>
              <a:rPr dirty="0">
                <a:latin typeface="Times New Roman"/>
                <a:cs typeface="Times New Roman"/>
              </a:rPr>
              <a:t> Requirements</a:t>
            </a:r>
          </a:p>
        </p:txBody>
      </p:sp>
      <p:sp>
        <p:nvSpPr>
          <p:cNvPr id="3" name="Content Placeholder 2"/>
          <p:cNvSpPr>
            <a:spLocks noGrp="1"/>
          </p:cNvSpPr>
          <p:nvPr>
            <p:ph idx="1"/>
          </p:nvPr>
        </p:nvSpPr>
        <p:spPr/>
        <p:txBody>
          <a:bodyPr vert="horz" lIns="91440" tIns="45720" rIns="91440" bIns="45720" rtlCol="0" anchor="t">
            <a:normAutofit/>
          </a:bodyPr>
          <a:lstStyle/>
          <a:p>
            <a:r>
              <a:rPr dirty="0">
                <a:latin typeface="Times New Roman"/>
                <a:cs typeface="Times New Roman"/>
              </a:rPr>
              <a:t>Python 3.10, TensorFlow, scikit-learn, </a:t>
            </a:r>
            <a:r>
              <a:rPr err="1">
                <a:latin typeface="Times New Roman"/>
                <a:cs typeface="Times New Roman"/>
              </a:rPr>
              <a:t>XGBoost</a:t>
            </a:r>
            <a:endParaRPr lang="en-US" err="1">
              <a:latin typeface="Times New Roman"/>
              <a:cs typeface="Times New Roman"/>
            </a:endParaRPr>
          </a:p>
          <a:p>
            <a:r>
              <a:rPr err="1">
                <a:latin typeface="Times New Roman"/>
                <a:cs typeface="Times New Roman"/>
              </a:rPr>
              <a:t>Streamlit</a:t>
            </a:r>
            <a:r>
              <a:rPr dirty="0">
                <a:latin typeface="Times New Roman"/>
                <a:cs typeface="Times New Roman"/>
              </a:rPr>
              <a:t> for web deployment</a:t>
            </a:r>
          </a:p>
          <a:p>
            <a:r>
              <a:rPr dirty="0">
                <a:latin typeface="Times New Roman"/>
                <a:cs typeface="Times New Roman"/>
              </a:rPr>
              <a:t>Dataset: Ultrasound images + hormone test CSV</a:t>
            </a:r>
          </a:p>
          <a:p>
            <a:r>
              <a:rPr dirty="0">
                <a:latin typeface="Times New Roman"/>
                <a:cs typeface="Times New Roman"/>
              </a:rPr>
              <a:t>Hardware: Minimum 8GB RAM, CPU or GPU for faster processing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6. Literature</a:t>
            </a:r>
            <a:r>
              <a:rPr dirty="0">
                <a:latin typeface="Times New Roman"/>
                <a:cs typeface="Times New Roman"/>
              </a:rPr>
              <a:t> Survey / Related Work</a:t>
            </a:r>
            <a:endParaRPr lang="en-US" dirty="0">
              <a:latin typeface="Times New Roman"/>
              <a:cs typeface="Times New Roman"/>
            </a:endParaRPr>
          </a:p>
        </p:txBody>
      </p:sp>
      <p:sp>
        <p:nvSpPr>
          <p:cNvPr id="3" name="Content Placeholder 2"/>
          <p:cNvSpPr>
            <a:spLocks noGrp="1"/>
          </p:cNvSpPr>
          <p:nvPr>
            <p:ph idx="1"/>
          </p:nvPr>
        </p:nvSpPr>
        <p:spPr>
          <a:xfrm>
            <a:off x="457200" y="1287049"/>
            <a:ext cx="8229600" cy="4525963"/>
          </a:xfrm>
        </p:spPr>
        <p:txBody>
          <a:bodyPr vert="horz" lIns="91440" tIns="45720" rIns="91440" bIns="45720" rtlCol="0" anchor="t">
            <a:noAutofit/>
          </a:bodyPr>
          <a:lstStyle/>
          <a:p>
            <a:pPr marL="0" indent="0" algn="just">
              <a:buNone/>
            </a:pPr>
            <a:r>
              <a:rPr lang="en-US" sz="2000" b="1" dirty="0">
                <a:latin typeface="Times New Roman"/>
                <a:cs typeface="Times New Roman"/>
              </a:rPr>
              <a:t>[1] Deswal, R., et al. (2020):-</a:t>
            </a:r>
            <a:r>
              <a:rPr lang="en-US" sz="2000" dirty="0">
                <a:latin typeface="Times New Roman"/>
                <a:cs typeface="Times New Roman"/>
              </a:rPr>
              <a:t>The authors proposed a deep learning-based diagnostic model that utilizes convolutional neural networks (CNNs) for identifying PCOS through ultrasound imaging. While their method achieved notable accuracy in visual pattern detection, it lacked integration with biochemical data, limiting its diagnostic depth. Additionally, the absence of an end-user interface constrained its practical clinical application.</a:t>
            </a:r>
            <a:endParaRPr lang="en-US" sz="2000">
              <a:latin typeface="Times New Roman"/>
              <a:ea typeface="Calibri"/>
              <a:cs typeface="Calibri"/>
            </a:endParaRPr>
          </a:p>
          <a:p>
            <a:pPr marL="0" indent="0" algn="just">
              <a:buNone/>
            </a:pPr>
            <a:r>
              <a:rPr lang="en-US" sz="2000" b="1" dirty="0">
                <a:latin typeface="Times New Roman"/>
                <a:cs typeface="Times New Roman"/>
              </a:rPr>
              <a:t>[2] Gupta, R., and Yadav, A. (2020):-</a:t>
            </a:r>
            <a:r>
              <a:rPr lang="en-US" sz="2000" dirty="0">
                <a:latin typeface="Times New Roman"/>
                <a:cs typeface="Times New Roman"/>
              </a:rPr>
              <a:t>This study introduced an integrated AI model combining imaging and hormonal clinical data. The authors demonstrated that combining both modalities improves prediction accuracy. However, their fusion strategy relied on simple concatenation, without attention mechanisms or sophisticated fusion methods. Moreover, their work did not address user interactivity or real-time prediction capabilities.</a:t>
            </a:r>
          </a:p>
          <a:p>
            <a:pPr marL="0" indent="0" algn="just">
              <a:buNone/>
            </a:pPr>
            <a:r>
              <a:rPr lang="en-US" sz="2000" b="1" dirty="0">
                <a:latin typeface="Times New Roman"/>
                <a:cs typeface="Times New Roman"/>
              </a:rPr>
              <a:t>[3] Chen, W., et al. (2020):-</a:t>
            </a:r>
            <a:r>
              <a:rPr lang="en-US" sz="2000" dirty="0">
                <a:latin typeface="Times New Roman"/>
                <a:cs typeface="Times New Roman"/>
              </a:rPr>
              <a:t>Focused solely on hormonal profiles, this work developed AI-driven prediction models using machine learning algorithms such as </a:t>
            </a:r>
            <a:r>
              <a:rPr lang="en-US" sz="2000" err="1">
                <a:latin typeface="Times New Roman"/>
                <a:cs typeface="Times New Roman"/>
              </a:rPr>
              <a:t>XGBoost</a:t>
            </a:r>
            <a:r>
              <a:rPr lang="en-US" sz="2000" dirty="0">
                <a:latin typeface="Times New Roman"/>
                <a:cs typeface="Times New Roman"/>
              </a:rPr>
              <a:t> and Random Forest. While the study emphasized preprocessing and feature selection, it lacked support from image data, making the diagnosis incomplete for cases with ambiguous hormonal indicators.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0BBA7-F670-83AA-5C48-E1459E1B26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EB51F8-33A6-2210-6B83-83CE8ACDF679}"/>
              </a:ext>
            </a:extLst>
          </p:cNvPr>
          <p:cNvSpPr>
            <a:spLocks noGrp="1"/>
          </p:cNvSpPr>
          <p:nvPr>
            <p:ph type="title"/>
          </p:nvPr>
        </p:nvSpPr>
        <p:spPr/>
        <p:txBody>
          <a:bodyPr/>
          <a:lstStyle/>
          <a:p>
            <a:r>
              <a:t>Literature Survey / Related Work</a:t>
            </a:r>
          </a:p>
        </p:txBody>
      </p:sp>
      <p:sp>
        <p:nvSpPr>
          <p:cNvPr id="3" name="Content Placeholder 2">
            <a:extLst>
              <a:ext uri="{FF2B5EF4-FFF2-40B4-BE49-F238E27FC236}">
                <a16:creationId xmlns:a16="http://schemas.microsoft.com/office/drawing/2014/main" id="{E728856C-BC92-9B4E-F2A3-9C1AE461ABE8}"/>
              </a:ext>
            </a:extLst>
          </p:cNvPr>
          <p:cNvSpPr>
            <a:spLocks noGrp="1"/>
          </p:cNvSpPr>
          <p:nvPr>
            <p:ph idx="1"/>
          </p:nvPr>
        </p:nvSpPr>
        <p:spPr/>
        <p:txBody>
          <a:bodyPr vert="horz" lIns="91440" tIns="45720" rIns="91440" bIns="45720" rtlCol="0" anchor="t">
            <a:noAutofit/>
          </a:bodyPr>
          <a:lstStyle/>
          <a:p>
            <a:pPr marL="0" indent="0" algn="just">
              <a:buNone/>
            </a:pPr>
            <a:endParaRPr lang="en-US" sz="1200" dirty="0">
              <a:latin typeface="Times New Roman"/>
              <a:cs typeface="Times New Roman"/>
            </a:endParaRPr>
          </a:p>
          <a:p>
            <a:pPr marL="0" indent="0" algn="just">
              <a:buNone/>
            </a:pPr>
            <a:r>
              <a:rPr lang="en-US" sz="2000" b="1" dirty="0">
                <a:latin typeface="Times New Roman"/>
                <a:cs typeface="Times New Roman"/>
              </a:rPr>
              <a:t>[4] Vedpathak, S., et al. (2021):-</a:t>
            </a:r>
            <a:r>
              <a:rPr lang="en-US" sz="2000" dirty="0">
                <a:latin typeface="Times New Roman"/>
                <a:cs typeface="Times New Roman"/>
              </a:rPr>
              <a:t>This Kaggle-based publication explored the use of hormonal datasets to build SVM and Decision Tree models for PCOS classification. The models were interpretable but exhibited lower accuracy and generalization capability compared to deep learning-based approaches. There was no discussion on incorporating ultrasound imaging, a significant omission for a comprehensive PCOS diagnosis.</a:t>
            </a:r>
          </a:p>
          <a:p>
            <a:pPr marL="0" indent="0">
              <a:buNone/>
            </a:pPr>
            <a:r>
              <a:rPr lang="en-US" sz="2000" b="1" dirty="0">
                <a:latin typeface="Times New Roman"/>
                <a:cs typeface="Times New Roman"/>
              </a:rPr>
              <a:t>[5] Ravishankar, T. N., et al. (2021):-</a:t>
            </a:r>
            <a:r>
              <a:rPr lang="en-US" sz="2000" dirty="0">
                <a:latin typeface="Times New Roman"/>
                <a:cs typeface="Times New Roman"/>
              </a:rPr>
              <a:t>The authors proposed a fuzzy CNN model to classify ovarian cysts using ultrasound data. Although the methodology shows promise for feature enhancement, the absence of hormonal data integration and lack of performance benchmarks on PCOS-specific datasets weaken its relevance for this condition.</a:t>
            </a:r>
          </a:p>
          <a:p>
            <a:pPr marL="0" indent="0">
              <a:buNone/>
            </a:pPr>
            <a:endParaRPr lang="en-US" sz="2000" dirty="0">
              <a:latin typeface="Times New Roman"/>
              <a:cs typeface="Times New Roman"/>
            </a:endParaRPr>
          </a:p>
          <a:p>
            <a:pPr marL="0" indent="0">
              <a:buNone/>
            </a:pPr>
            <a:r>
              <a:rPr lang="en-US" sz="2000" dirty="0">
                <a:latin typeface="Times New Roman"/>
                <a:ea typeface="Calibri"/>
                <a:cs typeface="Calibri"/>
              </a:rPr>
              <a:t>Most approaches lack user-ready deployment and multimodal robustness.</a:t>
            </a:r>
            <a:endParaRPr lang="en-US" sz="2000" dirty="0">
              <a:latin typeface="Times New Roman"/>
            </a:endParaRPr>
          </a:p>
        </p:txBody>
      </p:sp>
    </p:spTree>
    <p:extLst>
      <p:ext uri="{BB962C8B-B14F-4D97-AF65-F5344CB8AC3E}">
        <p14:creationId xmlns:p14="http://schemas.microsoft.com/office/powerpoint/2010/main" val="4055258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Smart PCOS Detection and Care Platform</vt:lpstr>
      <vt:lpstr>2. Agenda</vt:lpstr>
      <vt:lpstr>3. Introduction</vt:lpstr>
      <vt:lpstr>4. Problem Definition</vt:lpstr>
      <vt:lpstr>4.1 Current Methodology</vt:lpstr>
      <vt:lpstr>4.2 Proposed Methodology</vt:lpstr>
      <vt:lpstr>5. System Requirements</vt:lpstr>
      <vt:lpstr>6. Literature Survey / Related Work</vt:lpstr>
      <vt:lpstr>Literature Survey / Related Work</vt:lpstr>
      <vt:lpstr>7. Design Overview</vt:lpstr>
      <vt:lpstr>7.1 System Architecture</vt:lpstr>
      <vt:lpstr>7.2 Algorithmic Description</vt:lpstr>
      <vt:lpstr>7.3 Architecture Choice Justification</vt:lpstr>
      <vt:lpstr>8. Implementation Details</vt:lpstr>
      <vt:lpstr>9. Results Snapshot &amp; Description</vt:lpstr>
      <vt:lpstr>Results Snapshot &amp; Description</vt:lpstr>
      <vt:lpstr>Results Snapshot &amp; Description</vt:lpstr>
      <vt:lpstr>Results Snapshot &amp; Description</vt:lpstr>
      <vt:lpstr>Results Snapshot &amp; Description</vt:lpstr>
      <vt:lpstr>Conclusion</vt:lpstr>
      <vt:lpstr>References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183</cp:revision>
  <dcterms:created xsi:type="dcterms:W3CDTF">2013-01-27T09:14:16Z</dcterms:created>
  <dcterms:modified xsi:type="dcterms:W3CDTF">2025-05-31T01:26:36Z</dcterms:modified>
  <cp:category/>
</cp:coreProperties>
</file>