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78" r:id="rId5"/>
    <p:sldId id="279" r:id="rId6"/>
    <p:sldId id="280" r:id="rId7"/>
    <p:sldId id="281" r:id="rId8"/>
    <p:sldId id="286" r:id="rId9"/>
    <p:sldId id="287" r:id="rId10"/>
    <p:sldId id="288" r:id="rId11"/>
    <p:sldId id="289" r:id="rId12"/>
    <p:sldId id="291" r:id="rId13"/>
    <p:sldId id="293" r:id="rId14"/>
    <p:sldId id="29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19" autoAdjust="0"/>
  </p:normalViewPr>
  <p:slideViewPr>
    <p:cSldViewPr snapToGrid="0">
      <p:cViewPr varScale="1">
        <p:scale>
          <a:sx n="107" d="100"/>
          <a:sy n="107" d="100"/>
        </p:scale>
        <p:origin x="84"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11/30/2023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11/30/2023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11/30/2023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7.jpe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8.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rchive.ics.uci.edu/ml/datasets/Daphnet+Freezing+of+Gait" TargetMode="External"/><Relationship Id="rId2" Type="http://schemas.openxmlformats.org/officeDocument/2006/relationships/hyperlink" Target="https://physionet.org/content/gaitpdb/1.0.0/" TargetMode="Externa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097307" y="3086924"/>
            <a:ext cx="4100418" cy="2350591"/>
          </a:xfrm>
        </p:spPr>
        <p:txBody>
          <a:bodyPr>
            <a:noAutofit/>
          </a:bodyPr>
          <a:lstStyle/>
          <a:p>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CAPSTONE PROJECT PHASE-1</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Phase – I Report</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l">
              <a:lnSpc>
                <a:spcPct val="115000"/>
              </a:lnSpc>
              <a:spcAft>
                <a:spcPts val="1000"/>
              </a:spcAft>
            </a:pPr>
            <a:r>
              <a:rPr lang="en-US" sz="1200" b="1" i="1" dirty="0">
                <a:effectLst/>
                <a:latin typeface="Times New Roman" panose="02020603050405020304" pitchFamily="18" charset="0"/>
                <a:ea typeface="Times New Roman" panose="02020603050405020304" pitchFamily="18" charset="0"/>
                <a:cs typeface="Times New Roman" panose="02020603050405020304" pitchFamily="18" charset="0"/>
              </a:rPr>
              <a:t>Submitted by -</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1000"/>
              </a:spcAft>
            </a:pP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US" sz="1200" b="1" i="1" dirty="0">
                <a:effectLst/>
                <a:latin typeface="Times New Roman" panose="02020603050405020304" pitchFamily="18" charset="0"/>
                <a:ea typeface="Times New Roman" panose="02020603050405020304" pitchFamily="18" charset="0"/>
                <a:cs typeface="Times New Roman" panose="02020603050405020304" pitchFamily="18" charset="0"/>
              </a:rPr>
              <a:t>in partial fulfillment of the requirements for the degree of</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US" sz="1200" b="1" i="1" dirty="0">
                <a:effectLst/>
                <a:latin typeface="Times New Roman" panose="02020603050405020304" pitchFamily="18" charset="0"/>
                <a:ea typeface="Times New Roman" panose="02020603050405020304" pitchFamily="18" charset="0"/>
                <a:cs typeface="Times New Roman" panose="02020603050405020304" pitchFamily="18" charset="0"/>
              </a:rPr>
              <a:t>Bachlore of Engineering and Technology</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1000"/>
              </a:spcAft>
            </a:pP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l">
              <a:lnSpc>
                <a:spcPct val="115000"/>
              </a:lnSpc>
              <a:spcAft>
                <a:spcPts val="1000"/>
              </a:spcAft>
            </a:pP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027" name="Picture 2">
            <a:extLst>
              <a:ext uri="{FF2B5EF4-FFF2-40B4-BE49-F238E27FC236}">
                <a16:creationId xmlns:a16="http://schemas.microsoft.com/office/drawing/2014/main" id="{F33A5E11-3D24-CE3D-2F1E-2769EC685A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4275" y="2587645"/>
            <a:ext cx="3054402" cy="1206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D1AFE99D-4E69-EA69-9BD5-CA1FD7BC0B1C}"/>
              </a:ext>
            </a:extLst>
          </p:cNvPr>
          <p:cNvSpPr txBox="1"/>
          <p:nvPr/>
        </p:nvSpPr>
        <p:spPr>
          <a:xfrm>
            <a:off x="7097307" y="1763485"/>
            <a:ext cx="4178314" cy="1200329"/>
          </a:xfrm>
          <a:prstGeom prst="rect">
            <a:avLst/>
          </a:prstGeom>
          <a:noFill/>
        </p:spPr>
        <p:txBody>
          <a:bodyPr wrap="square" rtlCol="0">
            <a:spAutoFit/>
          </a:bodyPr>
          <a:lstStyle/>
          <a:p>
            <a:pPr algn="ctr"/>
            <a:r>
              <a:rPr lang="en-US" i="0" dirty="0">
                <a:effectLst/>
                <a:latin typeface="Times New Roman" panose="02020603050405020304" pitchFamily="18" charset="0"/>
                <a:cs typeface="Times New Roman" panose="02020603050405020304" pitchFamily="18" charset="0"/>
              </a:rPr>
              <a:t>Deep Learning Models for the Early Detection of Parkinson’s Disease using the motor-based symptoms.</a:t>
            </a:r>
          </a:p>
          <a:p>
            <a:pPr algn="ct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4E76495-0643-1804-B129-DD7F7EB7ED1E}"/>
              </a:ext>
            </a:extLst>
          </p:cNvPr>
          <p:cNvSpPr txBox="1"/>
          <p:nvPr/>
        </p:nvSpPr>
        <p:spPr>
          <a:xfrm>
            <a:off x="994275" y="3978233"/>
            <a:ext cx="3096774" cy="2156488"/>
          </a:xfrm>
          <a:prstGeom prst="rect">
            <a:avLst/>
          </a:prstGeom>
          <a:noFill/>
        </p:spPr>
        <p:txBody>
          <a:bodyPr wrap="square" rtlCol="0">
            <a:spAutoFit/>
          </a:bodyPr>
          <a:lstStyle/>
          <a:p>
            <a:pPr algn="ctr">
              <a:lnSpc>
                <a:spcPct val="115000"/>
              </a:lnSpc>
              <a:spcAft>
                <a:spcPts val="1000"/>
              </a:spcAft>
            </a:pP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VIT Bhopal University</a:t>
            </a:r>
            <a:endParaRPr lang="en-IN"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1000"/>
              </a:spcAft>
            </a:pP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Bhopal</a:t>
            </a:r>
            <a:endParaRPr lang="en-IN"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1000"/>
              </a:spcAft>
            </a:pP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Madhya </a:t>
            </a:r>
            <a:r>
              <a:rPr lang="en-US"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sz="18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radhesh</a:t>
            </a:r>
            <a:endPar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spcAft>
                <a:spcPts val="1000"/>
              </a:spcAft>
            </a:pPr>
            <a:r>
              <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September, 2023</a:t>
            </a:r>
            <a:endParaRPr lang="en-IN"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9CE8E-CC1E-9FF5-5DEC-7A1CD1645C1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E33D5F98-18FD-8FB0-4EBC-7CC48C3883EC}"/>
              </a:ext>
            </a:extLst>
          </p:cNvPr>
          <p:cNvSpPr>
            <a:spLocks noGrp="1"/>
          </p:cNvSpPr>
          <p:nvPr>
            <p:ph idx="1"/>
          </p:nvPr>
        </p:nvSpPr>
        <p:spPr>
          <a:xfrm>
            <a:off x="913795" y="2076451"/>
            <a:ext cx="10201509" cy="2667742"/>
          </a:xfrm>
        </p:spPr>
        <p:txBody>
          <a:bodyPr>
            <a:normAutofit lnSpcReduction="10000"/>
          </a:bodyPr>
          <a:lstStyle/>
          <a:p>
            <a:pPr algn="l"/>
            <a:r>
              <a:rPr lang="en-US" sz="1600" b="0" i="0" dirty="0">
                <a:solidFill>
                  <a:schemeClr val="tx1"/>
                </a:solidFill>
                <a:effectLst/>
                <a:latin typeface="Times New Roman" panose="02020603050405020304" pitchFamily="18" charset="0"/>
                <a:cs typeface="Times New Roman" panose="02020603050405020304" pitchFamily="18" charset="0"/>
              </a:rPr>
              <a:t>In conclusion, the project proposal for early detection of Parkinson's disease using deep learning presents a promising avenue for improving the diagnosis and treatment of this debilitating condition. By leveraging the power of machine learning algorithms, the project aims to identify early signs and symptoms of Parkinson's disease, enabling timely interventions and more effective treatment strategies.</a:t>
            </a:r>
          </a:p>
          <a:p>
            <a:pPr algn="l"/>
            <a:r>
              <a:rPr lang="en-US" sz="1600" b="0" i="0" dirty="0">
                <a:solidFill>
                  <a:schemeClr val="tx1"/>
                </a:solidFill>
                <a:effectLst/>
                <a:latin typeface="Times New Roman" panose="02020603050405020304" pitchFamily="18" charset="0"/>
                <a:cs typeface="Times New Roman" panose="02020603050405020304" pitchFamily="18" charset="0"/>
              </a:rPr>
              <a:t>The utilization of deep learning techniques offers several advantages in this context. Deep learning algorithms can process large amounts of data and extract intricate patterns that may not be apparent to human observers. By training these algorithms on comprehensive datasets that include various clinical markers and symptoms associated with Parkinson's disease, we can develop accurate models capable of identifying subtle indicators that may precede the onset of the disease.</a:t>
            </a:r>
          </a:p>
          <a:p>
            <a:pPr marL="36900" indent="0">
              <a:buNone/>
            </a:pPr>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06767BBB-9748-2D11-ABD4-0462C21E4A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5725" y="6088063"/>
            <a:ext cx="19462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7230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025DF-0E67-C52C-6FA0-3780A005CA2F}"/>
              </a:ext>
            </a:extLst>
          </p:cNvPr>
          <p:cNvSpPr>
            <a:spLocks noGrp="1"/>
          </p:cNvSpPr>
          <p:nvPr>
            <p:ph type="title"/>
          </p:nvPr>
        </p:nvSpPr>
        <p:spPr>
          <a:xfrm>
            <a:off x="919119" y="2753096"/>
            <a:ext cx="10353762" cy="1257300"/>
          </a:xfrm>
        </p:spPr>
        <p:txBody>
          <a:bodyPr/>
          <a:lstStyle/>
          <a:p>
            <a:r>
              <a:rPr lang="en-IN" dirty="0"/>
              <a:t>Thank You</a:t>
            </a:r>
          </a:p>
        </p:txBody>
      </p:sp>
      <p:pic>
        <p:nvPicPr>
          <p:cNvPr id="4" name="Picture 1">
            <a:extLst>
              <a:ext uri="{FF2B5EF4-FFF2-40B4-BE49-F238E27FC236}">
                <a16:creationId xmlns:a16="http://schemas.microsoft.com/office/drawing/2014/main" id="{FFD0F8FD-966E-2FC5-A519-A617CCA9B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5725" y="6088063"/>
            <a:ext cx="19462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9885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2BC24DD-F97C-D27B-AD2F-1298534F4627}"/>
              </a:ext>
            </a:extLst>
          </p:cNvPr>
          <p:cNvSpPr>
            <a:spLocks noGrp="1"/>
          </p:cNvSpPr>
          <p:nvPr>
            <p:ph type="title"/>
          </p:nvPr>
        </p:nvSpPr>
        <p:spPr/>
        <p:txBody>
          <a:bodyPr/>
          <a:lstStyle/>
          <a:p>
            <a:r>
              <a:rPr lang="en-IN" dirty="0" err="1"/>
              <a:t>Bonafide</a:t>
            </a:r>
            <a:r>
              <a:rPr lang="en-IN" dirty="0"/>
              <a:t> Certificate</a:t>
            </a:r>
          </a:p>
        </p:txBody>
      </p:sp>
      <p:pic>
        <p:nvPicPr>
          <p:cNvPr id="2052" name="Picture 1">
            <a:extLst>
              <a:ext uri="{FF2B5EF4-FFF2-40B4-BE49-F238E27FC236}">
                <a16:creationId xmlns:a16="http://schemas.microsoft.com/office/drawing/2014/main" id="{C49C787C-005D-97F2-F57F-5CD56BE669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8931" y="159142"/>
            <a:ext cx="19462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E7006ECD-47C9-CC27-756F-F8E5E0BD3462}"/>
              </a:ext>
            </a:extLst>
          </p:cNvPr>
          <p:cNvSpPr txBox="1"/>
          <p:nvPr/>
        </p:nvSpPr>
        <p:spPr>
          <a:xfrm>
            <a:off x="2398816" y="1793174"/>
            <a:ext cx="8461168" cy="1392176"/>
          </a:xfrm>
          <a:prstGeom prst="rect">
            <a:avLst/>
          </a:prstGeom>
          <a:noFill/>
        </p:spPr>
        <p:txBody>
          <a:bodyPr wrap="square" rtlCol="0">
            <a:spAutoFit/>
          </a:bodyPr>
          <a:lstStyle/>
          <a:p>
            <a:pPr algn="ctr"/>
            <a:r>
              <a:rPr lang="en-US" sz="1200" dirty="0">
                <a:effectLst/>
                <a:latin typeface="Times New Roman" panose="02020603050405020304" pitchFamily="18" charset="0"/>
                <a:ea typeface="Times New Roman" panose="02020603050405020304" pitchFamily="18" charset="0"/>
              </a:rPr>
              <a:t>Certified that this project report titled </a:t>
            </a:r>
            <a:r>
              <a:rPr lang="en-US" sz="1200" b="1" dirty="0">
                <a:effectLst/>
                <a:latin typeface="Times New Roman" panose="02020603050405020304" pitchFamily="18" charset="0"/>
                <a:ea typeface="Times New Roman" panose="02020603050405020304" pitchFamily="18" charset="0"/>
              </a:rPr>
              <a:t>“</a:t>
            </a:r>
            <a:r>
              <a:rPr lang="en-US" sz="1200" i="0" dirty="0">
                <a:effectLst/>
                <a:latin typeface="Times New Roman" panose="02020603050405020304" pitchFamily="18" charset="0"/>
                <a:cs typeface="Times New Roman" panose="02020603050405020304" pitchFamily="18" charset="0"/>
              </a:rPr>
              <a:t>Deep Learning Models for the Early Detection of Parkinson’s Disease using the motor-based symptoms.</a:t>
            </a:r>
            <a:r>
              <a:rPr lang="en-US" sz="1200" b="1"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is the </a:t>
            </a:r>
            <a:r>
              <a:rPr lang="en-US" sz="1200" dirty="0" err="1">
                <a:effectLst/>
                <a:latin typeface="Times New Roman" panose="02020603050405020304" pitchFamily="18" charset="0"/>
                <a:ea typeface="Times New Roman" panose="02020603050405020304" pitchFamily="18" charset="0"/>
              </a:rPr>
              <a:t>bonafide</a:t>
            </a:r>
            <a:r>
              <a:rPr lang="en-US" sz="1200" dirty="0">
                <a:effectLst/>
                <a:latin typeface="Times New Roman" panose="02020603050405020304" pitchFamily="18" charset="0"/>
                <a:ea typeface="Times New Roman" panose="02020603050405020304" pitchFamily="18" charset="0"/>
              </a:rPr>
              <a:t> work of </a:t>
            </a:r>
            <a:r>
              <a:rPr lang="en-US" sz="1200" b="1"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who carried out the project work under my supervision.                 		 </a:t>
            </a:r>
            <a:endParaRPr lang="en-IN" sz="1200" dirty="0">
              <a:effectLst/>
              <a:latin typeface="Calibri" panose="020F0502020204030204" pitchFamily="34" charset="0"/>
              <a:ea typeface="Calibri" panose="020F0502020204030204" pitchFamily="34" charset="0"/>
            </a:endParaRPr>
          </a:p>
          <a:p>
            <a:pPr>
              <a:lnSpc>
                <a:spcPct val="115000"/>
              </a:lnSpc>
              <a:spcAft>
                <a:spcPts val="1000"/>
              </a:spcAft>
            </a:pPr>
            <a:r>
              <a:rPr lang="en-US" sz="1200" b="1" dirty="0">
                <a:effectLst/>
                <a:latin typeface="Times New Roman" panose="02020603050405020304" pitchFamily="18" charset="0"/>
                <a:ea typeface="Times New Roman" panose="02020603050405020304" pitchFamily="18" charset="0"/>
              </a:rPr>
              <a:t>						                </a:t>
            </a:r>
            <a:endParaRPr lang="en-IN" sz="1200" dirty="0">
              <a:effectLst/>
              <a:latin typeface="Calibri" panose="020F0502020204030204" pitchFamily="34" charset="0"/>
              <a:ea typeface="Calibri" panose="020F0502020204030204" pitchFamily="34" charset="0"/>
            </a:endParaRPr>
          </a:p>
          <a:p>
            <a:pPr algn="just">
              <a:lnSpc>
                <a:spcPct val="150000"/>
              </a:lnSpc>
              <a:spcAft>
                <a:spcPts val="1000"/>
              </a:spcAft>
            </a:pPr>
            <a:r>
              <a:rPr lang="en-US" sz="1200" dirty="0">
                <a:effectLst/>
                <a:latin typeface="Times New Roman" panose="02020603050405020304" pitchFamily="18" charset="0"/>
                <a:ea typeface="Times New Roman" panose="02020603050405020304" pitchFamily="18" charset="0"/>
              </a:rPr>
              <a:t>This project report (DSN4095-Capstone Project Phase-I) is submitted for the Project Viva-Voce examination held on …………..</a:t>
            </a:r>
            <a:endParaRPr lang="en-IN" sz="1200" dirty="0">
              <a:effectLst/>
              <a:latin typeface="Calibri" panose="020F0502020204030204" pitchFamily="34" charset="0"/>
              <a:ea typeface="Calibri" panose="020F0502020204030204" pitchFamily="34" charset="0"/>
            </a:endParaRPr>
          </a:p>
          <a:p>
            <a:endParaRPr lang="en-IN" sz="1200" dirty="0"/>
          </a:p>
        </p:txBody>
      </p:sp>
      <p:sp>
        <p:nvSpPr>
          <p:cNvPr id="12" name="TextBox 11">
            <a:extLst>
              <a:ext uri="{FF2B5EF4-FFF2-40B4-BE49-F238E27FC236}">
                <a16:creationId xmlns:a16="http://schemas.microsoft.com/office/drawing/2014/main" id="{B628887C-F04E-4984-7675-49EF58330FCB}"/>
              </a:ext>
            </a:extLst>
          </p:cNvPr>
          <p:cNvSpPr txBox="1"/>
          <p:nvPr/>
        </p:nvSpPr>
        <p:spPr>
          <a:xfrm>
            <a:off x="9755579" y="5961413"/>
            <a:ext cx="1656608" cy="461665"/>
          </a:xfrm>
          <a:prstGeom prst="rect">
            <a:avLst/>
          </a:prstGeom>
          <a:noFill/>
        </p:spPr>
        <p:txBody>
          <a:bodyPr wrap="square" rtlCol="0">
            <a:spAutoFit/>
          </a:bodyPr>
          <a:lstStyle/>
          <a:p>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Supervisor</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12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0C519-2342-54B8-3836-D2DB1EB2FAE9}"/>
              </a:ext>
            </a:extLst>
          </p:cNvPr>
          <p:cNvSpPr>
            <a:spLocks noGrp="1"/>
          </p:cNvSpPr>
          <p:nvPr>
            <p:ph type="title"/>
          </p:nvPr>
        </p:nvSpPr>
        <p:spPr/>
        <p:txBody>
          <a:bodyPr/>
          <a:lstStyle/>
          <a:p>
            <a:r>
              <a:rPr lang="en-IN" dirty="0"/>
              <a:t>Index</a:t>
            </a:r>
          </a:p>
        </p:txBody>
      </p:sp>
      <p:graphicFrame>
        <p:nvGraphicFramePr>
          <p:cNvPr id="7" name="Content Placeholder 6">
            <a:extLst>
              <a:ext uri="{FF2B5EF4-FFF2-40B4-BE49-F238E27FC236}">
                <a16:creationId xmlns:a16="http://schemas.microsoft.com/office/drawing/2014/main" id="{524AE181-DA7D-5E70-845E-5C8FE8FDDA7D}"/>
              </a:ext>
            </a:extLst>
          </p:cNvPr>
          <p:cNvGraphicFramePr>
            <a:graphicFrameLocks noGrp="1"/>
          </p:cNvGraphicFramePr>
          <p:nvPr>
            <p:ph idx="1"/>
            <p:extLst>
              <p:ext uri="{D42A27DB-BD31-4B8C-83A1-F6EECF244321}">
                <p14:modId xmlns:p14="http://schemas.microsoft.com/office/powerpoint/2010/main" val="1351994011"/>
              </p:ext>
            </p:extLst>
          </p:nvPr>
        </p:nvGraphicFramePr>
        <p:xfrm>
          <a:off x="914400" y="2076450"/>
          <a:ext cx="10353675" cy="1854200"/>
        </p:xfrm>
        <a:graphic>
          <a:graphicData uri="http://schemas.openxmlformats.org/drawingml/2006/table">
            <a:tbl>
              <a:tblPr firstRow="1" bandRow="1">
                <a:tableStyleId>{5C22544A-7EE6-4342-B048-85BDC9FD1C3A}</a:tableStyleId>
              </a:tblPr>
              <a:tblGrid>
                <a:gridCol w="3451225">
                  <a:extLst>
                    <a:ext uri="{9D8B030D-6E8A-4147-A177-3AD203B41FA5}">
                      <a16:colId xmlns:a16="http://schemas.microsoft.com/office/drawing/2014/main" val="30960985"/>
                    </a:ext>
                  </a:extLst>
                </a:gridCol>
                <a:gridCol w="3451225">
                  <a:extLst>
                    <a:ext uri="{9D8B030D-6E8A-4147-A177-3AD203B41FA5}">
                      <a16:colId xmlns:a16="http://schemas.microsoft.com/office/drawing/2014/main" val="94593364"/>
                    </a:ext>
                  </a:extLst>
                </a:gridCol>
                <a:gridCol w="3451225">
                  <a:extLst>
                    <a:ext uri="{9D8B030D-6E8A-4147-A177-3AD203B41FA5}">
                      <a16:colId xmlns:a16="http://schemas.microsoft.com/office/drawing/2014/main" val="1556881370"/>
                    </a:ext>
                  </a:extLst>
                </a:gridCol>
              </a:tblGrid>
              <a:tr h="370840">
                <a:tc>
                  <a:txBody>
                    <a:bodyPr/>
                    <a:lstStyle/>
                    <a:p>
                      <a:r>
                        <a:rPr lang="en-IN" dirty="0" err="1"/>
                        <a:t>S.No</a:t>
                      </a:r>
                      <a:r>
                        <a:rPr lang="en-IN" dirty="0"/>
                        <a:t>.</a:t>
                      </a:r>
                    </a:p>
                  </a:txBody>
                  <a:tcPr/>
                </a:tc>
                <a:tc>
                  <a:txBody>
                    <a:bodyPr/>
                    <a:lstStyle/>
                    <a:p>
                      <a:r>
                        <a:rPr lang="en-IN" dirty="0"/>
                        <a:t>Topic</a:t>
                      </a:r>
                    </a:p>
                  </a:txBody>
                  <a:tcPr/>
                </a:tc>
                <a:tc>
                  <a:txBody>
                    <a:bodyPr/>
                    <a:lstStyle/>
                    <a:p>
                      <a:r>
                        <a:rPr lang="en-IN" dirty="0"/>
                        <a:t>Slide No.</a:t>
                      </a:r>
                    </a:p>
                  </a:txBody>
                  <a:tcPr/>
                </a:tc>
                <a:extLst>
                  <a:ext uri="{0D108BD9-81ED-4DB2-BD59-A6C34878D82A}">
                    <a16:rowId xmlns:a16="http://schemas.microsoft.com/office/drawing/2014/main" val="1526244039"/>
                  </a:ext>
                </a:extLst>
              </a:tr>
              <a:tr h="370840">
                <a:tc>
                  <a:txBody>
                    <a:bodyPr/>
                    <a:lstStyle/>
                    <a:p>
                      <a:r>
                        <a:rPr lang="en-IN" dirty="0"/>
                        <a:t>1.</a:t>
                      </a:r>
                    </a:p>
                  </a:txBody>
                  <a:tcPr/>
                </a:tc>
                <a:tc>
                  <a:txBody>
                    <a:bodyPr/>
                    <a:lstStyle/>
                    <a:p>
                      <a:r>
                        <a:rPr lang="en-IN" dirty="0"/>
                        <a:t>Introduction</a:t>
                      </a:r>
                    </a:p>
                  </a:txBody>
                  <a:tcPr/>
                </a:tc>
                <a:tc>
                  <a:txBody>
                    <a:bodyPr/>
                    <a:lstStyle/>
                    <a:p>
                      <a:endParaRPr lang="en-IN"/>
                    </a:p>
                  </a:txBody>
                  <a:tcPr/>
                </a:tc>
                <a:extLst>
                  <a:ext uri="{0D108BD9-81ED-4DB2-BD59-A6C34878D82A}">
                    <a16:rowId xmlns:a16="http://schemas.microsoft.com/office/drawing/2014/main" val="1090686236"/>
                  </a:ext>
                </a:extLst>
              </a:tr>
              <a:tr h="370840">
                <a:tc>
                  <a:txBody>
                    <a:bodyPr/>
                    <a:lstStyle/>
                    <a:p>
                      <a:r>
                        <a:rPr lang="en-IN" dirty="0"/>
                        <a:t>2.</a:t>
                      </a:r>
                    </a:p>
                  </a:txBody>
                  <a:tcPr/>
                </a:tc>
                <a:tc>
                  <a:txBody>
                    <a:bodyPr/>
                    <a:lstStyle/>
                    <a:p>
                      <a:r>
                        <a:rPr lang="en-IN" dirty="0"/>
                        <a:t>Motivation</a:t>
                      </a:r>
                    </a:p>
                  </a:txBody>
                  <a:tcPr/>
                </a:tc>
                <a:tc>
                  <a:txBody>
                    <a:bodyPr/>
                    <a:lstStyle/>
                    <a:p>
                      <a:endParaRPr lang="en-IN"/>
                    </a:p>
                  </a:txBody>
                  <a:tcPr/>
                </a:tc>
                <a:extLst>
                  <a:ext uri="{0D108BD9-81ED-4DB2-BD59-A6C34878D82A}">
                    <a16:rowId xmlns:a16="http://schemas.microsoft.com/office/drawing/2014/main" val="184033406"/>
                  </a:ext>
                </a:extLst>
              </a:tr>
              <a:tr h="370840">
                <a:tc>
                  <a:txBody>
                    <a:bodyPr/>
                    <a:lstStyle/>
                    <a:p>
                      <a:r>
                        <a:rPr lang="en-IN" dirty="0"/>
                        <a:t>3.</a:t>
                      </a:r>
                    </a:p>
                  </a:txBody>
                  <a:tcPr/>
                </a:tc>
                <a:tc>
                  <a:txBody>
                    <a:bodyPr/>
                    <a:lstStyle/>
                    <a:p>
                      <a:r>
                        <a:rPr lang="en-IN" dirty="0"/>
                        <a:t>Objective</a:t>
                      </a:r>
                    </a:p>
                  </a:txBody>
                  <a:tcPr/>
                </a:tc>
                <a:tc>
                  <a:txBody>
                    <a:bodyPr/>
                    <a:lstStyle/>
                    <a:p>
                      <a:endParaRPr lang="en-IN"/>
                    </a:p>
                  </a:txBody>
                  <a:tcPr/>
                </a:tc>
                <a:extLst>
                  <a:ext uri="{0D108BD9-81ED-4DB2-BD59-A6C34878D82A}">
                    <a16:rowId xmlns:a16="http://schemas.microsoft.com/office/drawing/2014/main" val="4183302389"/>
                  </a:ext>
                </a:extLst>
              </a:tr>
              <a:tr h="370840">
                <a:tc>
                  <a:txBody>
                    <a:bodyPr/>
                    <a:lstStyle/>
                    <a:p>
                      <a:r>
                        <a:rPr lang="en-IN" dirty="0"/>
                        <a:t>4.</a:t>
                      </a:r>
                    </a:p>
                  </a:txBody>
                  <a:tcPr/>
                </a:tc>
                <a:tc>
                  <a:txBody>
                    <a:bodyPr/>
                    <a:lstStyle/>
                    <a:p>
                      <a:r>
                        <a:rPr lang="en-IN" dirty="0"/>
                        <a:t>Existing work</a:t>
                      </a:r>
                    </a:p>
                  </a:txBody>
                  <a:tcPr/>
                </a:tc>
                <a:tc>
                  <a:txBody>
                    <a:bodyPr/>
                    <a:lstStyle/>
                    <a:p>
                      <a:endParaRPr lang="en-IN" dirty="0"/>
                    </a:p>
                  </a:txBody>
                  <a:tcPr/>
                </a:tc>
                <a:extLst>
                  <a:ext uri="{0D108BD9-81ED-4DB2-BD59-A6C34878D82A}">
                    <a16:rowId xmlns:a16="http://schemas.microsoft.com/office/drawing/2014/main" val="4158083837"/>
                  </a:ext>
                </a:extLst>
              </a:tr>
            </a:tbl>
          </a:graphicData>
        </a:graphic>
      </p:graphicFrame>
      <p:pic>
        <p:nvPicPr>
          <p:cNvPr id="8" name="Picture 1">
            <a:extLst>
              <a:ext uri="{FF2B5EF4-FFF2-40B4-BE49-F238E27FC236}">
                <a16:creationId xmlns:a16="http://schemas.microsoft.com/office/drawing/2014/main" id="{B3491FDB-658C-0CD0-7CAE-A3371CABE3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5725" y="6088063"/>
            <a:ext cx="19462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543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AAC95-1A9F-97A8-2245-34CCD4ACEE9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B854CF8-CAB6-0617-6DA1-DDD7A8B5E17D}"/>
              </a:ext>
            </a:extLst>
          </p:cNvPr>
          <p:cNvSpPr>
            <a:spLocks noGrp="1"/>
          </p:cNvSpPr>
          <p:nvPr>
            <p:ph idx="1"/>
          </p:nvPr>
        </p:nvSpPr>
        <p:spPr>
          <a:xfrm>
            <a:off x="913795" y="2076450"/>
            <a:ext cx="5748262" cy="4460916"/>
          </a:xfrm>
        </p:spPr>
        <p:txBody>
          <a:bodyPr>
            <a:noAutofit/>
          </a:bodyPr>
          <a:lstStyle/>
          <a:p>
            <a:pPr algn="l"/>
            <a:r>
              <a:rPr lang="en-US" sz="1600" b="0" i="0" dirty="0">
                <a:solidFill>
                  <a:schemeClr val="tx1"/>
                </a:solidFill>
                <a:effectLst/>
                <a:latin typeface="Times New Roman" panose="02020603050405020304" pitchFamily="18" charset="0"/>
                <a:cs typeface="Times New Roman" panose="02020603050405020304" pitchFamily="18" charset="0"/>
              </a:rPr>
              <a:t>The old age population is commonly affected with gait and balance disorders such as Parkinson’s disease (PD). PD is a progressive neurodegenerative movement disorder caused by the degeneration of substantia nigra dopaminergic neurons present in basal ganglia. Parkinson’s Disease (PD) is a disorder of the central nervous system that affects movement, often including tremors.</a:t>
            </a:r>
          </a:p>
          <a:p>
            <a:pPr marL="36900" indent="0" algn="l">
              <a:buNone/>
            </a:pP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36900" indent="0">
              <a:buNone/>
            </a:pPr>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3074" name="Picture 2" descr="Artificial intelligence, revealed - Engineering at Meta">
            <a:extLst>
              <a:ext uri="{FF2B5EF4-FFF2-40B4-BE49-F238E27FC236}">
                <a16:creationId xmlns:a16="http://schemas.microsoft.com/office/drawing/2014/main" id="{BD86CF94-C82F-D25D-63F2-551D4F51DD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8624" y="2076450"/>
            <a:ext cx="4734452" cy="30477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
            <a:extLst>
              <a:ext uri="{FF2B5EF4-FFF2-40B4-BE49-F238E27FC236}">
                <a16:creationId xmlns:a16="http://schemas.microsoft.com/office/drawing/2014/main" id="{D2A9BD8E-9363-E02D-BBC7-56EC594CDF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5725" y="6088063"/>
            <a:ext cx="19462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1425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933D7-A7C5-B6C9-E330-D7A9112240F8}"/>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CB24BC51-D4D9-042F-6C38-E4A0D2469408}"/>
              </a:ext>
            </a:extLst>
          </p:cNvPr>
          <p:cNvSpPr>
            <a:spLocks noGrp="1"/>
          </p:cNvSpPr>
          <p:nvPr>
            <p:ph idx="1"/>
          </p:nvPr>
        </p:nvSpPr>
        <p:spPr/>
        <p:txBody>
          <a:bodyPr>
            <a:normAutofit fontScale="85000" lnSpcReduction="20000"/>
          </a:bodyPr>
          <a:lstStyle/>
          <a:p>
            <a:pPr algn="l"/>
            <a:r>
              <a:rPr lang="en-US" b="0" i="0" dirty="0">
                <a:solidFill>
                  <a:schemeClr val="tx1"/>
                </a:solidFill>
                <a:effectLst/>
                <a:latin typeface="Times New Roman" panose="02020603050405020304" pitchFamily="18" charset="0"/>
                <a:cs typeface="Times New Roman" panose="02020603050405020304" pitchFamily="18" charset="0"/>
              </a:rPr>
              <a:t>According to the Parkinson Disease Foundation, one million Americans are living with Parkinson disease, and approximately 60,000 Americans are diagnosed with Parkinson disease each year. Similarly, 1.2 million Europeans suffer from it, and this number is forecasted to double by 2030.</a:t>
            </a:r>
          </a:p>
          <a:p>
            <a:pPr algn="l"/>
            <a:r>
              <a:rPr lang="en-US" b="0" i="0" dirty="0">
                <a:solidFill>
                  <a:schemeClr val="tx1"/>
                </a:solidFill>
                <a:effectLst/>
                <a:latin typeface="Times New Roman" panose="02020603050405020304" pitchFamily="18" charset="0"/>
                <a:cs typeface="Times New Roman" panose="02020603050405020304" pitchFamily="18" charset="0"/>
              </a:rPr>
              <a:t>The </a:t>
            </a:r>
            <a:r>
              <a:rPr lang="en-US" b="1" i="0" dirty="0">
                <a:solidFill>
                  <a:schemeClr val="tx1"/>
                </a:solidFill>
                <a:effectLst/>
                <a:latin typeface="Times New Roman" panose="02020603050405020304" pitchFamily="18" charset="0"/>
                <a:cs typeface="Times New Roman" panose="02020603050405020304" pitchFamily="18" charset="0"/>
              </a:rPr>
              <a:t>early detection of Parkinson’s Disease</a:t>
            </a:r>
            <a:r>
              <a:rPr lang="en-US" b="0" i="0" dirty="0">
                <a:solidFill>
                  <a:schemeClr val="tx1"/>
                </a:solidFill>
                <a:effectLst/>
                <a:latin typeface="Times New Roman" panose="02020603050405020304" pitchFamily="18" charset="0"/>
                <a:cs typeface="Times New Roman" panose="02020603050405020304" pitchFamily="18" charset="0"/>
              </a:rPr>
              <a:t> is a clinical challenge for the scientific community. Currently, no cure is available for the disease or the symptoms; therefore, movement therapy is important to delay the loss of motor function. Patients generally are clearly diagnosed with PD at the advanced stage; moreover, any neuroprotective therapy initiated at such a late stage may have fewer substantial effects on the disease progression. The Deep Learning Models can help in the early identification of Parkinson's Disease using the motor and non-motor symptoms, so that patients can receive the proper treatment and advice regarding care.</a:t>
            </a:r>
            <a:br>
              <a:rPr lang="en-US" dirty="0">
                <a:solidFill>
                  <a:schemeClr val="tx1"/>
                </a:solidFill>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4CD6F52D-FDE1-8959-A80D-CE6E6A3E81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5725" y="6088063"/>
            <a:ext cx="19462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8879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A79F4-084F-C28D-272A-E7A73299588E}"/>
              </a:ext>
            </a:extLst>
          </p:cNvPr>
          <p:cNvSpPr>
            <a:spLocks noGrp="1"/>
          </p:cNvSpPr>
          <p:nvPr>
            <p:ph type="title"/>
          </p:nvPr>
        </p:nvSpPr>
        <p:spPr>
          <a:xfrm>
            <a:off x="865100" y="83127"/>
            <a:ext cx="10353762" cy="1257300"/>
          </a:xfrm>
        </p:spPr>
        <p:txBody>
          <a:bodyPr/>
          <a:lstStyle/>
          <a:p>
            <a:r>
              <a:rPr lang="en-IN" dirty="0"/>
              <a:t>Datasets</a:t>
            </a:r>
          </a:p>
        </p:txBody>
      </p:sp>
      <p:sp>
        <p:nvSpPr>
          <p:cNvPr id="3" name="Content Placeholder 2">
            <a:extLst>
              <a:ext uri="{FF2B5EF4-FFF2-40B4-BE49-F238E27FC236}">
                <a16:creationId xmlns:a16="http://schemas.microsoft.com/office/drawing/2014/main" id="{616935E9-F090-B7B9-73E1-4A4503DF7E61}"/>
              </a:ext>
            </a:extLst>
          </p:cNvPr>
          <p:cNvSpPr>
            <a:spLocks noGrp="1"/>
          </p:cNvSpPr>
          <p:nvPr>
            <p:ph idx="1"/>
          </p:nvPr>
        </p:nvSpPr>
        <p:spPr>
          <a:xfrm>
            <a:off x="705977" y="1067047"/>
            <a:ext cx="9174293" cy="5280314"/>
          </a:xfrm>
        </p:spPr>
        <p:txBody>
          <a:bodyPr>
            <a:noAutofit/>
          </a:bodyPr>
          <a:lstStyle/>
          <a:p>
            <a:pPr algn="l"/>
            <a:r>
              <a:rPr lang="en-US" sz="1400" b="1" i="0" u="none" strike="noStrike" dirty="0" err="1">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Physionet</a:t>
            </a:r>
            <a:r>
              <a:rPr lang="en-US" sz="1400" b="1" i="0" u="none" strike="noStrik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Dataset</a:t>
            </a:r>
            <a:endParaRPr lang="en-US" sz="1400" b="1"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This database contains measures of gait from:</a:t>
            </a:r>
          </a:p>
          <a:p>
            <a:pPr marL="742950" lvl="1" indent="-285750" algn="l">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93 patients with PD (mean age: 66.3 years; 63% men)</a:t>
            </a:r>
          </a:p>
          <a:p>
            <a:pPr marL="742950" lvl="1" indent="-285750" algn="l">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73 healthy controls (mean age: 66.3 years; 55% men)</a:t>
            </a:r>
          </a:p>
          <a:p>
            <a:pPr algn="l">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The database includes the vertical ground reaction force records of subjects as they walked at their usual, self-selected pace for approximately 2 minutes on level ground.</a:t>
            </a:r>
          </a:p>
          <a:p>
            <a:pPr algn="l">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The output of each of these 16 sensors has been digitized and recorded at </a:t>
            </a:r>
            <a:r>
              <a:rPr lang="en-US" sz="1200" b="1" i="0" dirty="0">
                <a:solidFill>
                  <a:schemeClr val="tx1"/>
                </a:solidFill>
                <a:effectLst/>
                <a:latin typeface="Times New Roman" panose="02020603050405020304" pitchFamily="18" charset="0"/>
                <a:cs typeface="Times New Roman" panose="02020603050405020304" pitchFamily="18" charset="0"/>
              </a:rPr>
              <a:t>100 samples per second</a:t>
            </a:r>
            <a:r>
              <a:rPr lang="en-US" sz="1200" b="0" i="0" dirty="0">
                <a:solidFill>
                  <a:schemeClr val="tx1"/>
                </a:solidFill>
                <a:effectLst/>
                <a:latin typeface="Times New Roman" panose="02020603050405020304" pitchFamily="18" charset="0"/>
                <a:cs typeface="Times New Roman" panose="02020603050405020304" pitchFamily="18" charset="0"/>
              </a:rPr>
              <a:t>, and the records also include two signals that reflect the sum of the 8 sensor outputs for each foot.</a:t>
            </a:r>
          </a:p>
          <a:p>
            <a:pPr algn="l"/>
            <a:r>
              <a:rPr lang="en-US" sz="1400" b="1" i="0" u="none" strike="noStrike" dirty="0" err="1">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Daphnet</a:t>
            </a:r>
            <a:r>
              <a:rPr lang="en-US" sz="1400" b="1" i="0" u="none" strike="noStrike"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Dataset</a:t>
            </a:r>
            <a:endParaRPr lang="en-US" sz="1400" b="1"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The dataset comprises of recordings of 3D acceleration at 64 Hz from 3 acceleration sensors.</a:t>
            </a:r>
          </a:p>
          <a:p>
            <a:pPr algn="l">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The sensors are placed at the ankle (shank), on the thigh, and on the hip. The dataset was recorded in the lab with emphasis on generating many freeze events.</a:t>
            </a:r>
          </a:p>
          <a:p>
            <a:pPr algn="l">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Users performed three kinds of tasks: straight line walking, walking with numerous turns, and finally a more realistic activity of daily living (ADL) task, where users went into different rooms while fetching coffee, opening doors, etc. The meaning of the annotations of the samples are as follows:</a:t>
            </a:r>
          </a:p>
          <a:p>
            <a:pPr marL="742950" lvl="1" indent="-285750" algn="l">
              <a:buFont typeface="Arial" panose="020B0604020202020204" pitchFamily="34" charset="0"/>
              <a:buChar char="•"/>
            </a:pPr>
            <a:r>
              <a:rPr lang="en-US" sz="1200" b="1" i="0" dirty="0">
                <a:solidFill>
                  <a:schemeClr val="tx1"/>
                </a:solidFill>
                <a:effectLst/>
                <a:latin typeface="Times New Roman" panose="02020603050405020304" pitchFamily="18" charset="0"/>
                <a:cs typeface="Times New Roman" panose="02020603050405020304" pitchFamily="18" charset="0"/>
              </a:rPr>
              <a:t>0</a:t>
            </a:r>
            <a:r>
              <a:rPr lang="en-US" sz="1200" b="0" i="0" dirty="0">
                <a:solidFill>
                  <a:schemeClr val="tx1"/>
                </a:solidFill>
                <a:effectLst/>
                <a:latin typeface="Times New Roman" panose="02020603050405020304" pitchFamily="18" charset="0"/>
                <a:cs typeface="Times New Roman" panose="02020603050405020304" pitchFamily="18" charset="0"/>
              </a:rPr>
              <a:t>: not part of the experiment. For instance, the sensors are installed on the user or the user is performing activities unrelated to the experimental protocol, such as debriefing.</a:t>
            </a:r>
          </a:p>
          <a:p>
            <a:pPr marL="742950" lvl="1" indent="-285750" algn="l">
              <a:buFont typeface="Arial" panose="020B0604020202020204" pitchFamily="34" charset="0"/>
              <a:buChar char="•"/>
            </a:pPr>
            <a:r>
              <a:rPr lang="en-US" sz="1200" b="1" i="0" dirty="0">
                <a:solidFill>
                  <a:schemeClr val="tx1"/>
                </a:solidFill>
                <a:effectLst/>
                <a:latin typeface="Times New Roman" panose="02020603050405020304" pitchFamily="18" charset="0"/>
                <a:cs typeface="Times New Roman" panose="02020603050405020304" pitchFamily="18" charset="0"/>
              </a:rPr>
              <a:t>1</a:t>
            </a:r>
            <a:r>
              <a:rPr lang="en-US" sz="1200" b="0" i="0" dirty="0">
                <a:solidFill>
                  <a:schemeClr val="tx1"/>
                </a:solidFill>
                <a:effectLst/>
                <a:latin typeface="Times New Roman" panose="02020603050405020304" pitchFamily="18" charset="0"/>
                <a:cs typeface="Times New Roman" panose="02020603050405020304" pitchFamily="18" charset="0"/>
              </a:rPr>
              <a:t>: experiment, no freeze (can be any of stand, walk, turn)</a:t>
            </a:r>
          </a:p>
          <a:p>
            <a:pPr marL="742950" lvl="1" indent="-285750" algn="l">
              <a:buFont typeface="Arial" panose="020B0604020202020204" pitchFamily="34" charset="0"/>
              <a:buChar char="•"/>
            </a:pPr>
            <a:r>
              <a:rPr lang="en-US" sz="1200" b="1" i="0" dirty="0">
                <a:solidFill>
                  <a:schemeClr val="tx1"/>
                </a:solidFill>
                <a:effectLst/>
                <a:latin typeface="Times New Roman" panose="02020603050405020304" pitchFamily="18" charset="0"/>
                <a:cs typeface="Times New Roman" panose="02020603050405020304" pitchFamily="18" charset="0"/>
              </a:rPr>
              <a:t>2</a:t>
            </a:r>
            <a:r>
              <a:rPr lang="en-US" sz="1200" b="0" i="0" dirty="0">
                <a:solidFill>
                  <a:schemeClr val="tx1"/>
                </a:solidFill>
                <a:effectLst/>
                <a:latin typeface="Times New Roman" panose="02020603050405020304" pitchFamily="18" charset="0"/>
                <a:cs typeface="Times New Roman" panose="02020603050405020304" pitchFamily="18" charset="0"/>
              </a:rPr>
              <a:t>: freeze</a:t>
            </a:r>
          </a:p>
          <a:p>
            <a:pPr marL="36900" indent="0">
              <a:buNone/>
            </a:pPr>
            <a:endParaRPr lang="en-IN" sz="1200" dirty="0">
              <a:solidFill>
                <a:schemeClr val="tx1"/>
              </a:solidFill>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ACE8717C-5CBC-F51B-A0BB-69BC0DFD5C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45725" y="6088063"/>
            <a:ext cx="19462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2570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DBF9ADF-2503-49AD-9621-61FA6BDA2724}"/>
              </a:ext>
            </a:extLst>
          </p:cNvPr>
          <p:cNvPicPr>
            <a:picLocks noGrp="1" noChangeAspect="1"/>
          </p:cNvPicPr>
          <p:nvPr>
            <p:ph idx="1"/>
          </p:nvPr>
        </p:nvPicPr>
        <p:blipFill>
          <a:blip r:embed="rId2"/>
          <a:stretch>
            <a:fillRect/>
          </a:stretch>
        </p:blipFill>
        <p:spPr>
          <a:xfrm>
            <a:off x="2489464" y="1352055"/>
            <a:ext cx="7441053" cy="3714750"/>
          </a:xfrm>
        </p:spPr>
      </p:pic>
      <p:pic>
        <p:nvPicPr>
          <p:cNvPr id="4" name="Picture 1">
            <a:extLst>
              <a:ext uri="{FF2B5EF4-FFF2-40B4-BE49-F238E27FC236}">
                <a16:creationId xmlns:a16="http://schemas.microsoft.com/office/drawing/2014/main" id="{AD1D763B-74B9-EAF3-2E5E-0CD56D4CA4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5725" y="6088063"/>
            <a:ext cx="19462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1706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0DB92-2A0A-EE37-D296-802541918327}"/>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CEB67268-EE4A-16F6-8B68-5BA891092E58}"/>
              </a:ext>
            </a:extLst>
          </p:cNvPr>
          <p:cNvSpPr>
            <a:spLocks noGrp="1"/>
          </p:cNvSpPr>
          <p:nvPr>
            <p:ph idx="1"/>
          </p:nvPr>
        </p:nvSpPr>
        <p:spPr>
          <a:xfrm>
            <a:off x="913794" y="2076450"/>
            <a:ext cx="10581519" cy="3504953"/>
          </a:xfrm>
        </p:spPr>
        <p:txBody>
          <a:bodyPr>
            <a:normAutofit/>
          </a:bodyPr>
          <a:lstStyle/>
          <a:p>
            <a:pPr marL="36900" indent="0">
              <a:buNone/>
            </a:pPr>
            <a:r>
              <a:rPr lang="en-US" sz="2000" b="0" i="0" dirty="0">
                <a:solidFill>
                  <a:schemeClr val="tx1"/>
                </a:solidFill>
                <a:effectLst/>
                <a:latin typeface="Times New Roman" panose="02020603050405020304" pitchFamily="18" charset="0"/>
                <a:cs typeface="Times New Roman" panose="02020603050405020304" pitchFamily="18" charset="0"/>
              </a:rPr>
              <a:t>We will be designing a system that uses </a:t>
            </a:r>
            <a:r>
              <a:rPr lang="en-US" sz="2000" b="1" i="0" dirty="0">
                <a:solidFill>
                  <a:schemeClr val="tx1"/>
                </a:solidFill>
                <a:effectLst/>
                <a:latin typeface="Times New Roman" panose="02020603050405020304" pitchFamily="18" charset="0"/>
                <a:cs typeface="Times New Roman" panose="02020603050405020304" pitchFamily="18" charset="0"/>
              </a:rPr>
              <a:t>deep learning to detect Parkinson’s Disease at an earlier stage</a:t>
            </a:r>
            <a:r>
              <a:rPr lang="en-US" sz="2000" b="0" i="0" dirty="0">
                <a:solidFill>
                  <a:schemeClr val="tx1"/>
                </a:solidFill>
                <a:effectLst/>
                <a:latin typeface="Times New Roman" panose="02020603050405020304" pitchFamily="18" charset="0"/>
                <a:cs typeface="Times New Roman" panose="02020603050405020304" pitchFamily="18" charset="0"/>
              </a:rPr>
              <a:t>. Using the motor-based inputs we have developed deep learning models which detects motor-based symptoms in the subject’s body to subsequently detect the onset of Parkinson’s disease and also the severity of the Parkinson’s Disease based on the Hoehn </a:t>
            </a:r>
            <a:r>
              <a:rPr lang="en-US" sz="2000" b="0" i="0" dirty="0" err="1">
                <a:solidFill>
                  <a:schemeClr val="tx1"/>
                </a:solidFill>
                <a:effectLst/>
                <a:latin typeface="Times New Roman" panose="02020603050405020304" pitchFamily="18" charset="0"/>
                <a:cs typeface="Times New Roman" panose="02020603050405020304" pitchFamily="18" charset="0"/>
              </a:rPr>
              <a:t>Yahr</a:t>
            </a:r>
            <a:r>
              <a:rPr lang="en-US" sz="2000" b="0" i="0" dirty="0">
                <a:solidFill>
                  <a:schemeClr val="tx1"/>
                </a:solidFill>
                <a:effectLst/>
                <a:latin typeface="Times New Roman" panose="02020603050405020304" pitchFamily="18" charset="0"/>
                <a:cs typeface="Times New Roman" panose="02020603050405020304" pitchFamily="18" charset="0"/>
              </a:rPr>
              <a:t> Severity Scale.</a:t>
            </a:r>
          </a:p>
          <a:p>
            <a:pPr marL="36900" indent="0">
              <a:buNone/>
            </a:pPr>
            <a:r>
              <a:rPr lang="en-US" sz="2000" b="0" i="0" dirty="0">
                <a:solidFill>
                  <a:schemeClr val="tx1"/>
                </a:solidFill>
                <a:effectLst/>
                <a:latin typeface="-apple-system"/>
              </a:rPr>
              <a:t>The proposed project aligns with the broader objective of enhancing healthcare through the application of artificial intelligence and machine learning. By developing robust deep learning models for early Parkinson's detection, we can contribute to a more proactive and personalized approach to healthcare. This has the potential to reduce the burden on patients and caregivers, improve treatment outcomes, and allocate medical resources more efficiently.</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36900" indent="0">
              <a:buNone/>
            </a:pP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96F4F2A7-3D33-9F55-5552-4186DDA12D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5725" y="6088063"/>
            <a:ext cx="19462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6532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2DE02-9BEB-3DB1-0085-9577BC4793DC}"/>
              </a:ext>
            </a:extLst>
          </p:cNvPr>
          <p:cNvSpPr>
            <a:spLocks noGrp="1"/>
          </p:cNvSpPr>
          <p:nvPr>
            <p:ph type="title"/>
          </p:nvPr>
        </p:nvSpPr>
        <p:spPr/>
        <p:txBody>
          <a:bodyPr/>
          <a:lstStyle/>
          <a:p>
            <a:r>
              <a:rPr lang="en-IN" dirty="0"/>
              <a:t>Existing Work</a:t>
            </a:r>
          </a:p>
        </p:txBody>
      </p:sp>
      <p:sp>
        <p:nvSpPr>
          <p:cNvPr id="3" name="Content Placeholder 2">
            <a:extLst>
              <a:ext uri="{FF2B5EF4-FFF2-40B4-BE49-F238E27FC236}">
                <a16:creationId xmlns:a16="http://schemas.microsoft.com/office/drawing/2014/main" id="{BEE1BE54-7219-8FDA-CC07-E60A09B37978}"/>
              </a:ext>
            </a:extLst>
          </p:cNvPr>
          <p:cNvSpPr>
            <a:spLocks noGrp="1"/>
          </p:cNvSpPr>
          <p:nvPr>
            <p:ph idx="1"/>
          </p:nvPr>
        </p:nvSpPr>
        <p:spPr/>
        <p:txBody>
          <a:bodyPr>
            <a:normAutofit/>
          </a:bodyPr>
          <a:lstStyle/>
          <a:p>
            <a:pPr marL="36900" indent="0">
              <a:buNone/>
            </a:pPr>
            <a:r>
              <a:rPr lang="en-US" sz="1400" b="0" i="0" dirty="0">
                <a:solidFill>
                  <a:schemeClr val="tx1"/>
                </a:solidFill>
                <a:effectLst/>
                <a:latin typeface="Times New Roman" panose="02020603050405020304" pitchFamily="18" charset="0"/>
                <a:cs typeface="Times New Roman" panose="02020603050405020304" pitchFamily="18" charset="0"/>
              </a:rPr>
              <a:t>Until recently, the gold-standard checklist for diagnosis came from the U.K.’s Parkinson’s Disease Society Brain Bank. It was a checklist that doctors followed to determine if the symptoms they saw fit the disease. But that’s now considered outdated. Recently, new criteria from the International Parkinson and Movement Disorder Society have come into use. This list reflects the most current understanding of the condition. It allows doctors to reach a more accurate diagnosis so patients can begin treatment at earlier stages.</a:t>
            </a:r>
          </a:p>
          <a:p>
            <a:pPr algn="l" fontAlgn="base"/>
            <a:r>
              <a:rPr lang="en-US" sz="1400" b="0" i="0" dirty="0">
                <a:solidFill>
                  <a:schemeClr val="tx1"/>
                </a:solidFill>
                <a:effectLst/>
                <a:latin typeface="Times New Roman" panose="02020603050405020304" pitchFamily="18" charset="0"/>
                <a:cs typeface="Times New Roman" panose="02020603050405020304" pitchFamily="18" charset="0"/>
              </a:rPr>
              <a:t>There is no lab or imaging test that is recommended or definitive for Parkinson’s disease. However, in 2011, the U.S. Food and Drug Administration approved an imaging scan called the </a:t>
            </a:r>
            <a:r>
              <a:rPr lang="en-US" sz="1400" b="0" i="0" dirty="0" err="1">
                <a:solidFill>
                  <a:schemeClr val="tx1"/>
                </a:solidFill>
                <a:effectLst/>
                <a:latin typeface="Times New Roman" panose="02020603050405020304" pitchFamily="18" charset="0"/>
                <a:cs typeface="Times New Roman" panose="02020603050405020304" pitchFamily="18" charset="0"/>
              </a:rPr>
              <a:t>DaTscan</a:t>
            </a:r>
            <a:r>
              <a:rPr lang="en-US" sz="1400" b="0" i="0" dirty="0">
                <a:solidFill>
                  <a:schemeClr val="tx1"/>
                </a:solidFill>
                <a:effectLst/>
                <a:latin typeface="Times New Roman" panose="02020603050405020304" pitchFamily="18" charset="0"/>
                <a:cs typeface="Times New Roman" panose="02020603050405020304" pitchFamily="18" charset="0"/>
              </a:rPr>
              <a:t>. This technique allows doctors to see detailed pictures of the brain’s dopamine system.</a:t>
            </a:r>
          </a:p>
          <a:p>
            <a:pPr algn="l" fontAlgn="base"/>
            <a:r>
              <a:rPr lang="en-US" sz="1400" b="0" i="0" dirty="0">
                <a:solidFill>
                  <a:schemeClr val="tx1"/>
                </a:solidFill>
                <a:effectLst/>
                <a:latin typeface="Times New Roman" panose="02020603050405020304" pitchFamily="18" charset="0"/>
                <a:cs typeface="Times New Roman" panose="02020603050405020304" pitchFamily="18" charset="0"/>
              </a:rPr>
              <a:t>A </a:t>
            </a:r>
            <a:r>
              <a:rPr lang="en-US" sz="1400" b="0" i="0" dirty="0" err="1">
                <a:solidFill>
                  <a:schemeClr val="tx1"/>
                </a:solidFill>
                <a:effectLst/>
                <a:latin typeface="Times New Roman" panose="02020603050405020304" pitchFamily="18" charset="0"/>
                <a:cs typeface="Times New Roman" panose="02020603050405020304" pitchFamily="18" charset="0"/>
              </a:rPr>
              <a:t>DaTscan</a:t>
            </a:r>
            <a:r>
              <a:rPr lang="en-US" sz="1400" b="0" i="0" dirty="0">
                <a:solidFill>
                  <a:schemeClr val="tx1"/>
                </a:solidFill>
                <a:effectLst/>
                <a:latin typeface="Times New Roman" panose="02020603050405020304" pitchFamily="18" charset="0"/>
                <a:cs typeface="Times New Roman" panose="02020603050405020304" pitchFamily="18" charset="0"/>
              </a:rPr>
              <a:t> involves an injection of a small amount of a radioactive drug and a machine called a single-photon emission computed tomography (SPECT) scanner, similar to an MRI.</a:t>
            </a:r>
          </a:p>
          <a:p>
            <a:pPr algn="l" fontAlgn="base"/>
            <a:r>
              <a:rPr lang="en-US" sz="1400" b="0" i="0" dirty="0">
                <a:solidFill>
                  <a:schemeClr val="tx1"/>
                </a:solidFill>
                <a:effectLst/>
                <a:latin typeface="Times New Roman" panose="02020603050405020304" pitchFamily="18" charset="0"/>
                <a:cs typeface="Times New Roman" panose="02020603050405020304" pitchFamily="18" charset="0"/>
              </a:rPr>
              <a:t>The drug binds to dopamine transmitters in the brain, showing where in the brain dopaminergic neurons are. (Dopaminergic neurons are the source of dopamine in the brain; a loss of dopamine is what leads to Parkinson’s.)</a:t>
            </a:r>
          </a:p>
          <a:p>
            <a:pPr algn="l" fontAlgn="base"/>
            <a:r>
              <a:rPr lang="en-US" sz="1400" b="0" i="0" dirty="0">
                <a:solidFill>
                  <a:schemeClr val="tx1"/>
                </a:solidFill>
                <a:effectLst/>
                <a:latin typeface="Times New Roman" panose="02020603050405020304" pitchFamily="18" charset="0"/>
                <a:cs typeface="Times New Roman" panose="02020603050405020304" pitchFamily="18" charset="0"/>
              </a:rPr>
              <a:t>The results of a </a:t>
            </a:r>
            <a:r>
              <a:rPr lang="en-US" sz="1400" b="0" i="0" dirty="0" err="1">
                <a:solidFill>
                  <a:schemeClr val="tx1"/>
                </a:solidFill>
                <a:effectLst/>
                <a:latin typeface="Times New Roman" panose="02020603050405020304" pitchFamily="18" charset="0"/>
                <a:cs typeface="Times New Roman" panose="02020603050405020304" pitchFamily="18" charset="0"/>
              </a:rPr>
              <a:t>DaTscan</a:t>
            </a:r>
            <a:r>
              <a:rPr lang="en-US" sz="1400" b="0" i="0" dirty="0">
                <a:solidFill>
                  <a:schemeClr val="tx1"/>
                </a:solidFill>
                <a:effectLst/>
                <a:latin typeface="Times New Roman" panose="02020603050405020304" pitchFamily="18" charset="0"/>
                <a:cs typeface="Times New Roman" panose="02020603050405020304" pitchFamily="18" charset="0"/>
              </a:rPr>
              <a:t> can’t show that you have Parkinson’s, but they can help your doctor confirm a diagnosis or rule out a Parkinson’s mimic.</a:t>
            </a:r>
          </a:p>
          <a:p>
            <a:pPr marL="36900" indent="0">
              <a:buNone/>
            </a:pPr>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43392D99-F924-01E6-C775-13DB1093B2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5725" y="6088063"/>
            <a:ext cx="19462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82013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{9654662E-9140-4827-9774-81B0C513FCEB}tf55705232_win32</Template>
  <TotalTime>40</TotalTime>
  <Words>1146</Words>
  <Application>Microsoft Office PowerPoint</Application>
  <PresentationFormat>Widescreen</PresentationFormat>
  <Paragraphs>61</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Calibri</vt:lpstr>
      <vt:lpstr>Goudy Old Style</vt:lpstr>
      <vt:lpstr>Times New Roman</vt:lpstr>
      <vt:lpstr>Wingdings 2</vt:lpstr>
      <vt:lpstr>SlateVTI</vt:lpstr>
      <vt:lpstr>PowerPoint Presentation</vt:lpstr>
      <vt:lpstr>Bonafide Certificate</vt:lpstr>
      <vt:lpstr>Index</vt:lpstr>
      <vt:lpstr>Introduction</vt:lpstr>
      <vt:lpstr>Motivation</vt:lpstr>
      <vt:lpstr>Datasets</vt:lpstr>
      <vt:lpstr>PowerPoint Presentation</vt:lpstr>
      <vt:lpstr>Objective</vt:lpstr>
      <vt:lpstr>Existing Work</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Malay Vipul</dc:creator>
  <cp:lastModifiedBy>Malay Vipul</cp:lastModifiedBy>
  <cp:revision>2</cp:revision>
  <dcterms:created xsi:type="dcterms:W3CDTF">2023-11-28T16:54:30Z</dcterms:created>
  <dcterms:modified xsi:type="dcterms:W3CDTF">2023-11-30T14:53:33Z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