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63" r:id="rId6"/>
    <p:sldId id="261" r:id="rId7"/>
    <p:sldId id="264" r:id="rId8"/>
    <p:sldId id="265" r:id="rId9"/>
    <p:sldId id="268" r:id="rId10"/>
    <p:sldId id="258" r:id="rId11"/>
    <p:sldId id="260" r:id="rId12"/>
    <p:sldId id="267" r:id="rId13"/>
    <p:sldId id="259" r:id="rId14"/>
    <p:sldId id="270" r:id="rId15"/>
    <p:sldId id="271" r:id="rId16"/>
    <p:sldId id="273" r:id="rId17"/>
    <p:sldId id="277" r:id="rId18"/>
    <p:sldId id="276" r:id="rId19"/>
    <p:sldId id="274" r:id="rId20"/>
    <p:sldId id="275"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Threads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 fact</a:t>
            </a:r>
            <a:endParaRPr lang="en-US"/>
          </a:p>
        </p:txBody>
      </p:sp>
      <p:sp>
        <p:nvSpPr>
          <p:cNvPr id="3" name="Content Placeholder 2"/>
          <p:cNvSpPr>
            <a:spLocks noGrp="1"/>
          </p:cNvSpPr>
          <p:nvPr>
            <p:ph idx="1"/>
          </p:nvPr>
        </p:nvSpPr>
        <p:spPr/>
        <p:txBody>
          <a:bodyPr/>
          <a:p>
            <a:r>
              <a:rPr lang="en-US"/>
              <a:t>main method is already running on a thread.</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380365"/>
          </a:xfrm>
        </p:spPr>
        <p:txBody>
          <a:bodyPr>
            <a:normAutofit fontScale="90000"/>
          </a:bodyPr>
          <a:p>
            <a:r>
              <a:rPr lang="en-US"/>
              <a:t>Inheriting a Thread class</a:t>
            </a:r>
            <a:endParaRPr lang="en-US"/>
          </a:p>
        </p:txBody>
      </p:sp>
      <p:sp>
        <p:nvSpPr>
          <p:cNvPr id="3" name="Content Placeholder 2"/>
          <p:cNvSpPr>
            <a:spLocks noGrp="1"/>
          </p:cNvSpPr>
          <p:nvPr>
            <p:ph idx="1"/>
          </p:nvPr>
        </p:nvSpPr>
        <p:spPr>
          <a:xfrm>
            <a:off x="838200" y="841375"/>
            <a:ext cx="10515600" cy="5335905"/>
          </a:xfrm>
        </p:spPr>
        <p:txBody>
          <a:bodyPr>
            <a:normAutofit fontScale="80000"/>
          </a:bodyPr>
          <a:p>
            <a:r>
              <a:rPr lang="en-US"/>
              <a:t>We can Create out own class that inherits from the thread class.</a:t>
            </a:r>
            <a:endParaRPr lang="en-US"/>
          </a:p>
          <a:p>
            <a:r>
              <a:rPr lang="en-US"/>
              <a:t>We need to override the run method in  which, we  write the code to run as part of the thread.</a:t>
            </a:r>
            <a:endParaRPr lang="en-US"/>
          </a:p>
          <a:p>
            <a:pPr marL="0" indent="0">
              <a:buNone/>
            </a:pPr>
            <a:r>
              <a:rPr lang="en-US"/>
              <a:t>Class MyThread extends Thread{</a:t>
            </a:r>
            <a:endParaRPr lang="en-US"/>
          </a:p>
          <a:p>
            <a:pPr marL="0" indent="457200">
              <a:buNone/>
            </a:pPr>
            <a:r>
              <a:rPr lang="en-US"/>
              <a:t>@Override</a:t>
            </a:r>
            <a:endParaRPr lang="en-US"/>
          </a:p>
          <a:p>
            <a:pPr marL="0" indent="457200">
              <a:buNone/>
            </a:pPr>
            <a:r>
              <a:rPr lang="en-US"/>
              <a:t>public void run(){</a:t>
            </a:r>
            <a:endParaRPr lang="en-US"/>
          </a:p>
          <a:p>
            <a:pPr marL="457200" lvl="1" indent="457200">
              <a:buNone/>
            </a:pPr>
            <a:r>
              <a:rPr lang="en-US"/>
              <a:t>...... code</a:t>
            </a:r>
            <a:endParaRPr lang="en-US"/>
          </a:p>
          <a:p>
            <a:pPr marL="0" indent="457200">
              <a:buNone/>
            </a:pPr>
            <a:r>
              <a:rPr lang="en-US"/>
              <a:t>}</a:t>
            </a:r>
            <a:endParaRPr lang="en-US"/>
          </a:p>
          <a:p>
            <a:pPr marL="0" indent="0">
              <a:buNone/>
            </a:pPr>
            <a:r>
              <a:rPr lang="en-US"/>
              <a:t>}</a:t>
            </a:r>
            <a:endParaRPr lang="en-US"/>
          </a:p>
          <a:p>
            <a:r>
              <a:rPr lang="en-US"/>
              <a:t>in the main method we create multiple threads of this class and call the start method to start running the thread.</a:t>
            </a:r>
            <a:endParaRPr lang="en-US"/>
          </a:p>
          <a:p>
            <a:r>
              <a:rPr lang="en-US"/>
              <a:t>Once we use the extends, the possibility of having multiple inheritance is gone. This is why we use runnable interface.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Runnable interface</a:t>
            </a:r>
            <a:endParaRPr lang="en-US"/>
          </a:p>
        </p:txBody>
      </p:sp>
      <p:sp>
        <p:nvSpPr>
          <p:cNvPr id="3" name="Content Placeholder 2"/>
          <p:cNvSpPr>
            <a:spLocks noGrp="1"/>
          </p:cNvSpPr>
          <p:nvPr>
            <p:ph idx="1"/>
          </p:nvPr>
        </p:nvSpPr>
        <p:spPr/>
        <p:txBody>
          <a:bodyPr>
            <a:normAutofit fontScale="90000" lnSpcReduction="20000"/>
          </a:bodyPr>
          <a:p>
            <a:r>
              <a:rPr lang="en-US"/>
              <a:t>Runnable is an interface.</a:t>
            </a:r>
            <a:endParaRPr lang="en-US"/>
          </a:p>
          <a:p>
            <a:r>
              <a:rPr lang="en-US"/>
              <a:t>We need to implement the run method.</a:t>
            </a:r>
            <a:endParaRPr lang="en-US"/>
          </a:p>
          <a:p>
            <a:endParaRPr lang="en-US"/>
          </a:p>
          <a:p>
            <a:r>
              <a:rPr lang="en-US"/>
              <a:t>class MyThread implements Runnable{</a:t>
            </a:r>
            <a:endParaRPr lang="en-US"/>
          </a:p>
          <a:p>
            <a:pPr marL="0" indent="457200">
              <a:buNone/>
            </a:pPr>
            <a:r>
              <a:rPr lang="en-US" sz="2800">
                <a:sym typeface="+mn-ea"/>
              </a:rPr>
              <a:t>@Override</a:t>
            </a:r>
            <a:endParaRPr lang="en-US" sz="2800"/>
          </a:p>
          <a:p>
            <a:pPr marL="0" indent="457200">
              <a:buNone/>
            </a:pPr>
            <a:r>
              <a:rPr lang="en-US" sz="2800">
                <a:sym typeface="+mn-ea"/>
              </a:rPr>
              <a:t>public void run(){</a:t>
            </a:r>
            <a:endParaRPr lang="en-US" sz="2800"/>
          </a:p>
          <a:p>
            <a:pPr marL="457200" lvl="1" indent="457200">
              <a:buNone/>
            </a:pPr>
            <a:r>
              <a:rPr lang="en-US" sz="2800">
                <a:sym typeface="+mn-ea"/>
              </a:rPr>
              <a:t>...... code</a:t>
            </a:r>
            <a:endParaRPr lang="en-US" sz="2800"/>
          </a:p>
          <a:p>
            <a:pPr marL="0" indent="457200">
              <a:buNone/>
            </a:pPr>
            <a:r>
              <a:rPr lang="en-US" sz="2800">
                <a:sym typeface="+mn-ea"/>
              </a:rPr>
              <a:t>}</a:t>
            </a:r>
            <a:endParaRPr lang="en-US"/>
          </a:p>
          <a:p>
            <a:r>
              <a:rPr lang="en-US"/>
              <a:t>}</a:t>
            </a:r>
            <a:endParaRPr lang="en-US"/>
          </a:p>
          <a:p>
            <a:r>
              <a:rPr lang="en-US"/>
              <a:t>We have to create an object of this class and provide it as a parameter when we are creating the Thread class object.</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Callable inteface</a:t>
            </a:r>
            <a:br>
              <a:rPr lang="en-US"/>
            </a:br>
            <a:endParaRPr lang="en-US"/>
          </a:p>
        </p:txBody>
      </p:sp>
      <p:sp>
        <p:nvSpPr>
          <p:cNvPr id="3" name="Content Placeholder 2"/>
          <p:cNvSpPr>
            <a:spLocks noGrp="1"/>
          </p:cNvSpPr>
          <p:nvPr>
            <p:ph idx="1"/>
          </p:nvPr>
        </p:nvSpPr>
        <p:spPr/>
        <p:txBody>
          <a:bodyPr>
            <a:normAutofit fontScale="80000"/>
          </a:bodyPr>
          <a:p>
            <a:r>
              <a:rPr lang="en-US"/>
              <a:t>Callable interface has 1 method called call. This method is similar to run method. The main difference is It can return an value.</a:t>
            </a:r>
            <a:endParaRPr lang="en-US"/>
          </a:p>
          <a:p>
            <a:endParaRPr lang="en-US"/>
          </a:p>
          <a:p>
            <a:r>
              <a:rPr lang="en-US"/>
              <a:t>public class MyCallable implements Callable{</a:t>
            </a:r>
            <a:endParaRPr lang="en-US"/>
          </a:p>
          <a:p>
            <a:pPr marL="0" indent="457200">
              <a:buNone/>
            </a:pPr>
            <a:r>
              <a:rPr lang="en-US"/>
              <a:t>@Override</a:t>
            </a:r>
            <a:endParaRPr lang="en-US"/>
          </a:p>
          <a:p>
            <a:pPr marL="0" indent="457200">
              <a:buNone/>
            </a:pPr>
            <a:r>
              <a:rPr lang="en-US"/>
              <a:t>public Object call(){</a:t>
            </a:r>
            <a:endParaRPr lang="en-US"/>
          </a:p>
          <a:p>
            <a:pPr marL="457200" lvl="1" indent="457200">
              <a:buNone/>
            </a:pPr>
            <a:r>
              <a:rPr lang="en-US"/>
              <a:t>....</a:t>
            </a:r>
            <a:endParaRPr lang="en-US"/>
          </a:p>
          <a:p>
            <a:pPr marL="457200" lvl="1" indent="457200">
              <a:buNone/>
            </a:pPr>
            <a:r>
              <a:rPr lang="en-US"/>
              <a:t>return value;</a:t>
            </a:r>
            <a:endParaRPr lang="en-US"/>
          </a:p>
          <a:p>
            <a:pPr marL="0" indent="457200">
              <a:buNone/>
            </a:pPr>
            <a:r>
              <a:rPr lang="en-US"/>
              <a:t>}</a:t>
            </a:r>
            <a:endParaRPr lang="en-US"/>
          </a:p>
          <a:p>
            <a:r>
              <a:rPr lang="en-US"/>
              <a:t>}</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FutureTask </a:t>
            </a:r>
            <a:endParaRPr lang="en-US"/>
          </a:p>
        </p:txBody>
      </p:sp>
      <p:sp>
        <p:nvSpPr>
          <p:cNvPr id="3" name="Content Placeholder 2"/>
          <p:cNvSpPr>
            <a:spLocks noGrp="1"/>
          </p:cNvSpPr>
          <p:nvPr>
            <p:ph idx="1"/>
          </p:nvPr>
        </p:nvSpPr>
        <p:spPr/>
        <p:txBody>
          <a:bodyPr>
            <a:normAutofit fontScale="70000"/>
          </a:bodyPr>
          <a:p>
            <a:r>
              <a:rPr lang="en-US">
                <a:sym typeface="+mn-ea"/>
              </a:rPr>
              <a:t>To use the Mycallable class as a Thread, we need to first create an object for the MyCallable class. Then we need to create a FutureTask object by passing in the MyCallable object.</a:t>
            </a:r>
            <a:endParaRPr lang="en-US"/>
          </a:p>
          <a:p>
            <a:r>
              <a:rPr lang="en-US"/>
              <a:t>FutureTask is a Generic class. We need to provide the type of the data that we will get back as a result of executing the thread.</a:t>
            </a:r>
            <a:endParaRPr lang="en-US"/>
          </a:p>
          <a:p>
            <a:r>
              <a:rPr lang="en-US"/>
              <a:t>We then need to create a Thread object and pass in the FutureTask object. and start the Thread</a:t>
            </a:r>
            <a:endParaRPr lang="en-US"/>
          </a:p>
          <a:p>
            <a:r>
              <a:rPr lang="en-US"/>
              <a:t>Once we have it, we can use the get method on the FutureTask object.</a:t>
            </a:r>
            <a:endParaRPr lang="en-US"/>
          </a:p>
          <a:p>
            <a:r>
              <a:rPr lang="en-US"/>
              <a:t>Syntax:</a:t>
            </a:r>
            <a:endParaRPr lang="en-US"/>
          </a:p>
          <a:p>
            <a:r>
              <a:rPr lang="en-US" altLang="en-US"/>
              <a:t>FutureTask&lt;Integer&gt; task1 = new FutureTask&lt;&gt;(th1);</a:t>
            </a:r>
            <a:endParaRPr lang="en-US" altLang="en-US"/>
          </a:p>
          <a:p>
            <a:r>
              <a:rPr lang="en-US" altLang="en-US"/>
              <a:t>Thread t1 = new Thread(task1);</a:t>
            </a:r>
            <a:endParaRPr lang="en-US" altLang="en-US"/>
          </a:p>
          <a:p>
            <a:r>
              <a:rPr lang="en-US" altLang="en-US"/>
              <a:t>t1.start();</a:t>
            </a:r>
            <a:endParaRPr lang="en-US" altLang="en-US"/>
          </a:p>
          <a:p>
            <a:r>
              <a:rPr lang="en-US" altLang="en-US"/>
              <a:t>Integer result = task1.get();</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5320"/>
          </a:xfrm>
        </p:spPr>
        <p:txBody>
          <a:bodyPr>
            <a:normAutofit fontScale="90000"/>
          </a:bodyPr>
          <a:p>
            <a:r>
              <a:rPr lang="en-US"/>
              <a:t>Producer Consumer Problem</a:t>
            </a:r>
            <a:endParaRPr lang="en-US"/>
          </a:p>
        </p:txBody>
      </p:sp>
      <p:sp>
        <p:nvSpPr>
          <p:cNvPr id="3" name="Content Placeholder 2"/>
          <p:cNvSpPr>
            <a:spLocks noGrp="1"/>
          </p:cNvSpPr>
          <p:nvPr>
            <p:ph idx="1"/>
          </p:nvPr>
        </p:nvSpPr>
        <p:spPr>
          <a:xfrm>
            <a:off x="838200" y="1020445"/>
            <a:ext cx="10515600" cy="5740400"/>
          </a:xfrm>
        </p:spPr>
        <p:txBody>
          <a:bodyPr>
            <a:normAutofit fontScale="90000"/>
          </a:bodyPr>
          <a:p>
            <a:r>
              <a:rPr lang="en-US" altLang="en-US"/>
              <a:t>In a multithreaded environment, multiple threads can access shared resources concurrently.</a:t>
            </a:r>
            <a:endParaRPr lang="en-US" altLang="en-US"/>
          </a:p>
          <a:p>
            <a:r>
              <a:rPr lang="en-US" altLang="en-US"/>
              <a:t>In Producer, Consumer problem, the producer creates items and puts it on a conveyer belt.</a:t>
            </a:r>
            <a:endParaRPr lang="en-US" altLang="en-US"/>
          </a:p>
          <a:p>
            <a:r>
              <a:rPr lang="en-US" altLang="en-US"/>
              <a:t>The consumer consumes it.</a:t>
            </a:r>
            <a:endParaRPr lang="en-US" altLang="en-US"/>
          </a:p>
          <a:p>
            <a:r>
              <a:rPr lang="en-US" altLang="en-US"/>
              <a:t>If the producer is producing too many items and the consumer is  not consuming that much, we will have the data full.</a:t>
            </a:r>
            <a:endParaRPr lang="en-US" altLang="en-US"/>
          </a:p>
          <a:p>
            <a:r>
              <a:rPr lang="en-US" altLang="en-US"/>
              <a:t>if the consumer is consuming too much data and the producer is not producing enough, then consumer has to wait.</a:t>
            </a:r>
            <a:endParaRPr lang="en-US" altLang="en-US"/>
          </a:p>
          <a:p>
            <a:r>
              <a:rPr lang="en-US" altLang="en-US"/>
              <a:t>In programming when we use threads for this, we might get some inconsitent data.</a:t>
            </a:r>
            <a:endParaRPr lang="en-US" altLang="en-US"/>
          </a:p>
          <a:p>
            <a:r>
              <a:rPr lang="en-US" altLang="en-US"/>
              <a:t>One more example would be when there is a simultaneos ticket buying, same ticket might be alloted to two people. This should not happen</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Producer Consumer Problem</a:t>
            </a:r>
            <a:endParaRPr lang="en-US"/>
          </a:p>
        </p:txBody>
      </p:sp>
      <p:sp>
        <p:nvSpPr>
          <p:cNvPr id="4" name="Rectangles 3"/>
          <p:cNvSpPr/>
          <p:nvPr/>
        </p:nvSpPr>
        <p:spPr>
          <a:xfrm>
            <a:off x="2482215" y="2489200"/>
            <a:ext cx="1920240" cy="13106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Producer Thread</a:t>
            </a:r>
            <a:endParaRPr lang="en-US"/>
          </a:p>
        </p:txBody>
      </p:sp>
      <p:sp>
        <p:nvSpPr>
          <p:cNvPr id="5" name="Rectangles 4"/>
          <p:cNvSpPr/>
          <p:nvPr/>
        </p:nvSpPr>
        <p:spPr>
          <a:xfrm>
            <a:off x="2482215" y="4324350"/>
            <a:ext cx="1920240" cy="13106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Consumer Thread</a:t>
            </a:r>
            <a:endParaRPr lang="en-US"/>
          </a:p>
        </p:txBody>
      </p:sp>
      <p:sp>
        <p:nvSpPr>
          <p:cNvPr id="6" name="Rectangles 5"/>
          <p:cNvSpPr/>
          <p:nvPr/>
        </p:nvSpPr>
        <p:spPr>
          <a:xfrm>
            <a:off x="5930265" y="3013710"/>
            <a:ext cx="1920240" cy="13106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Buffer</a:t>
            </a:r>
            <a:endParaRPr lang="en-US"/>
          </a:p>
        </p:txBody>
      </p:sp>
      <p:sp>
        <p:nvSpPr>
          <p:cNvPr id="7" name="Text Box 6"/>
          <p:cNvSpPr txBox="1"/>
          <p:nvPr/>
        </p:nvSpPr>
        <p:spPr>
          <a:xfrm rot="1380000">
            <a:off x="4527550" y="2894965"/>
            <a:ext cx="1250315" cy="368300"/>
          </a:xfrm>
          <a:prstGeom prst="rect">
            <a:avLst/>
          </a:prstGeom>
          <a:noFill/>
        </p:spPr>
        <p:txBody>
          <a:bodyPr wrap="square" rtlCol="0">
            <a:spAutoFit/>
          </a:bodyPr>
          <a:p>
            <a:r>
              <a:rPr lang="en-US"/>
              <a:t>Adds Item</a:t>
            </a:r>
            <a:endParaRPr lang="en-US"/>
          </a:p>
        </p:txBody>
      </p:sp>
      <p:sp>
        <p:nvSpPr>
          <p:cNvPr id="8" name="Text Box 7"/>
          <p:cNvSpPr txBox="1"/>
          <p:nvPr/>
        </p:nvSpPr>
        <p:spPr>
          <a:xfrm rot="19140000">
            <a:off x="4478020" y="4519295"/>
            <a:ext cx="1645285" cy="368300"/>
          </a:xfrm>
          <a:prstGeom prst="rect">
            <a:avLst/>
          </a:prstGeom>
          <a:noFill/>
        </p:spPr>
        <p:txBody>
          <a:bodyPr wrap="square" rtlCol="0">
            <a:spAutoFit/>
          </a:bodyPr>
          <a:p>
            <a:r>
              <a:rPr lang="en-US"/>
              <a:t>removes Item</a:t>
            </a:r>
            <a:endParaRPr lang="en-US"/>
          </a:p>
        </p:txBody>
      </p:sp>
      <p:cxnSp>
        <p:nvCxnSpPr>
          <p:cNvPr id="9" name="Straight Arrow Connector 8"/>
          <p:cNvCxnSpPr>
            <a:stCxn id="4" idx="3"/>
            <a:endCxn id="6" idx="1"/>
          </p:cNvCxnSpPr>
          <p:nvPr/>
        </p:nvCxnSpPr>
        <p:spPr>
          <a:xfrm>
            <a:off x="4402455" y="3144520"/>
            <a:ext cx="1527810" cy="52451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0" name="Straight Arrow Connector 9"/>
          <p:cNvCxnSpPr>
            <a:stCxn id="5" idx="3"/>
            <a:endCxn id="6" idx="1"/>
          </p:cNvCxnSpPr>
          <p:nvPr/>
        </p:nvCxnSpPr>
        <p:spPr>
          <a:xfrm flipV="1">
            <a:off x="4402455" y="3669030"/>
            <a:ext cx="1527810" cy="131064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1" name="Rectangles 10"/>
          <p:cNvSpPr/>
          <p:nvPr/>
        </p:nvSpPr>
        <p:spPr>
          <a:xfrm>
            <a:off x="6042025" y="3883025"/>
            <a:ext cx="454660" cy="441325"/>
          </a:xfrm>
          <a:prstGeom prst="rect">
            <a:avLst/>
          </a:prstGeom>
          <a:solidFill>
            <a:schemeClr val="accent2"/>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Rectangles 11"/>
          <p:cNvSpPr/>
          <p:nvPr/>
        </p:nvSpPr>
        <p:spPr>
          <a:xfrm>
            <a:off x="6625590" y="3883025"/>
            <a:ext cx="454660" cy="441325"/>
          </a:xfrm>
          <a:prstGeom prst="rect">
            <a:avLst/>
          </a:prstGeom>
          <a:solidFill>
            <a:schemeClr val="accent2"/>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Rectangles 12"/>
          <p:cNvSpPr/>
          <p:nvPr/>
        </p:nvSpPr>
        <p:spPr>
          <a:xfrm>
            <a:off x="7209155" y="3883025"/>
            <a:ext cx="454660" cy="441325"/>
          </a:xfrm>
          <a:prstGeom prst="rect">
            <a:avLst/>
          </a:prstGeom>
          <a:solidFill>
            <a:schemeClr val="accent2"/>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Rectangles 13"/>
          <p:cNvSpPr/>
          <p:nvPr/>
        </p:nvSpPr>
        <p:spPr>
          <a:xfrm>
            <a:off x="4559300" y="5382260"/>
            <a:ext cx="454660" cy="441325"/>
          </a:xfrm>
          <a:prstGeom prst="rect">
            <a:avLst/>
          </a:prstGeom>
          <a:solidFill>
            <a:schemeClr val="accent2"/>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Text Box 14"/>
          <p:cNvSpPr txBox="1"/>
          <p:nvPr/>
        </p:nvSpPr>
        <p:spPr>
          <a:xfrm>
            <a:off x="8382000" y="5428615"/>
            <a:ext cx="827405" cy="368300"/>
          </a:xfrm>
          <a:prstGeom prst="rect">
            <a:avLst/>
          </a:prstGeom>
          <a:noFill/>
        </p:spPr>
        <p:txBody>
          <a:bodyPr wrap="square" rtlCol="0">
            <a:spAutoFit/>
          </a:bodyPr>
          <a:p>
            <a:r>
              <a:rPr lang="en-US"/>
              <a:t>items</a:t>
            </a:r>
            <a:endParaRPr lang="en-US"/>
          </a:p>
        </p:txBody>
      </p:sp>
      <p:cxnSp>
        <p:nvCxnSpPr>
          <p:cNvPr id="16" name="Straight Arrow Connector 15"/>
          <p:cNvCxnSpPr>
            <a:stCxn id="12" idx="2"/>
            <a:endCxn id="15" idx="0"/>
          </p:cNvCxnSpPr>
          <p:nvPr/>
        </p:nvCxnSpPr>
        <p:spPr>
          <a:xfrm>
            <a:off x="6852920" y="4324350"/>
            <a:ext cx="1943100" cy="110426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Problems with Producer and Consumer problem</a:t>
            </a:r>
            <a:endParaRPr lang="en-US"/>
          </a:p>
        </p:txBody>
      </p:sp>
      <p:sp>
        <p:nvSpPr>
          <p:cNvPr id="3" name="Content Placeholder 2"/>
          <p:cNvSpPr>
            <a:spLocks noGrp="1"/>
          </p:cNvSpPr>
          <p:nvPr>
            <p:ph idx="1"/>
          </p:nvPr>
        </p:nvSpPr>
        <p:spPr/>
        <p:txBody>
          <a:bodyPr>
            <a:normAutofit fontScale="80000"/>
          </a:bodyPr>
          <a:p>
            <a:r>
              <a:rPr lang="en-US"/>
              <a:t>Producer consumer problem is an example of two thread acting on same resource leading to problems.</a:t>
            </a:r>
            <a:endParaRPr lang="en-US"/>
          </a:p>
          <a:p>
            <a:r>
              <a:rPr lang="en-US"/>
              <a:t>The problems that can arise are</a:t>
            </a:r>
            <a:endParaRPr lang="en-US"/>
          </a:p>
          <a:p>
            <a:pPr marL="0" indent="0">
              <a:buNone/>
            </a:pPr>
            <a:r>
              <a:rPr lang="en-US"/>
              <a:t>data inconsistency.</a:t>
            </a:r>
            <a:endParaRPr lang="en-US"/>
          </a:p>
          <a:p>
            <a:pPr marL="0" indent="0">
              <a:buNone/>
            </a:pPr>
            <a:r>
              <a:rPr lang="en-US" altLang="en-US"/>
              <a:t>If a producer and consumer access the buffer simultaneously without synchronization, they may both read or write to the buffer at the same time.For example, the producer might try to add an item when the buffer is full, causing data corruption or loss.</a:t>
            </a:r>
            <a:endParaRPr lang="en-US" altLang="en-US"/>
          </a:p>
          <a:p>
            <a:pPr marL="0" indent="0">
              <a:buNone/>
            </a:pPr>
            <a:r>
              <a:rPr lang="en-US"/>
              <a:t>Race Condition -</a:t>
            </a:r>
            <a:r>
              <a:rPr lang="en-US" altLang="en-US"/>
              <a:t>A race condition occurs when two threads access shared data at the same time and the outcome depends on the order of execution. If the producer is adding an item while the consumer is removing one, and they both access the same index simultaneously, the buffer state could become inconsistent.</a:t>
            </a:r>
            <a:endParaRPr lang="en-US" altLang="en-US"/>
          </a:p>
          <a:p>
            <a:pPr marL="0" indent="0">
              <a:buNone/>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synchronization</a:t>
            </a:r>
            <a:endParaRPr lang="en-US"/>
          </a:p>
        </p:txBody>
      </p:sp>
      <p:sp>
        <p:nvSpPr>
          <p:cNvPr id="3" name="Content Placeholder 2"/>
          <p:cNvSpPr>
            <a:spLocks noGrp="1"/>
          </p:cNvSpPr>
          <p:nvPr>
            <p:ph idx="1"/>
          </p:nvPr>
        </p:nvSpPr>
        <p:spPr/>
        <p:txBody>
          <a:bodyPr/>
          <a:p>
            <a:r>
              <a:rPr lang="en-US"/>
              <a:t>To fix the inconsitency in the producer consumer Problem, we need to use synchronization.</a:t>
            </a:r>
            <a:endParaRPr lang="en-US"/>
          </a:p>
          <a:p>
            <a:r>
              <a:rPr lang="en-US"/>
              <a:t>Synchronization is the process in which only one thread can enter a critical stage. All the other threads will be waiting for the thread to finish its job.</a:t>
            </a:r>
            <a:endParaRPr lang="en-US"/>
          </a:p>
          <a:p>
            <a:r>
              <a:rPr lang="en-US"/>
              <a:t>Once the thread finished the job, It notifies all the other waiting threads.</a:t>
            </a:r>
            <a:endParaRPr lang="en-US"/>
          </a:p>
          <a:p>
            <a:r>
              <a:rPr lang="en-US"/>
              <a:t>In this way a producer will completely finish his task before notifying the consumer to takeover.</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dead locks</a:t>
            </a:r>
            <a:endParaRPr lang="en-US"/>
          </a:p>
        </p:txBody>
      </p:sp>
      <p:sp>
        <p:nvSpPr>
          <p:cNvPr id="3" name="Content Placeholder 2"/>
          <p:cNvSpPr>
            <a:spLocks noGrp="1"/>
          </p:cNvSpPr>
          <p:nvPr>
            <p:ph idx="1"/>
          </p:nvPr>
        </p:nvSpPr>
        <p:spPr/>
        <p:txBody>
          <a:bodyPr/>
          <a:p>
            <a:r>
              <a:rPr lang="en-US"/>
              <a:t>Lets say we have 2 threads(t1 and t2) and  2 resources(r1 and r2).</a:t>
            </a:r>
            <a:endParaRPr lang="en-US"/>
          </a:p>
          <a:p>
            <a:r>
              <a:rPr lang="en-US"/>
              <a:t>t1 is currently using r1 </a:t>
            </a:r>
            <a:endParaRPr lang="en-US"/>
          </a:p>
          <a:p>
            <a:r>
              <a:rPr lang="en-US"/>
              <a:t>t2 is using r2.</a:t>
            </a:r>
            <a:endParaRPr lang="en-US"/>
          </a:p>
          <a:p>
            <a:r>
              <a:rPr lang="en-US"/>
              <a:t>now t1 needs to use r2 and t2 needs to use r1.</a:t>
            </a:r>
            <a:endParaRPr lang="en-US"/>
          </a:p>
          <a:p>
            <a:r>
              <a:rPr lang="en-US"/>
              <a:t>t1 checks if r2 is available but it is currently busy.</a:t>
            </a:r>
            <a:endParaRPr lang="en-US"/>
          </a:p>
          <a:p>
            <a:r>
              <a:rPr lang="en-US"/>
              <a:t>at the same time, t2 is checking for r1 and it is also busy.</a:t>
            </a:r>
            <a:endParaRPr lang="en-US"/>
          </a:p>
          <a:p>
            <a:r>
              <a:rPr lang="en-US"/>
              <a:t>so both of them cannot aquire the resource that they need. This is called a deadlock</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Thread</a:t>
            </a:r>
            <a:endParaRPr lang="en-US"/>
          </a:p>
        </p:txBody>
      </p:sp>
      <p:sp>
        <p:nvSpPr>
          <p:cNvPr id="3" name="Content Placeholder 2"/>
          <p:cNvSpPr>
            <a:spLocks noGrp="1"/>
          </p:cNvSpPr>
          <p:nvPr>
            <p:ph idx="1"/>
          </p:nvPr>
        </p:nvSpPr>
        <p:spPr/>
        <p:txBody>
          <a:bodyPr>
            <a:normAutofit lnSpcReduction="10000"/>
          </a:bodyPr>
          <a:p>
            <a:r>
              <a:rPr lang="en-US" altLang="en-US"/>
              <a:t> A thread is a sequence of executable instructions within a process. Multithreading allows multiple threads to run concurrently, improving efficiency</a:t>
            </a:r>
            <a:endParaRPr lang="en-US" altLang="en-US"/>
          </a:p>
          <a:p>
            <a:endParaRPr lang="en-US" altLang="en-US"/>
          </a:p>
          <a:p>
            <a:r>
              <a:rPr lang="en-US" altLang="en-US"/>
              <a:t>You can think of a thread as a smaller part of a program. </a:t>
            </a:r>
            <a:endParaRPr lang="en-US" altLang="en-US"/>
          </a:p>
          <a:p>
            <a:r>
              <a:rPr lang="en-US" altLang="en-US"/>
              <a:t>Multi threading is the process of running multiple threads simultaneously.</a:t>
            </a:r>
            <a:endParaRPr lang="en-US" altLang="en-US"/>
          </a:p>
          <a:p>
            <a:r>
              <a:rPr lang="en-US" altLang="en-US"/>
              <a:t>Threads are light weight and making this threads run concurrently, helps to improve tbe performace of the program.</a:t>
            </a:r>
            <a:endParaRPr lang="en-US" altLang="en-US"/>
          </a:p>
          <a:p>
            <a:endParaRPr lang="en-US" altLang="en-US"/>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2482215" y="2489200"/>
            <a:ext cx="1920240" cy="13106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t1</a:t>
            </a:r>
            <a:endParaRPr lang="en-US"/>
          </a:p>
        </p:txBody>
      </p:sp>
      <p:sp>
        <p:nvSpPr>
          <p:cNvPr id="14" name="Rectangles 13"/>
          <p:cNvSpPr/>
          <p:nvPr/>
        </p:nvSpPr>
        <p:spPr>
          <a:xfrm>
            <a:off x="3215005" y="3358515"/>
            <a:ext cx="454660" cy="441325"/>
          </a:xfrm>
          <a:prstGeom prst="rect">
            <a:avLst/>
          </a:prstGeom>
          <a:solidFill>
            <a:schemeClr val="accent2"/>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r1</a:t>
            </a:r>
            <a:endParaRPr lang="en-US"/>
          </a:p>
        </p:txBody>
      </p:sp>
      <p:sp>
        <p:nvSpPr>
          <p:cNvPr id="5" name="Rectangles 4"/>
          <p:cNvSpPr/>
          <p:nvPr/>
        </p:nvSpPr>
        <p:spPr>
          <a:xfrm>
            <a:off x="6662420" y="2489200"/>
            <a:ext cx="1920240" cy="13106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t1</a:t>
            </a:r>
            <a:endParaRPr lang="en-US"/>
          </a:p>
        </p:txBody>
      </p:sp>
      <p:sp>
        <p:nvSpPr>
          <p:cNvPr id="6" name="Rectangles 5"/>
          <p:cNvSpPr/>
          <p:nvPr/>
        </p:nvSpPr>
        <p:spPr>
          <a:xfrm>
            <a:off x="7395210" y="3358515"/>
            <a:ext cx="454660" cy="441325"/>
          </a:xfrm>
          <a:prstGeom prst="rect">
            <a:avLst/>
          </a:prstGeom>
          <a:solidFill>
            <a:schemeClr val="accent2"/>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r2</a:t>
            </a:r>
            <a:endParaRPr lang="en-US"/>
          </a:p>
        </p:txBody>
      </p:sp>
      <p:cxnSp>
        <p:nvCxnSpPr>
          <p:cNvPr id="7" name="Straight Arrow Connector 6"/>
          <p:cNvCxnSpPr/>
          <p:nvPr/>
        </p:nvCxnSpPr>
        <p:spPr>
          <a:xfrm>
            <a:off x="4424045" y="2839720"/>
            <a:ext cx="228092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8" name="Text Box 7"/>
          <p:cNvSpPr txBox="1"/>
          <p:nvPr/>
        </p:nvSpPr>
        <p:spPr>
          <a:xfrm>
            <a:off x="4636135" y="2471420"/>
            <a:ext cx="1889125" cy="368300"/>
          </a:xfrm>
          <a:prstGeom prst="rect">
            <a:avLst/>
          </a:prstGeom>
          <a:noFill/>
        </p:spPr>
        <p:txBody>
          <a:bodyPr wrap="square" rtlCol="0">
            <a:spAutoFit/>
          </a:bodyPr>
          <a:p>
            <a:r>
              <a:rPr lang="en-US"/>
              <a:t>requesting for r2</a:t>
            </a:r>
            <a:endParaRPr lang="en-US"/>
          </a:p>
        </p:txBody>
      </p:sp>
      <p:cxnSp>
        <p:nvCxnSpPr>
          <p:cNvPr id="9" name="Straight Arrow Connector 8"/>
          <p:cNvCxnSpPr/>
          <p:nvPr/>
        </p:nvCxnSpPr>
        <p:spPr>
          <a:xfrm flipH="1" flipV="1">
            <a:off x="4349750" y="3439160"/>
            <a:ext cx="2323465" cy="50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2" name="Text Box 11"/>
          <p:cNvSpPr txBox="1"/>
          <p:nvPr/>
        </p:nvSpPr>
        <p:spPr>
          <a:xfrm>
            <a:off x="4587875" y="3075940"/>
            <a:ext cx="1889125" cy="368300"/>
          </a:xfrm>
          <a:prstGeom prst="rect">
            <a:avLst/>
          </a:prstGeom>
          <a:noFill/>
        </p:spPr>
        <p:txBody>
          <a:bodyPr wrap="square" rtlCol="0">
            <a:spAutoFit/>
          </a:bodyPr>
          <a:p>
            <a:r>
              <a:rPr lang="en-US"/>
              <a:t>requesting for r1</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Practical Example of Deadlock</a:t>
            </a:r>
            <a:endParaRPr lang="en-US"/>
          </a:p>
        </p:txBody>
      </p:sp>
      <p:sp>
        <p:nvSpPr>
          <p:cNvPr id="3" name="Content Placeholder 2"/>
          <p:cNvSpPr>
            <a:spLocks noGrp="1"/>
          </p:cNvSpPr>
          <p:nvPr>
            <p:ph idx="1"/>
          </p:nvPr>
        </p:nvSpPr>
        <p:spPr/>
        <p:txBody>
          <a:bodyPr/>
          <a:p>
            <a:r>
              <a:rPr lang="en-US" altLang="en-US"/>
              <a:t>Thread T1 is transferring money from Account A to Account B.</a:t>
            </a:r>
            <a:endParaRPr lang="en-US" altLang="en-US"/>
          </a:p>
          <a:p>
            <a:r>
              <a:rPr lang="en-US" altLang="en-US"/>
              <a:t>Thread T2 is transferring money from Account B to Account A.</a:t>
            </a:r>
            <a:endParaRPr lang="en-US" altLang="en-US"/>
          </a:p>
          <a:p>
            <a:endParaRPr lang="en-US" altLang="en-US"/>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Fixing Deadlocks</a:t>
            </a:r>
            <a:endParaRPr lang="en-US"/>
          </a:p>
        </p:txBody>
      </p:sp>
      <p:sp>
        <p:nvSpPr>
          <p:cNvPr id="3" name="Content Placeholder 2"/>
          <p:cNvSpPr>
            <a:spLocks noGrp="1"/>
          </p:cNvSpPr>
          <p:nvPr>
            <p:ph idx="1"/>
          </p:nvPr>
        </p:nvSpPr>
        <p:spPr/>
        <p:txBody>
          <a:bodyPr/>
          <a:p>
            <a:r>
              <a:rPr lang="en-US"/>
              <a:t>We can fix the deadlocks by using different strategies.</a:t>
            </a:r>
            <a:endParaRPr lang="en-US"/>
          </a:p>
          <a:p>
            <a:r>
              <a:rPr lang="en-US"/>
              <a:t>1. Lock Ordering / nested Synchronization</a:t>
            </a:r>
            <a:endParaRPr lang="en-US"/>
          </a:p>
          <a:p>
            <a:r>
              <a:rPr lang="en-US"/>
              <a:t>2. Using tryLock() with timeout</a:t>
            </a:r>
            <a:endParaRPr lang="en-US"/>
          </a:p>
          <a:p>
            <a:r>
              <a:rPr lang="en-US"/>
              <a:t>3. Using ReentrantLock for dynamic locking</a:t>
            </a:r>
            <a:endParaRPr lang="en-US"/>
          </a:p>
          <a:p>
            <a:endParaRPr lang="en-US"/>
          </a:p>
          <a:p>
            <a:r>
              <a:rPr lang="en-US"/>
              <a:t>tryLock and ReentrantLock are out of scope.</a:t>
            </a:r>
            <a:endParaRPr lang="en-US"/>
          </a:p>
          <a:p>
            <a:r>
              <a:rPr lang="en-US"/>
              <a:t>You can provide the Bank Transfer example to chat gpt and ask it to generate code for tryLock and reentrant lock and explore it if you like.</a:t>
            </a:r>
            <a:endParaRPr lang="en-US"/>
          </a:p>
          <a:p>
            <a:endParaRPr lang="en-US"/>
          </a:p>
          <a:p>
            <a:endParaRPr lang="en-US"/>
          </a:p>
          <a:p>
            <a:endParaRPr 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Thread</a:t>
            </a:r>
            <a:endParaRPr lang="en-US"/>
          </a:p>
        </p:txBody>
      </p:sp>
      <p:sp>
        <p:nvSpPr>
          <p:cNvPr id="3" name="Content Placeholder 2"/>
          <p:cNvSpPr>
            <a:spLocks noGrp="1"/>
          </p:cNvSpPr>
          <p:nvPr>
            <p:ph idx="1"/>
          </p:nvPr>
        </p:nvSpPr>
        <p:spPr/>
        <p:txBody>
          <a:bodyPr/>
          <a:p>
            <a:r>
              <a:rPr lang="en-US" altLang="en-US"/>
              <a:t>A Thread maintains its own execution context, including:</a:t>
            </a:r>
            <a:endParaRPr lang="en-US" altLang="en-US"/>
          </a:p>
          <a:p>
            <a:r>
              <a:rPr lang="en-US" altLang="en-US"/>
              <a:t>- Program Counter: Tracks the next instruction to execute.</a:t>
            </a:r>
            <a:endParaRPr lang="en-US" altLang="en-US"/>
          </a:p>
          <a:p>
            <a:r>
              <a:rPr lang="en-US" altLang="en-US"/>
              <a:t>- Registers: Holds temporary variables used during execution.</a:t>
            </a:r>
            <a:endParaRPr lang="en-US" altLang="en-US"/>
          </a:p>
          <a:p>
            <a:r>
              <a:rPr lang="en-US" altLang="en-US"/>
              <a:t>- Stack: Contains function calls, local variables, and execution history</a:t>
            </a:r>
            <a:endParaRPr lang="en-US" altLang="en-US"/>
          </a:p>
          <a:p>
            <a:endParaRPr lang="en-US" altLang="en-US"/>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Real world thread examples</a:t>
            </a:r>
            <a:endParaRPr lang="en-US"/>
          </a:p>
        </p:txBody>
      </p:sp>
      <p:sp>
        <p:nvSpPr>
          <p:cNvPr id="3" name="Content Placeholder 2"/>
          <p:cNvSpPr>
            <a:spLocks noGrp="1"/>
          </p:cNvSpPr>
          <p:nvPr>
            <p:ph idx="1"/>
          </p:nvPr>
        </p:nvSpPr>
        <p:spPr/>
        <p:txBody>
          <a:bodyPr/>
          <a:p>
            <a:r>
              <a:rPr lang="en-US" altLang="en-US"/>
              <a:t>Word processor, multiple threads display a document, check the spelling and grammar of the content, generate a PDF version of the document, all the while when you are typing on the document. Internet browser, where multiple threads load content, display animations, play a video, and so much more at the same time on multiple tabs.</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Thread lifecycle.</a:t>
            </a:r>
            <a:endParaRPr lang="en-US"/>
          </a:p>
        </p:txBody>
      </p:sp>
      <p:sp>
        <p:nvSpPr>
          <p:cNvPr id="4" name="Rectangles 3"/>
          <p:cNvSpPr/>
          <p:nvPr/>
        </p:nvSpPr>
        <p:spPr>
          <a:xfrm>
            <a:off x="4436745" y="2101850"/>
            <a:ext cx="2999105" cy="32289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909185" y="2593975"/>
            <a:ext cx="2153285" cy="709295"/>
          </a:xfrm>
          <a:prstGeom prst="rect">
            <a:avLst/>
          </a:prstGeom>
          <a:solidFill>
            <a:schemeClr val="accent6">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Running State</a:t>
            </a:r>
            <a:endParaRPr lang="en-US"/>
          </a:p>
        </p:txBody>
      </p:sp>
      <p:sp>
        <p:nvSpPr>
          <p:cNvPr id="6" name="Rectangles 5"/>
          <p:cNvSpPr/>
          <p:nvPr/>
        </p:nvSpPr>
        <p:spPr>
          <a:xfrm>
            <a:off x="4909185" y="4280535"/>
            <a:ext cx="2153285" cy="709295"/>
          </a:xfrm>
          <a:prstGeom prst="rect">
            <a:avLst/>
          </a:prstGeom>
          <a:solidFill>
            <a:schemeClr val="accent6">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Runnable State</a:t>
            </a:r>
            <a:endParaRPr lang="en-US"/>
          </a:p>
        </p:txBody>
      </p:sp>
      <p:cxnSp>
        <p:nvCxnSpPr>
          <p:cNvPr id="7" name="Straight Arrow Connector 6"/>
          <p:cNvCxnSpPr/>
          <p:nvPr/>
        </p:nvCxnSpPr>
        <p:spPr>
          <a:xfrm>
            <a:off x="5633720" y="3327400"/>
            <a:ext cx="0" cy="955040"/>
          </a:xfrm>
          <a:prstGeom prst="straightConnector1">
            <a:avLst/>
          </a:prstGeom>
          <a:ln>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cxnSp>
        <p:nvCxnSpPr>
          <p:cNvPr id="8" name="Straight Arrow Connector 7"/>
          <p:cNvCxnSpPr/>
          <p:nvPr/>
        </p:nvCxnSpPr>
        <p:spPr>
          <a:xfrm flipH="1" flipV="1">
            <a:off x="6360795" y="3291840"/>
            <a:ext cx="19685" cy="1009650"/>
          </a:xfrm>
          <a:prstGeom prst="straightConnector1">
            <a:avLst/>
          </a:prstGeom>
          <a:ln>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sp>
        <p:nvSpPr>
          <p:cNvPr id="9" name="Rectangles 8"/>
          <p:cNvSpPr/>
          <p:nvPr/>
        </p:nvSpPr>
        <p:spPr>
          <a:xfrm>
            <a:off x="8439785" y="2023745"/>
            <a:ext cx="2153285" cy="709295"/>
          </a:xfrm>
          <a:prstGeom prst="rect">
            <a:avLst/>
          </a:prstGeom>
          <a:solidFill>
            <a:schemeClr val="accent5">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Waiting State</a:t>
            </a:r>
            <a:endParaRPr lang="en-US"/>
          </a:p>
        </p:txBody>
      </p:sp>
      <p:sp>
        <p:nvSpPr>
          <p:cNvPr id="10" name="Rectangles 9"/>
          <p:cNvSpPr/>
          <p:nvPr/>
        </p:nvSpPr>
        <p:spPr>
          <a:xfrm>
            <a:off x="8439785" y="3291840"/>
            <a:ext cx="2153285" cy="709295"/>
          </a:xfrm>
          <a:prstGeom prst="rect">
            <a:avLst/>
          </a:prstGeom>
          <a:solidFill>
            <a:schemeClr val="accent5">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Timed Waiting State</a:t>
            </a:r>
            <a:endParaRPr lang="en-US" b="1"/>
          </a:p>
        </p:txBody>
      </p:sp>
      <p:sp>
        <p:nvSpPr>
          <p:cNvPr id="11" name="Rectangles 10"/>
          <p:cNvSpPr/>
          <p:nvPr/>
        </p:nvSpPr>
        <p:spPr>
          <a:xfrm>
            <a:off x="8439785" y="4427855"/>
            <a:ext cx="2153285" cy="709295"/>
          </a:xfrm>
          <a:prstGeom prst="rect">
            <a:avLst/>
          </a:prstGeom>
          <a:solidFill>
            <a:schemeClr val="accent2">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Blocked State</a:t>
            </a:r>
            <a:endParaRPr lang="en-US"/>
          </a:p>
        </p:txBody>
      </p:sp>
      <p:sp>
        <p:nvSpPr>
          <p:cNvPr id="12" name="Rectangles 11"/>
          <p:cNvSpPr/>
          <p:nvPr/>
        </p:nvSpPr>
        <p:spPr>
          <a:xfrm>
            <a:off x="1167765" y="2023745"/>
            <a:ext cx="2153285" cy="709295"/>
          </a:xfrm>
          <a:prstGeom prst="rect">
            <a:avLst/>
          </a:prstGeom>
          <a:solidFill>
            <a:schemeClr val="accent5">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New State</a:t>
            </a:r>
            <a:endParaRPr lang="en-US" b="1"/>
          </a:p>
        </p:txBody>
      </p:sp>
      <p:sp>
        <p:nvSpPr>
          <p:cNvPr id="13" name="Rectangles 12"/>
          <p:cNvSpPr/>
          <p:nvPr/>
        </p:nvSpPr>
        <p:spPr>
          <a:xfrm>
            <a:off x="1086485" y="3783330"/>
            <a:ext cx="2153285" cy="709295"/>
          </a:xfrm>
          <a:prstGeom prst="rect">
            <a:avLst/>
          </a:prstGeom>
          <a:solidFill>
            <a:schemeClr val="bg1">
              <a:lumMod val="6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Terminated State</a:t>
            </a:r>
            <a:endParaRPr lang="en-US" b="1"/>
          </a:p>
        </p:txBody>
      </p:sp>
      <p:cxnSp>
        <p:nvCxnSpPr>
          <p:cNvPr id="15" name="Straight Arrow Connector 14"/>
          <p:cNvCxnSpPr>
            <a:stCxn id="12" idx="3"/>
          </p:cNvCxnSpPr>
          <p:nvPr/>
        </p:nvCxnSpPr>
        <p:spPr>
          <a:xfrm>
            <a:off x="3321050" y="2378710"/>
            <a:ext cx="1117600" cy="440690"/>
          </a:xfrm>
          <a:prstGeom prst="straightConnector1">
            <a:avLst/>
          </a:prstGeom>
          <a:ln>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p:nvPr/>
        </p:nvCxnSpPr>
        <p:spPr>
          <a:xfrm flipH="1" flipV="1">
            <a:off x="3239770" y="4138295"/>
            <a:ext cx="1148080" cy="327025"/>
          </a:xfrm>
          <a:prstGeom prst="straightConnector1">
            <a:avLst/>
          </a:prstGeom>
          <a:ln>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cxnSp>
        <p:nvCxnSpPr>
          <p:cNvPr id="17" name="Straight Arrow Connector 16"/>
          <p:cNvCxnSpPr>
            <a:endCxn id="9" idx="1"/>
          </p:cNvCxnSpPr>
          <p:nvPr/>
        </p:nvCxnSpPr>
        <p:spPr>
          <a:xfrm flipV="1">
            <a:off x="7456170" y="2378710"/>
            <a:ext cx="983615" cy="207010"/>
          </a:xfrm>
          <a:prstGeom prst="straightConnector1">
            <a:avLst/>
          </a:prstGeom>
          <a:ln>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cxnSp>
        <p:nvCxnSpPr>
          <p:cNvPr id="18" name="Straight Arrow Connector 17"/>
          <p:cNvCxnSpPr/>
          <p:nvPr/>
        </p:nvCxnSpPr>
        <p:spPr>
          <a:xfrm flipH="1">
            <a:off x="7405370" y="2565400"/>
            <a:ext cx="1015365" cy="193040"/>
          </a:xfrm>
          <a:prstGeom prst="straightConnector1">
            <a:avLst/>
          </a:prstGeom>
          <a:ln>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cxnSp>
        <p:nvCxnSpPr>
          <p:cNvPr id="21" name="Straight Arrow Connector 20"/>
          <p:cNvCxnSpPr/>
          <p:nvPr/>
        </p:nvCxnSpPr>
        <p:spPr>
          <a:xfrm flipV="1">
            <a:off x="7456170" y="3481070"/>
            <a:ext cx="983615" cy="207010"/>
          </a:xfrm>
          <a:prstGeom prst="straightConnector1">
            <a:avLst/>
          </a:prstGeom>
          <a:ln>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cxnSp>
        <p:nvCxnSpPr>
          <p:cNvPr id="22" name="Straight Arrow Connector 21"/>
          <p:cNvCxnSpPr/>
          <p:nvPr/>
        </p:nvCxnSpPr>
        <p:spPr>
          <a:xfrm flipH="1">
            <a:off x="7405370" y="3667760"/>
            <a:ext cx="1015365" cy="193040"/>
          </a:xfrm>
          <a:prstGeom prst="straightConnector1">
            <a:avLst/>
          </a:prstGeom>
          <a:ln>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cxnSp>
        <p:nvCxnSpPr>
          <p:cNvPr id="23" name="Straight Arrow Connector 22"/>
          <p:cNvCxnSpPr/>
          <p:nvPr/>
        </p:nvCxnSpPr>
        <p:spPr>
          <a:xfrm flipV="1">
            <a:off x="7456170" y="4650740"/>
            <a:ext cx="983615" cy="207010"/>
          </a:xfrm>
          <a:prstGeom prst="straightConnector1">
            <a:avLst/>
          </a:prstGeom>
          <a:ln>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cxnSp>
        <p:nvCxnSpPr>
          <p:cNvPr id="24" name="Straight Arrow Connector 23"/>
          <p:cNvCxnSpPr/>
          <p:nvPr/>
        </p:nvCxnSpPr>
        <p:spPr>
          <a:xfrm flipH="1">
            <a:off x="7405370" y="4837430"/>
            <a:ext cx="1015365" cy="193040"/>
          </a:xfrm>
          <a:prstGeom prst="straightConnector1">
            <a:avLst/>
          </a:prstGeom>
          <a:ln>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sp>
        <p:nvSpPr>
          <p:cNvPr id="25" name="Text Box 24"/>
          <p:cNvSpPr txBox="1"/>
          <p:nvPr/>
        </p:nvSpPr>
        <p:spPr>
          <a:xfrm>
            <a:off x="3757930" y="2265680"/>
            <a:ext cx="727710" cy="368300"/>
          </a:xfrm>
          <a:prstGeom prst="rect">
            <a:avLst/>
          </a:prstGeom>
          <a:noFill/>
        </p:spPr>
        <p:txBody>
          <a:bodyPr wrap="square" rtlCol="0">
            <a:spAutoFit/>
          </a:bodyPr>
          <a:p>
            <a:r>
              <a:rPr lang="en-US"/>
              <a:t>start</a:t>
            </a:r>
            <a:endParaRPr lang="en-US"/>
          </a:p>
        </p:txBody>
      </p:sp>
      <p:sp>
        <p:nvSpPr>
          <p:cNvPr id="26" name="Text Box 25"/>
          <p:cNvSpPr txBox="1"/>
          <p:nvPr/>
        </p:nvSpPr>
        <p:spPr>
          <a:xfrm>
            <a:off x="3321050" y="3769995"/>
            <a:ext cx="1235710" cy="368300"/>
          </a:xfrm>
          <a:prstGeom prst="rect">
            <a:avLst/>
          </a:prstGeom>
          <a:noFill/>
        </p:spPr>
        <p:txBody>
          <a:bodyPr wrap="square" rtlCol="0">
            <a:spAutoFit/>
          </a:bodyPr>
          <a:p>
            <a:r>
              <a:rPr lang="en-US"/>
              <a:t>runout</a:t>
            </a:r>
            <a:endParaRPr lang="en-US"/>
          </a:p>
        </p:txBody>
      </p:sp>
      <p:sp>
        <p:nvSpPr>
          <p:cNvPr id="27" name="Text Box 26"/>
          <p:cNvSpPr txBox="1"/>
          <p:nvPr/>
        </p:nvSpPr>
        <p:spPr>
          <a:xfrm>
            <a:off x="7461250" y="2607310"/>
            <a:ext cx="1255395" cy="645160"/>
          </a:xfrm>
          <a:prstGeom prst="rect">
            <a:avLst/>
          </a:prstGeom>
          <a:noFill/>
        </p:spPr>
        <p:txBody>
          <a:bodyPr wrap="square" rtlCol="0">
            <a:spAutoFit/>
          </a:bodyPr>
          <a:p>
            <a:r>
              <a:rPr lang="en-US"/>
              <a:t>notify(), notifyAll()</a:t>
            </a:r>
            <a:endParaRPr lang="en-US"/>
          </a:p>
        </p:txBody>
      </p:sp>
      <p:sp>
        <p:nvSpPr>
          <p:cNvPr id="28" name="Text Box 27"/>
          <p:cNvSpPr txBox="1"/>
          <p:nvPr/>
        </p:nvSpPr>
        <p:spPr>
          <a:xfrm>
            <a:off x="6479540" y="3632835"/>
            <a:ext cx="981710" cy="368300"/>
          </a:xfrm>
          <a:prstGeom prst="rect">
            <a:avLst/>
          </a:prstGeom>
          <a:noFill/>
        </p:spPr>
        <p:txBody>
          <a:bodyPr wrap="square" rtlCol="0">
            <a:spAutoFit/>
          </a:bodyPr>
          <a:p>
            <a:r>
              <a:rPr lang="en-US"/>
              <a:t>run()</a:t>
            </a:r>
            <a:endParaRPr lang="en-US"/>
          </a:p>
        </p:txBody>
      </p:sp>
      <p:sp>
        <p:nvSpPr>
          <p:cNvPr id="29" name="Text Box 28"/>
          <p:cNvSpPr txBox="1"/>
          <p:nvPr/>
        </p:nvSpPr>
        <p:spPr>
          <a:xfrm>
            <a:off x="7588250" y="1860550"/>
            <a:ext cx="981710" cy="645160"/>
          </a:xfrm>
          <a:prstGeom prst="rect">
            <a:avLst/>
          </a:prstGeom>
          <a:noFill/>
        </p:spPr>
        <p:txBody>
          <a:bodyPr wrap="square" rtlCol="0">
            <a:spAutoFit/>
          </a:bodyPr>
          <a:p>
            <a:r>
              <a:rPr lang="en-US"/>
              <a:t>sleep(), wait()</a:t>
            </a:r>
            <a:endParaRPr lang="en-US"/>
          </a:p>
        </p:txBody>
      </p:sp>
      <p:sp>
        <p:nvSpPr>
          <p:cNvPr id="30" name="Text Box 29"/>
          <p:cNvSpPr txBox="1"/>
          <p:nvPr/>
        </p:nvSpPr>
        <p:spPr>
          <a:xfrm>
            <a:off x="7710805" y="4410710"/>
            <a:ext cx="1255395" cy="368300"/>
          </a:xfrm>
          <a:prstGeom prst="rect">
            <a:avLst/>
          </a:prstGeom>
          <a:noFill/>
        </p:spPr>
        <p:txBody>
          <a:bodyPr wrap="square" rtlCol="0">
            <a:spAutoFit/>
          </a:bodyPr>
          <a:p>
            <a:r>
              <a:rPr lang="en-US"/>
              <a:t>lock()</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67995"/>
          </a:xfrm>
        </p:spPr>
        <p:txBody>
          <a:bodyPr>
            <a:normAutofit fontScale="90000"/>
          </a:bodyPr>
          <a:p>
            <a:r>
              <a:rPr lang="en-US"/>
              <a:t>Thread life cycle</a:t>
            </a:r>
            <a:endParaRPr lang="en-US"/>
          </a:p>
        </p:txBody>
      </p:sp>
      <p:sp>
        <p:nvSpPr>
          <p:cNvPr id="3" name="Content Placeholder 2"/>
          <p:cNvSpPr>
            <a:spLocks noGrp="1"/>
          </p:cNvSpPr>
          <p:nvPr>
            <p:ph idx="1"/>
          </p:nvPr>
        </p:nvSpPr>
        <p:spPr>
          <a:xfrm>
            <a:off x="838200" y="948055"/>
            <a:ext cx="10515600" cy="5229225"/>
          </a:xfrm>
        </p:spPr>
        <p:txBody>
          <a:bodyPr>
            <a:noAutofit/>
          </a:bodyPr>
          <a:p>
            <a:r>
              <a:rPr lang="en-US" altLang="en-US" sz="2000"/>
              <a:t>There are various stages in the lifecycle of a thread. Following are the stages a thread goes through in its whole life.</a:t>
            </a:r>
            <a:endParaRPr lang="en-US" altLang="en-US" sz="2000"/>
          </a:p>
          <a:p>
            <a:endParaRPr lang="en-US" altLang="en-US" sz="2000"/>
          </a:p>
          <a:p>
            <a:r>
              <a:rPr lang="en-US" altLang="en-US" sz="2000"/>
              <a:t>New: The lifecycle of a born thread (new thread) starts in this state. It remains in this state till a program starts. It is not running  yet.</a:t>
            </a:r>
            <a:endParaRPr lang="en-US" altLang="en-US" sz="2000"/>
          </a:p>
          <a:p>
            <a:r>
              <a:rPr lang="en-US" altLang="en-US" sz="2000"/>
              <a:t>Runnable: A thread becomes runnable after it starts. It is ready to run.</a:t>
            </a:r>
            <a:endParaRPr lang="en-US" altLang="en-US" sz="2000"/>
          </a:p>
          <a:p>
            <a:r>
              <a:rPr lang="en-US" altLang="en-US" sz="2000">
                <a:sym typeface="+mn-ea"/>
              </a:rPr>
              <a:t>Running: The thread enters running state when it can aquire the cpu. The thread scheduler allocate the cpu to a thread. The scheduler provides a certain amount of time for multiple threads and the threds will share this time to finish different jobs.</a:t>
            </a:r>
            <a:endParaRPr lang="en-US" altLang="en-US" sz="2000"/>
          </a:p>
          <a:p>
            <a:r>
              <a:rPr lang="en-US" altLang="en-US" sz="2000"/>
              <a:t>Waiting: While waiting for another thread to perform a task, the currently running thread goes into the waiting state and then transitions back again after receiving a signal from the other thread.</a:t>
            </a:r>
            <a:endParaRPr lang="en-US" altLang="en-US" sz="2000"/>
          </a:p>
          <a:p>
            <a:r>
              <a:rPr lang="en-US" altLang="en-US" sz="2000"/>
              <a:t>Timed Waiting: A runnable thread enters into this state for a specific time interval and then transitions back when the time interval expires or the event the thread was waiting for occurs.</a:t>
            </a:r>
            <a:endParaRPr lang="en-US" altLang="en-US" sz="2000"/>
          </a:p>
          <a:p>
            <a:r>
              <a:rPr lang="en-US" altLang="en-US" sz="2000"/>
              <a:t>Terminated (Dead): A thread enters into this state after completing its task.</a:t>
            </a:r>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2775"/>
          </a:xfrm>
        </p:spPr>
        <p:txBody>
          <a:bodyPr>
            <a:normAutofit fontScale="90000"/>
          </a:bodyPr>
          <a:p>
            <a:r>
              <a:rPr lang="en-US"/>
              <a:t>Process vs Threads</a:t>
            </a:r>
            <a:endParaRPr lang="en-US"/>
          </a:p>
        </p:txBody>
      </p:sp>
      <p:graphicFrame>
        <p:nvGraphicFramePr>
          <p:cNvPr id="5" name="Table 4"/>
          <p:cNvGraphicFramePr/>
          <p:nvPr>
            <p:custDataLst>
              <p:tags r:id="rId1"/>
            </p:custDataLst>
          </p:nvPr>
        </p:nvGraphicFramePr>
        <p:xfrm>
          <a:off x="853440" y="1607820"/>
          <a:ext cx="10287000" cy="4068445"/>
        </p:xfrm>
        <a:graphic>
          <a:graphicData uri="http://schemas.openxmlformats.org/drawingml/2006/table">
            <a:tbl>
              <a:tblPr/>
              <a:tblGrid>
                <a:gridCol w="5143500"/>
                <a:gridCol w="5143500"/>
              </a:tblGrid>
              <a:tr h="475615">
                <a:tc>
                  <a:txBody>
                    <a:bodyPr/>
                    <a:p>
                      <a:pPr marL="0" indent="0" algn="ctr" fontAlgn="base">
                        <a:spcBef>
                          <a:spcPct val="0"/>
                        </a:spcBef>
                        <a:spcAft>
                          <a:spcPct val="0"/>
                        </a:spcAft>
                      </a:pPr>
                      <a:r>
                        <a:rPr sz="2000" b="1" i="0">
                          <a:solidFill>
                            <a:schemeClr val="tx1"/>
                          </a:solidFill>
                          <a:latin typeface="+mj-lt"/>
                          <a:ea typeface="Georgia" panose="02040502050405020303"/>
                          <a:cs typeface="+mj-lt"/>
                        </a:rPr>
                        <a:t>PROCESS</a:t>
                      </a:r>
                      <a:endParaRPr sz="2000" b="1"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7620" cap="flat" cmpd="sng">
                      <a:solidFill>
                        <a:srgbClr val="34383A"/>
                      </a:solidFill>
                      <a:prstDash val="solid"/>
                      <a:headEnd type="none" w="med" len="med"/>
                      <a:tailEnd type="none" w="med" len="med"/>
                    </a:lnB>
                    <a:noFill/>
                  </a:tcPr>
                </a:tc>
                <a:tc>
                  <a:txBody>
                    <a:bodyPr/>
                    <a:p>
                      <a:pPr marL="0" indent="0" algn="ctr" fontAlgn="base">
                        <a:spcBef>
                          <a:spcPct val="0"/>
                        </a:spcBef>
                        <a:spcAft>
                          <a:spcPct val="0"/>
                        </a:spcAft>
                      </a:pPr>
                      <a:r>
                        <a:rPr sz="2000" b="1" i="0">
                          <a:solidFill>
                            <a:schemeClr val="tx1"/>
                          </a:solidFill>
                          <a:latin typeface="+mj-lt"/>
                          <a:ea typeface="Georgia" panose="02040502050405020303"/>
                          <a:cs typeface="+mj-lt"/>
                        </a:rPr>
                        <a:t>THREAD</a:t>
                      </a:r>
                      <a:endParaRPr sz="2000" b="1"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7620" cap="flat" cmpd="sng">
                      <a:solidFill>
                        <a:srgbClr val="34383A"/>
                      </a:solidFill>
                      <a:prstDash val="solid"/>
                      <a:headEnd type="none" w="med" len="med"/>
                      <a:tailEnd type="none" w="med" len="med"/>
                    </a:lnB>
                    <a:noFill/>
                  </a:tcPr>
                </a:tc>
              </a:tr>
              <a:tr h="476250">
                <a:tc>
                  <a:txBody>
                    <a:bodyPr/>
                    <a:p>
                      <a:pPr marL="0" indent="0" algn="ctr" fontAlgn="base">
                        <a:spcBef>
                          <a:spcPct val="0"/>
                        </a:spcBef>
                        <a:spcAft>
                          <a:spcPct val="0"/>
                        </a:spcAft>
                      </a:pPr>
                      <a:r>
                        <a:rPr sz="2000" b="0" i="0">
                          <a:solidFill>
                            <a:schemeClr val="tx1"/>
                          </a:solidFill>
                          <a:latin typeface="+mj-lt"/>
                          <a:ea typeface="Georgia" panose="02040502050405020303"/>
                          <a:cs typeface="+mj-lt"/>
                        </a:rPr>
                        <a:t>Heavy weight/resource intensive</a:t>
                      </a:r>
                      <a:endParaRPr sz="2000" b="0"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7620" cap="flat" cmpd="sng">
                      <a:solidFill>
                        <a:srgbClr val="34383A"/>
                      </a:solidFill>
                      <a:prstDash val="solid"/>
                      <a:headEnd type="none" w="med" len="med"/>
                      <a:tailEnd type="none" w="med" len="med"/>
                    </a:lnT>
                    <a:lnB w="7620" cap="flat" cmpd="sng">
                      <a:solidFill>
                        <a:srgbClr val="34383A"/>
                      </a:solidFill>
                      <a:prstDash val="solid"/>
                      <a:headEnd type="none" w="med" len="med"/>
                      <a:tailEnd type="none" w="med" len="med"/>
                    </a:lnB>
                    <a:noFill/>
                  </a:tcPr>
                </a:tc>
                <a:tc>
                  <a:txBody>
                    <a:bodyPr/>
                    <a:p>
                      <a:pPr marL="0" indent="0" algn="ctr" fontAlgn="base">
                        <a:spcBef>
                          <a:spcPct val="0"/>
                        </a:spcBef>
                        <a:spcAft>
                          <a:spcPct val="0"/>
                        </a:spcAft>
                      </a:pPr>
                      <a:r>
                        <a:rPr sz="2000" b="0" i="0">
                          <a:solidFill>
                            <a:schemeClr val="tx1"/>
                          </a:solidFill>
                          <a:latin typeface="+mj-lt"/>
                          <a:ea typeface="Georgia" panose="02040502050405020303"/>
                          <a:cs typeface="+mj-lt"/>
                        </a:rPr>
                        <a:t>Light weight, takes lesser resources</a:t>
                      </a:r>
                      <a:endParaRPr sz="2000" b="0"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7620" cap="flat" cmpd="sng">
                      <a:solidFill>
                        <a:srgbClr val="34383A"/>
                      </a:solidFill>
                      <a:prstDash val="solid"/>
                      <a:headEnd type="none" w="med" len="med"/>
                      <a:tailEnd type="none" w="med" len="med"/>
                    </a:lnT>
                    <a:lnB w="7620" cap="flat" cmpd="sng">
                      <a:solidFill>
                        <a:srgbClr val="34383A"/>
                      </a:solidFill>
                      <a:prstDash val="solid"/>
                      <a:headEnd type="none" w="med" len="med"/>
                      <a:tailEnd type="none" w="med" len="med"/>
                    </a:lnB>
                    <a:noFill/>
                  </a:tcPr>
                </a:tc>
              </a:tr>
              <a:tr h="500380">
                <a:tc>
                  <a:txBody>
                    <a:bodyPr/>
                    <a:p>
                      <a:pPr marL="0" indent="0" algn="ctr" fontAlgn="base">
                        <a:spcBef>
                          <a:spcPct val="0"/>
                        </a:spcBef>
                        <a:spcAft>
                          <a:spcPct val="0"/>
                        </a:spcAft>
                      </a:pPr>
                      <a:r>
                        <a:rPr sz="2000" b="0" i="0">
                          <a:solidFill>
                            <a:schemeClr val="tx1"/>
                          </a:solidFill>
                          <a:latin typeface="+mj-lt"/>
                          <a:ea typeface="Georgia" panose="02040502050405020303"/>
                          <a:cs typeface="+mj-lt"/>
                        </a:rPr>
                        <a:t>Requires interaction with OS during switching</a:t>
                      </a:r>
                      <a:endParaRPr sz="2000" b="0"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7620" cap="flat" cmpd="sng">
                      <a:solidFill>
                        <a:srgbClr val="34383A"/>
                      </a:solidFill>
                      <a:prstDash val="solid"/>
                      <a:headEnd type="none" w="med" len="med"/>
                      <a:tailEnd type="none" w="med" len="med"/>
                    </a:lnT>
                    <a:lnB w="7620" cap="flat" cmpd="sng">
                      <a:solidFill>
                        <a:srgbClr val="34383A"/>
                      </a:solidFill>
                      <a:prstDash val="solid"/>
                      <a:headEnd type="none" w="med" len="med"/>
                      <a:tailEnd type="none" w="med" len="med"/>
                    </a:lnB>
                    <a:noFill/>
                  </a:tcPr>
                </a:tc>
                <a:tc>
                  <a:txBody>
                    <a:bodyPr/>
                    <a:p>
                      <a:pPr marL="0" indent="0" algn="ctr" fontAlgn="base">
                        <a:spcBef>
                          <a:spcPct val="0"/>
                        </a:spcBef>
                        <a:spcAft>
                          <a:spcPct val="0"/>
                        </a:spcAft>
                      </a:pPr>
                      <a:r>
                        <a:rPr sz="2000" b="0" i="0">
                          <a:solidFill>
                            <a:schemeClr val="tx1"/>
                          </a:solidFill>
                          <a:latin typeface="+mj-lt"/>
                          <a:ea typeface="Georgia" panose="02040502050405020303"/>
                          <a:cs typeface="+mj-lt"/>
                        </a:rPr>
                        <a:t>Doesn’t requires interaction with OS during switching</a:t>
                      </a:r>
                      <a:endParaRPr sz="2000" b="0"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7620" cap="flat" cmpd="sng">
                      <a:solidFill>
                        <a:srgbClr val="34383A"/>
                      </a:solidFill>
                      <a:prstDash val="solid"/>
                      <a:headEnd type="none" w="med" len="med"/>
                      <a:tailEnd type="none" w="med" len="med"/>
                    </a:lnT>
                    <a:lnB w="7620" cap="flat" cmpd="sng">
                      <a:solidFill>
                        <a:srgbClr val="34383A"/>
                      </a:solidFill>
                      <a:prstDash val="solid"/>
                      <a:headEnd type="none" w="med" len="med"/>
                      <a:tailEnd type="none" w="med" len="med"/>
                    </a:lnB>
                    <a:noFill/>
                  </a:tcPr>
                </a:tc>
              </a:tr>
              <a:tr h="802005">
                <a:tc>
                  <a:txBody>
                    <a:bodyPr/>
                    <a:p>
                      <a:pPr marL="0" indent="0" algn="ctr" fontAlgn="base">
                        <a:spcBef>
                          <a:spcPct val="0"/>
                        </a:spcBef>
                        <a:spcAft>
                          <a:spcPct val="0"/>
                        </a:spcAft>
                      </a:pPr>
                      <a:r>
                        <a:rPr sz="2000" b="0" i="0">
                          <a:solidFill>
                            <a:schemeClr val="tx1"/>
                          </a:solidFill>
                          <a:latin typeface="+mj-lt"/>
                          <a:ea typeface="Georgia" panose="02040502050405020303"/>
                          <a:cs typeface="+mj-lt"/>
                        </a:rPr>
                        <a:t>Each process has its own memory and file resources but execute the same code</a:t>
                      </a:r>
                      <a:endParaRPr sz="2000" b="0"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7620" cap="flat" cmpd="sng">
                      <a:solidFill>
                        <a:srgbClr val="34383A"/>
                      </a:solidFill>
                      <a:prstDash val="solid"/>
                      <a:headEnd type="none" w="med" len="med"/>
                      <a:tailEnd type="none" w="med" len="med"/>
                    </a:lnT>
                    <a:lnB w="7620" cap="flat" cmpd="sng">
                      <a:solidFill>
                        <a:srgbClr val="34383A"/>
                      </a:solidFill>
                      <a:prstDash val="solid"/>
                      <a:headEnd type="none" w="med" len="med"/>
                      <a:tailEnd type="none" w="med" len="med"/>
                    </a:lnB>
                    <a:noFill/>
                  </a:tcPr>
                </a:tc>
                <a:tc>
                  <a:txBody>
                    <a:bodyPr/>
                    <a:p>
                      <a:pPr marL="0" indent="0" algn="ctr" fontAlgn="base">
                        <a:spcBef>
                          <a:spcPct val="0"/>
                        </a:spcBef>
                        <a:spcAft>
                          <a:spcPct val="0"/>
                        </a:spcAft>
                      </a:pPr>
                      <a:r>
                        <a:rPr sz="2000" b="0" i="0">
                          <a:solidFill>
                            <a:schemeClr val="tx1"/>
                          </a:solidFill>
                          <a:latin typeface="+mj-lt"/>
                          <a:ea typeface="Georgia" panose="02040502050405020303"/>
                          <a:cs typeface="+mj-lt"/>
                        </a:rPr>
                        <a:t>Each thread shares open files and child processes</a:t>
                      </a:r>
                      <a:endParaRPr sz="2000" b="0"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7620" cap="flat" cmpd="sng">
                      <a:solidFill>
                        <a:srgbClr val="34383A"/>
                      </a:solidFill>
                      <a:prstDash val="solid"/>
                      <a:headEnd type="none" w="med" len="med"/>
                      <a:tailEnd type="none" w="med" len="med"/>
                    </a:lnT>
                    <a:lnB w="7620" cap="flat" cmpd="sng">
                      <a:solidFill>
                        <a:srgbClr val="34383A"/>
                      </a:solidFill>
                      <a:prstDash val="solid"/>
                      <a:headEnd type="none" w="med" len="med"/>
                      <a:tailEnd type="none" w="med" len="med"/>
                    </a:lnB>
                    <a:noFill/>
                  </a:tcPr>
                </a:tc>
              </a:tr>
              <a:tr h="803275">
                <a:tc>
                  <a:txBody>
                    <a:bodyPr/>
                    <a:p>
                      <a:pPr marL="0" indent="0" algn="ctr" fontAlgn="base">
                        <a:spcBef>
                          <a:spcPct val="0"/>
                        </a:spcBef>
                        <a:spcAft>
                          <a:spcPct val="0"/>
                        </a:spcAft>
                      </a:pPr>
                      <a:r>
                        <a:rPr sz="2000" b="0" i="0">
                          <a:solidFill>
                            <a:schemeClr val="tx1"/>
                          </a:solidFill>
                          <a:latin typeface="+mj-lt"/>
                          <a:ea typeface="Georgia" panose="02040502050405020303"/>
                          <a:cs typeface="+mj-lt"/>
                        </a:rPr>
                        <a:t>If one process gets blocked all the others also stop executing</a:t>
                      </a:r>
                      <a:endParaRPr sz="2000" b="0"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7620" cap="flat" cmpd="sng">
                      <a:solidFill>
                        <a:srgbClr val="34383A"/>
                      </a:solidFill>
                      <a:prstDash val="solid"/>
                      <a:headEnd type="none" w="med" len="med"/>
                      <a:tailEnd type="none" w="med" len="med"/>
                    </a:lnT>
                    <a:lnB w="7620" cap="flat" cmpd="sng">
                      <a:solidFill>
                        <a:srgbClr val="34383A"/>
                      </a:solidFill>
                      <a:prstDash val="solid"/>
                      <a:headEnd type="none" w="med" len="med"/>
                      <a:tailEnd type="none" w="med" len="med"/>
                    </a:lnB>
                    <a:noFill/>
                  </a:tcPr>
                </a:tc>
                <a:tc>
                  <a:txBody>
                    <a:bodyPr/>
                    <a:p>
                      <a:pPr marL="0" indent="0" algn="ctr" fontAlgn="base">
                        <a:spcBef>
                          <a:spcPct val="0"/>
                        </a:spcBef>
                        <a:spcAft>
                          <a:spcPct val="0"/>
                        </a:spcAft>
                      </a:pPr>
                      <a:r>
                        <a:rPr sz="2000" b="0" i="0">
                          <a:solidFill>
                            <a:schemeClr val="tx1"/>
                          </a:solidFill>
                          <a:latin typeface="+mj-lt"/>
                          <a:ea typeface="Georgia" panose="02040502050405020303"/>
                          <a:cs typeface="+mj-lt"/>
                        </a:rPr>
                        <a:t>If one thread is blocked, other threads in the task don’t stop executing </a:t>
                      </a:r>
                      <a:endParaRPr sz="2000" b="0"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7620" cap="flat" cmpd="sng">
                      <a:solidFill>
                        <a:srgbClr val="34383A"/>
                      </a:solidFill>
                      <a:prstDash val="solid"/>
                      <a:headEnd type="none" w="med" len="med"/>
                      <a:tailEnd type="none" w="med" len="med"/>
                    </a:lnT>
                    <a:lnB w="7620" cap="flat" cmpd="sng">
                      <a:solidFill>
                        <a:srgbClr val="34383A"/>
                      </a:solidFill>
                      <a:prstDash val="solid"/>
                      <a:headEnd type="none" w="med" len="med"/>
                      <a:tailEnd type="none" w="med" len="med"/>
                    </a:lnB>
                    <a:noFill/>
                  </a:tcPr>
                </a:tc>
              </a:tr>
              <a:tr h="535305">
                <a:tc>
                  <a:txBody>
                    <a:bodyPr/>
                    <a:p>
                      <a:pPr marL="0" indent="0" algn="ctr" fontAlgn="base">
                        <a:spcBef>
                          <a:spcPct val="0"/>
                        </a:spcBef>
                        <a:spcAft>
                          <a:spcPct val="0"/>
                        </a:spcAft>
                      </a:pPr>
                      <a:r>
                        <a:rPr sz="2000" b="0" i="0">
                          <a:solidFill>
                            <a:schemeClr val="tx1"/>
                          </a:solidFill>
                          <a:latin typeface="+mj-lt"/>
                          <a:ea typeface="Georgia" panose="02040502050405020303"/>
                          <a:cs typeface="+mj-lt"/>
                        </a:rPr>
                        <a:t>Multiple processes use more resources without threads</a:t>
                      </a:r>
                      <a:endParaRPr sz="2000" b="0"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7620" cap="flat" cmpd="sng">
                      <a:solidFill>
                        <a:srgbClr val="34383A"/>
                      </a:solidFill>
                      <a:prstDash val="solid"/>
                      <a:headEnd type="none" w="med" len="med"/>
                      <a:tailEnd type="none" w="med" len="med"/>
                    </a:lnT>
                    <a:lnB w="7620" cap="flat" cmpd="sng">
                      <a:solidFill>
                        <a:srgbClr val="34383A"/>
                      </a:solidFill>
                      <a:prstDash val="solid"/>
                      <a:headEnd type="none" w="med" len="med"/>
                      <a:tailEnd type="none" w="med" len="med"/>
                    </a:lnB>
                    <a:noFill/>
                  </a:tcPr>
                </a:tc>
                <a:tc>
                  <a:txBody>
                    <a:bodyPr/>
                    <a:p>
                      <a:pPr marL="0" indent="0" algn="ctr" fontAlgn="base">
                        <a:spcBef>
                          <a:spcPct val="0"/>
                        </a:spcBef>
                        <a:spcAft>
                          <a:spcPct val="0"/>
                        </a:spcAft>
                      </a:pPr>
                      <a:r>
                        <a:rPr sz="2000" b="0" i="0">
                          <a:solidFill>
                            <a:schemeClr val="tx1"/>
                          </a:solidFill>
                          <a:latin typeface="+mj-lt"/>
                          <a:ea typeface="Georgia" panose="02040502050405020303"/>
                          <a:cs typeface="+mj-lt"/>
                        </a:rPr>
                        <a:t>Multiple processes use less resources with threads</a:t>
                      </a:r>
                      <a:endParaRPr sz="2000" b="0"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7620" cap="flat" cmpd="sng">
                      <a:solidFill>
                        <a:srgbClr val="34383A"/>
                      </a:solidFill>
                      <a:prstDash val="solid"/>
                      <a:headEnd type="none" w="med" len="med"/>
                      <a:tailEnd type="none" w="med" len="med"/>
                    </a:lnT>
                    <a:lnB w="7620" cap="flat" cmpd="sng">
                      <a:solidFill>
                        <a:srgbClr val="34383A"/>
                      </a:solidFill>
                      <a:prstDash val="solid"/>
                      <a:headEnd type="none" w="med" len="med"/>
                      <a:tailEnd type="none" w="med" len="med"/>
                    </a:lnB>
                    <a:noFill/>
                  </a:tcPr>
                </a:tc>
              </a:tr>
              <a:tr h="475615">
                <a:tc>
                  <a:txBody>
                    <a:bodyPr/>
                    <a:p>
                      <a:pPr marL="0" indent="0" algn="ctr" fontAlgn="base">
                        <a:spcBef>
                          <a:spcPct val="0"/>
                        </a:spcBef>
                        <a:spcAft>
                          <a:spcPct val="0"/>
                        </a:spcAft>
                      </a:pPr>
                      <a:r>
                        <a:rPr sz="2000" b="0" i="0">
                          <a:solidFill>
                            <a:schemeClr val="tx1"/>
                          </a:solidFill>
                          <a:latin typeface="+mj-lt"/>
                          <a:ea typeface="Georgia" panose="02040502050405020303"/>
                          <a:cs typeface="+mj-lt"/>
                        </a:rPr>
                        <a:t>Each process operates independently</a:t>
                      </a:r>
                      <a:endParaRPr sz="2000" b="0"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7620" cap="flat" cmpd="sng">
                      <a:solidFill>
                        <a:srgbClr val="34383A"/>
                      </a:solidFill>
                      <a:prstDash val="solid"/>
                      <a:headEnd type="none" w="med" len="med"/>
                      <a:tailEnd type="none" w="med" len="med"/>
                    </a:lnT>
                    <a:lnB w="7620" cap="flat" cmpd="sng">
                      <a:solidFill>
                        <a:srgbClr val="34383A"/>
                      </a:solidFill>
                      <a:prstDash val="solid"/>
                      <a:headEnd type="none" w="med" len="med"/>
                      <a:tailEnd type="none" w="med" len="med"/>
                    </a:lnB>
                    <a:noFill/>
                  </a:tcPr>
                </a:tc>
                <a:tc>
                  <a:txBody>
                    <a:bodyPr/>
                    <a:p>
                      <a:pPr marL="0" indent="0" algn="ctr" fontAlgn="base">
                        <a:spcBef>
                          <a:spcPct val="0"/>
                        </a:spcBef>
                        <a:spcAft>
                          <a:spcPct val="0"/>
                        </a:spcAft>
                      </a:pPr>
                      <a:r>
                        <a:rPr sz="2000" b="0" i="0">
                          <a:solidFill>
                            <a:schemeClr val="tx1"/>
                          </a:solidFill>
                          <a:latin typeface="+mj-lt"/>
                          <a:ea typeface="Georgia" panose="02040502050405020303"/>
                          <a:cs typeface="+mj-lt"/>
                        </a:rPr>
                        <a:t>A thread can read or write another thread’s data</a:t>
                      </a:r>
                      <a:endParaRPr sz="2000" b="0" i="0">
                        <a:solidFill>
                          <a:schemeClr val="tx1"/>
                        </a:solidFill>
                        <a:latin typeface="+mj-lt"/>
                        <a:ea typeface="Georgia" panose="02040502050405020303"/>
                        <a:cs typeface="+mj-lt"/>
                      </a:endParaRPr>
                    </a:p>
                  </a:txBody>
                  <a:tcPr marL="38417" marR="38417" marT="38417" marB="38417" anchor="ctr" anchorCtr="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7620" cap="flat" cmpd="sng">
                      <a:solidFill>
                        <a:srgbClr val="34383A"/>
                      </a:solidFill>
                      <a:prstDash val="solid"/>
                      <a:headEnd type="none" w="med" len="med"/>
                      <a:tailEnd type="none" w="med" len="med"/>
                    </a:lnT>
                    <a:lnB w="7620" cap="flat" cmpd="sng">
                      <a:solidFill>
                        <a:srgbClr val="34383A"/>
                      </a:solidFill>
                      <a:prstDash val="solid"/>
                      <a:headEnd type="none" w="med" len="med"/>
                      <a:tailEnd type="none" w="med" len="med"/>
                    </a:lnB>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67995"/>
          </a:xfrm>
        </p:spPr>
        <p:txBody>
          <a:bodyPr>
            <a:normAutofit fontScale="90000"/>
          </a:bodyPr>
          <a:p>
            <a:r>
              <a:rPr lang="en-US"/>
              <a:t>Types of Threads</a:t>
            </a:r>
            <a:endParaRPr lang="en-US"/>
          </a:p>
        </p:txBody>
      </p:sp>
      <p:sp>
        <p:nvSpPr>
          <p:cNvPr id="3" name="Content Placeholder 2"/>
          <p:cNvSpPr>
            <a:spLocks noGrp="1"/>
          </p:cNvSpPr>
          <p:nvPr>
            <p:ph idx="1"/>
          </p:nvPr>
        </p:nvSpPr>
        <p:spPr>
          <a:xfrm>
            <a:off x="838200" y="833120"/>
            <a:ext cx="10515600" cy="5633720"/>
          </a:xfrm>
        </p:spPr>
        <p:txBody>
          <a:bodyPr>
            <a:normAutofit fontScale="65000"/>
          </a:bodyPr>
          <a:p>
            <a:pPr marL="0" indent="0">
              <a:buNone/>
            </a:pPr>
            <a:r>
              <a:rPr lang="en-US" altLang="en-US"/>
              <a:t>Java provides two main types of threads:</a:t>
            </a:r>
            <a:endParaRPr lang="en-US" altLang="en-US"/>
          </a:p>
          <a:p>
            <a:pPr marL="0" indent="0">
              <a:buNone/>
            </a:pPr>
            <a:r>
              <a:rPr lang="en-US" altLang="en-US"/>
              <a:t>1. User Threads:</a:t>
            </a:r>
            <a:endParaRPr lang="en-US" altLang="en-US"/>
          </a:p>
          <a:p>
            <a:pPr marL="0" indent="0">
              <a:buNone/>
            </a:pPr>
            <a:r>
              <a:rPr lang="en-US" altLang="en-US"/>
              <a:t>    These are high-priority threads that run in the foreground.</a:t>
            </a:r>
            <a:endParaRPr lang="en-US" altLang="en-US"/>
          </a:p>
          <a:p>
            <a:pPr marL="0" indent="0">
              <a:buNone/>
            </a:pPr>
            <a:r>
              <a:rPr lang="en-US" altLang="en-US"/>
              <a:t>    The JVM will not terminate until all user threads have completed their execution.</a:t>
            </a:r>
            <a:endParaRPr lang="en-US" altLang="en-US"/>
          </a:p>
          <a:p>
            <a:pPr marL="0" indent="0">
              <a:buNone/>
            </a:pPr>
            <a:r>
              <a:rPr lang="en-US" altLang="en-US"/>
              <a:t>    Example: Threads that handle main application logic, such as data processing, network communication, etc.</a:t>
            </a:r>
            <a:endParaRPr lang="en-US" altLang="en-US"/>
          </a:p>
          <a:p>
            <a:pPr marL="0" indent="0">
              <a:buNone/>
            </a:pPr>
            <a:r>
              <a:rPr lang="en-US" altLang="en-US"/>
              <a:t>    Created using:</a:t>
            </a:r>
            <a:endParaRPr lang="en-US" altLang="en-US"/>
          </a:p>
          <a:p>
            <a:pPr marL="0" indent="0">
              <a:buNone/>
            </a:pPr>
            <a:r>
              <a:rPr lang="en-US" altLang="en-US"/>
              <a:t>      Extending the `Thread` class or</a:t>
            </a:r>
            <a:endParaRPr lang="en-US" altLang="en-US"/>
          </a:p>
          <a:p>
            <a:pPr marL="0" indent="0">
              <a:buNone/>
            </a:pPr>
            <a:r>
              <a:rPr lang="en-US" altLang="en-US"/>
              <a:t>      Implementing the `Runnable` or `Callable` interfaces.</a:t>
            </a:r>
            <a:endParaRPr lang="en-US" altLang="en-US"/>
          </a:p>
          <a:p>
            <a:pPr marL="0" indent="0">
              <a:buNone/>
            </a:pPr>
            <a:endParaRPr lang="en-US" altLang="en-US"/>
          </a:p>
          <a:p>
            <a:pPr marL="0" indent="0">
              <a:buNone/>
            </a:pPr>
            <a:r>
              <a:rPr lang="en-US" altLang="en-US"/>
              <a:t>2. Daemon Threads:</a:t>
            </a:r>
            <a:endParaRPr lang="en-US" altLang="en-US"/>
          </a:p>
          <a:p>
            <a:pPr marL="0" indent="0">
              <a:buNone/>
            </a:pPr>
            <a:r>
              <a:rPr lang="en-US" altLang="en-US"/>
              <a:t>    These are low-priority threads that run in the background to perform housekeeping tasks (like garbage collection).</a:t>
            </a:r>
            <a:endParaRPr lang="en-US" altLang="en-US"/>
          </a:p>
          <a:p>
            <a:pPr marL="0" indent="0">
              <a:buNone/>
            </a:pPr>
            <a:r>
              <a:rPr lang="en-US" altLang="en-US"/>
              <a:t>    The JVM will terminate once all user threads finish execution, even if daemon threads are still running.</a:t>
            </a:r>
            <a:endParaRPr lang="en-US" altLang="en-US"/>
          </a:p>
          <a:p>
            <a:pPr marL="0" indent="0">
              <a:buNone/>
            </a:pPr>
            <a:r>
              <a:rPr lang="en-US" altLang="en-US"/>
              <a:t>    Daemon threads should not be used for critical tasks as they may not complete their execution.</a:t>
            </a:r>
            <a:endParaRPr lang="en-US" altLang="en-US"/>
          </a:p>
          <a:p>
            <a:pPr marL="0" indent="0">
              <a:buNone/>
            </a:pPr>
            <a:r>
              <a:rPr lang="en-US" altLang="en-US"/>
              <a:t>    A thread can be set as a daemon by calling the `setDaemon(true)` method before starting it.</a:t>
            </a:r>
            <a:endParaRPr lang="en-US" altLang="en-US"/>
          </a:p>
          <a:p>
            <a:pPr marL="0" indent="0">
              <a:buNone/>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06730"/>
          </a:xfrm>
        </p:spPr>
        <p:txBody>
          <a:bodyPr>
            <a:normAutofit fontScale="90000"/>
          </a:bodyPr>
          <a:p>
            <a:r>
              <a:rPr lang="en-US"/>
              <a:t>Thread class</a:t>
            </a:r>
            <a:endParaRPr lang="en-US"/>
          </a:p>
        </p:txBody>
      </p:sp>
      <p:sp>
        <p:nvSpPr>
          <p:cNvPr id="3" name="Content Placeholder 2"/>
          <p:cNvSpPr>
            <a:spLocks noGrp="1"/>
          </p:cNvSpPr>
          <p:nvPr>
            <p:ph idx="1"/>
          </p:nvPr>
        </p:nvSpPr>
        <p:spPr>
          <a:xfrm>
            <a:off x="838200" y="948055"/>
            <a:ext cx="10515600" cy="5682615"/>
          </a:xfrm>
        </p:spPr>
        <p:txBody>
          <a:bodyPr>
            <a:normAutofit fontScale="70000"/>
          </a:bodyPr>
          <a:p>
            <a:pPr marL="0" indent="0">
              <a:buNone/>
            </a:pPr>
            <a:r>
              <a:rPr lang="en-US"/>
              <a:t>The thread class helps to create threads. It has a lot of methods that we can make use of.</a:t>
            </a:r>
            <a:endParaRPr lang="en-US"/>
          </a:p>
          <a:p>
            <a:pPr marL="0" indent="0">
              <a:buNone/>
            </a:pPr>
            <a:r>
              <a:rPr lang="en-US"/>
              <a:t>Creating a thread:</a:t>
            </a:r>
            <a:endParaRPr lang="en-US"/>
          </a:p>
          <a:p>
            <a:pPr marL="0" indent="0">
              <a:buNone/>
            </a:pPr>
            <a:r>
              <a:rPr lang="en-US"/>
              <a:t>Thread threadName = new Thread();</a:t>
            </a:r>
            <a:endParaRPr lang="en-US"/>
          </a:p>
          <a:p>
            <a:pPr marL="0" indent="0">
              <a:buNone/>
            </a:pPr>
            <a:r>
              <a:rPr lang="en-US"/>
              <a:t>or</a:t>
            </a:r>
            <a:endParaRPr lang="en-US"/>
          </a:p>
          <a:p>
            <a:pPr marL="0" indent="0">
              <a:buNone/>
            </a:pPr>
            <a:r>
              <a:rPr lang="en-US"/>
              <a:t>Thread threadObj= new Thread(“name of the thread”);</a:t>
            </a:r>
            <a:endParaRPr lang="en-US"/>
          </a:p>
          <a:p>
            <a:pPr marL="0" indent="0">
              <a:buNone/>
            </a:pPr>
            <a:endParaRPr lang="en-US"/>
          </a:p>
          <a:p>
            <a:pPr marL="0" indent="0">
              <a:buNone/>
            </a:pPr>
            <a:r>
              <a:rPr lang="en-US"/>
              <a:t>Displaying Thread name</a:t>
            </a:r>
            <a:endParaRPr lang="en-US"/>
          </a:p>
          <a:p>
            <a:pPr marL="0" indent="0">
              <a:buNone/>
            </a:pPr>
            <a:r>
              <a:rPr lang="en-US">
                <a:sym typeface="+mn-ea"/>
              </a:rPr>
              <a:t>threadObj</a:t>
            </a:r>
            <a:r>
              <a:rPr lang="en-US"/>
              <a:t>.getName();</a:t>
            </a:r>
            <a:endParaRPr lang="en-US"/>
          </a:p>
          <a:p>
            <a:pPr marL="0" indent="0">
              <a:buNone/>
            </a:pPr>
            <a:endParaRPr lang="en-US"/>
          </a:p>
          <a:p>
            <a:pPr marL="0" indent="0">
              <a:buNone/>
            </a:pPr>
            <a:r>
              <a:rPr lang="en-US"/>
              <a:t>To get the current thread details.</a:t>
            </a:r>
            <a:endParaRPr lang="en-US"/>
          </a:p>
          <a:p>
            <a:pPr marL="0" indent="0">
              <a:buNone/>
            </a:pPr>
            <a:r>
              <a:rPr lang="en-US"/>
              <a:t>System.out.println(Thread.currentThread().getName());</a:t>
            </a:r>
            <a:endParaRPr lang="en-US"/>
          </a:p>
          <a:p>
            <a:pPr marL="0" indent="0">
              <a:buNone/>
            </a:pPr>
            <a:endParaRPr lang="en-US"/>
          </a:p>
          <a:p>
            <a:pPr marL="0" indent="0">
              <a:buNone/>
            </a:pPr>
            <a:r>
              <a:rPr lang="en-US"/>
              <a:t>we use sleep method to stop the current thread from running so the other threads can occupy the cpu. we can provide how many milli seconds the thread needs to sleep.</a:t>
            </a:r>
            <a:endParaRPr lang="en-US"/>
          </a:p>
          <a:p>
            <a:pPr marL="0" indent="0">
              <a:buNone/>
            </a:pPr>
            <a:endParaRPr lang="en-US"/>
          </a:p>
        </p:txBody>
      </p:sp>
    </p:spTree>
  </p:cSld>
  <p:clrMapOvr>
    <a:masterClrMapping/>
  </p:clrMapOvr>
</p:sld>
</file>

<file path=ppt/tags/tag1.xml><?xml version="1.0" encoding="utf-8"?>
<p:tagLst xmlns:p="http://schemas.openxmlformats.org/presentationml/2006/main">
  <p:tag name="TABLE_ENDDRAG_ORIGIN_RECT" val="809*320"/>
  <p:tag name="TABLE_ENDDRAG_RECT" val="67*126*809*3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8795</Words>
  <Application>WPS Slides</Application>
  <PresentationFormat>Widescreen</PresentationFormat>
  <Paragraphs>272</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Calibri Light</vt:lpstr>
      <vt:lpstr>Calibri</vt:lpstr>
      <vt:lpstr>Microsoft YaHei</vt:lpstr>
      <vt:lpstr>Arial Unicode MS</vt:lpstr>
      <vt:lpstr>Georgia</vt:lpstr>
      <vt:lpstr>Office Theme</vt:lpstr>
      <vt:lpstr>Threads</vt:lpstr>
      <vt:lpstr>Thread</vt:lpstr>
      <vt:lpstr>Thread</vt:lpstr>
      <vt:lpstr>Real world thread examples</vt:lpstr>
      <vt:lpstr>Thread lifecycle.</vt:lpstr>
      <vt:lpstr>Thread life cycle</vt:lpstr>
      <vt:lpstr>Process vs Threads</vt:lpstr>
      <vt:lpstr>PowerPoint 演示文稿</vt:lpstr>
      <vt:lpstr>Thread class</vt:lpstr>
      <vt:lpstr>Fun fact</vt:lpstr>
      <vt:lpstr>PowerPoint 演示文稿</vt:lpstr>
      <vt:lpstr>Runnable interface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
  <cp:lastModifiedBy>sozha</cp:lastModifiedBy>
  <cp:revision>49</cp:revision>
  <dcterms:created xsi:type="dcterms:W3CDTF">2025-05-12T16:14:00Z</dcterms:created>
  <dcterms:modified xsi:type="dcterms:W3CDTF">2025-05-13T18:50:22Z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E8CD02756C2544AC941F0BFCD87FEA5F_11</vt:lpwstr>
  </property>
  <property fmtid="{D5CDD505-2E9C-101B-9397-08002B2CF9AE}" pid="3" name="KSOProductBuildVer">
    <vt:lpwstr>1033-12.2.0.20795</vt:lpwstr>
  </property>
</Properties>
</file>