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66" r:id="rId5"/>
    <p:sldId id="267" r:id="rId6"/>
    <p:sldId id="268" r:id="rId7"/>
    <p:sldId id="257" r:id="rId8"/>
    <p:sldId id="259" r:id="rId9"/>
    <p:sldId id="260" r:id="rId10"/>
    <p:sldId id="261" r:id="rId11"/>
    <p:sldId id="262" r:id="rId12"/>
    <p:sldId id="258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&lt;h1 </a:t>
            </a:r>
            <a:r>
              <a:rPr lang="en-US">
                <a:solidFill>
                  <a:srgbClr val="FF0000"/>
                </a:solidFill>
                <a:sym typeface="+mn-ea"/>
              </a:rPr>
              <a:t>class=”site-logo”</a:t>
            </a:r>
            <a:r>
              <a:rPr lang="en-US">
                <a:sym typeface="+mn-ea"/>
              </a:rPr>
              <a:t>&gt;This is the first tag&lt;/h1&gt; --&gt; Open and close tag.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&lt;img </a:t>
            </a:r>
            <a:r>
              <a:rPr lang="en-US">
                <a:solidFill>
                  <a:srgbClr val="FF0000"/>
                </a:solidFill>
                <a:sym typeface="+mn-ea"/>
              </a:rPr>
              <a:t>src=”smiley.jpg” alt=”smiley image”</a:t>
            </a:r>
            <a:r>
              <a:rPr lang="en-US">
                <a:sym typeface="+mn-ea"/>
              </a:rPr>
              <a:t>&gt; --&gt; empty tag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First Webpage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/>
              <a:t>&lt;!DOCTYPE html&gt;</a:t>
            </a:r>
            <a:endParaRPr lang="en-US"/>
          </a:p>
          <a:p>
            <a:r>
              <a:rPr lang="en-US">
                <a:solidFill>
                  <a:srgbClr val="FF0000"/>
                </a:solidFill>
              </a:rPr>
              <a:t>&lt;html lang="en"&gt;</a:t>
            </a:r>
            <a:endParaRPr lang="en-US">
              <a:solidFill>
                <a:srgbClr val="FF0000"/>
              </a:solidFill>
            </a:endParaRPr>
          </a:p>
          <a:p>
            <a:r>
              <a:rPr lang="en-US"/>
              <a:t> </a:t>
            </a:r>
            <a:r>
              <a:rPr lang="en-US">
                <a:solidFill>
                  <a:schemeClr val="accent5"/>
                </a:solidFill>
              </a:rPr>
              <a:t> &lt;head&gt;</a:t>
            </a:r>
            <a:endParaRPr lang="en-US"/>
          </a:p>
          <a:p>
            <a:r>
              <a:rPr lang="en-US"/>
              <a:t>    &lt;meta charset="UTF-8" /&gt;</a:t>
            </a:r>
            <a:endParaRPr lang="en-US"/>
          </a:p>
          <a:p>
            <a:r>
              <a:rPr lang="en-US"/>
              <a:t>    &lt;meta http-equiv="X-UA-Compatible" content="IE=edge" /&gt;</a:t>
            </a:r>
            <a:endParaRPr lang="en-US"/>
          </a:p>
          <a:p>
            <a:r>
              <a:rPr lang="en-US"/>
              <a:t>    &lt;meta name="viewport" content="width=device-width, initial-scale=1.0" /&gt;</a:t>
            </a:r>
            <a:endParaRPr lang="en-US"/>
          </a:p>
          <a:p>
            <a:r>
              <a:rPr lang="en-US"/>
              <a:t>    &lt;title&gt;My First Webpage&lt;/title&gt;</a:t>
            </a:r>
            <a:endParaRPr lang="en-US"/>
          </a:p>
          <a:p>
            <a:r>
              <a:rPr lang="en-US"/>
              <a:t>  </a:t>
            </a:r>
            <a:r>
              <a:rPr lang="en-US">
                <a:solidFill>
                  <a:schemeClr val="accent5"/>
                </a:solidFill>
              </a:rPr>
              <a:t>&lt;/head&gt;</a:t>
            </a:r>
            <a:endParaRPr lang="en-US">
              <a:solidFill>
                <a:schemeClr val="accent5"/>
              </a:solidFill>
            </a:endParaRPr>
          </a:p>
          <a:p>
            <a:r>
              <a:rPr lang="en-US"/>
              <a:t>  </a:t>
            </a:r>
            <a:r>
              <a:rPr lang="en-US">
                <a:solidFill>
                  <a:schemeClr val="accent6"/>
                </a:solidFill>
              </a:rPr>
              <a:t>&lt;body&gt;</a:t>
            </a:r>
            <a:endParaRPr lang="en-US">
              <a:solidFill>
                <a:schemeClr val="accent6"/>
              </a:solidFill>
            </a:endParaRPr>
          </a:p>
          <a:p>
            <a:r>
              <a:rPr lang="en-US">
                <a:solidFill>
                  <a:schemeClr val="accent6"/>
                </a:solidFill>
              </a:rPr>
              <a:t>    &lt;p&gt;My First Website&lt;/p&gt;</a:t>
            </a:r>
            <a:endParaRPr lang="en-US">
              <a:solidFill>
                <a:schemeClr val="accent6"/>
              </a:solidFill>
            </a:endParaRPr>
          </a:p>
          <a:p>
            <a:r>
              <a:rPr lang="en-US">
                <a:solidFill>
                  <a:schemeClr val="accent6"/>
                </a:solidFill>
              </a:rPr>
              <a:t>  &lt;/body&gt;</a:t>
            </a:r>
            <a:endParaRPr lang="en-US">
              <a:solidFill>
                <a:schemeClr val="accent6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&lt;/html&gt;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&lt;!DOCTYPE html&gt;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This tell us which version of html we are using</a:t>
            </a:r>
            <a:endParaRPr lang="en-US"/>
          </a:p>
          <a:p>
            <a:r>
              <a:rPr lang="en-US"/>
              <a:t>It say use the latest version which is html5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olidFill>
                  <a:srgbClr val="FF0000"/>
                </a:solidFill>
                <a:sym typeface="+mn-ea"/>
              </a:rPr>
              <a:t>&lt;html lang="en"&gt;</a:t>
            </a:r>
            <a:br>
              <a:rPr lang="en-US">
                <a:solidFill>
                  <a:srgbClr val="FF0000"/>
                </a:solidFill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This tell us we are starting a html document</a:t>
            </a:r>
            <a:endParaRPr lang="en-US"/>
          </a:p>
          <a:p>
            <a:r>
              <a:rPr lang="en-US"/>
              <a:t>lang is an attribute for the html tag</a:t>
            </a:r>
            <a:endParaRPr lang="en-US"/>
          </a:p>
          <a:p>
            <a:r>
              <a:rPr lang="en-US"/>
              <a:t>lang tells the browser in which language the website is in</a:t>
            </a:r>
            <a:endParaRPr lang="en-US"/>
          </a:p>
          <a:p>
            <a:r>
              <a:rPr lang="en-US"/>
              <a:t>It helps in translations</a:t>
            </a:r>
            <a:endParaRPr lang="en-US"/>
          </a:p>
          <a:p>
            <a:r>
              <a:rPr lang="en-US"/>
              <a:t>html tag has  2 children</a:t>
            </a:r>
            <a:endParaRPr lang="en-US"/>
          </a:p>
          <a:p>
            <a:pPr marL="0" indent="0">
              <a:buNone/>
            </a:pPr>
            <a:r>
              <a:rPr lang="en-US"/>
              <a:t>head tag - To links other files to the html document(css, js) We also have metadata about the website (used by google search engine.)</a:t>
            </a:r>
            <a:endParaRPr lang="en-US"/>
          </a:p>
          <a:p>
            <a:pPr marL="0" indent="0">
              <a:buNone/>
            </a:pPr>
            <a:r>
              <a:rPr lang="en-US"/>
              <a:t>head tag also has a title tag. This appears in the tab pane in the browser. The head tag can also contain the favicon.</a:t>
            </a:r>
            <a:endParaRPr lang="en-US"/>
          </a:p>
          <a:p>
            <a:pPr marL="0" indent="0">
              <a:buNone/>
            </a:pPr>
            <a:r>
              <a:rPr lang="en-US"/>
              <a:t>body tag - The main content of the webpage will be here.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html tag reference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https://developer.mozilla.org/en-US/docs/Web/HTML/Element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How Websites Work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93040" y="2278380"/>
            <a:ext cx="3837305" cy="424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88620" y="2411730"/>
            <a:ext cx="357568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Client(Your computer , mobile)</a:t>
            </a:r>
            <a:endParaRPr lang="en-US"/>
          </a:p>
          <a:p>
            <a:r>
              <a:rPr lang="en-US"/>
              <a:t>https://www.google.com</a:t>
            </a:r>
            <a:endParaRPr lang="en-US"/>
          </a:p>
          <a:p>
            <a:r>
              <a:rPr lang="en-US"/>
              <a:t>this passes through modem and router.</a:t>
            </a:r>
            <a:endParaRPr lang="en-US"/>
          </a:p>
          <a:p>
            <a:r>
              <a:rPr lang="en-US"/>
              <a:t>modem- modulator and demodulator</a:t>
            </a:r>
            <a:endParaRPr lang="en-US"/>
          </a:p>
          <a:p>
            <a:r>
              <a:rPr lang="en-US"/>
              <a:t>It converts the google.com to an ip address.</a:t>
            </a:r>
            <a:endParaRPr lang="en-US"/>
          </a:p>
          <a:p>
            <a:r>
              <a:rPr lang="en-US"/>
              <a:t>ip address is four part number</a:t>
            </a:r>
            <a:endParaRPr lang="en-US"/>
          </a:p>
          <a:p>
            <a:r>
              <a:rPr lang="en-US"/>
              <a:t>XXX.XXX.XXX</a:t>
            </a:r>
            <a:endParaRPr lang="en-US"/>
          </a:p>
          <a:p>
            <a:r>
              <a:rPr lang="en-US"/>
              <a:t>xxx can be from 0 - 255 when we are using ipv4.</a:t>
            </a:r>
            <a:endParaRPr lang="en-US"/>
          </a:p>
          <a:p>
            <a:r>
              <a:rPr lang="en-US"/>
              <a:t>ip is an adress for a computer.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5181600" y="2282190"/>
            <a:ext cx="1722755" cy="1496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390515" y="2439670"/>
            <a:ext cx="1224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Internet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8055610" y="2118995"/>
            <a:ext cx="3700145" cy="3561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571230" y="2282190"/>
            <a:ext cx="26308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Server</a:t>
            </a:r>
            <a:endParaRPr lang="en-US"/>
          </a:p>
          <a:p>
            <a:endParaRPr lang="en-US"/>
          </a:p>
          <a:p>
            <a:r>
              <a:rPr lang="en-US"/>
              <a:t>server check if the request is safe and if it is providing all the info needed. </a:t>
            </a:r>
            <a:endParaRPr lang="en-US"/>
          </a:p>
          <a:p>
            <a:r>
              <a:rPr lang="en-US"/>
              <a:t>it takes the files or data send it back as a response</a:t>
            </a:r>
            <a:endParaRPr lang="en-US"/>
          </a:p>
          <a:p>
            <a:r>
              <a:rPr lang="en-US"/>
              <a:t>or if something went wrong it send an error.</a:t>
            </a:r>
            <a:endParaRPr lang="en-US"/>
          </a:p>
          <a:p>
            <a:endParaRPr lang="en-US"/>
          </a:p>
          <a:p>
            <a:endParaRPr lang="en-US"/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3935730" y="3030220"/>
            <a:ext cx="1245870" cy="526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836410" y="2734945"/>
            <a:ext cx="1198880" cy="118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939915" y="3109595"/>
            <a:ext cx="1176655" cy="337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079875" y="3535045"/>
            <a:ext cx="1076325" cy="131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4160520" y="2774315"/>
            <a:ext cx="8902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request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574540" y="5149850"/>
            <a:ext cx="3169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requests contains infor about out computer like ip address.</a:t>
            </a:r>
            <a:endParaRPr lang="en-US"/>
          </a:p>
          <a:p>
            <a:r>
              <a:rPr lang="en-US"/>
              <a:t>What files we want from the server, file format and so no.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7035165" y="3447415"/>
            <a:ext cx="1026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ym typeface="+mn-ea"/>
              </a:rPr>
              <a:t>response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7975"/>
          </a:xfrm>
        </p:spPr>
        <p:txBody>
          <a:bodyPr>
            <a:normAutofit fontScale="90000"/>
          </a:bodyPr>
          <a:p>
            <a:r>
              <a:rPr lang="en-US"/>
              <a:t>Parts of web development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673100"/>
            <a:ext cx="10515600" cy="6094095"/>
          </a:xfrm>
        </p:spPr>
        <p:txBody>
          <a:bodyPr/>
          <a:p>
            <a:r>
              <a:rPr lang="en-US"/>
              <a:t>Web development is divided into 2 parts</a:t>
            </a:r>
            <a:endParaRPr lang="en-US"/>
          </a:p>
          <a:p>
            <a:pPr marL="0" indent="0">
              <a:buNone/>
            </a:pPr>
            <a:r>
              <a:rPr lang="en-US"/>
              <a:t>	1. Font end web development</a:t>
            </a:r>
            <a:endParaRPr lang="en-US"/>
          </a:p>
          <a:p>
            <a:pPr marL="0" indent="0">
              <a:buNone/>
            </a:pPr>
            <a:r>
              <a:rPr lang="en-US"/>
              <a:t>	2. Back end web development</a:t>
            </a:r>
            <a:endParaRPr lang="en-US"/>
          </a:p>
          <a:p>
            <a:pPr marL="0" indent="0">
              <a:buNone/>
            </a:pPr>
            <a:r>
              <a:rPr lang="en-US"/>
              <a:t>	3 Full stack web developer.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707390" y="3323590"/>
            <a:ext cx="3322955" cy="320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67410" y="3319780"/>
            <a:ext cx="30968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Front End</a:t>
            </a:r>
            <a:endParaRPr lang="en-US"/>
          </a:p>
          <a:p>
            <a:r>
              <a:rPr lang="en-US"/>
              <a:t>This that are visible for us in the browser.</a:t>
            </a:r>
            <a:endParaRPr lang="en-US"/>
          </a:p>
          <a:p>
            <a:r>
              <a:rPr lang="en-US"/>
              <a:t>displays html css js</a:t>
            </a:r>
            <a:endParaRPr lang="en-US"/>
          </a:p>
          <a:p>
            <a:r>
              <a:rPr lang="en-US"/>
              <a:t> </a:t>
            </a:r>
            <a:endParaRPr lang="en-US"/>
          </a:p>
          <a:p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5412105" y="2649855"/>
            <a:ext cx="1492250" cy="1128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554345" y="2529840"/>
            <a:ext cx="1061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Internet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8127365" y="2162175"/>
            <a:ext cx="3204210" cy="1947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8138795" y="2289175"/>
            <a:ext cx="31400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Back End</a:t>
            </a:r>
            <a:endParaRPr lang="en-US"/>
          </a:p>
          <a:p>
            <a:r>
              <a:rPr lang="en-US"/>
              <a:t>Notvisible.</a:t>
            </a:r>
            <a:endParaRPr lang="en-US"/>
          </a:p>
          <a:p>
            <a:r>
              <a:rPr lang="en-US"/>
              <a:t>generates files(html, css, js, images..), data send it to the front end.</a:t>
            </a:r>
            <a:endParaRPr lang="en-US"/>
          </a:p>
          <a:p>
            <a:r>
              <a:rPr lang="en-US"/>
              <a:t>It is connected to a database.</a:t>
            </a:r>
            <a:endParaRPr lang="en-US"/>
          </a:p>
        </p:txBody>
      </p:sp>
      <p:cxnSp>
        <p:nvCxnSpPr>
          <p:cNvPr id="12" name="Straight Arrow Connector 11"/>
          <p:cNvCxnSpPr>
            <a:endCxn id="8" idx="1"/>
          </p:cNvCxnSpPr>
          <p:nvPr/>
        </p:nvCxnSpPr>
        <p:spPr>
          <a:xfrm flipV="1">
            <a:off x="4102100" y="3159125"/>
            <a:ext cx="1079500" cy="397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97065" y="2763520"/>
            <a:ext cx="1037590" cy="88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940550" y="3443605"/>
            <a:ext cx="1051560" cy="106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197350" y="3473450"/>
            <a:ext cx="1480185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4279265" y="2864485"/>
            <a:ext cx="1128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request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4891405" y="4624705"/>
            <a:ext cx="27451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requests contains infor about out computer like ip address.</a:t>
            </a:r>
            <a:endParaRPr lang="en-US"/>
          </a:p>
          <a:p>
            <a:r>
              <a:rPr lang="en-US"/>
              <a:t>What files we want from the server, file format and so no.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7172325" y="3537585"/>
            <a:ext cx="889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ym typeface="+mn-ea"/>
              </a:rPr>
              <a:t>response</a:t>
            </a:r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8188960" y="4624705"/>
            <a:ext cx="3089275" cy="123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8200390" y="4751705"/>
            <a:ext cx="3140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Database</a:t>
            </a:r>
            <a:endParaRPr lang="en-US"/>
          </a:p>
          <a:p>
            <a:r>
              <a:rPr lang="en-US"/>
              <a:t>Contains details related to people or products.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languages , packages and libraries used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46405" y="1638935"/>
            <a:ext cx="2716530" cy="2423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03555" y="1777365"/>
            <a:ext cx="25698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Front End</a:t>
            </a:r>
            <a:endParaRPr lang="en-US"/>
          </a:p>
          <a:p>
            <a:endParaRPr lang="en-US"/>
          </a:p>
          <a:p>
            <a:r>
              <a:rPr lang="en-US"/>
              <a:t>html, css, js to buld ui</a:t>
            </a:r>
            <a:endParaRPr lang="en-US"/>
          </a:p>
          <a:p>
            <a:r>
              <a:rPr lang="en-US"/>
              <a:t>jquery</a:t>
            </a:r>
            <a:endParaRPr lang="en-US"/>
          </a:p>
          <a:p>
            <a:r>
              <a:rPr lang="en-US"/>
              <a:t>Angular</a:t>
            </a:r>
            <a:endParaRPr lang="en-US"/>
          </a:p>
          <a:p>
            <a:r>
              <a:rPr lang="en-US"/>
              <a:t>React</a:t>
            </a:r>
            <a:endParaRPr lang="en-US"/>
          </a:p>
          <a:p>
            <a:r>
              <a:rPr lang="en-US"/>
              <a:t>Vue js</a:t>
            </a:r>
            <a:endParaRPr lang="en-US"/>
          </a:p>
          <a:p>
            <a:r>
              <a:rPr lang="en-US"/>
              <a:t>ember js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8918575" y="1777365"/>
            <a:ext cx="2716530" cy="337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105900" y="1915795"/>
            <a:ext cx="221234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Backend</a:t>
            </a:r>
            <a:endParaRPr lang="en-US"/>
          </a:p>
          <a:p>
            <a:r>
              <a:rPr lang="en-US"/>
              <a:t>security and authentication, data transfer</a:t>
            </a:r>
            <a:endParaRPr lang="en-US"/>
          </a:p>
          <a:p>
            <a:endParaRPr lang="en-US"/>
          </a:p>
          <a:p>
            <a:r>
              <a:rPr lang="en-US"/>
              <a:t>nodejs+ express</a:t>
            </a:r>
            <a:endParaRPr lang="en-US"/>
          </a:p>
          <a:p>
            <a:r>
              <a:rPr lang="en-US"/>
              <a:t>python +flask or django</a:t>
            </a:r>
            <a:endParaRPr lang="en-US"/>
          </a:p>
          <a:p>
            <a:r>
              <a:rPr lang="en-US"/>
              <a:t>Java (JSP, Servlets,,...)</a:t>
            </a:r>
            <a:endParaRPr lang="en-US"/>
          </a:p>
          <a:p>
            <a:r>
              <a:rPr lang="en-US"/>
              <a:t>php</a:t>
            </a:r>
            <a:endParaRPr lang="en-US"/>
          </a:p>
          <a:p>
            <a:r>
              <a:rPr lang="en-US"/>
              <a:t>....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220085" y="2176145"/>
            <a:ext cx="5652770" cy="81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3162935" y="3464560"/>
            <a:ext cx="5755640" cy="48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8918575" y="5491480"/>
            <a:ext cx="2716530" cy="131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9105900" y="5629910"/>
            <a:ext cx="22123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Database</a:t>
            </a:r>
            <a:endParaRPr lang="en-US"/>
          </a:p>
          <a:p>
            <a:r>
              <a:rPr lang="en-US"/>
              <a:t>mysql, postgres,(sql) </a:t>
            </a:r>
            <a:endParaRPr lang="en-US"/>
          </a:p>
          <a:p>
            <a:r>
              <a:rPr lang="en-US"/>
              <a:t>mongodb(nosql)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562600" y="3834765"/>
            <a:ext cx="140970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API Protocols</a:t>
            </a:r>
            <a:endParaRPr lang="en-US"/>
          </a:p>
          <a:p>
            <a:r>
              <a:rPr lang="en-US"/>
              <a:t>REST</a:t>
            </a:r>
            <a:endParaRPr lang="en-US"/>
          </a:p>
          <a:p>
            <a:r>
              <a:rPr lang="en-US"/>
              <a:t>Grapql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Data formats</a:t>
            </a:r>
            <a:endParaRPr lang="en-US"/>
          </a:p>
          <a:p>
            <a:r>
              <a:rPr lang="en-US"/>
              <a:t>XML</a:t>
            </a:r>
            <a:endParaRPr lang="en-US"/>
          </a:p>
          <a:p>
            <a:r>
              <a:rPr lang="en-US"/>
              <a:t>json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HTML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Hyper text Markup Language.</a:t>
            </a:r>
            <a:endParaRPr lang="en-US"/>
          </a:p>
          <a:p>
            <a:r>
              <a:rPr lang="en-US"/>
              <a:t>Markup Laguages helps us to display visual elements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Tags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/>
              <a:t>html  document consists of tags.</a:t>
            </a:r>
            <a:endParaRPr lang="en-US"/>
          </a:p>
          <a:p>
            <a:r>
              <a:rPr lang="en-US"/>
              <a:t>Tags helps us create an element on the html webpage</a:t>
            </a:r>
            <a:endParaRPr lang="en-US"/>
          </a:p>
          <a:p>
            <a:r>
              <a:rPr lang="en-US"/>
              <a:t>Syntax:</a:t>
            </a:r>
            <a:endParaRPr lang="en-US"/>
          </a:p>
          <a:p>
            <a:pPr marL="0" indent="0">
              <a:buNone/>
            </a:pPr>
            <a:r>
              <a:rPr lang="en-US"/>
              <a:t>	&lt;tag&gt; Content &lt;/tag&gt;</a:t>
            </a:r>
            <a:endParaRPr lang="en-US"/>
          </a:p>
          <a:p>
            <a:pPr marL="0" indent="0">
              <a:buNone/>
            </a:pPr>
            <a:r>
              <a:rPr lang="en-US"/>
              <a:t>WE have different tags and they might have content so we can provide the content between the opening and the closing tab</a:t>
            </a:r>
            <a:endParaRPr lang="en-US"/>
          </a:p>
          <a:p>
            <a:pPr marL="0" indent="0">
              <a:buNone/>
            </a:pPr>
            <a:r>
              <a:rPr lang="en-US"/>
              <a:t>&lt;tag&gt; -- opening tag</a:t>
            </a:r>
            <a:endParaRPr lang="en-US"/>
          </a:p>
          <a:p>
            <a:pPr marL="0" indent="0">
              <a:buNone/>
            </a:pPr>
            <a:r>
              <a:rPr lang="en-US"/>
              <a:t>&lt;/tag&gt; -- closing tag</a:t>
            </a:r>
            <a:endParaRPr lang="en-US"/>
          </a:p>
          <a:p>
            <a:pPr marL="0" indent="0">
              <a:buNone/>
            </a:pPr>
            <a:r>
              <a:rPr lang="en-US"/>
              <a:t>We need to have both opening and closing tags to create some content.</a:t>
            </a:r>
            <a:endParaRPr lang="en-US"/>
          </a:p>
          <a:p>
            <a:pPr marL="0" indent="0">
              <a:buNone/>
            </a:pPr>
            <a:r>
              <a:rPr lang="en-US"/>
              <a:t>Some tags are empty tags . They dont have the closing tag and content</a:t>
            </a:r>
            <a:endParaRPr lang="en-US"/>
          </a:p>
          <a:p>
            <a:pPr marL="0" indent="0">
              <a:buNone/>
            </a:pPr>
            <a:r>
              <a:rPr lang="en-US"/>
              <a:t>For example img tag is an empty tag.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&lt;h1&gt;This is the first tag&lt;/h1&gt; --&gt; Open and close tag.</a:t>
            </a:r>
            <a:endParaRPr lang="en-US"/>
          </a:p>
          <a:p>
            <a:r>
              <a:rPr lang="en-US"/>
              <a:t>&lt;img src=”smiley.jpg”&gt; --&gt; empty tag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html attributes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Sometime the tags need extra information</a:t>
            </a:r>
            <a:endParaRPr lang="en-US"/>
          </a:p>
          <a:p>
            <a:r>
              <a:rPr lang="en-US"/>
              <a:t>We use attributes for this.</a:t>
            </a:r>
            <a:endParaRPr lang="en-US"/>
          </a:p>
          <a:p>
            <a:endParaRPr lang="en-US"/>
          </a:p>
          <a:p>
            <a:r>
              <a:rPr lang="en-US"/>
              <a:t>Syntax:</a:t>
            </a:r>
            <a:endParaRPr lang="en-US"/>
          </a:p>
          <a:p>
            <a:r>
              <a:rPr lang="en-US"/>
              <a:t>&lt;tag attr1=”value1” attribute2=”value2”&gt;Content&lt;/tag&gt; -- open close</a:t>
            </a:r>
            <a:endParaRPr lang="en-US"/>
          </a:p>
          <a:p>
            <a:r>
              <a:rPr lang="en-US">
                <a:sym typeface="+mn-ea"/>
              </a:rPr>
              <a:t>&lt;tag attr1=”value1” attribute2=”value2”&gt; --&gt;  empty tag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3456</Words>
  <Application>WPS Presentation</Application>
  <PresentationFormat>Widescreen</PresentationFormat>
  <Paragraphs>172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Parts of web development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Intro</dc:title>
  <dc:creator/>
  <cp:lastModifiedBy>welcome</cp:lastModifiedBy>
  <cp:revision>21</cp:revision>
  <dcterms:created xsi:type="dcterms:W3CDTF">2023-05-15T08:57:50Z</dcterms:created>
  <dcterms:modified xsi:type="dcterms:W3CDTF">2023-05-15T09:33:31Z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99E7551AABCB431C8EE00687D07F371B</vt:lpwstr>
  </property>
  <property fmtid="{D5CDD505-2E9C-101B-9397-08002B2CF9AE}" pid="3" name="KSOProductBuildVer">
    <vt:lpwstr>1033-11.2.0.11537</vt:lpwstr>
  </property>
</Properties>
</file>