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69"/>
    <p:sldMasterId id="2147483648" r:id="rId70"/>
    <p:sldMasterId id="2362889418" r:id="rId71"/>
  </p:sldMasterIdLst>
  <p:notesMasterIdLst>
    <p:notesMasterId r:id="rId104"/>
  </p:notesMasterIdLst>
  <p:handoutMasterIdLst>
    <p:handoutMasterId r:id="rId105"/>
  </p:handoutMasterIdLst>
  <p:sldIdLst>
    <p:sldId id="256" r:id="rId72"/>
    <p:sldId id="343" r:id="rId73"/>
    <p:sldId id="356" r:id="rId74"/>
    <p:sldId id="362" r:id="rId75"/>
    <p:sldId id="363" r:id="rId76"/>
    <p:sldId id="364" r:id="rId77"/>
    <p:sldId id="365" r:id="rId78"/>
    <p:sldId id="350" r:id="rId79"/>
    <p:sldId id="351" r:id="rId80"/>
    <p:sldId id="353" r:id="rId81"/>
    <p:sldId id="347" r:id="rId82"/>
    <p:sldId id="357" r:id="rId83"/>
    <p:sldId id="348" r:id="rId84"/>
    <p:sldId id="358" r:id="rId85"/>
    <p:sldId id="383" r:id="rId86"/>
    <p:sldId id="384" r:id="rId87"/>
    <p:sldId id="360" r:id="rId88"/>
    <p:sldId id="361" r:id="rId89"/>
    <p:sldId id="366" r:id="rId90"/>
    <p:sldId id="367" r:id="rId91"/>
    <p:sldId id="368" r:id="rId92"/>
    <p:sldId id="369" r:id="rId93"/>
    <p:sldId id="376" r:id="rId94"/>
    <p:sldId id="374" r:id="rId95"/>
    <p:sldId id="377" r:id="rId96"/>
    <p:sldId id="378" r:id="rId97"/>
    <p:sldId id="379" r:id="rId98"/>
    <p:sldId id="380" r:id="rId99"/>
    <p:sldId id="381" r:id="rId100"/>
    <p:sldId id="382" r:id="rId101"/>
    <p:sldId id="355" r:id="rId102"/>
    <p:sldId id="354" r:id="rId103"/>
  </p:sldIdLst>
  <p:sldSz cx="12190413" cy="6858000"/>
  <p:notesSz cx="6858000" cy="9144000"/>
  <p:custDataLst>
    <p:tags r:id="rId106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00"/>
    <a:srgbClr val="00B050"/>
    <a:srgbClr val="FF6600"/>
    <a:srgbClr val="FFFFFF"/>
    <a:srgbClr val="990000"/>
    <a:srgbClr val="FF0000"/>
    <a:srgbClr val="FF0099"/>
    <a:srgbClr val="CC33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098" autoAdjust="0"/>
  </p:normalViewPr>
  <p:slideViewPr>
    <p:cSldViewPr showGuides="1">
      <p:cViewPr varScale="1">
        <p:scale>
          <a:sx n="148" d="100"/>
          <a:sy n="148" d="100"/>
        </p:scale>
        <p:origin x="88" y="52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slide" Target="slides/slide13.xml"/><Relationship Id="rId89" Type="http://schemas.openxmlformats.org/officeDocument/2006/relationships/slide" Target="slides/slide18.xml"/><Relationship Id="rId16" Type="http://schemas.openxmlformats.org/officeDocument/2006/relationships/customXml" Target="../customXml/item16.xml"/><Relationship Id="rId107" Type="http://schemas.openxmlformats.org/officeDocument/2006/relationships/presProps" Target="presProps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slide" Target="slides/slide3.xml"/><Relationship Id="rId79" Type="http://schemas.openxmlformats.org/officeDocument/2006/relationships/slide" Target="slides/slide8.xml"/><Relationship Id="rId102" Type="http://schemas.openxmlformats.org/officeDocument/2006/relationships/slide" Target="slides/slide31.xml"/><Relationship Id="rId5" Type="http://schemas.openxmlformats.org/officeDocument/2006/relationships/customXml" Target="../customXml/item5.xml"/><Relationship Id="rId90" Type="http://schemas.openxmlformats.org/officeDocument/2006/relationships/slide" Target="slides/slide19.xml"/><Relationship Id="rId95" Type="http://schemas.openxmlformats.org/officeDocument/2006/relationships/slide" Target="slides/slide2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slideMaster" Target="slideMasters/slideMaster1.xml"/><Relationship Id="rId80" Type="http://schemas.openxmlformats.org/officeDocument/2006/relationships/slide" Target="slides/slide9.xml"/><Relationship Id="rId85" Type="http://schemas.openxmlformats.org/officeDocument/2006/relationships/slide" Target="slides/slide14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slide" Target="slides/slide32.xml"/><Relationship Id="rId108" Type="http://schemas.openxmlformats.org/officeDocument/2006/relationships/viewProps" Target="viewProps.xml"/><Relationship Id="rId54" Type="http://schemas.openxmlformats.org/officeDocument/2006/relationships/customXml" Target="../customXml/item54.xml"/><Relationship Id="rId70" Type="http://schemas.openxmlformats.org/officeDocument/2006/relationships/slideMaster" Target="slideMasters/slideMaster2.xml"/><Relationship Id="rId75" Type="http://schemas.openxmlformats.org/officeDocument/2006/relationships/slide" Target="slides/slide4.xml"/><Relationship Id="rId91" Type="http://schemas.openxmlformats.org/officeDocument/2006/relationships/slide" Target="slides/slide20.xml"/><Relationship Id="rId96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tags" Target="tags/tag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2.xml"/><Relationship Id="rId78" Type="http://schemas.openxmlformats.org/officeDocument/2006/relationships/slide" Target="slides/slide7.xml"/><Relationship Id="rId81" Type="http://schemas.openxmlformats.org/officeDocument/2006/relationships/slide" Target="slides/slide10.xml"/><Relationship Id="rId86" Type="http://schemas.openxmlformats.org/officeDocument/2006/relationships/slide" Target="slides/slide15.xml"/><Relationship Id="rId94" Type="http://schemas.openxmlformats.org/officeDocument/2006/relationships/slide" Target="slides/slide23.xml"/><Relationship Id="rId99" Type="http://schemas.openxmlformats.org/officeDocument/2006/relationships/slide" Target="slides/slide28.xml"/><Relationship Id="rId101" Type="http://schemas.openxmlformats.org/officeDocument/2006/relationships/slide" Target="slides/slide30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theme" Target="theme/theme1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slide" Target="slides/slide5.xml"/><Relationship Id="rId97" Type="http://schemas.openxmlformats.org/officeDocument/2006/relationships/slide" Target="slides/slide26.xml"/><Relationship Id="rId104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71" Type="http://schemas.openxmlformats.org/officeDocument/2006/relationships/slideMaster" Target="slideMasters/slideMaster3.xml"/><Relationship Id="rId92" Type="http://schemas.openxmlformats.org/officeDocument/2006/relationships/slide" Target="slides/slide21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slide" Target="slides/slide16.xml"/><Relationship Id="rId110" Type="http://schemas.openxmlformats.org/officeDocument/2006/relationships/tableStyles" Target="tableStyles.xml"/><Relationship Id="rId61" Type="http://schemas.openxmlformats.org/officeDocument/2006/relationships/customXml" Target="../customXml/item61.xml"/><Relationship Id="rId82" Type="http://schemas.openxmlformats.org/officeDocument/2006/relationships/slide" Target="slides/slide1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slide" Target="slides/slide6.xml"/><Relationship Id="rId100" Type="http://schemas.openxmlformats.org/officeDocument/2006/relationships/slide" Target="slides/slide29.xml"/><Relationship Id="rId105" Type="http://schemas.openxmlformats.org/officeDocument/2006/relationships/handoutMaster" Target="handoutMasters/handoutMaster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1.xml"/><Relationship Id="rId93" Type="http://schemas.openxmlformats.org/officeDocument/2006/relationships/slide" Target="slides/slide22.xml"/><Relationship Id="rId98" Type="http://schemas.openxmlformats.org/officeDocument/2006/relationships/slide" Target="slides/slide27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slide" Target="slides/slide12.xml"/><Relationship Id="rId88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0D964-4653-C701-9F2F-3F1D8D12A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0BB961-6995-6D04-6D1E-E4060EBE72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85446C-594C-077D-2E62-A3AEBC9AE3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8FDA1-F0CE-0EF3-2C98-8BDD95CA1D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8F0C2-9B19-4521-A456-FB6FD7B198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56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8F0C2-9B19-4521-A456-FB6FD7B198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73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8F0C2-9B19-4521-A456-FB6FD7B198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14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DD81B-BCF2-408E-0BB0-EEE76661D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964272-19A9-9E69-7E2D-24699F904E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0781CE-F51E-90CE-01E7-A80C40B380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69B2D-F616-88A2-DC97-5A794B03EF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8F0C2-9B19-4521-A456-FB6FD7B1982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5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A48F4-4527-FE16-485F-7197F6C4C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D3ADAA-6D87-865F-7AEF-AA4F5440E8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F9C9D1-A353-1D59-E487-9C1A93B109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38906-E27E-D7EB-3A24-2D7F75726B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8F0C2-9B19-4521-A456-FB6FD7B198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1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B7D65-B35F-025F-F4CC-126643ED2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D31B18-6C01-9B7D-D7FD-4C4AD1952C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ECA019-9B00-1C95-10F7-273AD5CB9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25365-A4C1-3910-F8AA-C5DF8E05A6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8F0C2-9B19-4521-A456-FB6FD7B198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0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7B125-1F58-885C-5151-5CFC2F895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C90FC9-3090-C8A8-30DC-A39A30EA73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17C963-CD44-ECCD-4992-526435FAB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B47F5-3BBB-29B4-67E1-B5A746C6D8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8F0C2-9B19-4521-A456-FB6FD7B198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4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C2C89-08F7-4620-13B6-41BB2D76C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4D16AA-5F84-8D0C-C60D-D6CCF34684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A99984-9C87-CC38-8C46-314D5239A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952A9-1575-2797-25BC-1C876ACE30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8F0C2-9B19-4521-A456-FB6FD7B198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57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5BEA3-D4D1-A875-81B4-2EB47251E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171CD6-73EE-18D3-3281-D81FA6ED13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935702-17A7-882B-28F7-6D91888BF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A8149-0895-64FE-ED09-CC9567757E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8F0C2-9B19-4521-A456-FB6FD7B198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2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A3AF8-3D9E-AF3F-CE3C-86EA1C275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81C45A-6593-E40A-48D1-ED72DB51B0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2C9891-3A91-2DF2-FF0E-3E074B0B0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1913C-39E4-C1F5-79D3-4BB236EBFC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8F0C2-9B19-4521-A456-FB6FD7B198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77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8F0C2-9B19-4521-A456-FB6FD7B198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70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8F0C2-9B19-4521-A456-FB6FD7B198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5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3a063327-8622-4279-957b-cd6a3239a1a5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Compute</a:t>
            </a:r>
          </a:p>
        </p:txBody>
      </p:sp>
      <p:sp>
        <p:nvSpPr>
          <p:cNvPr id="5" name="date" descr="{&quot;templafy&quot;:{&quot;id&quot;:&quot;dbf306c5-072f-40be-88b5-a7a678b7f2e9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24 May 2023</a:t>
            </a:r>
          </a:p>
        </p:txBody>
      </p:sp>
      <p:sp>
        <p:nvSpPr>
          <p:cNvPr id="7" name="text" descr="{&quot;templafy&quot;:{&quot;id&quot;:&quot;49ebe68f-ea7b-450b-9698-7f38e354f87c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288941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3"/>
            </p:custDataLst>
          </p:nvPr>
        </p:nvSpPr>
        <p:spPr bwMode="auto">
          <a:xfrm>
            <a:off x="252001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9" tIns="34294" rIns="68589" bIns="34294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sz="120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1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67509" tIns="35105" rIns="67509" bIns="3510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91" rtl="0" eaLnBrk="1" fontAlgn="base" latinLnBrk="0" hangingPunct="1">
              <a:lnSpc>
                <a:spcPct val="100000"/>
              </a:lnSpc>
              <a:spcBef>
                <a:spcPts val="324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525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525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67c03a06-2a3c-411c-802a-4f45bd3789d9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7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525" b="1" dirty="0">
                <a:solidFill>
                  <a:schemeClr val="bg1"/>
                </a:solidFill>
                <a:latin typeface="+mn-lt"/>
              </a:rPr>
              <a:t>DTU Compute</a:t>
            </a:r>
          </a:p>
        </p:txBody>
      </p:sp>
      <p:sp>
        <p:nvSpPr>
          <p:cNvPr id="5" name="date" descr="{&quot;templafy&quot;:{&quot;id&quot;:&quot;df1a8e8f-2d4a-4eb2-ab7b-e1f3983ed480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4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685891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525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2 February 2021</a:t>
            </a:r>
          </a:p>
        </p:txBody>
      </p:sp>
      <p:sp>
        <p:nvSpPr>
          <p:cNvPr id="7" name="text" descr="{&quot;templafy&quot;:{&quot;id&quot;:&quot;f169167c-5ca8-4c48-8610-8e2a3921279f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525" dirty="0">
                <a:solidFill>
                  <a:schemeClr val="bg1"/>
                </a:solidFill>
                <a:latin typeface="+mn-lt"/>
              </a:rPr>
              <a:t>Welcome to 02435</a:t>
            </a:r>
            <a:br>
              <a:rPr sz="1200"/>
            </a:br>
            <a:r>
              <a:rPr lang="en-GB" sz="525" dirty="0">
                <a:solidFill>
                  <a:schemeClr val="bg1"/>
                </a:solidFill>
                <a:latin typeface="+mn-lt"/>
              </a:rPr>
              <a:t>Decision-making under uncertainty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1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67509" tIns="35105" rIns="67509" bIns="3510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91" rtl="0" eaLnBrk="1" fontAlgn="base" latinLnBrk="0" hangingPunct="1">
              <a:lnSpc>
                <a:spcPct val="100000"/>
              </a:lnSpc>
              <a:spcBef>
                <a:spcPts val="324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362889419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5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3.xml"/><Relationship Id="rId4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Relationship Id="rId4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21.png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2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10.xml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24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65.xml"/><Relationship Id="rId1" Type="http://schemas.openxmlformats.org/officeDocument/2006/relationships/customXml" Target="../../customXml/item6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68.xml"/><Relationship Id="rId1" Type="http://schemas.openxmlformats.org/officeDocument/2006/relationships/customXml" Target="../../customXml/item67.xml"/><Relationship Id="rId6" Type="http://schemas.openxmlformats.org/officeDocument/2006/relationships/image" Target="../media/image24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25.xml"/><Relationship Id="rId1" Type="http://schemas.openxmlformats.org/officeDocument/2006/relationships/customXml" Target="../../customXml/item2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28.xml"/><Relationship Id="rId1" Type="http://schemas.openxmlformats.org/officeDocument/2006/relationships/customXml" Target="../../customXml/item2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37.xml"/><Relationship Id="rId1" Type="http://schemas.openxmlformats.org/officeDocument/2006/relationships/customXml" Target="../../customXml/item3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40.xml"/><Relationship Id="rId1" Type="http://schemas.openxmlformats.org/officeDocument/2006/relationships/customXml" Target="../../customXml/item3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42.xml"/><Relationship Id="rId1" Type="http://schemas.openxmlformats.org/officeDocument/2006/relationships/customXml" Target="../../customXml/item4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44.xml"/><Relationship Id="rId1" Type="http://schemas.openxmlformats.org/officeDocument/2006/relationships/customXml" Target="../../customXml/item4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6.png"/><Relationship Id="rId2" Type="http://schemas.openxmlformats.org/officeDocument/2006/relationships/customXml" Target="../../customXml/item52.xml"/><Relationship Id="rId1" Type="http://schemas.openxmlformats.org/officeDocument/2006/relationships/customXml" Target="../../customXml/item5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48.xml"/><Relationship Id="rId1" Type="http://schemas.openxmlformats.org/officeDocument/2006/relationships/customXml" Target="../../customXml/item4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53.xml"/><Relationship Id="rId1" Type="http://schemas.openxmlformats.org/officeDocument/2006/relationships/customXml" Target="../../customXml/item5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0.png"/><Relationship Id="rId2" Type="http://schemas.openxmlformats.org/officeDocument/2006/relationships/customXml" Target="../../customXml/item55.xml"/><Relationship Id="rId1" Type="http://schemas.openxmlformats.org/officeDocument/2006/relationships/customXml" Target="../../customXml/item5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0.png"/><Relationship Id="rId2" Type="http://schemas.openxmlformats.org/officeDocument/2006/relationships/customXml" Target="../../customXml/item57.xml"/><Relationship Id="rId1" Type="http://schemas.openxmlformats.org/officeDocument/2006/relationships/customXml" Target="../../customXml/item5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0.png"/><Relationship Id="rId2" Type="http://schemas.openxmlformats.org/officeDocument/2006/relationships/customXml" Target="../../customXml/item60.xml"/><Relationship Id="rId1" Type="http://schemas.openxmlformats.org/officeDocument/2006/relationships/customXml" Target="../../customXml/item59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1.png"/><Relationship Id="rId2" Type="http://schemas.openxmlformats.org/officeDocument/2006/relationships/customXml" Target="../../customXml/item61.xml"/><Relationship Id="rId1" Type="http://schemas.openxmlformats.org/officeDocument/2006/relationships/customXml" Target="../../customXml/item6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7.png"/><Relationship Id="rId9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customXml" Target="../../customXml/item20.xml"/><Relationship Id="rId1" Type="http://schemas.openxmlformats.org/officeDocument/2006/relationships/customXml" Target="../../customXml/item19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1.png"/><Relationship Id="rId2" Type="http://schemas.openxmlformats.org/officeDocument/2006/relationships/customXml" Target="../../customXml/item63.xml"/><Relationship Id="rId1" Type="http://schemas.openxmlformats.org/officeDocument/2006/relationships/customXml" Target="../../customXml/item64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7.png"/><Relationship Id="rId9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18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6.xml"/><Relationship Id="rId4" Type="http://schemas.openxmlformats.org/officeDocument/2006/relationships/notesSlide" Target="../notesSlides/notesSlide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5.png"/><Relationship Id="rId2" Type="http://schemas.openxmlformats.org/officeDocument/2006/relationships/customXml" Target="../../customXml/item30.xml"/><Relationship Id="rId1" Type="http://schemas.openxmlformats.org/officeDocument/2006/relationships/customXml" Target="../../customXml/item29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2.png"/><Relationship Id="rId2" Type="http://schemas.openxmlformats.org/officeDocument/2006/relationships/customXml" Target="../../customXml/item31.xml"/><Relationship Id="rId1" Type="http://schemas.openxmlformats.org/officeDocument/2006/relationships/customXml" Target="../../customXml/item3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2.png"/><Relationship Id="rId2" Type="http://schemas.openxmlformats.org/officeDocument/2006/relationships/customXml" Target="../../customXml/item34.xml"/><Relationship Id="rId1" Type="http://schemas.openxmlformats.org/officeDocument/2006/relationships/customXml" Target="../../customXml/item3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2.png"/><Relationship Id="rId2" Type="http://schemas.openxmlformats.org/officeDocument/2006/relationships/customXml" Target="../../customXml/item35.xml"/><Relationship Id="rId1" Type="http://schemas.openxmlformats.org/officeDocument/2006/relationships/customXml" Target="../../customXml/item3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1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406" y="76200"/>
            <a:ext cx="7772400" cy="685800"/>
          </a:xfrm>
        </p:spPr>
        <p:txBody>
          <a:bodyPr/>
          <a:lstStyle/>
          <a:p>
            <a:r>
              <a:rPr lang="en-GB" dirty="0"/>
              <a:t>Plan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9204F2-48FA-5D3E-A2EA-5A80596B7FE2}"/>
              </a:ext>
            </a:extLst>
          </p:cNvPr>
          <p:cNvSpPr txBox="1"/>
          <p:nvPr/>
        </p:nvSpPr>
        <p:spPr>
          <a:xfrm>
            <a:off x="1904206" y="990601"/>
            <a:ext cx="8610600" cy="8263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800" strike="sngStrike" dirty="0">
                <a:sym typeface="Wingdings" panose="05000000000000000000" pitchFamily="2" charset="2"/>
              </a:rPr>
              <a:t>Task 0 : last week and at home</a:t>
            </a:r>
          </a:p>
          <a:p>
            <a:endParaRPr lang="en-US" sz="18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Today: Task 1</a:t>
            </a:r>
            <a:b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Building an evaluation framework for sequential decision-making methods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8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800" dirty="0">
                <a:sym typeface="Wingdings" panose="05000000000000000000" pitchFamily="2" charset="2"/>
              </a:rPr>
              <a:t>Weeks 3-4: Task 2</a:t>
            </a:r>
            <a:br>
              <a:rPr lang="en-US" sz="1800" dirty="0">
                <a:sym typeface="Wingdings" panose="05000000000000000000" pitchFamily="2" charset="2"/>
              </a:rPr>
            </a:br>
            <a:r>
              <a:rPr lang="en-US" sz="1800" dirty="0">
                <a:sym typeface="Wingdings" panose="05000000000000000000" pitchFamily="2" charset="2"/>
              </a:rPr>
              <a:t>Stochastic Programming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8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800" dirty="0">
                <a:sym typeface="Wingdings" panose="05000000000000000000" pitchFamily="2" charset="2"/>
              </a:rPr>
              <a:t>Week 5: Assignment Work for Task 2 and Q&amp;A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8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800" dirty="0">
                <a:sym typeface="Wingdings" panose="05000000000000000000" pitchFamily="2" charset="2"/>
              </a:rPr>
              <a:t>Weeks 6-7: Task 3</a:t>
            </a:r>
            <a:br>
              <a:rPr lang="en-US" sz="1800" dirty="0">
                <a:sym typeface="Wingdings" panose="05000000000000000000" pitchFamily="2" charset="2"/>
              </a:rPr>
            </a:br>
            <a:r>
              <a:rPr lang="en-US" sz="1800" dirty="0">
                <a:sym typeface="Wingdings" panose="05000000000000000000" pitchFamily="2" charset="2"/>
              </a:rPr>
              <a:t>Approximate Dynamic Programming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8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800" dirty="0">
                <a:sym typeface="Wingdings" panose="05000000000000000000" pitchFamily="2" charset="2"/>
              </a:rPr>
              <a:t>Week 8: Assignment Work for Task 3 and Q&amp;A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8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800" dirty="0">
                <a:sym typeface="Wingdings" panose="05000000000000000000" pitchFamily="2" charset="2"/>
              </a:rPr>
              <a:t>Weeks 9-11: Assignment B</a:t>
            </a:r>
            <a:br>
              <a:rPr lang="en-US" sz="1800" dirty="0">
                <a:sym typeface="Wingdings" panose="05000000000000000000" pitchFamily="2" charset="2"/>
              </a:rPr>
            </a:br>
            <a:r>
              <a:rPr lang="en-US" sz="1800" dirty="0">
                <a:sym typeface="Wingdings" panose="05000000000000000000" pitchFamily="2" charset="2"/>
              </a:rPr>
              <a:t>Robust Optimization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8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800" dirty="0">
                <a:sym typeface="Wingdings" panose="05000000000000000000" pitchFamily="2" charset="2"/>
              </a:rPr>
              <a:t>Weeks 12-13: Assignment Work for Assignment B, Q&amp;A + extra material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800" dirty="0"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05E2BD-356C-086A-547C-D4014DA88C11}"/>
              </a:ext>
            </a:extLst>
          </p:cNvPr>
          <p:cNvSpPr txBox="1"/>
          <p:nvPr/>
        </p:nvSpPr>
        <p:spPr>
          <a:xfrm>
            <a:off x="8759925" y="2362200"/>
            <a:ext cx="14077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Task 4 is about reporting the results from Tasks 2 and 3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4DD7CE25-70D7-1AC3-E50A-1D52119E72D7}"/>
              </a:ext>
            </a:extLst>
          </p:cNvPr>
          <p:cNvSpPr/>
          <p:nvPr/>
        </p:nvSpPr>
        <p:spPr bwMode="auto">
          <a:xfrm>
            <a:off x="8381206" y="2438400"/>
            <a:ext cx="378718" cy="2362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64059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622" y="0"/>
            <a:ext cx="10884128" cy="836712"/>
          </a:xfrm>
        </p:spPr>
        <p:txBody>
          <a:bodyPr/>
          <a:lstStyle/>
          <a:p>
            <a:r>
              <a:rPr lang="en-GB" dirty="0"/>
              <a:t>The process of designing “Decision-making” frameworks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8FEB32F-C8CC-C5DB-307C-DDAA2476D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2918" y="1340768"/>
            <a:ext cx="5029200" cy="17564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“Decisions”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Choosing a career path?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Deciding on which country to move next?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Stay in a relationship or not?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B8B21C9-1F63-4EDF-6741-528F2A852A8D}"/>
              </a:ext>
            </a:extLst>
          </p:cNvPr>
          <p:cNvSpPr/>
          <p:nvPr/>
        </p:nvSpPr>
        <p:spPr>
          <a:xfrm>
            <a:off x="2894807" y="3960209"/>
            <a:ext cx="1155164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Define</a:t>
            </a:r>
            <a:endParaRPr lang="en-US" sz="18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D840C7E-4AF4-6F60-D6D5-61E3FA3FDEA4}"/>
              </a:ext>
            </a:extLst>
          </p:cNvPr>
          <p:cNvSpPr/>
          <p:nvPr/>
        </p:nvSpPr>
        <p:spPr>
          <a:xfrm>
            <a:off x="4996388" y="3959467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Design</a:t>
            </a:r>
            <a:endParaRPr lang="en-US" sz="1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C4F661E-891A-FE15-991C-A8FC637D0EAB}"/>
              </a:ext>
            </a:extLst>
          </p:cNvPr>
          <p:cNvSpPr/>
          <p:nvPr/>
        </p:nvSpPr>
        <p:spPr>
          <a:xfrm>
            <a:off x="7162006" y="3962400"/>
            <a:ext cx="1461082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Validate</a:t>
            </a:r>
            <a:endParaRPr lang="en-US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A93B89-A44D-D5FA-1CDA-FA4F4DD6DDED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4049972" y="4302367"/>
            <a:ext cx="946417" cy="74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C76ADC-A741-45E4-44B8-3F75C4C169DA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6215588" y="4302368"/>
            <a:ext cx="946418" cy="293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99457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9DCCD-BA65-0527-8767-4BD710511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ABE568-3E6B-74E6-CF54-1AE2290C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622" y="0"/>
            <a:ext cx="10884128" cy="836712"/>
          </a:xfrm>
        </p:spPr>
        <p:txBody>
          <a:bodyPr/>
          <a:lstStyle/>
          <a:p>
            <a:r>
              <a:rPr lang="en-GB" dirty="0"/>
              <a:t>The process of designing “Decision-making” frameworks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8E334-8855-6848-8B29-701EC2B6E7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DE2F850-A556-060D-EDE6-278C70AA9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2918" y="1340768"/>
            <a:ext cx="5029200" cy="17564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“Decisions”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Choosing a career path?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Deciding on which country to move next?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Stay in a relationship or not?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8FA23DA-5F04-5886-7EAB-CB7F1EA2E3E9}"/>
              </a:ext>
            </a:extLst>
          </p:cNvPr>
          <p:cNvSpPr/>
          <p:nvPr/>
        </p:nvSpPr>
        <p:spPr>
          <a:xfrm>
            <a:off x="2894807" y="3960209"/>
            <a:ext cx="1155164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Define</a:t>
            </a:r>
            <a:endParaRPr lang="en-US" sz="18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638EB54-4B47-57DC-847A-3DB0208F7159}"/>
              </a:ext>
            </a:extLst>
          </p:cNvPr>
          <p:cNvSpPr/>
          <p:nvPr/>
        </p:nvSpPr>
        <p:spPr>
          <a:xfrm>
            <a:off x="4996388" y="3959467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Design</a:t>
            </a:r>
            <a:endParaRPr lang="en-US" sz="1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33D3E1F-8DE0-F5AD-16C6-C2B9D3A07048}"/>
              </a:ext>
            </a:extLst>
          </p:cNvPr>
          <p:cNvSpPr/>
          <p:nvPr/>
        </p:nvSpPr>
        <p:spPr>
          <a:xfrm>
            <a:off x="7162006" y="3962400"/>
            <a:ext cx="1461082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Validate</a:t>
            </a:r>
            <a:endParaRPr lang="en-US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151224-55E4-B675-5D7B-D260F2972540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4049972" y="4302367"/>
            <a:ext cx="946417" cy="74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18032E-7D24-2E85-5216-1D3F8F8EC8F8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6215588" y="4302368"/>
            <a:ext cx="946418" cy="293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FE00865-EC77-EC63-93A8-85BA3E1F1EAE}"/>
              </a:ext>
            </a:extLst>
          </p:cNvPr>
          <p:cNvSpPr/>
          <p:nvPr/>
        </p:nvSpPr>
        <p:spPr bwMode="auto">
          <a:xfrm>
            <a:off x="2566814" y="3472741"/>
            <a:ext cx="1778124" cy="1656184"/>
          </a:xfrm>
          <a:prstGeom prst="ellipse">
            <a:avLst/>
          </a:prstGeom>
          <a:noFill/>
          <a:ln w="5715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9BB4536-A788-00BB-FBA1-0E98E9F82DAC}"/>
              </a:ext>
            </a:extLst>
          </p:cNvPr>
          <p:cNvSpPr/>
          <p:nvPr/>
        </p:nvSpPr>
        <p:spPr bwMode="auto">
          <a:xfrm>
            <a:off x="6956414" y="3472741"/>
            <a:ext cx="1778124" cy="1656184"/>
          </a:xfrm>
          <a:prstGeom prst="ellipse">
            <a:avLst/>
          </a:prstGeom>
          <a:noFill/>
          <a:ln w="5715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9" name="Picture 2" descr="Markov decision process">
            <a:extLst>
              <a:ext uri="{FF2B5EF4-FFF2-40B4-BE49-F238E27FC236}">
                <a16:creationId xmlns:a16="http://schemas.microsoft.com/office/drawing/2014/main" id="{35AFAF44-5E40-6EAF-9372-E97CED3DB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942" y="5264448"/>
            <a:ext cx="1667041" cy="93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ccueil - ABFQ">
            <a:extLst>
              <a:ext uri="{FF2B5EF4-FFF2-40B4-BE49-F238E27FC236}">
                <a16:creationId xmlns:a16="http://schemas.microsoft.com/office/drawing/2014/main" id="{6244A5E6-BD73-33D5-C552-B4E3BDFA2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800" y="5317298"/>
            <a:ext cx="1448189" cy="88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lock representation of the state-space model in Simulink | Download  Scientific Diagram">
            <a:extLst>
              <a:ext uri="{FF2B5EF4-FFF2-40B4-BE49-F238E27FC236}">
                <a16:creationId xmlns:a16="http://schemas.microsoft.com/office/drawing/2014/main" id="{3710712A-7B39-CCEE-C1C5-1897A2D95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2" y="5208678"/>
            <a:ext cx="2309623" cy="1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diagram of a power plant&#10;&#10;Description automatically generated">
            <a:extLst>
              <a:ext uri="{FF2B5EF4-FFF2-40B4-BE49-F238E27FC236}">
                <a16:creationId xmlns:a16="http://schemas.microsoft.com/office/drawing/2014/main" id="{CB544572-94B3-05A3-4F15-40183FA6C90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538" y="5108510"/>
            <a:ext cx="1667041" cy="12134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5E38BB-7E1B-9111-B746-A8920ECF933C}"/>
              </a:ext>
            </a:extLst>
          </p:cNvPr>
          <p:cNvSpPr txBox="1"/>
          <p:nvPr/>
        </p:nvSpPr>
        <p:spPr>
          <a:xfrm>
            <a:off x="8759502" y="4229768"/>
            <a:ext cx="30107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Coding a simulation Environment to evaluate </a:t>
            </a:r>
            <a:r>
              <a:rPr lang="en-US" i="1" dirty="0"/>
              <a:t>any</a:t>
            </a:r>
            <a:r>
              <a:rPr lang="en-US" dirty="0"/>
              <a:t> decision-making policy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70137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406" y="76200"/>
            <a:ext cx="7772400" cy="685800"/>
          </a:xfrm>
        </p:spPr>
        <p:txBody>
          <a:bodyPr/>
          <a:lstStyle/>
          <a:p>
            <a:r>
              <a:rPr lang="en-GB" dirty="0"/>
              <a:t>Agenda for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A318CF-975E-4A42-1780-D5B1E527F7D7}"/>
              </a:ext>
            </a:extLst>
          </p:cNvPr>
          <p:cNvSpPr txBox="1"/>
          <p:nvPr/>
        </p:nvSpPr>
        <p:spPr>
          <a:xfrm>
            <a:off x="2056606" y="1447801"/>
            <a:ext cx="7696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Defining a problem of Sequential Decisions under Uncertainty</a:t>
            </a:r>
          </a:p>
          <a:p>
            <a:pPr marL="342900" indent="-342900">
              <a:buAutoNum type="arabicPeriod"/>
            </a:pPr>
            <a:r>
              <a:rPr lang="en-US" sz="1800" dirty="0"/>
              <a:t>Examples</a:t>
            </a:r>
          </a:p>
          <a:p>
            <a:pPr marL="342900" indent="-342900">
              <a:buAutoNum type="arabicPeriod"/>
            </a:pPr>
            <a:r>
              <a:rPr lang="en-US" sz="1800" dirty="0"/>
              <a:t>Coding an Evaluation Framework for the Assignment (Task 1)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000473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B9F8F-22E8-ABBE-C124-2AFAA1ACD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B75386-DF07-3228-3DE2-137A1386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702" y="25715"/>
            <a:ext cx="9312374" cy="692040"/>
          </a:xfrm>
        </p:spPr>
        <p:txBody>
          <a:bodyPr wrap="square" anchor="b">
            <a:normAutofit/>
          </a:bodyPr>
          <a:lstStyle/>
          <a:p>
            <a:r>
              <a:rPr lang="en-GB" dirty="0"/>
              <a:t>Markov Decision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C49D300-6FDF-4B67-7A94-B703C23FB62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78582" y="1484784"/>
                <a:ext cx="6405075" cy="2969743"/>
              </a:xfrm>
            </p:spPr>
            <p:txBody>
              <a:bodyPr wrap="square" anchor="t">
                <a:noAutofit/>
              </a:bodyPr>
              <a:lstStyle/>
              <a:p>
                <a:r>
                  <a:rPr lang="en-US" sz="2800" dirty="0"/>
                  <a:t>Stages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/>
                  <a:t>Decision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dirty="0"/>
                  <a:t>Dynamics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dirty="0"/>
                  <a:t>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C49D300-6FDF-4B67-7A94-B703C23FB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78582" y="1484784"/>
                <a:ext cx="6405075" cy="2969743"/>
              </a:xfrm>
              <a:blipFill>
                <a:blip r:embed="rId4"/>
                <a:stretch>
                  <a:fillRect l="-3143" t="-3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A9356-DCFC-B05E-64E0-A98A18F447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932365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75A79-6AA1-8E7D-9771-7AB71FEB7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41C648-D0EE-5B30-8D98-4CB05C09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702" y="25715"/>
            <a:ext cx="9312374" cy="692040"/>
          </a:xfrm>
        </p:spPr>
        <p:txBody>
          <a:bodyPr wrap="square" anchor="b">
            <a:normAutofit/>
          </a:bodyPr>
          <a:lstStyle/>
          <a:p>
            <a:r>
              <a:rPr lang="en-GB" dirty="0"/>
              <a:t>Markov Decision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3D7CC07-A189-6BF2-096D-65ED17CC516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78582" y="1484784"/>
                <a:ext cx="6405075" cy="2969743"/>
              </a:xfrm>
            </p:spPr>
            <p:txBody>
              <a:bodyPr wrap="square" anchor="t">
                <a:noAutofit/>
              </a:bodyPr>
              <a:lstStyle/>
              <a:p>
                <a:r>
                  <a:rPr lang="en-US" sz="2800" dirty="0"/>
                  <a:t>Stages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/>
                  <a:t>Decision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dirty="0"/>
                  <a:t>Dynamics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dirty="0"/>
                  <a:t>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3D7CC07-A189-6BF2-096D-65ED17CC51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78582" y="1484784"/>
                <a:ext cx="6405075" cy="2969743"/>
              </a:xfrm>
              <a:blipFill>
                <a:blip r:embed="rId4"/>
                <a:stretch>
                  <a:fillRect l="-3143" t="-3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E9BAB-06C6-3DE6-70CE-0B9FBD317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A8277C-3D40-B2C8-B65D-C22BEEC8651F}"/>
                  </a:ext>
                </a:extLst>
              </p:cNvPr>
              <p:cNvSpPr txBox="1"/>
              <p:nvPr/>
            </p:nvSpPr>
            <p:spPr>
              <a:xfrm>
                <a:off x="251363" y="4581128"/>
                <a:ext cx="6096000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The </a:t>
                </a:r>
                <a:r>
                  <a:rPr lang="en-US" sz="2000" i="1" dirty="0"/>
                  <a:t>State </a:t>
                </a:r>
                <a:r>
                  <a:rPr lang="en-US" sz="2000" dirty="0"/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enclose the necessary and sufficient information to model the system’s behavior from stage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onwards</a:t>
                </a:r>
                <a:r>
                  <a:rPr lang="en-US" sz="2000" i="1" dirty="0"/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A8277C-3D40-B2C8-B65D-C22BEEC86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63" y="4581128"/>
                <a:ext cx="6096000" cy="1015663"/>
              </a:xfrm>
              <a:prstGeom prst="rect">
                <a:avLst/>
              </a:prstGeom>
              <a:blipFill>
                <a:blip r:embed="rId5"/>
                <a:stretch>
                  <a:fillRect l="-1000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22164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2B2AB-A9A8-7392-A6FB-F01C00EFB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99BAB3-C212-7392-99AB-2EFD2F7B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702" y="25715"/>
            <a:ext cx="9312374" cy="692040"/>
          </a:xfrm>
        </p:spPr>
        <p:txBody>
          <a:bodyPr wrap="square" anchor="b">
            <a:normAutofit/>
          </a:bodyPr>
          <a:lstStyle/>
          <a:p>
            <a:r>
              <a:rPr lang="en-GB" dirty="0"/>
              <a:t>Markov Decision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6B280D3-E666-6E83-B1B1-249B3EFE269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78582" y="1484784"/>
                <a:ext cx="6405075" cy="2969743"/>
              </a:xfrm>
            </p:spPr>
            <p:txBody>
              <a:bodyPr wrap="square" anchor="t">
                <a:noAutofit/>
              </a:bodyPr>
              <a:lstStyle/>
              <a:p>
                <a:r>
                  <a:rPr lang="en-US" sz="2800" dirty="0"/>
                  <a:t>Stages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/>
                  <a:t>Decision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dirty="0"/>
                  <a:t>Dynamics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dirty="0"/>
                  <a:t>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6B280D3-E666-6E83-B1B1-249B3EFE2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78582" y="1484784"/>
                <a:ext cx="6405075" cy="2969743"/>
              </a:xfrm>
              <a:blipFill>
                <a:blip r:embed="rId4"/>
                <a:stretch>
                  <a:fillRect l="-3143" t="-3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51172-129C-6369-842C-3F130EE6C5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en-GB" smtClean="0"/>
              <a:pPr/>
              <a:t>16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8">
                <a:extLst>
                  <a:ext uri="{FF2B5EF4-FFF2-40B4-BE49-F238E27FC236}">
                    <a16:creationId xmlns:a16="http://schemas.microsoft.com/office/drawing/2014/main" id="{F152F183-1E30-62B9-4E13-9E93AE3F770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05937" y="1556792"/>
                <a:ext cx="5533113" cy="4409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lvl1pPr marL="198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14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6156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828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sz="11200" kern="0" dirty="0"/>
                  <a:t>Solution Concept:</a:t>
                </a:r>
              </a:p>
              <a:p>
                <a:pPr marL="0" indent="0">
                  <a:buFontTx/>
                  <a:buNone/>
                </a:pPr>
                <a:r>
                  <a:rPr lang="en-US" sz="11200" i="1" kern="0" dirty="0"/>
                  <a:t>Policy </a:t>
                </a:r>
                <a14:m>
                  <m:oMath xmlns:m="http://schemas.openxmlformats.org/officeDocument/2006/math">
                    <m:r>
                      <a:rPr lang="el-GR" sz="11200" b="0" i="1" kern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sz="11200" b="0" i="1" kern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l-GR" sz="11200" i="1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200" b="1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b="1" i="1" kern="0" dirty="0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1200" b="0" i="1" kern="0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1200" b="1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11200" b="0" i="1" kern="0" dirty="0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l-GR" sz="11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200" b="1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200" b="1" i="1" kern="0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1200" b="0" i="1" kern="0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1200" b="1" i="1" kern="0" dirty="0"/>
              </a:p>
              <a:p>
                <a:pPr marL="0" indent="0">
                  <a:buFontTx/>
                  <a:buNone/>
                </a:pPr>
                <a:endParaRPr lang="en-US" sz="11200" b="1" i="1" kern="0" dirty="0"/>
              </a:p>
              <a:p>
                <a:pPr marL="0" indent="0">
                  <a:buFontTx/>
                  <a:buNone/>
                </a:pPr>
                <a:r>
                  <a:rPr lang="en-US" sz="11200" i="1" kern="0" dirty="0"/>
                  <a:t>Optimal Policy: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200" b="0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12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1200" b="0" i="0" kern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l-GR" sz="11200" b="0" i="1" kern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12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12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1200" b="0" i="1" kern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1200" b="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200" b="0" i="1" kern="0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1200" b="0" i="1" kern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200" b="1" i="1" kern="0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11200" b="0" i="1" kern="0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11200" b="0" i="1" kern="0" smtClean="0">
                                          <a:latin typeface="Cambria Math" panose="02040503050406030204" pitchFamily="18" charset="0"/>
                                        </a:rPr>
                                        <m:t>~</m:t>
                                      </m:r>
                                      <m:r>
                                        <a:rPr lang="el-GR" sz="11200" b="0" i="1" kern="0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1200" b="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1200" b="0" i="1" kern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200" b="0" i="1" kern="0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11200" b="0" i="1" kern="0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1200" b="1" i="1" kern="0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200" b="1" i="1" kern="0" dirty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1200" i="1" kern="0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1200" b="1" i="1" kern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11200" i="1" kern="0" dirty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l-GR" sz="11200" i="1" kern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200" b="1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200" b="1" i="1" kern="0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1200" i="1" kern="0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960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9600" i="1">
                          <a:latin typeface="Cambria Math" panose="02040503050406030204" pitchFamily="18" charset="0"/>
                        </a:rPr>
                        <m:t>     ∀</m:t>
                      </m:r>
                      <m:r>
                        <a:rPr lang="en-US" sz="96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9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9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9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6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9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9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9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96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9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6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9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12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1200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sz="112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1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1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2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11200" kern="0" dirty="0"/>
                        <m:t>, </m:t>
                      </m:r>
                      <m:r>
                        <a:rPr lang="en-US" sz="112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112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br>
                  <a:rPr lang="en-US" sz="11200" kern="0" dirty="0"/>
                </a:br>
                <a:endParaRPr lang="en-US" sz="11200" kern="0" dirty="0"/>
              </a:p>
            </p:txBody>
          </p:sp>
        </mc:Choice>
        <mc:Fallback>
          <p:sp>
            <p:nvSpPr>
              <p:cNvPr id="2" name="Content Placeholder 8">
                <a:extLst>
                  <a:ext uri="{FF2B5EF4-FFF2-40B4-BE49-F238E27FC236}">
                    <a16:creationId xmlns:a16="http://schemas.microsoft.com/office/drawing/2014/main" id="{F152F183-1E30-62B9-4E13-9E93AE3F7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5937" y="1556792"/>
                <a:ext cx="5533113" cy="4409904"/>
              </a:xfrm>
              <a:prstGeom prst="rect">
                <a:avLst/>
              </a:prstGeom>
              <a:blipFill>
                <a:blip r:embed="rId5"/>
                <a:stretch>
                  <a:fillRect l="-3965" t="-44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D08632-60A8-7492-2FE7-E75DF5B97DC9}"/>
                  </a:ext>
                </a:extLst>
              </p:cNvPr>
              <p:cNvSpPr txBox="1"/>
              <p:nvPr/>
            </p:nvSpPr>
            <p:spPr>
              <a:xfrm>
                <a:off x="251363" y="4581128"/>
                <a:ext cx="6096000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The </a:t>
                </a:r>
                <a:r>
                  <a:rPr lang="en-US" sz="2000" i="1" dirty="0"/>
                  <a:t>State </a:t>
                </a:r>
                <a:r>
                  <a:rPr lang="en-US" sz="2000" dirty="0"/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enclose the necessary and sufficient information to model the system’s behavior from stage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onwards</a:t>
                </a:r>
                <a:r>
                  <a:rPr lang="en-US" sz="2000" i="1" dirty="0"/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D08632-60A8-7492-2FE7-E75DF5B97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63" y="4581128"/>
                <a:ext cx="6096000" cy="1015663"/>
              </a:xfrm>
              <a:prstGeom prst="rect">
                <a:avLst/>
              </a:prstGeom>
              <a:blipFill>
                <a:blip r:embed="rId6"/>
                <a:stretch>
                  <a:fillRect l="-1000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121805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3A0C7-21A9-4507-7934-4C025F8E5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18D44B-74C2-448F-9839-D68829A0A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702" y="25715"/>
            <a:ext cx="9312374" cy="692040"/>
          </a:xfrm>
        </p:spPr>
        <p:txBody>
          <a:bodyPr wrap="square" anchor="b">
            <a:normAutofit/>
          </a:bodyPr>
          <a:lstStyle/>
          <a:p>
            <a:r>
              <a:rPr lang="en-GB" dirty="0"/>
              <a:t>The Lead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545A52A-95CA-46FB-140E-C6C25518572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18543" y="3844613"/>
                <a:ext cx="4481993" cy="2892600"/>
              </a:xfrm>
            </p:spPr>
            <p:txBody>
              <a:bodyPr wrap="square" anchor="t">
                <a:noAutofit/>
              </a:bodyPr>
              <a:lstStyle/>
              <a:p>
                <a:r>
                  <a:rPr lang="en-US" sz="2800" dirty="0"/>
                  <a:t>Stages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/>
                  <a:t>Decision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dirty="0"/>
                  <a:t>Dynamics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dirty="0"/>
                  <a:t>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545A52A-95CA-46FB-140E-C6C2551857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8543" y="3844613"/>
                <a:ext cx="4481993" cy="2892600"/>
              </a:xfrm>
              <a:blipFill>
                <a:blip r:embed="rId4"/>
                <a:stretch>
                  <a:fillRect l="-4484" t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F9F61-0013-91F3-0C37-6348E0E701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7" name="Picture 6" descr="A diagram of a building and a truck&#10;&#10;AI-generated content may be incorrect.">
            <a:extLst>
              <a:ext uri="{FF2B5EF4-FFF2-40B4-BE49-F238E27FC236}">
                <a16:creationId xmlns:a16="http://schemas.microsoft.com/office/drawing/2014/main" id="{345BD5A7-CA19-963F-6DCA-4B0F9F08DC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" y="729388"/>
            <a:ext cx="4426741" cy="30841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6747B9-5B55-E176-CF5C-43E260952458}"/>
                  </a:ext>
                </a:extLst>
              </p:cNvPr>
              <p:cNvSpPr txBox="1"/>
              <p:nvPr/>
            </p:nvSpPr>
            <p:spPr>
              <a:xfrm>
                <a:off x="5087094" y="116632"/>
                <a:ext cx="6984776" cy="6535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Consider a city divided into three districts.</a:t>
                </a:r>
                <a:br>
                  <a:rPr lang="en-US" dirty="0"/>
                </a:br>
                <a:r>
                  <a:rPr lang="en-US" dirty="0"/>
                  <a:t>Each district features a dedicated warehouse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1,2,3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which serves the district's 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coffee.</a:t>
                </a:r>
                <a:br>
                  <a:rPr lang="en-US" dirty="0"/>
                </a:br>
                <a:r>
                  <a:rPr lang="en-US" dirty="0"/>
                  <a:t>The coffee demand for each warehouse and day is known.</a:t>
                </a:r>
              </a:p>
              <a:p>
                <a:r>
                  <a:rPr lang="en-US" dirty="0"/>
                  <a:t>Each warehouse can store coffee up to a capacity limit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𝑠𝑡𝑜𝑟𝑒</m:t>
                        </m:r>
                      </m:sup>
                    </m:sSup>
                  </m:oMath>
                </a14:m>
                <a:r>
                  <a:rPr lang="en-US" dirty="0"/>
                  <a:t>. Denote the storage level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At stage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each warehouse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can order an amount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of coffee from external suppliers at price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The price is different for each warehouse and each day.</a:t>
                </a:r>
              </a:p>
              <a:p>
                <a:r>
                  <a:rPr lang="en-US" dirty="0"/>
                  <a:t>Neighboring warehouses can also exchange coffee between them.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𝑟𝑐𝑣</m:t>
                        </m:r>
                      </m:sup>
                    </m:sSubSup>
                  </m:oMath>
                </a14:m>
                <a:r>
                  <a:rPr lang="en-US" dirty="0"/>
                  <a:t> denote the amount received by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from a neighboring warehouse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Similarly,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</m:oMath>
                </a14:m>
                <a:r>
                  <a:rPr lang="en-US" dirty="0"/>
                  <a:t> is the amount sent by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To send an amount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</m:oMath>
                </a14:m>
                <a:r>
                  <a:rPr lang="en-US" dirty="0"/>
                  <a:t>, warehouse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must already have this amount previously stored.</a:t>
                </a:r>
                <a:br>
                  <a:rPr lang="en-US" dirty="0"/>
                </a:br>
                <a:r>
                  <a:rPr lang="en-US" dirty="0"/>
                  <a:t>The amount sent in one stage is restricted by a transportation limit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𝑡𝑟𝑛𝑠𝑝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Each exchange comes at a per-unit transportation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Failing to meet a district's demand at any day comes at a per-unit cost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Your job is to build a program that makes the day-by-day decisions for the coffee distribution system of the three warehouses, so that the city's coffee needs are met at the minimum expected cost.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6747B9-5B55-E176-CF5C-43E260952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094" y="116632"/>
                <a:ext cx="6984776" cy="6535956"/>
              </a:xfrm>
              <a:prstGeom prst="rect">
                <a:avLst/>
              </a:prstGeom>
              <a:blipFill>
                <a:blip r:embed="rId6"/>
                <a:stretch>
                  <a:fillRect l="-436" t="-280" r="-1047" b="-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856780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13D78-30B7-67C7-D67E-BFF4D3C36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D4CDEE-CB19-3253-B121-0D31BC93C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702" y="25715"/>
            <a:ext cx="9312374" cy="692040"/>
          </a:xfrm>
        </p:spPr>
        <p:txBody>
          <a:bodyPr wrap="square" anchor="b">
            <a:normAutofit/>
          </a:bodyPr>
          <a:lstStyle/>
          <a:p>
            <a:r>
              <a:rPr lang="en-GB" dirty="0"/>
              <a:t>The Lead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2FAF725E-FA71-97C6-2C2B-1FE1277B0A1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18543" y="3844613"/>
                <a:ext cx="4481993" cy="2892600"/>
              </a:xfrm>
            </p:spPr>
            <p:txBody>
              <a:bodyPr wrap="square" anchor="t">
                <a:noAutofit/>
              </a:bodyPr>
              <a:lstStyle/>
              <a:p>
                <a:r>
                  <a:rPr lang="en-US" sz="2800" dirty="0"/>
                  <a:t>Stages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>
                    <a:solidFill>
                      <a:schemeClr val="accent2"/>
                    </a:solidFill>
                  </a:rPr>
                  <a:t>Decision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dirty="0"/>
                  <a:t>Dynamics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dirty="0"/>
                  <a:t>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2FAF725E-FA71-97C6-2C2B-1FE1277B0A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8543" y="3844613"/>
                <a:ext cx="4481993" cy="2892600"/>
              </a:xfrm>
              <a:blipFill>
                <a:blip r:embed="rId4"/>
                <a:stretch>
                  <a:fillRect l="-4484" t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EC686-BE8D-A779-E796-F8506D6BC9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7" name="Picture 6" descr="A diagram of a building and a truck&#10;&#10;AI-generated content may be incorrect.">
            <a:extLst>
              <a:ext uri="{FF2B5EF4-FFF2-40B4-BE49-F238E27FC236}">
                <a16:creationId xmlns:a16="http://schemas.microsoft.com/office/drawing/2014/main" id="{2A4A8AF3-670D-B1A1-BF67-16F16207F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" y="729388"/>
            <a:ext cx="4426741" cy="30841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53637F-C0AB-F5DE-42C0-A506F18F8CDF}"/>
                  </a:ext>
                </a:extLst>
              </p:cNvPr>
              <p:cNvSpPr txBox="1"/>
              <p:nvPr/>
            </p:nvSpPr>
            <p:spPr>
              <a:xfrm>
                <a:off x="5087094" y="116632"/>
                <a:ext cx="6984776" cy="6525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Consider a city divided into three districts.</a:t>
                </a:r>
                <a:br>
                  <a:rPr lang="en-US" dirty="0"/>
                </a:br>
                <a:r>
                  <a:rPr lang="en-US" dirty="0"/>
                  <a:t>Each district features a dedicated warehouse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1,2,3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which serves the district's 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coffee.</a:t>
                </a:r>
                <a:br>
                  <a:rPr lang="en-US" dirty="0"/>
                </a:br>
                <a:r>
                  <a:rPr lang="en-US" dirty="0"/>
                  <a:t>The coffee demand for each warehouse and day is known.</a:t>
                </a:r>
              </a:p>
              <a:p>
                <a:r>
                  <a:rPr lang="en-US" dirty="0"/>
                  <a:t>Each warehouse can store coffee up to a capacity limit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𝑠𝑡𝑜𝑟𝑒</m:t>
                        </m:r>
                      </m:sup>
                    </m:sSup>
                  </m:oMath>
                </a14:m>
                <a:r>
                  <a:rPr lang="en-US" dirty="0"/>
                  <a:t>. Denote the storage level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At stage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each warehouse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can order an amount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of coffee from external suppliers at price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The price is different for each warehouse and each day.</a:t>
                </a:r>
              </a:p>
              <a:p>
                <a:r>
                  <a:rPr lang="en-US" dirty="0"/>
                  <a:t>Neighboring warehouses can also exchange coffee between them.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𝑟𝑐𝑣</m:t>
                        </m:r>
                      </m:sup>
                    </m:sSubSup>
                  </m:oMath>
                </a14:m>
                <a:r>
                  <a:rPr lang="en-US" dirty="0"/>
                  <a:t> denote the amount received by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from a neighboring warehouse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Similarly,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</m:oMath>
                </a14:m>
                <a:r>
                  <a:rPr lang="en-US" dirty="0"/>
                  <a:t> is the amount sent by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To send an amount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</m:oMath>
                </a14:m>
                <a:r>
                  <a:rPr lang="en-US" dirty="0"/>
                  <a:t>, warehouse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must already have this amount previously stored.</a:t>
                </a:r>
                <a:br>
                  <a:rPr lang="en-US" dirty="0"/>
                </a:br>
                <a:r>
                  <a:rPr lang="en-US" dirty="0"/>
                  <a:t>The amount sent in one stage is restricted by a transportation limit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𝑡𝑟𝑛𝑠𝑝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Each exchange comes at a per-unit transportation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Failing to meet a district's demand at any day comes at a per-unit cost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Your job is to build a program that makes the day-by-day decisions for the coffee distribution system of the three warehouses, so that the city's coffee needs are met at the minimum expected cost.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53637F-C0AB-F5DE-42C0-A506F18F8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094" y="116632"/>
                <a:ext cx="6984776" cy="6525184"/>
              </a:xfrm>
              <a:prstGeom prst="rect">
                <a:avLst/>
              </a:prstGeom>
              <a:blipFill>
                <a:blip r:embed="rId6"/>
                <a:stretch>
                  <a:fillRect l="-436" t="-280" r="-1047" b="-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012493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B607E-D8D3-F95D-960D-B690D9B31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B9D4DC-EEB7-10A6-7A82-84250C29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702" y="25715"/>
            <a:ext cx="9312374" cy="692040"/>
          </a:xfrm>
        </p:spPr>
        <p:txBody>
          <a:bodyPr wrap="square" anchor="b">
            <a:normAutofit/>
          </a:bodyPr>
          <a:lstStyle/>
          <a:p>
            <a:r>
              <a:rPr lang="en-GB" dirty="0"/>
              <a:t>The Lead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748F40C6-7774-D342-7ACC-36CA6189A1F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18543" y="3844613"/>
                <a:ext cx="4481993" cy="2892600"/>
              </a:xfrm>
            </p:spPr>
            <p:txBody>
              <a:bodyPr wrap="square" anchor="t">
                <a:noAutofit/>
              </a:bodyPr>
              <a:lstStyle/>
              <a:p>
                <a:r>
                  <a:rPr lang="en-US" sz="2800" dirty="0"/>
                  <a:t>Stages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>
                    <a:solidFill>
                      <a:schemeClr val="accent2"/>
                    </a:solidFill>
                  </a:rPr>
                  <a:t>Decision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dirty="0"/>
                  <a:t>Dynamics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dirty="0"/>
                  <a:t>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748F40C6-7774-D342-7ACC-36CA6189A1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8543" y="3844613"/>
                <a:ext cx="4481993" cy="2892600"/>
              </a:xfrm>
              <a:blipFill>
                <a:blip r:embed="rId4"/>
                <a:stretch>
                  <a:fillRect l="-4484" t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764A0-C00F-0E9A-E596-03C20B0ED2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7" name="Picture 6" descr="A diagram of a building and a truck&#10;&#10;AI-generated content may be incorrect.">
            <a:extLst>
              <a:ext uri="{FF2B5EF4-FFF2-40B4-BE49-F238E27FC236}">
                <a16:creationId xmlns:a16="http://schemas.microsoft.com/office/drawing/2014/main" id="{97AAD167-C972-FA80-ABDB-D9CA654FB0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" y="729388"/>
            <a:ext cx="4426741" cy="30841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6FFB14-D47F-C1B2-79BD-9CBC84B43D8A}"/>
                  </a:ext>
                </a:extLst>
              </p:cNvPr>
              <p:cNvSpPr txBox="1"/>
              <p:nvPr/>
            </p:nvSpPr>
            <p:spPr>
              <a:xfrm>
                <a:off x="5087094" y="116632"/>
                <a:ext cx="6984776" cy="6525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Consider a city divided into three districts.</a:t>
                </a:r>
                <a:br>
                  <a:rPr lang="en-US" dirty="0"/>
                </a:br>
                <a:r>
                  <a:rPr lang="en-US" dirty="0"/>
                  <a:t>Each district features a dedicated warehouse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1,2,3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which serves the district's 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coffee.</a:t>
                </a:r>
                <a:br>
                  <a:rPr lang="en-US" dirty="0"/>
                </a:br>
                <a:r>
                  <a:rPr lang="en-US" dirty="0"/>
                  <a:t>The coffee demand for each warehouse and day is known.</a:t>
                </a:r>
              </a:p>
              <a:p>
                <a:r>
                  <a:rPr lang="en-US" dirty="0"/>
                  <a:t>Each </a:t>
                </a:r>
                <a:r>
                  <a:rPr lang="en-US" dirty="0">
                    <a:solidFill>
                      <a:srgbClr val="000000"/>
                    </a:solidFill>
                  </a:rPr>
                  <a:t>warehouse can store coffee up to a capacity limit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𝑠𝑡𝑜𝑟𝑒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Denote the storage level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At stage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each warehouse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can order an amount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of coffee from external suppliers at price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The price is different for each warehouse and each day.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Neighboring warehouses can also exchange coffee between them.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𝑟𝑐𝑣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denote the amount received by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from a neighboring warehouse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Similarly,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is the amount sent by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To send an amount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warehouse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must already have this amount previously stored.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The amount sent in one stage is restricted by a transportation limit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𝑡𝑟𝑛𝑠𝑝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Each exchange comes at a per-unit transportation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Failing to meet a district's demand at any day comes at a per-unit cost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Your job is to build a progra</a:t>
                </a:r>
                <a:r>
                  <a:rPr lang="en-US" dirty="0"/>
                  <a:t>m that makes the day-by-day decisions for the coffee distribution system of the three warehouses, so that the city's coffee needs are met at the minimum expected cost.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6FFB14-D47F-C1B2-79BD-9CBC84B43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094" y="116632"/>
                <a:ext cx="6984776" cy="6525184"/>
              </a:xfrm>
              <a:prstGeom prst="rect">
                <a:avLst/>
              </a:prstGeom>
              <a:blipFill>
                <a:blip r:embed="rId6"/>
                <a:stretch>
                  <a:fillRect l="-436" t="-280" r="-1047" b="-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54633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7451"/>
          <a:ext cx="9144000" cy="6865451"/>
          <a:chOff x="0" y="7451"/>
          <a:chExt cx="9144000" cy="6865451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206" y="745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24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F6F09-69E0-0693-D0DB-139AD5631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0AF47C-000B-9FB0-417C-5A2648B9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702" y="25715"/>
            <a:ext cx="9312374" cy="692040"/>
          </a:xfrm>
        </p:spPr>
        <p:txBody>
          <a:bodyPr wrap="square" anchor="b">
            <a:normAutofit/>
          </a:bodyPr>
          <a:lstStyle/>
          <a:p>
            <a:r>
              <a:rPr lang="en-GB" dirty="0"/>
              <a:t>The Lead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E8D0162-BC9D-6FAA-477E-AE4B59E4CEF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18543" y="3844613"/>
                <a:ext cx="4481993" cy="2892600"/>
              </a:xfrm>
            </p:spPr>
            <p:txBody>
              <a:bodyPr wrap="square" anchor="t">
                <a:noAutofit/>
              </a:bodyPr>
              <a:lstStyle/>
              <a:p>
                <a:r>
                  <a:rPr lang="en-US" sz="2800" dirty="0"/>
                  <a:t>Stages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solidFill>
                      <a:srgbClr val="FF6600"/>
                    </a:solidFill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28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>
                    <a:solidFill>
                      <a:schemeClr val="accent2"/>
                    </a:solidFill>
                  </a:rPr>
                  <a:t>Decision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dirty="0"/>
                  <a:t>Dynamics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dirty="0"/>
                  <a:t>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E8D0162-BC9D-6FAA-477E-AE4B59E4CE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8543" y="3844613"/>
                <a:ext cx="4481993" cy="2892600"/>
              </a:xfrm>
              <a:blipFill>
                <a:blip r:embed="rId4"/>
                <a:stretch>
                  <a:fillRect l="-4484" t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CA6D2-DE6A-F7D4-6547-932B5CC423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7" name="Picture 6" descr="A diagram of a building and a truck&#10;&#10;AI-generated content may be incorrect.">
            <a:extLst>
              <a:ext uri="{FF2B5EF4-FFF2-40B4-BE49-F238E27FC236}">
                <a16:creationId xmlns:a16="http://schemas.microsoft.com/office/drawing/2014/main" id="{E8F05857-032A-E1EA-67DA-C97DFEF707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" y="729388"/>
            <a:ext cx="4426741" cy="30841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5C5856-CBD4-7DE8-CE00-9837998BEC35}"/>
                  </a:ext>
                </a:extLst>
              </p:cNvPr>
              <p:cNvSpPr txBox="1"/>
              <p:nvPr/>
            </p:nvSpPr>
            <p:spPr>
              <a:xfrm>
                <a:off x="5087094" y="116632"/>
                <a:ext cx="6984776" cy="6535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Consider a city divided into three districts.</a:t>
                </a:r>
                <a:br>
                  <a:rPr lang="en-US" dirty="0"/>
                </a:br>
                <a:r>
                  <a:rPr lang="en-US" dirty="0"/>
                  <a:t>Each district features a dedicated warehouse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1,2,3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which serves the district's 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coffee.</a:t>
                </a:r>
                <a:br>
                  <a:rPr lang="en-US" dirty="0"/>
                </a:br>
                <a:r>
                  <a:rPr lang="en-US" dirty="0"/>
                  <a:t>The </a:t>
                </a:r>
                <a:r>
                  <a:rPr lang="en-US" dirty="0">
                    <a:solidFill>
                      <a:srgbClr val="000000"/>
                    </a:solidFill>
                  </a:rPr>
                  <a:t>coffee demand for each warehouse and day is known.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Each warehouse can store coffee up to a capacity limit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𝑠𝑡𝑜𝑟𝑒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Denote the storage level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At stage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each warehouse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can order an amount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of coffee from external suppliers at price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The price is different for each warehouse and each day.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Neighboring warehouses can also exchange coffee between them.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𝑟𝑐𝑣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denote the amount received by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from a neighboring warehouse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Similarly,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is the amount sent by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To send an amount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warehouse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must already have this amount previously stored.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The amount sent in one stage is restricted by a transportation limit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𝑡𝑟𝑛𝑠𝑝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Each exchange comes at a per-unit transportation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Failing to meet a district's demand at any day comes at a per-unit cost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Your job is to build a program that makes the day-by-day decisions for the coffee distribution system of the three warehouses, so that the ci</a:t>
                </a:r>
                <a:r>
                  <a:rPr lang="en-US" dirty="0"/>
                  <a:t>ty's coffee needs are met at the minimum expected cost.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5C5856-CBD4-7DE8-CE00-9837998BE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094" y="116632"/>
                <a:ext cx="6984776" cy="6535956"/>
              </a:xfrm>
              <a:prstGeom prst="rect">
                <a:avLst/>
              </a:prstGeom>
              <a:blipFill>
                <a:blip r:embed="rId6"/>
                <a:stretch>
                  <a:fillRect l="-436" t="-280" r="-1047" b="-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151463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18753-D56F-72FB-F566-CF5B2F36A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27968F-9252-7F71-2470-F97384A5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702" y="25715"/>
            <a:ext cx="9312374" cy="692040"/>
          </a:xfrm>
        </p:spPr>
        <p:txBody>
          <a:bodyPr wrap="square" anchor="b">
            <a:normAutofit/>
          </a:bodyPr>
          <a:lstStyle/>
          <a:p>
            <a:r>
              <a:rPr lang="en-GB" dirty="0"/>
              <a:t>The Lead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1CDA8422-E2A9-A6A1-163B-38621C6B6D7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18543" y="3844613"/>
                <a:ext cx="4481993" cy="2892600"/>
              </a:xfrm>
            </p:spPr>
            <p:txBody>
              <a:bodyPr wrap="square" anchor="t">
                <a:noAutofit/>
              </a:bodyPr>
              <a:lstStyle/>
              <a:p>
                <a:r>
                  <a:rPr lang="en-US" sz="2800" dirty="0"/>
                  <a:t>Stages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solidFill>
                      <a:srgbClr val="FF6600"/>
                    </a:solidFill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28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>
                    <a:solidFill>
                      <a:schemeClr val="accent2"/>
                    </a:solidFill>
                  </a:rPr>
                  <a:t>Decision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dirty="0"/>
                  <a:t>Dynamics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dirty="0"/>
                  <a:t>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1CDA8422-E2A9-A6A1-163B-38621C6B6D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8543" y="3844613"/>
                <a:ext cx="4481993" cy="2892600"/>
              </a:xfrm>
              <a:blipFill>
                <a:blip r:embed="rId4"/>
                <a:stretch>
                  <a:fillRect l="-4484" t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326B0-7B14-B5AE-7AF0-93C0F48E69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7" name="Picture 6" descr="A diagram of a building and a truck&#10;&#10;AI-generated content may be incorrect.">
            <a:extLst>
              <a:ext uri="{FF2B5EF4-FFF2-40B4-BE49-F238E27FC236}">
                <a16:creationId xmlns:a16="http://schemas.microsoft.com/office/drawing/2014/main" id="{26030931-470D-7574-5FCE-7D49C8CBB9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" y="729388"/>
            <a:ext cx="4426741" cy="30841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2C6EF6-3853-FD70-0B1B-1546A346D054}"/>
                  </a:ext>
                </a:extLst>
              </p:cNvPr>
              <p:cNvSpPr txBox="1"/>
              <p:nvPr/>
            </p:nvSpPr>
            <p:spPr>
              <a:xfrm>
                <a:off x="5087094" y="116632"/>
                <a:ext cx="6984776" cy="6535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Consider a city divided into three districts.</a:t>
                </a:r>
                <a:br>
                  <a:rPr lang="en-US" dirty="0"/>
                </a:br>
                <a:r>
                  <a:rPr lang="en-US" dirty="0"/>
                  <a:t>Each district features a dedicated warehouse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1,2,3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which serves the district's 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coffee.</a:t>
                </a:r>
                <a:br>
                  <a:rPr lang="en-US" dirty="0"/>
                </a:br>
                <a:r>
                  <a:rPr lang="en-US" dirty="0">
                    <a:solidFill>
                      <a:srgbClr val="000000"/>
                    </a:solidFill>
                  </a:rPr>
                  <a:t>The coffee demand for each warehouse and day is known.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Each warehouse can store coffee up to a capacity limit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𝑠𝑡𝑜𝑟𝑒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Denote the storage level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At stage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each warehouse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can order an amount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of coffee from external suppliers at price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The price is different for each warehouse and each day.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Neighboring warehouses can also exchange coffee between them.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𝑟𝑐𝑣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denote the amount received by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from a neighboring warehouse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Similarly,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is the amount sent by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To send an amount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warehouse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must already have this amount previously stored.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The amount sent in one stage is restricted by a transportation limit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𝑡𝑟𝑛𝑠𝑝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Each exchange comes at a per-unit transportation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Failing to meet a district's demand at any day comes at a per-unit cost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Your job is to build a progr</a:t>
                </a:r>
                <a:r>
                  <a:rPr lang="en-US" dirty="0"/>
                  <a:t>am that makes the day-by-day decisions for the coffee distribution system of the three warehouses, so that the city's coffee needs are met at the minimum expected cost.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2C6EF6-3853-FD70-0B1B-1546A346D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094" y="116632"/>
                <a:ext cx="6984776" cy="6535956"/>
              </a:xfrm>
              <a:prstGeom prst="rect">
                <a:avLst/>
              </a:prstGeom>
              <a:blipFill>
                <a:blip r:embed="rId6"/>
                <a:stretch>
                  <a:fillRect l="-436" t="-280" r="-1047" b="-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837256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8B9D4-1C5A-C75A-C563-93DEB461B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D9F9DF-E69E-0EF1-8728-044E33A1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702" y="25715"/>
            <a:ext cx="9312374" cy="692040"/>
          </a:xfrm>
        </p:spPr>
        <p:txBody>
          <a:bodyPr wrap="square" anchor="b">
            <a:normAutofit/>
          </a:bodyPr>
          <a:lstStyle/>
          <a:p>
            <a:r>
              <a:rPr lang="en-GB" dirty="0"/>
              <a:t>The Lead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6E9C5A84-D732-C036-E72E-366C48C4425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18543" y="3844613"/>
                <a:ext cx="4481993" cy="2892600"/>
              </a:xfrm>
            </p:spPr>
            <p:txBody>
              <a:bodyPr wrap="square" anchor="t">
                <a:noAutofit/>
              </a:bodyPr>
              <a:lstStyle/>
              <a:p>
                <a:r>
                  <a:rPr lang="en-US" sz="2800" dirty="0"/>
                  <a:t>Stages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solidFill>
                      <a:srgbClr val="FF6600"/>
                    </a:solidFill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28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>
                    <a:solidFill>
                      <a:schemeClr val="accent2"/>
                    </a:solidFill>
                  </a:rPr>
                  <a:t>Decision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dirty="0"/>
                  <a:t>Dynamics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dirty="0">
                    <a:solidFill>
                      <a:srgbClr val="00B050"/>
                    </a:solidFill>
                  </a:rPr>
                  <a:t>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6E9C5A84-D732-C036-E72E-366C48C44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8543" y="3844613"/>
                <a:ext cx="4481993" cy="2892600"/>
              </a:xfrm>
              <a:blipFill>
                <a:blip r:embed="rId4"/>
                <a:stretch>
                  <a:fillRect l="-4484" t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A97B6-130A-4695-6BEB-21BB39042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en-GB" smtClean="0"/>
              <a:pPr/>
              <a:t>22</a:t>
            </a:fld>
            <a:endParaRPr lang="en-GB" dirty="0"/>
          </a:p>
        </p:txBody>
      </p:sp>
      <p:pic>
        <p:nvPicPr>
          <p:cNvPr id="7" name="Picture 6" descr="A diagram of a building and a truck&#10;&#10;AI-generated content may be incorrect.">
            <a:extLst>
              <a:ext uri="{FF2B5EF4-FFF2-40B4-BE49-F238E27FC236}">
                <a16:creationId xmlns:a16="http://schemas.microsoft.com/office/drawing/2014/main" id="{B70E53CB-E3B5-C120-2D50-9913B4D623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" y="729388"/>
            <a:ext cx="4426741" cy="30841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0A10F4-94A6-9BBB-0927-E4DB1B18ACFE}"/>
                  </a:ext>
                </a:extLst>
              </p:cNvPr>
              <p:cNvSpPr txBox="1"/>
              <p:nvPr/>
            </p:nvSpPr>
            <p:spPr>
              <a:xfrm>
                <a:off x="5087094" y="116632"/>
                <a:ext cx="6984776" cy="6535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Consider a city divided into three districts.</a:t>
                </a:r>
                <a:br>
                  <a:rPr lang="en-US" dirty="0"/>
                </a:br>
                <a:r>
                  <a:rPr lang="en-US" dirty="0"/>
                  <a:t>Each district features a dedicated warehouse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1,2,3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which serves the district's 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coffee.</a:t>
                </a:r>
                <a:br>
                  <a:rPr lang="en-US" dirty="0"/>
                </a:br>
                <a:r>
                  <a:rPr lang="en-US" dirty="0"/>
                  <a:t>The </a:t>
                </a:r>
                <a:r>
                  <a:rPr lang="en-US" dirty="0">
                    <a:solidFill>
                      <a:srgbClr val="000000"/>
                    </a:solidFill>
                  </a:rPr>
                  <a:t>coffee demand for each warehouse and day is known.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Each warehouse can store coffee up to a capacity limit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𝑠𝑡𝑜𝑟𝑒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Denote the storage level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At stage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each warehouse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can order an amount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of coffee from external suppliers at price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The price is different for each warehouse and each day.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Neighboring warehouses can also exchange coffee between them.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𝑟𝑐𝑣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denote the amount received by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from a neighboring warehouse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Similarly,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is the amount sent by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To send an amount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warehouse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must already have this amount previously stored.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The amount sent in one stage is restricted by a transportation limit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𝑡𝑟𝑛𝑠𝑝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Each exchange comes at a per-unit transportation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Failing to meet a district's demand at any day comes at a per-unit cost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Your job is to build a program that makes the day-by-day decisions for the coffee distribution </a:t>
                </a:r>
                <a:r>
                  <a:rPr lang="en-US" dirty="0"/>
                  <a:t>system of the three warehouses, so that the city's coffee needs are met at the minimum expected cost.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0A10F4-94A6-9BBB-0927-E4DB1B18A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094" y="116632"/>
                <a:ext cx="6984776" cy="6535956"/>
              </a:xfrm>
              <a:prstGeom prst="rect">
                <a:avLst/>
              </a:prstGeom>
              <a:blipFill>
                <a:blip r:embed="rId6"/>
                <a:stretch>
                  <a:fillRect l="-436" t="-280" r="-1047" b="-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854046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E08C7-2889-6C76-9D75-BE46B589C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566738-49D8-5469-5E75-516D8509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702" y="25715"/>
            <a:ext cx="9312374" cy="692040"/>
          </a:xfrm>
        </p:spPr>
        <p:txBody>
          <a:bodyPr wrap="square" anchor="b">
            <a:normAutofit/>
          </a:bodyPr>
          <a:lstStyle/>
          <a:p>
            <a:r>
              <a:rPr lang="en-GB" dirty="0"/>
              <a:t>The Lead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11852F92-E4A2-4BB4-9944-1FFB0431E7C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18543" y="3844613"/>
                <a:ext cx="4481993" cy="2892600"/>
              </a:xfrm>
            </p:spPr>
            <p:txBody>
              <a:bodyPr wrap="square" anchor="t">
                <a:noAutofit/>
              </a:bodyPr>
              <a:lstStyle/>
              <a:p>
                <a:r>
                  <a:rPr lang="en-US" sz="2800" dirty="0"/>
                  <a:t>Stages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solidFill>
                      <a:srgbClr val="FF6600"/>
                    </a:solidFill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28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b="0" i="1" smtClean="0">
                                <a:solidFill>
                                  <a:srgbClr val="FF66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>
                    <a:solidFill>
                      <a:schemeClr val="accent2"/>
                    </a:solidFill>
                  </a:rPr>
                  <a:t>Decision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u="sng" dirty="0">
                    <a:solidFill>
                      <a:srgbClr val="000000"/>
                    </a:solidFill>
                    <a:highlight>
                      <a:srgbClr val="FFFF00"/>
                    </a:highlight>
                  </a:rPr>
                  <a:t>Dynamics</a:t>
                </a:r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dirty="0">
                    <a:solidFill>
                      <a:srgbClr val="00B050"/>
                    </a:solidFill>
                  </a:rPr>
                  <a:t>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11852F92-E4A2-4BB4-9944-1FFB0431E7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8543" y="3844613"/>
                <a:ext cx="4481993" cy="2892600"/>
              </a:xfrm>
              <a:blipFill>
                <a:blip r:embed="rId4"/>
                <a:stretch>
                  <a:fillRect l="-4484" t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ADF46-D581-D971-7C95-433BCA1882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en-GB" smtClean="0"/>
              <a:pPr/>
              <a:t>23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FE7FAF-3C59-6BCF-BF44-8B22FD54237D}"/>
                  </a:ext>
                </a:extLst>
              </p:cNvPr>
              <p:cNvSpPr txBox="1"/>
              <p:nvPr/>
            </p:nvSpPr>
            <p:spPr>
              <a:xfrm>
                <a:off x="5304234" y="161022"/>
                <a:ext cx="6984776" cy="6535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Consider a city divided into three districts.</a:t>
                </a:r>
                <a:br>
                  <a:rPr lang="en-US" dirty="0"/>
                </a:br>
                <a:r>
                  <a:rPr lang="en-US" dirty="0"/>
                  <a:t>Each district features a dedicated warehouse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1,2,3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which serves the district's 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coffee.</a:t>
                </a:r>
                <a:br>
                  <a:rPr lang="en-US" dirty="0"/>
                </a:br>
                <a:r>
                  <a:rPr lang="en-US" dirty="0"/>
                  <a:t>The </a:t>
                </a:r>
                <a:r>
                  <a:rPr lang="en-US" dirty="0">
                    <a:solidFill>
                      <a:srgbClr val="000000"/>
                    </a:solidFill>
                  </a:rPr>
                  <a:t>coffee demand for each warehouse and day is known.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Each warehouse can store coffee up to a capacity limit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𝑠𝑡𝑜𝑟𝑒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Denote the storage level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At stage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each warehouse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can order an amount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of coffee from external suppliers at price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The price is different for each warehouse and each day.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Neighboring warehouses can also exchange coffee between them.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𝑟𝑐𝑣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denote the amount received by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from a neighboring warehouse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Similarly,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is the amount sent by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To send an amount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warehouse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must already have this amount previously stored.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The amount sent in one stage is restricted by a transportation limit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𝑡𝑟𝑛𝑠𝑝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Each exchange comes at a per-unit transportation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Failing to meet a district's demand at any day comes at a per-unit cost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en-US" dirty="0"/>
                  <a:t>Your job is to build a program that makes the day-by-day decisions for the coffee distribution system of the three warehouses, so that the city's coffee needs are met at the minimum expected cost.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FE7FAF-3C59-6BCF-BF44-8B22FD542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234" y="161022"/>
                <a:ext cx="6984776" cy="6535956"/>
              </a:xfrm>
              <a:prstGeom prst="rect">
                <a:avLst/>
              </a:prstGeom>
              <a:blipFill>
                <a:blip r:embed="rId5"/>
                <a:stretch>
                  <a:fillRect l="-436" t="-280" r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AB6344-6517-1CF3-3DD2-F38D8D9F87E9}"/>
                  </a:ext>
                </a:extLst>
              </p:cNvPr>
              <p:cNvSpPr txBox="1"/>
              <p:nvPr/>
            </p:nvSpPr>
            <p:spPr>
              <a:xfrm>
                <a:off x="115690" y="2192011"/>
                <a:ext cx="4755380" cy="716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6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6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𝑟𝑐𝑣</m:t>
                              </m:r>
                            </m:sup>
                          </m:sSubSup>
                        </m:e>
                      </m:nary>
                      <m:r>
                        <a:rPr lang="en-US" sz="16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𝑠𝑒𝑛𝑑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AB6344-6517-1CF3-3DD2-F38D8D9F8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0" y="2192011"/>
                <a:ext cx="4755380" cy="7168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DB8BD4-970F-FF0E-F537-736A0C628E17}"/>
                  </a:ext>
                </a:extLst>
              </p:cNvPr>
              <p:cNvSpPr txBox="1"/>
              <p:nvPr/>
            </p:nvSpPr>
            <p:spPr>
              <a:xfrm>
                <a:off x="6743278" y="5116250"/>
                <a:ext cx="617179" cy="34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DB8BD4-970F-FF0E-F537-736A0C628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278" y="5116250"/>
                <a:ext cx="617179" cy="3493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134061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2D8EC-431A-6968-3021-932EF9B2B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2F53F2-D723-7772-3B4E-87C03AB274A3}"/>
                  </a:ext>
                </a:extLst>
              </p:cNvPr>
              <p:cNvSpPr txBox="1"/>
              <p:nvPr/>
            </p:nvSpPr>
            <p:spPr>
              <a:xfrm>
                <a:off x="5593265" y="44624"/>
                <a:ext cx="6552728" cy="6535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Consider a city divided into three districts.</a:t>
                </a:r>
                <a:br>
                  <a:rPr lang="en-US" dirty="0"/>
                </a:br>
                <a:r>
                  <a:rPr lang="en-US" dirty="0">
                    <a:solidFill>
                      <a:srgbClr val="000000"/>
                    </a:solidFill>
                  </a:rPr>
                  <a:t>Each district features a dedicated warehouse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1,2,3</m:t>
                    </m:r>
                    <m:r>
                      <m:rPr>
                        <m:lit/>
                      </m:rP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which serves the district's 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for coffee.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The coffee demand for each warehouse and day is known.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Each warehouse can store coffee up to a capacity limit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𝑠𝑡𝑜𝑟𝑒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Denote the storage level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At stage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each warehouse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can order an amount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of coffee from external suppliers at price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The price is different for each warehouse and each day.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Neighboring warehouses can also exchange coffee.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𝑟𝑐𝑣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denote the amount received by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from a neighboring warehouse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Similarly,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is the amount sent by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To send an amount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warehouse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must already have this amount previously stored.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The amount sent in one stage is restricted by a transportation limit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𝑡𝑟𝑛𝑠𝑝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Each exchange comes at a per-unit transportation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Failing to meet a district's demand at any day comes at a per-unit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Your job is to build a program that makes the day-by-day decisions for the coffee distribution system of the three </a:t>
                </a:r>
                <a:r>
                  <a:rPr lang="en-US" dirty="0"/>
                  <a:t>warehouses, so that the city's coffee needs are met at the minimum expected cost.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2F53F2-D723-7772-3B4E-87C03AB27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265" y="44624"/>
                <a:ext cx="6552728" cy="6535956"/>
              </a:xfrm>
              <a:prstGeom prst="rect">
                <a:avLst/>
              </a:prstGeom>
              <a:blipFill>
                <a:blip r:embed="rId4"/>
                <a:stretch>
                  <a:fillRect l="-559" t="-280" r="-1583" b="-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84853AE-56DF-9E9C-5922-EBCB898813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35" y="882400"/>
            <a:ext cx="4329787" cy="231539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FB1BE77-67F2-29F4-C706-A52B4DA9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654" y="205970"/>
            <a:ext cx="9312374" cy="692040"/>
          </a:xfrm>
        </p:spPr>
        <p:txBody>
          <a:bodyPr wrap="square" anchor="b">
            <a:normAutofit fontScale="90000"/>
          </a:bodyPr>
          <a:lstStyle/>
          <a:p>
            <a:r>
              <a:rPr lang="en-GB" dirty="0"/>
              <a:t>Simulation </a:t>
            </a:r>
            <a:br>
              <a:rPr lang="en-GB" dirty="0"/>
            </a:br>
            <a:r>
              <a:rPr lang="en-GB" dirty="0"/>
              <a:t>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69C37-0196-66B9-F64C-49E29C9443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en-GB" smtClean="0"/>
              <a:pPr/>
              <a:t>24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576213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41FCB-FC3A-FDB5-4A5D-02F27E41F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ED226B-CD6A-D6EF-71B8-14019D1E1CAF}"/>
                  </a:ext>
                </a:extLst>
              </p:cNvPr>
              <p:cNvSpPr txBox="1"/>
              <p:nvPr/>
            </p:nvSpPr>
            <p:spPr>
              <a:xfrm>
                <a:off x="5593265" y="44624"/>
                <a:ext cx="6552728" cy="6535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Consider a city divided into three districts.</a:t>
                </a:r>
                <a:br>
                  <a:rPr lang="en-US" dirty="0"/>
                </a:br>
                <a:r>
                  <a:rPr lang="en-US" dirty="0">
                    <a:solidFill>
                      <a:srgbClr val="000000"/>
                    </a:solidFill>
                  </a:rPr>
                  <a:t>Each district features a dedicated warehouse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1,2,3</m:t>
                    </m:r>
                    <m:r>
                      <m:rPr>
                        <m:lit/>
                      </m:rP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which serves the district's 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for coffee.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The coffee demand for each warehouse and day is known.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Each warehouse can store coffee up to a capacity limit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𝑠𝑡𝑜𝑟𝑒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Denote the storage level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At stage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each warehouse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can order an amount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of coffee from external suppliers at price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The price is different for each warehouse and each day.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Neighboring warehouses can also exchange coffee.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𝑟𝑐𝑣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denote the amount received by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from a neighboring warehouse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Similarly,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is the amount sent by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To send an amount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warehouse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must already have this amount previously stored.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The amount sent in one stage is restricted by a transportation limit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𝑡𝑟𝑛𝑠𝑝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Each exchange comes at a per-unit transportation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Failing to meet a district's demand at any day comes at a per-unit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Your job is to build a program that makes the day-by-day decisions for the coffee distribution system of the three </a:t>
                </a:r>
                <a:r>
                  <a:rPr lang="en-US" dirty="0"/>
                  <a:t>warehouses, so that the city's coffee needs are met at the minimum expected cost.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ED226B-CD6A-D6EF-71B8-14019D1E1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265" y="44624"/>
                <a:ext cx="6552728" cy="6535956"/>
              </a:xfrm>
              <a:prstGeom prst="rect">
                <a:avLst/>
              </a:prstGeom>
              <a:blipFill>
                <a:blip r:embed="rId4"/>
                <a:stretch>
                  <a:fillRect l="-559" t="-280" r="-1583" b="-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11B3A5E-6F4D-CE86-4572-5D24F9433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35" y="882400"/>
            <a:ext cx="4329787" cy="231539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A30BBA2-8776-85AD-92A0-AD4187DFB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654" y="205970"/>
            <a:ext cx="9312374" cy="692040"/>
          </a:xfrm>
        </p:spPr>
        <p:txBody>
          <a:bodyPr wrap="square" anchor="b">
            <a:normAutofit fontScale="90000"/>
          </a:bodyPr>
          <a:lstStyle/>
          <a:p>
            <a:r>
              <a:rPr lang="en-GB" dirty="0"/>
              <a:t>Simulation </a:t>
            </a:r>
            <a:br>
              <a:rPr lang="en-GB" dirty="0"/>
            </a:br>
            <a:r>
              <a:rPr lang="en-GB" dirty="0"/>
              <a:t>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F8C67-075F-2F00-CAAA-37BCBB9131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8333E8-8438-7F84-7018-85D33DEE842F}"/>
              </a:ext>
            </a:extLst>
          </p:cNvPr>
          <p:cNvSpPr/>
          <p:nvPr/>
        </p:nvSpPr>
        <p:spPr>
          <a:xfrm>
            <a:off x="5611917" y="1124744"/>
            <a:ext cx="6390060" cy="370294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00"/>
              </a:solidFill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931316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63949-16E0-DD66-E3E9-7A409FF16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3853BB-DF71-F881-1422-5E2403AB8D7D}"/>
                  </a:ext>
                </a:extLst>
              </p:cNvPr>
              <p:cNvSpPr txBox="1"/>
              <p:nvPr/>
            </p:nvSpPr>
            <p:spPr>
              <a:xfrm>
                <a:off x="5593265" y="44624"/>
                <a:ext cx="6552728" cy="6535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Consider a city divided into three districts.</a:t>
                </a:r>
                <a:br>
                  <a:rPr lang="en-US" dirty="0"/>
                </a:br>
                <a:r>
                  <a:rPr lang="en-US" dirty="0">
                    <a:solidFill>
                      <a:srgbClr val="000000"/>
                    </a:solidFill>
                  </a:rPr>
                  <a:t>Each district features a dedicated warehouse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1,2,3</m:t>
                    </m:r>
                    <m:r>
                      <m:rPr>
                        <m:lit/>
                      </m:rP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which serves the district's 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for coffee.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The coffee demand for each warehouse and day is known.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Each warehouse can store coffee up to a capacity limit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𝑠𝑡𝑜𝑟𝑒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Denote the storage level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At stage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each warehouse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can order an amount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of coffee from external suppliers at price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The price is different for each warehouse and each day.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Neighboring warehouses can also exchange coffee.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𝑟𝑐𝑣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denote the amount received by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from a neighboring warehouse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Similarly,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is the amount sent by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To send an amount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warehouse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must already have this amount previously stored.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The amount sent in one stage is restricted by a transportation limit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𝑡𝑟𝑛𝑠𝑝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Each exchange comes at a per-unit transportation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Failing to meet a district's demand at any day comes at a per-unit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Your job is to build a program that makes the day-by-day decisions for the coffee distribution system of the three </a:t>
                </a:r>
                <a:r>
                  <a:rPr lang="en-US" dirty="0"/>
                  <a:t>warehouses, so that the city's coffee needs are met at the minimum expected cost.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3853BB-DF71-F881-1422-5E2403AB8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265" y="44624"/>
                <a:ext cx="6552728" cy="6535956"/>
              </a:xfrm>
              <a:prstGeom prst="rect">
                <a:avLst/>
              </a:prstGeom>
              <a:blipFill>
                <a:blip r:embed="rId4"/>
                <a:stretch>
                  <a:fillRect l="-559" t="-280" r="-1583" b="-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D23E5DA-317B-90FF-1CE5-99EFE1676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35" y="882400"/>
            <a:ext cx="4329787" cy="231539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8EACEF6-CBC6-F69E-7B7C-FF4D75DD0844}"/>
              </a:ext>
            </a:extLst>
          </p:cNvPr>
          <p:cNvSpPr/>
          <p:nvPr/>
        </p:nvSpPr>
        <p:spPr>
          <a:xfrm>
            <a:off x="101621" y="3645024"/>
            <a:ext cx="3689329" cy="1368152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ED9769-9152-EF4A-D443-14DCCE71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654" y="205970"/>
            <a:ext cx="9312374" cy="692040"/>
          </a:xfrm>
        </p:spPr>
        <p:txBody>
          <a:bodyPr wrap="square" anchor="b">
            <a:normAutofit fontScale="90000"/>
          </a:bodyPr>
          <a:lstStyle/>
          <a:p>
            <a:r>
              <a:rPr lang="en-GB" dirty="0"/>
              <a:t>Simulation </a:t>
            </a:r>
            <a:br>
              <a:rPr lang="en-GB" dirty="0"/>
            </a:br>
            <a:r>
              <a:rPr lang="en-GB" dirty="0"/>
              <a:t>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03E11-F4E5-D027-2342-1721CB06B3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en-GB" smtClean="0"/>
              <a:pPr/>
              <a:t>26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00F16E-64F2-A43A-BE3F-0E64B0FD3673}"/>
                  </a:ext>
                </a:extLst>
              </p:cNvPr>
              <p:cNvSpPr txBox="1"/>
              <p:nvPr/>
            </p:nvSpPr>
            <p:spPr>
              <a:xfrm>
                <a:off x="-385514" y="2975988"/>
                <a:ext cx="5472608" cy="716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𝑟𝑐𝑣</m:t>
                              </m:r>
                            </m:sup>
                          </m:sSubSup>
                        </m:e>
                      </m:nary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𝑠𝑒𝑛𝑑</m:t>
                              </m:r>
                            </m:sup>
                          </m:sSubSup>
                        </m:e>
                      </m:nary>
                      <m:r>
                        <a:rPr lang="en-US" sz="16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00F16E-64F2-A43A-BE3F-0E64B0FD3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5514" y="2975988"/>
                <a:ext cx="5472608" cy="7168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169697-5615-509A-50E8-917D1B99832E}"/>
                  </a:ext>
                </a:extLst>
              </p:cNvPr>
              <p:cNvSpPr txBox="1"/>
              <p:nvPr/>
            </p:nvSpPr>
            <p:spPr>
              <a:xfrm>
                <a:off x="190550" y="3645024"/>
                <a:ext cx="4597868" cy="16039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if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𝑠𝑡𝑜𝑟𝑒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   </a:t>
                </a:r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𝑠𝑡𝑜𝑟𝑒</m:t>
                        </m:r>
                      </m:sup>
                    </m:sSup>
                  </m:oMath>
                </a14:m>
                <a:br>
                  <a:rPr lang="en-US" dirty="0">
                    <a:latin typeface="Cascadia Code" panose="020B0609020000020004" pitchFamily="49" charset="0"/>
                  </a:rPr>
                </a:br>
                <a:r>
                  <a:rPr lang="en-US" sz="1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if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      </a:t>
                </a:r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Cascadia Code" panose="020B0609020000020004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br>
                  <a:rPr lang="en-US" dirty="0">
                    <a:latin typeface="Cascadia Code" panose="020B0609020000020004" pitchFamily="49" charset="0"/>
                  </a:rPr>
                </a:br>
                <a:r>
                  <a:rPr lang="en-US" sz="1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else: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169697-5615-509A-50E8-917D1B998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50" y="3645024"/>
                <a:ext cx="4597868" cy="1603901"/>
              </a:xfrm>
              <a:prstGeom prst="rect">
                <a:avLst/>
              </a:prstGeom>
              <a:blipFill>
                <a:blip r:embed="rId7"/>
                <a:stretch>
                  <a:fillRect l="-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66807CE7-1DA4-C357-361F-81D47CE318CA}"/>
              </a:ext>
            </a:extLst>
          </p:cNvPr>
          <p:cNvSpPr/>
          <p:nvPr/>
        </p:nvSpPr>
        <p:spPr>
          <a:xfrm>
            <a:off x="5611917" y="1124744"/>
            <a:ext cx="6390060" cy="370294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00"/>
              </a:solidFill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358267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CD55F-28A5-8B25-427A-F1CBC1A98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31CD35-3DB4-8E64-75EA-2EBE9B76DAF3}"/>
                  </a:ext>
                </a:extLst>
              </p:cNvPr>
              <p:cNvSpPr txBox="1"/>
              <p:nvPr/>
            </p:nvSpPr>
            <p:spPr>
              <a:xfrm>
                <a:off x="5593265" y="44624"/>
                <a:ext cx="6552728" cy="6535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Consider a city divided into three districts.</a:t>
                </a:r>
                <a:br>
                  <a:rPr lang="en-US" dirty="0"/>
                </a:br>
                <a:r>
                  <a:rPr lang="en-US" dirty="0">
                    <a:solidFill>
                      <a:srgbClr val="000000"/>
                    </a:solidFill>
                  </a:rPr>
                  <a:t>Each district features a dedicated warehouse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1,2,3</m:t>
                    </m:r>
                    <m:r>
                      <m:rPr>
                        <m:lit/>
                      </m:rP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which serves the district's 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for coffee.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The coffee demand for each warehouse and day is known.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Each warehouse can store coffee up to a capacity limit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𝑠𝑡𝑜𝑟𝑒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Denote the storage level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At stage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each warehouse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can order an amount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of coffee from external suppliers at price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The price is different for each warehouse and each day.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Neighboring warehouses can also exchange coffee.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𝑟𝑐𝑣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denote the amount received by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from a neighboring warehouse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Similarly,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is the amount sent by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To send an amount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warehouse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must already have this amount previously stored.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The amount sent in one stage is restricted by a transportation limit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𝑡𝑟𝑛𝑠𝑝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Each exchange comes at a per-unit transportation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Failing to meet a district's demand at any day comes at a per-unit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Your job is to build a program that makes the day-by-day decisions for the coffee distribution system of the three </a:t>
                </a:r>
                <a:r>
                  <a:rPr lang="en-US" dirty="0"/>
                  <a:t>warehouses, so that the city's coffee needs are met at the minimum expected cost.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31CD35-3DB4-8E64-75EA-2EBE9B76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265" y="44624"/>
                <a:ext cx="6552728" cy="6535956"/>
              </a:xfrm>
              <a:prstGeom prst="rect">
                <a:avLst/>
              </a:prstGeom>
              <a:blipFill>
                <a:blip r:embed="rId4"/>
                <a:stretch>
                  <a:fillRect l="-559" t="-280" r="-1583" b="-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145FC9D-F337-6E0C-3A78-B5D885EC1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35" y="882400"/>
            <a:ext cx="4329787" cy="231539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BCFA2A2-0987-D21E-F325-466C74094669}"/>
              </a:ext>
            </a:extLst>
          </p:cNvPr>
          <p:cNvSpPr/>
          <p:nvPr/>
        </p:nvSpPr>
        <p:spPr>
          <a:xfrm>
            <a:off x="5611917" y="3573016"/>
            <a:ext cx="6462068" cy="1080120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243F89-9A7A-06A4-429E-E0422C37A4E9}"/>
              </a:ext>
            </a:extLst>
          </p:cNvPr>
          <p:cNvSpPr/>
          <p:nvPr/>
        </p:nvSpPr>
        <p:spPr>
          <a:xfrm>
            <a:off x="101621" y="3645024"/>
            <a:ext cx="3689329" cy="1368152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0C4534-51A1-AEFB-AFB8-BE2A32C2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654" y="205970"/>
            <a:ext cx="9312374" cy="692040"/>
          </a:xfrm>
        </p:spPr>
        <p:txBody>
          <a:bodyPr wrap="square" anchor="b">
            <a:normAutofit fontScale="90000"/>
          </a:bodyPr>
          <a:lstStyle/>
          <a:p>
            <a:r>
              <a:rPr lang="en-GB" dirty="0"/>
              <a:t>Simulation </a:t>
            </a:r>
            <a:br>
              <a:rPr lang="en-GB" dirty="0"/>
            </a:br>
            <a:r>
              <a:rPr lang="en-GB" dirty="0"/>
              <a:t>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60C4A-07EE-DF7A-C730-914E4DA362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en-GB" smtClean="0"/>
              <a:pPr/>
              <a:t>27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3B0DF3-6C98-6719-D64F-61C4BA0DAFF6}"/>
                  </a:ext>
                </a:extLst>
              </p:cNvPr>
              <p:cNvSpPr txBox="1"/>
              <p:nvPr/>
            </p:nvSpPr>
            <p:spPr>
              <a:xfrm>
                <a:off x="-385514" y="2975988"/>
                <a:ext cx="5472608" cy="716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𝑟𝑐𝑣</m:t>
                              </m:r>
                            </m:sup>
                          </m:sSubSup>
                        </m:e>
                      </m:nary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𝑠𝑒𝑛𝑑</m:t>
                              </m:r>
                            </m:sup>
                          </m:sSubSup>
                        </m:e>
                      </m:nary>
                      <m:r>
                        <a:rPr lang="en-US" sz="16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3B0DF3-6C98-6719-D64F-61C4BA0DA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5514" y="2975988"/>
                <a:ext cx="5472608" cy="7168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22F7A9-3DB2-AC31-F45D-582C931B5B0C}"/>
                  </a:ext>
                </a:extLst>
              </p:cNvPr>
              <p:cNvSpPr txBox="1"/>
              <p:nvPr/>
            </p:nvSpPr>
            <p:spPr>
              <a:xfrm>
                <a:off x="190550" y="3645024"/>
                <a:ext cx="4597868" cy="16039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if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𝑠𝑡𝑜𝑟𝑒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   </a:t>
                </a:r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𝑠𝑡𝑜𝑟𝑒</m:t>
                        </m:r>
                      </m:sup>
                    </m:sSup>
                  </m:oMath>
                </a14:m>
                <a:br>
                  <a:rPr lang="en-US" dirty="0">
                    <a:latin typeface="Cascadia Code" panose="020B0609020000020004" pitchFamily="49" charset="0"/>
                  </a:rPr>
                </a:br>
                <a:r>
                  <a:rPr lang="en-US" sz="1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if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      </a:t>
                </a:r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Cascadia Code" panose="020B0609020000020004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br>
                  <a:rPr lang="en-US" dirty="0">
                    <a:latin typeface="Cascadia Code" panose="020B0609020000020004" pitchFamily="49" charset="0"/>
                  </a:rPr>
                </a:br>
                <a:r>
                  <a:rPr lang="en-US" sz="1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else: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22F7A9-3DB2-AC31-F45D-582C931B5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50" y="3645024"/>
                <a:ext cx="4597868" cy="1603901"/>
              </a:xfrm>
              <a:prstGeom prst="rect">
                <a:avLst/>
              </a:prstGeom>
              <a:blipFill>
                <a:blip r:embed="rId7"/>
                <a:stretch>
                  <a:fillRect l="-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D6236C6E-A8A9-E172-C258-3D0FEE549E21}"/>
              </a:ext>
            </a:extLst>
          </p:cNvPr>
          <p:cNvSpPr/>
          <p:nvPr/>
        </p:nvSpPr>
        <p:spPr>
          <a:xfrm>
            <a:off x="5611917" y="1124744"/>
            <a:ext cx="6390060" cy="370294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E9C75C4-C6A3-0149-C766-5DB088FB90BF}"/>
                  </a:ext>
                </a:extLst>
              </p:cNvPr>
              <p:cNvSpPr txBox="1"/>
              <p:nvPr/>
            </p:nvSpPr>
            <p:spPr>
              <a:xfrm>
                <a:off x="154546" y="5061792"/>
                <a:ext cx="3708412" cy="658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𝑡𝑟𝑠𝑛𝑝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   </a:t>
                </a:r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𝑡𝑟𝑠𝑛𝑝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E9C75C4-C6A3-0149-C766-5DB088FB9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46" y="5061792"/>
                <a:ext cx="3708412" cy="658835"/>
              </a:xfrm>
              <a:prstGeom prst="rect">
                <a:avLst/>
              </a:prstGeom>
              <a:blipFill>
                <a:blip r:embed="rId8"/>
                <a:stretch>
                  <a:fillRect l="-49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688BD9A4-BEB9-E1AE-4B80-79FB4E7D8D67}"/>
              </a:ext>
            </a:extLst>
          </p:cNvPr>
          <p:cNvSpPr/>
          <p:nvPr/>
        </p:nvSpPr>
        <p:spPr>
          <a:xfrm>
            <a:off x="109235" y="5061792"/>
            <a:ext cx="3204356" cy="658835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00"/>
              </a:solidFill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349575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D908B-3934-B3BB-A694-9E8C2C7EC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E53949-AF94-F22B-0AFA-E7CE18DF923C}"/>
                  </a:ext>
                </a:extLst>
              </p:cNvPr>
              <p:cNvSpPr txBox="1"/>
              <p:nvPr/>
            </p:nvSpPr>
            <p:spPr>
              <a:xfrm>
                <a:off x="5593265" y="44624"/>
                <a:ext cx="6552728" cy="6535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Consider a city divided into three districts.</a:t>
                </a:r>
                <a:br>
                  <a:rPr lang="en-US" dirty="0"/>
                </a:br>
                <a:r>
                  <a:rPr lang="en-US" dirty="0">
                    <a:solidFill>
                      <a:srgbClr val="000000"/>
                    </a:solidFill>
                  </a:rPr>
                  <a:t>Each district features a dedicated warehouse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1,2,3</m:t>
                    </m:r>
                    <m:r>
                      <m:rPr>
                        <m:lit/>
                      </m:rP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which serves the district's 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for coffee.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The coffee demand for each warehouse and day is known.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Each warehouse can store coffee up to a capacity limit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𝑠𝑡𝑜𝑟𝑒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Denote the storage level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At stage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each warehouse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can order an amount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of coffee from external suppliers at price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The price is different for each warehouse and each day.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Neighboring warehouses can also exchange coffee.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𝑟𝑐𝑣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denote the amount received by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from a neighboring warehouse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Similarly,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is the amount sent by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To send an amount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warehouse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must already have this amount previously stored.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The amount sent in one stage is restricted by a transportation limit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𝑡𝑟𝑛𝑠𝑝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Each exchange comes at a per-unit transportation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Failing to meet a district's demand at any day comes at a per-unit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Your job is to build a program that makes the day-by-day decisions for the coffee distribution system of the three </a:t>
                </a:r>
                <a:r>
                  <a:rPr lang="en-US" dirty="0"/>
                  <a:t>warehouses, so that the city's coffee needs are met at the minimum expected cost.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E53949-AF94-F22B-0AFA-E7CE18DF9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265" y="44624"/>
                <a:ext cx="6552728" cy="6535956"/>
              </a:xfrm>
              <a:prstGeom prst="rect">
                <a:avLst/>
              </a:prstGeom>
              <a:blipFill>
                <a:blip r:embed="rId4"/>
                <a:stretch>
                  <a:fillRect l="-559" t="-280" r="-1583" b="-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96E666E-11CF-8213-2D9E-057A1C053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35" y="882400"/>
            <a:ext cx="4329787" cy="231539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714C2B3-6381-4D1F-EE38-57321323D704}"/>
              </a:ext>
            </a:extLst>
          </p:cNvPr>
          <p:cNvSpPr/>
          <p:nvPr/>
        </p:nvSpPr>
        <p:spPr>
          <a:xfrm>
            <a:off x="5611917" y="3573016"/>
            <a:ext cx="6462068" cy="1080120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5A3BCE-1EFA-D677-80AC-CF244EC3C499}"/>
              </a:ext>
            </a:extLst>
          </p:cNvPr>
          <p:cNvSpPr/>
          <p:nvPr/>
        </p:nvSpPr>
        <p:spPr>
          <a:xfrm>
            <a:off x="101621" y="3645024"/>
            <a:ext cx="3689329" cy="1368152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F3A47A-BA23-47D9-C5B7-F8E421EF2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654" y="205970"/>
            <a:ext cx="9312374" cy="692040"/>
          </a:xfrm>
        </p:spPr>
        <p:txBody>
          <a:bodyPr wrap="square" anchor="b">
            <a:normAutofit fontScale="90000"/>
          </a:bodyPr>
          <a:lstStyle/>
          <a:p>
            <a:r>
              <a:rPr lang="en-GB" dirty="0"/>
              <a:t>Simulation </a:t>
            </a:r>
            <a:br>
              <a:rPr lang="en-GB" dirty="0"/>
            </a:br>
            <a:r>
              <a:rPr lang="en-GB" dirty="0"/>
              <a:t>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3F090-4C65-9BC4-4E63-2BE77133B5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en-GB" smtClean="0"/>
              <a:pPr/>
              <a:t>28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87921C-C265-7F94-8DDF-0915B91FD71B}"/>
                  </a:ext>
                </a:extLst>
              </p:cNvPr>
              <p:cNvSpPr txBox="1"/>
              <p:nvPr/>
            </p:nvSpPr>
            <p:spPr>
              <a:xfrm>
                <a:off x="-385514" y="2975988"/>
                <a:ext cx="5472608" cy="716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𝑟𝑐𝑣</m:t>
                              </m:r>
                            </m:sup>
                          </m:sSubSup>
                        </m:e>
                      </m:nary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𝑠𝑒𝑛𝑑</m:t>
                              </m:r>
                            </m:sup>
                          </m:sSubSup>
                        </m:e>
                      </m:nary>
                      <m:r>
                        <a:rPr lang="en-US" sz="16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87921C-C265-7F94-8DDF-0915B91FD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5514" y="2975988"/>
                <a:ext cx="5472608" cy="7168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882D57-D64B-5379-FD3D-F54B4529F6F4}"/>
                  </a:ext>
                </a:extLst>
              </p:cNvPr>
              <p:cNvSpPr txBox="1"/>
              <p:nvPr/>
            </p:nvSpPr>
            <p:spPr>
              <a:xfrm>
                <a:off x="190550" y="3645024"/>
                <a:ext cx="4597868" cy="16039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if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𝑠𝑡𝑜𝑟𝑒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   </a:t>
                </a:r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𝑠𝑡𝑜𝑟𝑒</m:t>
                        </m:r>
                      </m:sup>
                    </m:sSup>
                  </m:oMath>
                </a14:m>
                <a:br>
                  <a:rPr lang="en-US" dirty="0">
                    <a:latin typeface="Cascadia Code" panose="020B0609020000020004" pitchFamily="49" charset="0"/>
                  </a:rPr>
                </a:br>
                <a:r>
                  <a:rPr lang="en-US" sz="1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if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      </a:t>
                </a:r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Cascadia Code" panose="020B0609020000020004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br>
                  <a:rPr lang="en-US" dirty="0">
                    <a:latin typeface="Cascadia Code" panose="020B0609020000020004" pitchFamily="49" charset="0"/>
                  </a:rPr>
                </a:br>
                <a:r>
                  <a:rPr lang="en-US" sz="1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else: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882D57-D64B-5379-FD3D-F54B4529F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50" y="3645024"/>
                <a:ext cx="4597868" cy="1603901"/>
              </a:xfrm>
              <a:prstGeom prst="rect">
                <a:avLst/>
              </a:prstGeom>
              <a:blipFill>
                <a:blip r:embed="rId7"/>
                <a:stretch>
                  <a:fillRect l="-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08C20AD-9A72-435E-798B-5904EA45D169}"/>
              </a:ext>
            </a:extLst>
          </p:cNvPr>
          <p:cNvSpPr/>
          <p:nvPr/>
        </p:nvSpPr>
        <p:spPr>
          <a:xfrm>
            <a:off x="5611917" y="1124744"/>
            <a:ext cx="6390060" cy="370294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FB238C-3151-5625-2BA1-2D76C7FC56AD}"/>
                  </a:ext>
                </a:extLst>
              </p:cNvPr>
              <p:cNvSpPr txBox="1"/>
              <p:nvPr/>
            </p:nvSpPr>
            <p:spPr>
              <a:xfrm>
                <a:off x="154546" y="5061792"/>
                <a:ext cx="3708412" cy="658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𝑡𝑟𝑠𝑛𝑝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   </a:t>
                </a:r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𝑡𝑟𝑠𝑛𝑝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FB238C-3151-5625-2BA1-2D76C7FC5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46" y="5061792"/>
                <a:ext cx="3708412" cy="658835"/>
              </a:xfrm>
              <a:prstGeom prst="rect">
                <a:avLst/>
              </a:prstGeom>
              <a:blipFill>
                <a:blip r:embed="rId8"/>
                <a:stretch>
                  <a:fillRect l="-49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7EA8786B-9493-2F83-7866-01A7795917BF}"/>
              </a:ext>
            </a:extLst>
          </p:cNvPr>
          <p:cNvSpPr/>
          <p:nvPr/>
        </p:nvSpPr>
        <p:spPr>
          <a:xfrm>
            <a:off x="109235" y="5061792"/>
            <a:ext cx="3204356" cy="658835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AD4D02-32C1-D36A-5B05-A47AE7CBEE22}"/>
              </a:ext>
            </a:extLst>
          </p:cNvPr>
          <p:cNvSpPr/>
          <p:nvPr/>
        </p:nvSpPr>
        <p:spPr>
          <a:xfrm>
            <a:off x="5563646" y="2780929"/>
            <a:ext cx="5428103" cy="576064"/>
          </a:xfrm>
          <a:prstGeom prst="rect">
            <a:avLst/>
          </a:prstGeom>
          <a:solidFill>
            <a:schemeClr val="accent5">
              <a:alpha val="25000"/>
            </a:schemeClr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2E884D-F69D-C9AB-1175-D3128669BE4F}"/>
                  </a:ext>
                </a:extLst>
              </p:cNvPr>
              <p:cNvSpPr txBox="1"/>
              <p:nvPr/>
            </p:nvSpPr>
            <p:spPr>
              <a:xfrm>
                <a:off x="125418" y="5692768"/>
                <a:ext cx="2297380" cy="654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𝑟𝑐𝑣</m:t>
                        </m:r>
                      </m:sup>
                    </m:sSubSup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   </a:t>
                </a:r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𝑟𝑐𝑣</m:t>
                        </m:r>
                      </m:sup>
                    </m:sSubSup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2E884D-F69D-C9AB-1175-D3128669B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18" y="5692768"/>
                <a:ext cx="2297380" cy="654923"/>
              </a:xfrm>
              <a:prstGeom prst="rect">
                <a:avLst/>
              </a:prstGeom>
              <a:blipFill>
                <a:blip r:embed="rId9"/>
                <a:stretch>
                  <a:fillRect l="-798" b="-8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6AFE2B14-C321-15AB-F74C-0CFD1EC5C6FE}"/>
              </a:ext>
            </a:extLst>
          </p:cNvPr>
          <p:cNvSpPr/>
          <p:nvPr/>
        </p:nvSpPr>
        <p:spPr>
          <a:xfrm>
            <a:off x="132625" y="5771627"/>
            <a:ext cx="2218166" cy="576064"/>
          </a:xfrm>
          <a:prstGeom prst="rect">
            <a:avLst/>
          </a:prstGeom>
          <a:solidFill>
            <a:schemeClr val="accent5">
              <a:alpha val="25000"/>
            </a:schemeClr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00"/>
              </a:solidFill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510534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30C43-486C-E483-3580-8177CF2F3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70DAEE-C3A9-0864-2CF5-635A53C5F5E1}"/>
                  </a:ext>
                </a:extLst>
              </p:cNvPr>
              <p:cNvSpPr txBox="1"/>
              <p:nvPr/>
            </p:nvSpPr>
            <p:spPr>
              <a:xfrm>
                <a:off x="5593265" y="44624"/>
                <a:ext cx="6552728" cy="6535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Consider a city divided into three districts.</a:t>
                </a:r>
                <a:br>
                  <a:rPr lang="en-US" dirty="0"/>
                </a:br>
                <a:r>
                  <a:rPr lang="en-US" dirty="0">
                    <a:solidFill>
                      <a:srgbClr val="000000"/>
                    </a:solidFill>
                  </a:rPr>
                  <a:t>Each district features a dedicated warehouse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1,2,3</m:t>
                    </m:r>
                    <m:r>
                      <m:rPr>
                        <m:lit/>
                      </m:rP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which serves the district's 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for coffee.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The coffee demand for each warehouse and day is known.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Each warehouse can store coffee up to a capacity limit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𝑠𝑡𝑜𝑟𝑒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Denote the storage level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At stage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each warehouse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can order an amount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of coffee from external suppliers at price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The price is different for each warehouse and each day.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Neighboring warehouses can also exchange coffee.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𝑟𝑐𝑣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denote the amount received by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from a neighboring warehouse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Similarly,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is the amount sent by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To send an amount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warehouse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must already have this amount previously stored.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The amount sent in one stage is restricted by a transportation limit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𝑡𝑟𝑛𝑠𝑝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Each exchange comes at a per-unit transportation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Failing to meet a district's demand at any day comes at a per-unit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Your job is to build a program that makes the day-by-day decisions for the coffee distribution system of the three </a:t>
                </a:r>
                <a:r>
                  <a:rPr lang="en-US" dirty="0"/>
                  <a:t>warehouses, so that the city's coffee needs are met at the minimum expected cost.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70DAEE-C3A9-0864-2CF5-635A53C5F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265" y="44624"/>
                <a:ext cx="6552728" cy="6535956"/>
              </a:xfrm>
              <a:prstGeom prst="rect">
                <a:avLst/>
              </a:prstGeom>
              <a:blipFill>
                <a:blip r:embed="rId4"/>
                <a:stretch>
                  <a:fillRect l="-559" t="-280" r="-1583" b="-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13378E04-C85C-5E2D-6343-E6EBD1FDFDC2}"/>
              </a:ext>
            </a:extLst>
          </p:cNvPr>
          <p:cNvSpPr/>
          <p:nvPr/>
        </p:nvSpPr>
        <p:spPr>
          <a:xfrm>
            <a:off x="5611917" y="3573016"/>
            <a:ext cx="6462068" cy="1080120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2D870A-FBFD-A402-887D-1984958070C1}"/>
              </a:ext>
            </a:extLst>
          </p:cNvPr>
          <p:cNvSpPr/>
          <p:nvPr/>
        </p:nvSpPr>
        <p:spPr>
          <a:xfrm>
            <a:off x="101621" y="3645024"/>
            <a:ext cx="3689329" cy="1368152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AC9ADF-636C-9870-0AC6-939DADF1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654" y="205970"/>
            <a:ext cx="9312374" cy="692040"/>
          </a:xfrm>
        </p:spPr>
        <p:txBody>
          <a:bodyPr wrap="square" anchor="b">
            <a:normAutofit fontScale="90000"/>
          </a:bodyPr>
          <a:lstStyle/>
          <a:p>
            <a:r>
              <a:rPr lang="en-GB" dirty="0"/>
              <a:t>Simulation </a:t>
            </a:r>
            <a:br>
              <a:rPr lang="en-GB" dirty="0"/>
            </a:br>
            <a:r>
              <a:rPr lang="en-GB" dirty="0"/>
              <a:t>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1145D-B85D-7D09-5D64-D56C59DB1E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en-GB" smtClean="0"/>
              <a:pPr/>
              <a:t>29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FA8C2E-02A0-F08E-26D1-7C5A8ED6135A}"/>
                  </a:ext>
                </a:extLst>
              </p:cNvPr>
              <p:cNvSpPr txBox="1"/>
              <p:nvPr/>
            </p:nvSpPr>
            <p:spPr>
              <a:xfrm>
                <a:off x="-385514" y="2975988"/>
                <a:ext cx="5472608" cy="716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𝑟𝑐𝑣</m:t>
                              </m:r>
                            </m:sup>
                          </m:sSubSup>
                        </m:e>
                      </m:nary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𝑠𝑒𝑛𝑑</m:t>
                              </m:r>
                            </m:sup>
                          </m:sSubSup>
                        </m:e>
                      </m:nary>
                      <m:r>
                        <a:rPr lang="en-US" sz="16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FA8C2E-02A0-F08E-26D1-7C5A8ED61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5514" y="2975988"/>
                <a:ext cx="5472608" cy="7168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F7FCD8-5F13-0555-9D06-9F2E9DAAF1E0}"/>
                  </a:ext>
                </a:extLst>
              </p:cNvPr>
              <p:cNvSpPr txBox="1"/>
              <p:nvPr/>
            </p:nvSpPr>
            <p:spPr>
              <a:xfrm>
                <a:off x="190550" y="3645024"/>
                <a:ext cx="4597868" cy="16039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if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𝑠𝑡𝑜𝑟𝑒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   </a:t>
                </a:r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𝑠𝑡𝑜𝑟𝑒</m:t>
                        </m:r>
                      </m:sup>
                    </m:sSup>
                  </m:oMath>
                </a14:m>
                <a:br>
                  <a:rPr lang="en-US" dirty="0">
                    <a:latin typeface="Cascadia Code" panose="020B0609020000020004" pitchFamily="49" charset="0"/>
                  </a:rPr>
                </a:br>
                <a:r>
                  <a:rPr lang="en-US" sz="1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if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      </a:t>
                </a:r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Cascadia Code" panose="020B0609020000020004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br>
                  <a:rPr lang="en-US" dirty="0">
                    <a:latin typeface="Cascadia Code" panose="020B0609020000020004" pitchFamily="49" charset="0"/>
                  </a:rPr>
                </a:br>
                <a:r>
                  <a:rPr lang="en-US" sz="1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else: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F7FCD8-5F13-0555-9D06-9F2E9DAAF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50" y="3645024"/>
                <a:ext cx="4597868" cy="1603901"/>
              </a:xfrm>
              <a:prstGeom prst="rect">
                <a:avLst/>
              </a:prstGeom>
              <a:blipFill>
                <a:blip r:embed="rId6"/>
                <a:stretch>
                  <a:fillRect l="-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481FFE11-ABC5-C22B-7575-C6AFA8B223A3}"/>
              </a:ext>
            </a:extLst>
          </p:cNvPr>
          <p:cNvSpPr/>
          <p:nvPr/>
        </p:nvSpPr>
        <p:spPr>
          <a:xfrm>
            <a:off x="5611917" y="1124744"/>
            <a:ext cx="6390060" cy="370294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22CF3D-DD91-047C-8433-EC22185DBE3A}"/>
                  </a:ext>
                </a:extLst>
              </p:cNvPr>
              <p:cNvSpPr txBox="1"/>
              <p:nvPr/>
            </p:nvSpPr>
            <p:spPr>
              <a:xfrm>
                <a:off x="154546" y="5061792"/>
                <a:ext cx="3708412" cy="658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𝑡𝑟𝑠𝑛𝑝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   </a:t>
                </a:r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𝑡𝑟𝑠𝑛𝑝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22CF3D-DD91-047C-8433-EC22185DB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46" y="5061792"/>
                <a:ext cx="3708412" cy="658835"/>
              </a:xfrm>
              <a:prstGeom prst="rect">
                <a:avLst/>
              </a:prstGeom>
              <a:blipFill>
                <a:blip r:embed="rId7"/>
                <a:stretch>
                  <a:fillRect l="-49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161874EF-BF6C-4DBC-8BCD-5FE62B8C9B09}"/>
              </a:ext>
            </a:extLst>
          </p:cNvPr>
          <p:cNvSpPr/>
          <p:nvPr/>
        </p:nvSpPr>
        <p:spPr>
          <a:xfrm>
            <a:off x="109235" y="5061792"/>
            <a:ext cx="3204356" cy="658835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067C62-330E-1050-7B52-752137EF11D9}"/>
              </a:ext>
            </a:extLst>
          </p:cNvPr>
          <p:cNvSpPr/>
          <p:nvPr/>
        </p:nvSpPr>
        <p:spPr>
          <a:xfrm>
            <a:off x="5563646" y="2780929"/>
            <a:ext cx="5428103" cy="576064"/>
          </a:xfrm>
          <a:prstGeom prst="rect">
            <a:avLst/>
          </a:prstGeom>
          <a:solidFill>
            <a:schemeClr val="accent5">
              <a:alpha val="25000"/>
            </a:schemeClr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5D28ACF-22CD-97F9-5174-A2F8F685228A}"/>
                  </a:ext>
                </a:extLst>
              </p:cNvPr>
              <p:cNvSpPr txBox="1"/>
              <p:nvPr/>
            </p:nvSpPr>
            <p:spPr>
              <a:xfrm>
                <a:off x="125418" y="5692768"/>
                <a:ext cx="2297380" cy="654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𝑟𝑐𝑣</m:t>
                        </m:r>
                      </m:sup>
                    </m:sSubSup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   </a:t>
                </a:r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𝑟𝑐𝑣</m:t>
                        </m:r>
                      </m:sup>
                    </m:sSubSup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5D28ACF-22CD-97F9-5174-A2F8F685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18" y="5692768"/>
                <a:ext cx="2297380" cy="654923"/>
              </a:xfrm>
              <a:prstGeom prst="rect">
                <a:avLst/>
              </a:prstGeom>
              <a:blipFill>
                <a:blip r:embed="rId8"/>
                <a:stretch>
                  <a:fillRect l="-798" b="-8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E530BB7F-CF12-C64F-35FC-869A7266E8CF}"/>
              </a:ext>
            </a:extLst>
          </p:cNvPr>
          <p:cNvSpPr/>
          <p:nvPr/>
        </p:nvSpPr>
        <p:spPr>
          <a:xfrm>
            <a:off x="132625" y="5771627"/>
            <a:ext cx="2218166" cy="576064"/>
          </a:xfrm>
          <a:prstGeom prst="rect">
            <a:avLst/>
          </a:prstGeom>
          <a:solidFill>
            <a:schemeClr val="accent5">
              <a:alpha val="25000"/>
            </a:schemeClr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4BB764-CB49-A6BE-86B4-46674B85BE7C}"/>
                  </a:ext>
                </a:extLst>
              </p:cNvPr>
              <p:cNvSpPr txBox="1"/>
              <p:nvPr/>
            </p:nvSpPr>
            <p:spPr>
              <a:xfrm>
                <a:off x="-67856" y="1184148"/>
                <a:ext cx="5258698" cy="6896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𝑠𝑒𝑛𝑑</m:t>
                                  </m:r>
                                </m:sup>
                              </m:sSubSup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4BB764-CB49-A6BE-86B4-46674B85B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856" y="1184148"/>
                <a:ext cx="5258698" cy="6896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48803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91BDB-BC5B-F1E3-1BB8-A2A962342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36A087-6C91-9AB4-8C09-45C9DB308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406" y="76200"/>
            <a:ext cx="7772400" cy="685800"/>
          </a:xfrm>
        </p:spPr>
        <p:txBody>
          <a:bodyPr/>
          <a:lstStyle/>
          <a:p>
            <a:r>
              <a:rPr lang="en-GB" dirty="0"/>
              <a:t>Feedback &amp; Follow-up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6EF94-557A-4450-20D5-9172779552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6" name="Picture 5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431F9F72-42FE-2FBB-AF81-7B59CB3805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1197154"/>
            <a:ext cx="9623599" cy="4463691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70350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05740-1CCF-D41D-F481-163778313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5043F0-323A-E99D-5882-9C337BA92330}"/>
                  </a:ext>
                </a:extLst>
              </p:cNvPr>
              <p:cNvSpPr txBox="1"/>
              <p:nvPr/>
            </p:nvSpPr>
            <p:spPr>
              <a:xfrm>
                <a:off x="5593265" y="44624"/>
                <a:ext cx="6552728" cy="6535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Consider a city divided into three districts.</a:t>
                </a:r>
                <a:br>
                  <a:rPr lang="en-US" dirty="0"/>
                </a:br>
                <a:r>
                  <a:rPr lang="en-US" dirty="0">
                    <a:solidFill>
                      <a:srgbClr val="000000"/>
                    </a:solidFill>
                  </a:rPr>
                  <a:t>Each district features a dedicated warehouse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1,2,3</m:t>
                    </m:r>
                    <m:r>
                      <m:rPr>
                        <m:lit/>
                      </m:rP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which serves the district's 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for coffee.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The coffee demand for each warehouse and day is known.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Each warehouse can store coffee up to a capacity limit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𝑠𝑡𝑜𝑟𝑒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Denote the storage level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At stage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each warehouse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can order an amount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of coffee from external suppliers at price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The price is different for each warehouse and each day.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Neighboring warehouses can also exchange coffee.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𝑟𝑐𝑣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denote the amount received by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from a neighboring warehouse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Similarly,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is the amount sent by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To send an amount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warehouse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must already have this amount previously stored.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The amount sent in one stage is restricted by a transportation limit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𝑡𝑟𝑛𝑠𝑝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Each exchange comes at a per-unit transportation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Failing to meet a district's demand at any day comes at a per-unit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Your job is to build a program that makes the day-by-day decisions for the coffee distribution system of the three </a:t>
                </a:r>
                <a:r>
                  <a:rPr lang="en-US" dirty="0"/>
                  <a:t>warehouses, so that the city's coffee needs are met at the minimum expected cost.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5043F0-323A-E99D-5882-9C337BA92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265" y="44624"/>
                <a:ext cx="6552728" cy="6535956"/>
              </a:xfrm>
              <a:prstGeom prst="rect">
                <a:avLst/>
              </a:prstGeom>
              <a:blipFill>
                <a:blip r:embed="rId4"/>
                <a:stretch>
                  <a:fillRect l="-559" t="-280" r="-1583" b="-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798BE51B-FBC3-F3F9-61B4-424D1AE68FF8}"/>
              </a:ext>
            </a:extLst>
          </p:cNvPr>
          <p:cNvSpPr/>
          <p:nvPr/>
        </p:nvSpPr>
        <p:spPr>
          <a:xfrm>
            <a:off x="5611917" y="3573016"/>
            <a:ext cx="6462068" cy="1080120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C8ED55-9C02-7D30-26A7-622662166792}"/>
              </a:ext>
            </a:extLst>
          </p:cNvPr>
          <p:cNvSpPr/>
          <p:nvPr/>
        </p:nvSpPr>
        <p:spPr>
          <a:xfrm>
            <a:off x="101621" y="3645024"/>
            <a:ext cx="3689329" cy="1368152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B455DB-D1C0-5E48-4D15-3F41B11A9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654" y="205970"/>
            <a:ext cx="9312374" cy="692040"/>
          </a:xfrm>
        </p:spPr>
        <p:txBody>
          <a:bodyPr wrap="square" anchor="b">
            <a:normAutofit fontScale="90000"/>
          </a:bodyPr>
          <a:lstStyle/>
          <a:p>
            <a:r>
              <a:rPr lang="en-GB" dirty="0"/>
              <a:t>Simulation </a:t>
            </a:r>
            <a:br>
              <a:rPr lang="en-GB" dirty="0"/>
            </a:br>
            <a:r>
              <a:rPr lang="en-GB" dirty="0"/>
              <a:t>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17ADF-E149-905E-1DFE-EACEDC9A7B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en-GB" smtClean="0"/>
              <a:pPr/>
              <a:t>30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DDCA46-3BD3-F936-CF8E-4458EDF4419B}"/>
                  </a:ext>
                </a:extLst>
              </p:cNvPr>
              <p:cNvSpPr txBox="1"/>
              <p:nvPr/>
            </p:nvSpPr>
            <p:spPr>
              <a:xfrm>
                <a:off x="-385514" y="2975988"/>
                <a:ext cx="5472608" cy="716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𝑟𝑐𝑣</m:t>
                              </m:r>
                            </m:sup>
                          </m:sSubSup>
                        </m:e>
                      </m:nary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𝑠𝑒𝑛𝑑</m:t>
                              </m:r>
                            </m:sup>
                          </m:sSubSup>
                        </m:e>
                      </m:nary>
                      <m:r>
                        <a:rPr lang="en-US" sz="16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DDCA46-3BD3-F936-CF8E-4458EDF44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5514" y="2975988"/>
                <a:ext cx="5472608" cy="7168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7D4A58-F3A3-338A-1139-37E11150E426}"/>
                  </a:ext>
                </a:extLst>
              </p:cNvPr>
              <p:cNvSpPr txBox="1"/>
              <p:nvPr/>
            </p:nvSpPr>
            <p:spPr>
              <a:xfrm>
                <a:off x="190550" y="3645024"/>
                <a:ext cx="4597868" cy="16039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if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𝑠𝑡𝑜𝑟𝑒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   </a:t>
                </a:r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𝑠𝑡𝑜𝑟𝑒</m:t>
                        </m:r>
                      </m:sup>
                    </m:sSup>
                  </m:oMath>
                </a14:m>
                <a:br>
                  <a:rPr lang="en-US" dirty="0">
                    <a:latin typeface="Cascadia Code" panose="020B0609020000020004" pitchFamily="49" charset="0"/>
                  </a:rPr>
                </a:br>
                <a:r>
                  <a:rPr lang="en-US" sz="1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if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      </a:t>
                </a:r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Cascadia Code" panose="020B0609020000020004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br>
                  <a:rPr lang="en-US" dirty="0">
                    <a:latin typeface="Cascadia Code" panose="020B0609020000020004" pitchFamily="49" charset="0"/>
                  </a:rPr>
                </a:br>
                <a:r>
                  <a:rPr lang="en-US" sz="1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else: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7D4A58-F3A3-338A-1139-37E11150E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50" y="3645024"/>
                <a:ext cx="4597868" cy="1603901"/>
              </a:xfrm>
              <a:prstGeom prst="rect">
                <a:avLst/>
              </a:prstGeom>
              <a:blipFill>
                <a:blip r:embed="rId6"/>
                <a:stretch>
                  <a:fillRect l="-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B62412-E332-FF8B-69E6-534869BD9724}"/>
              </a:ext>
            </a:extLst>
          </p:cNvPr>
          <p:cNvSpPr/>
          <p:nvPr/>
        </p:nvSpPr>
        <p:spPr>
          <a:xfrm>
            <a:off x="5611917" y="1124744"/>
            <a:ext cx="6390060" cy="370294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018CC9-43DF-E1DF-D6DA-DED2DD237B85}"/>
                  </a:ext>
                </a:extLst>
              </p:cNvPr>
              <p:cNvSpPr txBox="1"/>
              <p:nvPr/>
            </p:nvSpPr>
            <p:spPr>
              <a:xfrm>
                <a:off x="154546" y="5061792"/>
                <a:ext cx="3708412" cy="658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𝑡𝑟𝑠𝑛𝑝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   </a:t>
                </a:r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𝑡𝑟𝑠𝑛𝑝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018CC9-43DF-E1DF-D6DA-DED2DD237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46" y="5061792"/>
                <a:ext cx="3708412" cy="658835"/>
              </a:xfrm>
              <a:prstGeom prst="rect">
                <a:avLst/>
              </a:prstGeom>
              <a:blipFill>
                <a:blip r:embed="rId7"/>
                <a:stretch>
                  <a:fillRect l="-49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D9167CB0-A2FF-ECC6-C58A-D8415D1AA325}"/>
              </a:ext>
            </a:extLst>
          </p:cNvPr>
          <p:cNvSpPr/>
          <p:nvPr/>
        </p:nvSpPr>
        <p:spPr>
          <a:xfrm>
            <a:off x="109235" y="5061792"/>
            <a:ext cx="3204356" cy="658835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E93EEF-3255-BC3E-9149-E85D8C365258}"/>
              </a:ext>
            </a:extLst>
          </p:cNvPr>
          <p:cNvSpPr/>
          <p:nvPr/>
        </p:nvSpPr>
        <p:spPr>
          <a:xfrm>
            <a:off x="5563646" y="2780929"/>
            <a:ext cx="5428103" cy="576064"/>
          </a:xfrm>
          <a:prstGeom prst="rect">
            <a:avLst/>
          </a:prstGeom>
          <a:solidFill>
            <a:schemeClr val="accent5">
              <a:alpha val="25000"/>
            </a:schemeClr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F6B733-4C3B-2C8B-E699-7EB622CEFD5B}"/>
                  </a:ext>
                </a:extLst>
              </p:cNvPr>
              <p:cNvSpPr txBox="1"/>
              <p:nvPr/>
            </p:nvSpPr>
            <p:spPr>
              <a:xfrm>
                <a:off x="125418" y="5692768"/>
                <a:ext cx="2297380" cy="654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𝑟𝑐𝑣</m:t>
                        </m:r>
                      </m:sup>
                    </m:sSubSup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   </a:t>
                </a:r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𝑟𝑐𝑣</m:t>
                        </m:r>
                      </m:sup>
                    </m:sSubSup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𝑠𝑒𝑛𝑑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F6B733-4C3B-2C8B-E699-7EB622CEF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18" y="5692768"/>
                <a:ext cx="2297380" cy="654923"/>
              </a:xfrm>
              <a:prstGeom prst="rect">
                <a:avLst/>
              </a:prstGeom>
              <a:blipFill>
                <a:blip r:embed="rId8"/>
                <a:stretch>
                  <a:fillRect l="-798" b="-8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2B88F2B3-890C-D86D-6FF5-D4D4252AA518}"/>
              </a:ext>
            </a:extLst>
          </p:cNvPr>
          <p:cNvSpPr/>
          <p:nvPr/>
        </p:nvSpPr>
        <p:spPr>
          <a:xfrm>
            <a:off x="132625" y="5771627"/>
            <a:ext cx="2218166" cy="576064"/>
          </a:xfrm>
          <a:prstGeom prst="rect">
            <a:avLst/>
          </a:prstGeom>
          <a:solidFill>
            <a:schemeClr val="accent5">
              <a:alpha val="25000"/>
            </a:schemeClr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48B1BC-B8F3-6A5E-BA30-685BCC76CF3D}"/>
                  </a:ext>
                </a:extLst>
              </p:cNvPr>
              <p:cNvSpPr txBox="1"/>
              <p:nvPr/>
            </p:nvSpPr>
            <p:spPr>
              <a:xfrm>
                <a:off x="-67856" y="1184148"/>
                <a:ext cx="5258698" cy="6896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𝑠𝑒𝑛𝑑</m:t>
                                  </m:r>
                                </m:sup>
                              </m:sSubSup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48B1BC-B8F3-6A5E-BA30-685BCC76C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856" y="1184148"/>
                <a:ext cx="5258698" cy="6896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5A2C10-3566-E0D2-8E42-7DE144789DDF}"/>
                  </a:ext>
                </a:extLst>
              </p:cNvPr>
              <p:cNvSpPr txBox="1"/>
              <p:nvPr/>
            </p:nvSpPr>
            <p:spPr>
              <a:xfrm>
                <a:off x="622598" y="1990882"/>
                <a:ext cx="5020942" cy="60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    </a:t>
                </a:r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5A2C10-3566-E0D2-8E42-7DE144789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98" y="1990882"/>
                <a:ext cx="5020942" cy="606320"/>
              </a:xfrm>
              <a:prstGeom prst="rect">
                <a:avLst/>
              </a:prstGeom>
              <a:blipFill>
                <a:blip r:embed="rId10"/>
                <a:stretch>
                  <a:fillRect l="-607" t="-404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1B15A1-8E13-984B-4AFD-403A004376E2}"/>
                  </a:ext>
                </a:extLst>
              </p:cNvPr>
              <p:cNvSpPr txBox="1"/>
              <p:nvPr/>
            </p:nvSpPr>
            <p:spPr>
              <a:xfrm>
                <a:off x="7247334" y="4941168"/>
                <a:ext cx="473778" cy="34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1B15A1-8E13-984B-4AFD-403A00437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334" y="4941168"/>
                <a:ext cx="473778" cy="349326"/>
              </a:xfrm>
              <a:prstGeom prst="rect">
                <a:avLst/>
              </a:prstGeom>
              <a:blipFill>
                <a:blip r:embed="rId11"/>
                <a:stretch>
                  <a:fillRect r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98588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406" y="76200"/>
            <a:ext cx="7772400" cy="685800"/>
          </a:xfrm>
        </p:spPr>
        <p:txBody>
          <a:bodyPr/>
          <a:lstStyle/>
          <a:p>
            <a:r>
              <a:rPr lang="en-GB" dirty="0"/>
              <a:t>Assignment A, Task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9204F2-48FA-5D3E-A2EA-5A80596B7FE2}"/>
              </a:ext>
            </a:extLst>
          </p:cNvPr>
          <p:cNvSpPr txBox="1"/>
          <p:nvPr/>
        </p:nvSpPr>
        <p:spPr>
          <a:xfrm>
            <a:off x="5159102" y="3557455"/>
            <a:ext cx="688729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ym typeface="Wingdings" panose="05000000000000000000" pitchFamily="2" charset="2"/>
              </a:rPr>
              <a:t>Input</a:t>
            </a:r>
            <a:r>
              <a:rPr lang="en-US" sz="1800" dirty="0">
                <a:sym typeface="Wingdings" panose="05000000000000000000" pitchFamily="2" charset="2"/>
              </a:rPr>
              <a:t>: </a:t>
            </a:r>
            <a:r>
              <a:rPr lang="en-US" sz="1800" i="1" dirty="0">
                <a:sym typeface="Wingdings" panose="05000000000000000000" pitchFamily="2" charset="2"/>
              </a:rPr>
              <a:t>policy</a:t>
            </a:r>
            <a:r>
              <a:rPr lang="en-US" sz="1800" dirty="0">
                <a:sym typeface="Wingdings" panose="05000000000000000000" pitchFamily="2" charset="2"/>
              </a:rPr>
              <a:t> (python function that returns decisions)</a:t>
            </a:r>
            <a:br>
              <a:rPr lang="en-US" sz="1800" b="1" dirty="0">
                <a:sym typeface="Wingdings" panose="05000000000000000000" pitchFamily="2" charset="2"/>
              </a:rPr>
            </a:br>
            <a:r>
              <a:rPr lang="en-US" sz="1800" b="1" dirty="0">
                <a:sym typeface="Wingdings" panose="05000000000000000000" pitchFamily="2" charset="2"/>
              </a:rPr>
              <a:t>Initialize</a:t>
            </a:r>
            <a:r>
              <a:rPr lang="en-US" sz="1800" dirty="0">
                <a:sym typeface="Wingdings" panose="05000000000000000000" pitchFamily="2" charset="2"/>
              </a:rPr>
              <a:t> state variables</a:t>
            </a:r>
            <a:br>
              <a:rPr lang="en-US" sz="1800" dirty="0">
                <a:sym typeface="Wingdings" panose="05000000000000000000" pitchFamily="2" charset="2"/>
              </a:rPr>
            </a:br>
            <a:r>
              <a:rPr lang="en-US" sz="1800" b="1" dirty="0">
                <a:sym typeface="Wingdings" panose="05000000000000000000" pitchFamily="2" charset="2"/>
              </a:rPr>
              <a:t>For</a:t>
            </a:r>
            <a:r>
              <a:rPr lang="en-US" sz="1800" dirty="0">
                <a:sym typeface="Wingdings" panose="05000000000000000000" pitchFamily="2" charset="2"/>
              </a:rPr>
              <a:t> experiment 1 to E: </a:t>
            </a:r>
            <a:br>
              <a:rPr lang="en-US" sz="1800" dirty="0">
                <a:sym typeface="Wingdings" panose="05000000000000000000" pitchFamily="2" charset="2"/>
              </a:rPr>
            </a:br>
            <a:r>
              <a:rPr lang="en-US" sz="1800" dirty="0">
                <a:sym typeface="Wingdings" panose="05000000000000000000" pitchFamily="2" charset="2"/>
              </a:rPr>
              <a:t>    </a:t>
            </a:r>
            <a:r>
              <a:rPr lang="en-US" sz="1800" b="1" dirty="0">
                <a:sym typeface="Wingdings" panose="05000000000000000000" pitchFamily="2" charset="2"/>
              </a:rPr>
              <a:t>For</a:t>
            </a:r>
            <a:r>
              <a:rPr lang="en-US" sz="1800" dirty="0">
                <a:sym typeface="Wingdings" panose="05000000000000000000" pitchFamily="2" charset="2"/>
              </a:rPr>
              <a:t> stage 1 to H:</a:t>
            </a:r>
            <a:br>
              <a:rPr lang="en-US" sz="1800" dirty="0">
                <a:sym typeface="Wingdings" panose="05000000000000000000" pitchFamily="2" charset="2"/>
              </a:rPr>
            </a:br>
            <a:r>
              <a:rPr lang="en-US" sz="1800" dirty="0">
                <a:sym typeface="Wingdings" panose="05000000000000000000" pitchFamily="2" charset="2"/>
              </a:rPr>
              <a:t>         decisions =</a:t>
            </a:r>
            <a:r>
              <a:rPr lang="el-GR" sz="1800" dirty="0">
                <a:sym typeface="Wingdings" panose="05000000000000000000" pitchFamily="2" charset="2"/>
              </a:rPr>
              <a:t> </a:t>
            </a:r>
            <a:r>
              <a:rPr lang="en-US" sz="1800" i="1" dirty="0">
                <a:sym typeface="Wingdings" panose="05000000000000000000" pitchFamily="2" charset="2"/>
              </a:rPr>
              <a:t>policy</a:t>
            </a:r>
            <a:r>
              <a:rPr lang="en-US" sz="1800" dirty="0">
                <a:sym typeface="Wingdings" panose="05000000000000000000" pitchFamily="2" charset="2"/>
              </a:rPr>
              <a:t>(state)</a:t>
            </a:r>
            <a:br>
              <a:rPr lang="en-US" sz="1800" dirty="0">
                <a:sym typeface="Wingdings" panose="05000000000000000000" pitchFamily="2" charset="2"/>
              </a:rPr>
            </a:br>
            <a:r>
              <a:rPr lang="en-US" sz="1800" dirty="0">
                <a:sym typeface="Wingdings" panose="05000000000000000000" pitchFamily="2" charset="2"/>
              </a:rPr>
              <a:t>         check/correct decisions if inconsistent</a:t>
            </a:r>
            <a:br>
              <a:rPr lang="en-US" sz="1800" dirty="0">
                <a:sym typeface="Wingdings" panose="05000000000000000000" pitchFamily="2" charset="2"/>
              </a:rPr>
            </a:br>
            <a:r>
              <a:rPr lang="en-US" sz="1800" dirty="0">
                <a:sym typeface="Wingdings" panose="05000000000000000000" pitchFamily="2" charset="2"/>
              </a:rPr>
              <a:t>         calculate cost for this stage and experiment</a:t>
            </a:r>
            <a:br>
              <a:rPr lang="en-US" sz="1800" dirty="0">
                <a:sym typeface="Wingdings" panose="05000000000000000000" pitchFamily="2" charset="2"/>
              </a:rPr>
            </a:br>
            <a:r>
              <a:rPr lang="en-US" sz="1800" dirty="0">
                <a:sym typeface="Wingdings" panose="05000000000000000000" pitchFamily="2" charset="2"/>
              </a:rPr>
              <a:t>         calculate state at next stage</a:t>
            </a:r>
            <a:br>
              <a:rPr lang="en-US" sz="1800" dirty="0">
                <a:sym typeface="Wingdings" panose="05000000000000000000" pitchFamily="2" charset="2"/>
              </a:rPr>
            </a:br>
            <a:r>
              <a:rPr lang="en-US" sz="1800" dirty="0">
                <a:sym typeface="Wingdings" panose="05000000000000000000" pitchFamily="2" charset="2"/>
              </a:rPr>
              <a:t>     calculate total cost of policy for this experiment</a:t>
            </a:r>
            <a:br>
              <a:rPr lang="en-US" sz="1800" dirty="0">
                <a:sym typeface="Wingdings" panose="05000000000000000000" pitchFamily="2" charset="2"/>
              </a:rPr>
            </a:br>
            <a:r>
              <a:rPr lang="en-US" sz="1800" b="1" u="sng" dirty="0">
                <a:sym typeface="Wingdings" panose="05000000000000000000" pitchFamily="2" charset="2"/>
              </a:rPr>
              <a:t>Return</a:t>
            </a:r>
            <a:r>
              <a:rPr lang="en-US" sz="1800" dirty="0">
                <a:sym typeface="Wingdings" panose="05000000000000000000" pitchFamily="2" charset="2"/>
              </a:rPr>
              <a:t>: expected policy cost (average over experiments)</a:t>
            </a:r>
            <a:br>
              <a:rPr lang="en-US" sz="1800" dirty="0">
                <a:sym typeface="Wingdings" panose="05000000000000000000" pitchFamily="2" charset="2"/>
              </a:rPr>
            </a:br>
            <a:r>
              <a:rPr lang="en-US" sz="1800" dirty="0"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A3C0A-E457-C6D9-00BC-2E01E13BFE4A}"/>
              </a:ext>
            </a:extLst>
          </p:cNvPr>
          <p:cNvSpPr txBox="1"/>
          <p:nvPr/>
        </p:nvSpPr>
        <p:spPr>
          <a:xfrm>
            <a:off x="5159102" y="908720"/>
            <a:ext cx="426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ym typeface="Wingdings" panose="05000000000000000000" pitchFamily="2" charset="2"/>
              </a:rPr>
              <a:t>Deliverable 1: MDP</a:t>
            </a:r>
          </a:p>
        </p:txBody>
      </p:sp>
      <p:pic>
        <p:nvPicPr>
          <p:cNvPr id="7" name="Picture 6" descr="A diagram of a power plant&#10;&#10;Description automatically generated">
            <a:extLst>
              <a:ext uri="{FF2B5EF4-FFF2-40B4-BE49-F238E27FC236}">
                <a16:creationId xmlns:a16="http://schemas.microsoft.com/office/drawing/2014/main" id="{2D04185E-257F-0422-BDD0-FFC9A5BFF9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" y="1556792"/>
            <a:ext cx="4467314" cy="32516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C283AA-A894-DE57-EBC9-59A0D824212F}"/>
                  </a:ext>
                </a:extLst>
              </p:cNvPr>
              <p:cNvSpPr txBox="1"/>
              <p:nvPr/>
            </p:nvSpPr>
            <p:spPr>
              <a:xfrm>
                <a:off x="5159102" y="1268760"/>
                <a:ext cx="4176464" cy="2117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State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Decision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sz="1800" b="0" dirty="0">
                  <a:solidFill>
                    <a:schemeClr val="tx1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Dynamics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800" b="0" dirty="0">
                  <a:solidFill>
                    <a:schemeClr val="tx1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Cost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C283AA-A894-DE57-EBC9-59A0D8242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102" y="1268760"/>
                <a:ext cx="4176464" cy="2117118"/>
              </a:xfrm>
              <a:prstGeom prst="rect">
                <a:avLst/>
              </a:prstGeom>
              <a:blipFill>
                <a:blip r:embed="rId6"/>
                <a:stretch>
                  <a:fillRect l="-1168" t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F1FC55B-9275-9FEC-BA5E-A33EB029706E}"/>
              </a:ext>
            </a:extLst>
          </p:cNvPr>
          <p:cNvSpPr txBox="1"/>
          <p:nvPr/>
        </p:nvSpPr>
        <p:spPr>
          <a:xfrm>
            <a:off x="5159102" y="3169272"/>
            <a:ext cx="6336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ym typeface="Wingdings" panose="05000000000000000000" pitchFamily="2" charset="2"/>
              </a:rPr>
              <a:t>Deliverable 2: Policy Evaluation Framework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11358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F7091-B288-67E2-C9F5-6931662FF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173A40-3506-3C84-8D68-BB783E0A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406" y="76200"/>
            <a:ext cx="7772400" cy="685800"/>
          </a:xfrm>
        </p:spPr>
        <p:txBody>
          <a:bodyPr/>
          <a:lstStyle/>
          <a:p>
            <a:r>
              <a:rPr lang="en-GB" dirty="0"/>
              <a:t>Questions and Survey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B9B40-75FA-EDA9-E6CD-96E66CCD0D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4AD81-B47D-F394-8F50-D8C4E842A469}"/>
              </a:ext>
            </a:extLst>
          </p:cNvPr>
          <p:cNvSpPr txBox="1"/>
          <p:nvPr/>
        </p:nvSpPr>
        <p:spPr>
          <a:xfrm>
            <a:off x="478582" y="126876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ym typeface="Wingdings" panose="05000000000000000000" pitchFamily="2" charset="2"/>
              </a:rPr>
              <a:t>- Group </a:t>
            </a:r>
            <a:r>
              <a:rPr lang="en-US" sz="1600" dirty="0">
                <a:sym typeface="Wingdings" panose="05000000000000000000" pitchFamily="2" charset="2"/>
              </a:rPr>
              <a:t>selection is open until Friday</a:t>
            </a:r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9488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C2080-7F73-6919-C95D-12C43E393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9F9FE9-48F7-E6EF-93B6-188A7AC2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406" y="76200"/>
            <a:ext cx="7772400" cy="685800"/>
          </a:xfrm>
        </p:spPr>
        <p:txBody>
          <a:bodyPr/>
          <a:lstStyle/>
          <a:p>
            <a:r>
              <a:rPr lang="en-GB" dirty="0"/>
              <a:t>What you liked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60E67-0561-7ABF-44C4-3EBFEB900E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4CD682-8D79-E0A9-4FB6-CC7DACDC32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50" y="956350"/>
            <a:ext cx="4751404" cy="2290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F2AFEF-AE49-F840-D272-74DB5EAB83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1954" y="956350"/>
            <a:ext cx="4662458" cy="23027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F490F9-A65F-2A24-E00F-DAF4D62C10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51" y="3429001"/>
            <a:ext cx="4621106" cy="25202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D9F1A3-8F2C-E649-0003-0B57B15A77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1954" y="3445226"/>
            <a:ext cx="4598587" cy="19999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110526-410B-EECE-EA58-695A58BB72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99806" y="5552498"/>
            <a:ext cx="4957902" cy="3967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C7EA77-1ACA-10FD-EFB5-294C54ADA4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37327" y="980728"/>
            <a:ext cx="2455277" cy="15718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7F6226B-33A9-CACD-108C-39398553CE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40723" y="3445226"/>
            <a:ext cx="1659139" cy="1474791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78165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83EBE-4324-6211-BA75-1D82D67EE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1A6B13-E3EB-8A93-281B-ACD5367D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406" y="76200"/>
            <a:ext cx="7772400" cy="685800"/>
          </a:xfrm>
        </p:spPr>
        <p:txBody>
          <a:bodyPr/>
          <a:lstStyle/>
          <a:p>
            <a:r>
              <a:rPr lang="en-GB" dirty="0"/>
              <a:t>What you disliked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A1065-04BD-80C9-86F2-CC9C1F620A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BE7F50-9658-7811-C8E5-D2CA9163FC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68" y="940553"/>
            <a:ext cx="5515334" cy="1369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6D2F68-2569-544B-51EA-238D5ABE62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993" y="2376940"/>
            <a:ext cx="5350484" cy="1646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4B188B-B913-ACE3-34D0-28EBC06BD0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9932" y="990440"/>
            <a:ext cx="5066487" cy="16054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66479B-4F9E-3A82-62DD-04D7DB2403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7675" y="2759188"/>
            <a:ext cx="5570541" cy="19123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E6DC45-08E2-634A-7886-E6514AA6ED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66" y="4077072"/>
            <a:ext cx="5301279" cy="14401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0096ABD-3223-C3E8-C71E-2084D3D1D4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61310" y="4671527"/>
            <a:ext cx="5323272" cy="13524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C10EFEE-F7EC-7DB2-AF88-A391BCF9E50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534" y="5571062"/>
            <a:ext cx="5486206" cy="905862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56483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9FE20-127B-78B3-3547-3F8C0D36E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6BC18F-578A-F69D-6F98-DFFAAE5E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406" y="76200"/>
            <a:ext cx="7772400" cy="685800"/>
          </a:xfrm>
        </p:spPr>
        <p:txBody>
          <a:bodyPr/>
          <a:lstStyle/>
          <a:p>
            <a:r>
              <a:rPr lang="en-GB" dirty="0"/>
              <a:t>What you disliked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08033-F226-A12C-8BA2-EC9FB96694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FB4163-D9EE-982C-7FFE-2FEFCE61B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68" y="940553"/>
            <a:ext cx="5515334" cy="1369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32C712-D43F-CAFC-D7FD-E4A9AC2A18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993" y="2376940"/>
            <a:ext cx="5350484" cy="1646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3AB61D-AC7E-19FB-B1D3-8EC4477E4D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9932" y="990440"/>
            <a:ext cx="5066487" cy="16054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2BFC02-C241-A5A1-EC9D-4C92336852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7675" y="2759188"/>
            <a:ext cx="5570541" cy="19123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83A886-3366-C331-2205-F8B35AD408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66" y="4077072"/>
            <a:ext cx="5301279" cy="14401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4ED5DB2-93A8-B828-6C37-35E23E5ED0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61310" y="4671527"/>
            <a:ext cx="5323272" cy="13524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8D1EF78-4587-1781-935B-05717A8C3C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534" y="5571062"/>
            <a:ext cx="5486206" cy="905862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0E78629-1C44-45E5-8F2A-099CB7CAAE7D}"/>
              </a:ext>
            </a:extLst>
          </p:cNvPr>
          <p:cNvSpPr/>
          <p:nvPr/>
        </p:nvSpPr>
        <p:spPr bwMode="auto">
          <a:xfrm>
            <a:off x="91766" y="1412776"/>
            <a:ext cx="1898984" cy="2664296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915A7A-7538-4B37-4DA6-F1EBB5DA8C5E}"/>
              </a:ext>
            </a:extLst>
          </p:cNvPr>
          <p:cNvSpPr/>
          <p:nvPr/>
        </p:nvSpPr>
        <p:spPr bwMode="auto">
          <a:xfrm>
            <a:off x="6503569" y="4653136"/>
            <a:ext cx="1823885" cy="43204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00156E-EF0C-E977-3E9C-F6062F147EE6}"/>
              </a:ext>
            </a:extLst>
          </p:cNvPr>
          <p:cNvSpPr/>
          <p:nvPr/>
        </p:nvSpPr>
        <p:spPr bwMode="auto">
          <a:xfrm>
            <a:off x="2024857" y="2376636"/>
            <a:ext cx="1743974" cy="692324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A642BB-5A04-B785-B6FE-D7353DA5E519}"/>
              </a:ext>
            </a:extLst>
          </p:cNvPr>
          <p:cNvSpPr/>
          <p:nvPr/>
        </p:nvSpPr>
        <p:spPr bwMode="auto">
          <a:xfrm>
            <a:off x="6537674" y="1639075"/>
            <a:ext cx="1666755" cy="565789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2C53B6B-9A19-7A66-0B74-0D6C57A8F2BD}"/>
              </a:ext>
            </a:extLst>
          </p:cNvPr>
          <p:cNvSpPr/>
          <p:nvPr/>
        </p:nvSpPr>
        <p:spPr bwMode="auto">
          <a:xfrm>
            <a:off x="9978776" y="929560"/>
            <a:ext cx="1743974" cy="692324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83136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9A186-3261-2C70-898E-FCB19421A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A78923-2B9B-54D0-7EE1-A7CA5BC3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406" y="76200"/>
            <a:ext cx="7772400" cy="685800"/>
          </a:xfrm>
        </p:spPr>
        <p:txBody>
          <a:bodyPr/>
          <a:lstStyle/>
          <a:p>
            <a:r>
              <a:rPr lang="en-GB" dirty="0"/>
              <a:t>What you disliked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7B34E-41E9-DD75-6F90-A02B962F63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EC9276-97EC-3FC4-D09B-7304F756A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68" y="940553"/>
            <a:ext cx="5515334" cy="1369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DE9868-8D90-4886-7ACA-CFC9A761B8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993" y="2376940"/>
            <a:ext cx="5350484" cy="1646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C0A2A2-AA6E-00AA-3DFE-3C5FC45CAD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9932" y="990440"/>
            <a:ext cx="5066487" cy="16054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402EBE-9244-AB62-CAA8-20DB88B0D5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7675" y="2759188"/>
            <a:ext cx="5570541" cy="19123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14C6F6-38C7-3938-94C2-732A8B8396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66" y="4077072"/>
            <a:ext cx="5301279" cy="14401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6BEEC86-C821-C2A5-8B55-2E786814D1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61310" y="4671527"/>
            <a:ext cx="5323272" cy="13524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924590B-FAFF-79F9-C3DF-9832A82F45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534" y="5571062"/>
            <a:ext cx="5486206" cy="905862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3B26FDF-0EE4-C6C5-784B-C0EDFBEA1545}"/>
              </a:ext>
            </a:extLst>
          </p:cNvPr>
          <p:cNvSpPr/>
          <p:nvPr/>
        </p:nvSpPr>
        <p:spPr bwMode="auto">
          <a:xfrm>
            <a:off x="91766" y="1412776"/>
            <a:ext cx="1898984" cy="2664296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818DE0-EE46-5585-D2E2-45EAA976F0FB}"/>
              </a:ext>
            </a:extLst>
          </p:cNvPr>
          <p:cNvSpPr/>
          <p:nvPr/>
        </p:nvSpPr>
        <p:spPr bwMode="auto">
          <a:xfrm>
            <a:off x="2046977" y="3068960"/>
            <a:ext cx="1743973" cy="864096"/>
          </a:xfrm>
          <a:prstGeom prst="round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4EE916-A421-1EA9-F2F9-6F1FAF3AC780}"/>
              </a:ext>
            </a:extLst>
          </p:cNvPr>
          <p:cNvSpPr/>
          <p:nvPr/>
        </p:nvSpPr>
        <p:spPr bwMode="auto">
          <a:xfrm>
            <a:off x="6537675" y="939383"/>
            <a:ext cx="1589536" cy="685801"/>
          </a:xfrm>
          <a:prstGeom prst="round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1420BF-F4F7-0D34-2C9A-581A97F91072}"/>
              </a:ext>
            </a:extLst>
          </p:cNvPr>
          <p:cNvSpPr/>
          <p:nvPr/>
        </p:nvSpPr>
        <p:spPr bwMode="auto">
          <a:xfrm>
            <a:off x="3683178" y="4081065"/>
            <a:ext cx="1743973" cy="864096"/>
          </a:xfrm>
          <a:prstGeom prst="round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5220B1-6C24-630D-F0F0-87659445E330}"/>
              </a:ext>
            </a:extLst>
          </p:cNvPr>
          <p:cNvSpPr/>
          <p:nvPr/>
        </p:nvSpPr>
        <p:spPr bwMode="auto">
          <a:xfrm>
            <a:off x="6503569" y="4653136"/>
            <a:ext cx="1823885" cy="43204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AC192AE-B31A-A794-0197-E5C2EDB5BBA6}"/>
              </a:ext>
            </a:extLst>
          </p:cNvPr>
          <p:cNvSpPr/>
          <p:nvPr/>
        </p:nvSpPr>
        <p:spPr bwMode="auto">
          <a:xfrm>
            <a:off x="2024857" y="2376636"/>
            <a:ext cx="1743974" cy="692324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6268801-CAE3-A037-F62D-0D5F241793CA}"/>
              </a:ext>
            </a:extLst>
          </p:cNvPr>
          <p:cNvSpPr/>
          <p:nvPr/>
        </p:nvSpPr>
        <p:spPr bwMode="auto">
          <a:xfrm>
            <a:off x="6537674" y="1639075"/>
            <a:ext cx="1666755" cy="565789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EDD53F3-D68F-401A-ADFB-FD411A416D31}"/>
              </a:ext>
            </a:extLst>
          </p:cNvPr>
          <p:cNvSpPr/>
          <p:nvPr/>
        </p:nvSpPr>
        <p:spPr bwMode="auto">
          <a:xfrm>
            <a:off x="9978776" y="929560"/>
            <a:ext cx="1743974" cy="692324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E47E48A-10FE-795B-C115-38A9E3961974}"/>
              </a:ext>
            </a:extLst>
          </p:cNvPr>
          <p:cNvSpPr/>
          <p:nvPr/>
        </p:nvSpPr>
        <p:spPr bwMode="auto">
          <a:xfrm>
            <a:off x="8471470" y="5596795"/>
            <a:ext cx="1080120" cy="445589"/>
          </a:xfrm>
          <a:prstGeom prst="round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AA78883-11BE-3F03-86A1-94320389F171}"/>
              </a:ext>
            </a:extLst>
          </p:cNvPr>
          <p:cNvSpPr/>
          <p:nvPr/>
        </p:nvSpPr>
        <p:spPr bwMode="auto">
          <a:xfrm>
            <a:off x="2016491" y="944881"/>
            <a:ext cx="1589536" cy="466004"/>
          </a:xfrm>
          <a:prstGeom prst="round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886038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7451"/>
          <a:ext cx="9144000" cy="6865451"/>
          <a:chOff x="0" y="7451"/>
          <a:chExt cx="9144000" cy="6865451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206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99406" y="3175254"/>
            <a:ext cx="4876800" cy="78714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38206" y="4146042"/>
            <a:ext cx="2438400" cy="42595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99406" y="3984498"/>
            <a:ext cx="4876800" cy="787146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41254" y="4572000"/>
            <a:ext cx="2740152" cy="425958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6406" y="525780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Sanity Check!</a:t>
            </a:r>
          </a:p>
        </p:txBody>
      </p:sp>
    </p:spTree>
    <p:extLst>
      <p:ext uri="{BB962C8B-B14F-4D97-AF65-F5344CB8AC3E}">
        <p14:creationId xmlns:p14="http://schemas.microsoft.com/office/powerpoint/2010/main" val="185027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47BFA-A433-45D4-A2B4-58BF96226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B56A9B-39AD-7CF5-75D3-9AD41397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406" y="76200"/>
            <a:ext cx="7772400" cy="685800"/>
          </a:xfrm>
        </p:spPr>
        <p:txBody>
          <a:bodyPr/>
          <a:lstStyle/>
          <a:p>
            <a:r>
              <a:rPr lang="en-GB" dirty="0" err="1"/>
              <a:t>Pyomo</a:t>
            </a:r>
            <a:r>
              <a:rPr lang="en-GB" dirty="0"/>
              <a:t>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24E13-2941-A3ED-7329-08C0A2589B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0039E7-7AA6-F958-D1A1-E317FF35F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7606" y="828880"/>
            <a:ext cx="6388428" cy="56454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1F4B6D-B5F1-E1A4-C1D7-833504E51751}"/>
              </a:ext>
            </a:extLst>
          </p:cNvPr>
          <p:cNvSpPr txBox="1"/>
          <p:nvPr/>
        </p:nvSpPr>
        <p:spPr>
          <a:xfrm>
            <a:off x="5409406" y="300336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Carl.py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9543358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Theme4">
  <a:themeElements>
    <a:clrScheme name="Theme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dwXmf/szKNcK2paJNKBigA=="}]}]]></TemplafyForm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17.xml><?xml version="1.0" encoding="utf-8"?>
<TemplafySlideFormConfiguration><![CDATA[{"formFields":[],"formDataEntries":[]}]]></TemplafySlideFormConfiguration>
</file>

<file path=customXml/item18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19.xml><?xml version="1.0" encoding="utf-8"?>
<TemplafySlideFormConfiguration><![CDATA[{"formFields":[],"formDataEntries":[]}]]></TemplafySlideFormConfiguration>
</file>

<file path=customXml/item2.xml><?xml version="1.0" encoding="utf-8"?>
<TemplafySlideFormConfiguration><![CDATA[{"formFields":[],"formDataEntries":[]}]]></TemplafySlideFormConfiguration>
</file>

<file path=customXml/item20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21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22.xml><?xml version="1.0" encoding="utf-8"?>
<TemplafySlideFormConfiguration><![CDATA[{"formFields":[],"formDataEntries":[]}]]></TemplafySlideFormConfiguration>
</file>

<file path=customXml/item23.xml><?xml version="1.0" encoding="utf-8"?>
<TemplafySlideFormConfiguration><![CDATA[{"formFields":[],"formDataEntries":[]}]]></TemplafySlideFormConfiguration>
</file>

<file path=customXml/item24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25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26.xml><?xml version="1.0" encoding="utf-8"?>
<TemplafySlideFormConfiguration><![CDATA[{"formFields":[],"formDataEntries":[]}]]></TemplafySlideFormConfiguration>
</file>

<file path=customXml/item27.xml><?xml version="1.0" encoding="utf-8"?>
<TemplafySlideFormConfiguration><![CDATA[{"formFields":[],"formDataEntries":[]}]]></TemplafySlideFormConfiguration>
</file>

<file path=customXml/item28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29.xml><?xml version="1.0" encoding="utf-8"?>
<TemplafySlideFormConfiguration><![CDATA[{"formFields":[],"formDataEntries":[]}]]></TemplafySlideFormConfiguration>
</file>

<file path=customXml/item3.xml><?xml version="1.0" encoding="utf-8"?>
<TemplafySlideFormConfiguration><![CDATA[{"formFields":[],"formDataEntries":[]}]]></TemplafySlideFormConfiguration>
</file>

<file path=customXml/item30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31.xml><?xml version="1.0" encoding="utf-8"?>
<TemplafySlideFormConfiguration><![CDATA[{"formFields":[],"formDataEntries":[]}]]></TemplafySlideFormConfiguration>
</file>

<file path=customXml/item32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33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34.xml><?xml version="1.0" encoding="utf-8"?>
<TemplafySlideFormConfiguration><![CDATA[{"formFields":[],"formDataEntries":[]}]]></TemplafySlideFormConfiguration>
</file>

<file path=customXml/item35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36.xml><?xml version="1.0" encoding="utf-8"?>
<TemplafySlideFormConfiguration><![CDATA[{"formFields":[],"formDataEntries":[]}]]></TemplafySlideFormConfiguration>
</file>

<file path=customXml/item37.xml><?xml version="1.0" encoding="utf-8"?>
<TemplafySlideFormConfiguration><![CDATA[{"formFields":[],"formDataEntries":[]}]]></TemplafySlideFormConfiguration>
</file>

<file path=customXml/item38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39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4.xml><?xml version="1.0" encoding="utf-8"?>
<TemplafyTemplateConfiguration><![CDATA[{"elementsMetadata":[{"type":"shape","id":"3a063327-8622-4279-957b-cd6a3239a1a5","elementConfiguration":{"binding":"UserProfile.Offices.Workarea_{{DocumentLanguage}}","disableUpdates":false,"type":"text"}},{"type":"shape","id":"dbf306c5-072f-40be-88b5-a7a678b7f2e9","elementConfiguration":{"format":"{{DateFormats.GeneralDate}}","binding":"Form.Date","disableUpdates":false,"type":"date"}},{"type":"shape","id":"49ebe68f-ea7b-450b-9698-7f38e354f87c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40.xml><?xml version="1.0" encoding="utf-8"?>
<TemplafySlideFormConfiguration><![CDATA[{"formFields":[],"formDataEntries":[]}]]></TemplafySlideFormConfiguration>
</file>

<file path=customXml/item41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42.xml><?xml version="1.0" encoding="utf-8"?>
<TemplafySlideFormConfiguration><![CDATA[{"formFields":[],"formDataEntries":[]}]]></TemplafySlideFormConfiguration>
</file>

<file path=customXml/item43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44.xml><?xml version="1.0" encoding="utf-8"?>
<TemplafySlideFormConfiguration><![CDATA[{"formFields":[],"formDataEntries":[]}]]></TemplafySlideFormConfiguration>
</file>

<file path=customXml/item45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46.xml><?xml version="1.0" encoding="utf-8"?>
<TemplafySlideFormConfiguration><![CDATA[{"formFields":[],"formDataEntries":[]}]]></TemplafySlideFormConfiguration>
</file>

<file path=customXml/item47.xml><?xml version="1.0" encoding="utf-8"?>
<TemplafySlideFormConfiguration><![CDATA[{"formFields":[],"formDataEntries":[]}]]></TemplafySlideFormConfiguration>
</file>

<file path=customXml/item48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49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50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51.xml><?xml version="1.0" encoding="utf-8"?>
<TemplafySlideFormConfiguration><![CDATA[{"formFields":[],"formDataEntries":[]}]]></TemplafySlideFormConfiguration>
</file>

<file path=customXml/item52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53.xml><?xml version="1.0" encoding="utf-8"?>
<TemplafySlideFormConfiguration><![CDATA[{"formFields":[],"formDataEntries":[]}]]></TemplafySlideFormConfiguration>
</file>

<file path=customXml/item54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55.xml><?xml version="1.0" encoding="utf-8"?>
<TemplafySlideFormConfiguration><![CDATA[{"formFields":[],"formDataEntries":[]}]]></TemplafySlideFormConfiguration>
</file>

<file path=customXml/item56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57.xml><?xml version="1.0" encoding="utf-8"?>
<TemplafySlideFormConfiguration><![CDATA[{"formFields":[],"formDataEntries":[]}]]></TemplafySlideFormConfiguration>
</file>

<file path=customXml/item58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59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60.xml><?xml version="1.0" encoding="utf-8"?>
<TemplafySlideFormConfiguration><![CDATA[{"formFields":[],"formDataEntries":[]}]]></TemplafySlideFormConfiguration>
</file>

<file path=customXml/item61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62.xml><?xml version="1.0" encoding="utf-8"?>
<TemplafySlideFormConfiguration><![CDATA[{"formFields":[],"formDataEntries":[]}]]></TemplafySlideFormConfiguration>
</file>

<file path=customXml/item63.xml><?xml version="1.0" encoding="utf-8"?>
<TemplafySlideFormConfiguration><![CDATA[{"formFields":[],"formDataEntries":[]}]]></TemplafySlideFormConfiguration>
</file>

<file path=customXml/item64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65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66.xml><?xml version="1.0" encoding="utf-8"?>
<TemplafySlideFormConfiguration><![CDATA[{"formFields":[],"formDataEntries":[]}]]></TemplafySlideFormConfiguration>
</file>

<file path=customXml/item67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68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43763224-B85A-4B53-A86A-261D26A71C30}">
  <ds:schemaRefs/>
</ds:datastoreItem>
</file>

<file path=customXml/itemProps10.xml><?xml version="1.0" encoding="utf-8"?>
<ds:datastoreItem xmlns:ds="http://schemas.openxmlformats.org/officeDocument/2006/customXml" ds:itemID="{F4EAF575-1ED2-414F-9810-364025D29B6A}">
  <ds:schemaRefs/>
</ds:datastoreItem>
</file>

<file path=customXml/itemProps11.xml><?xml version="1.0" encoding="utf-8"?>
<ds:datastoreItem xmlns:ds="http://schemas.openxmlformats.org/officeDocument/2006/customXml" ds:itemID="{1E9168C3-8879-447D-9523-6A0A39A3BB24}">
  <ds:schemaRefs/>
</ds:datastoreItem>
</file>

<file path=customXml/itemProps12.xml><?xml version="1.0" encoding="utf-8"?>
<ds:datastoreItem xmlns:ds="http://schemas.openxmlformats.org/officeDocument/2006/customXml" ds:itemID="{ED4881C1-223F-4374-B9B9-F3DA658F53E1}">
  <ds:schemaRefs/>
</ds:datastoreItem>
</file>

<file path=customXml/itemProps13.xml><?xml version="1.0" encoding="utf-8"?>
<ds:datastoreItem xmlns:ds="http://schemas.openxmlformats.org/officeDocument/2006/customXml" ds:itemID="{EEE5DB2C-446A-4C19-89E3-012CE2F1A061}">
  <ds:schemaRefs/>
</ds:datastoreItem>
</file>

<file path=customXml/itemProps14.xml><?xml version="1.0" encoding="utf-8"?>
<ds:datastoreItem xmlns:ds="http://schemas.openxmlformats.org/officeDocument/2006/customXml" ds:itemID="{09D02855-3BD9-4505-99B9-41215A44B393}">
  <ds:schemaRefs/>
</ds:datastoreItem>
</file>

<file path=customXml/itemProps15.xml><?xml version="1.0" encoding="utf-8"?>
<ds:datastoreItem xmlns:ds="http://schemas.openxmlformats.org/officeDocument/2006/customXml" ds:itemID="{4E594637-B79C-470A-A557-0328D92A3863}">
  <ds:schemaRefs/>
</ds:datastoreItem>
</file>

<file path=customXml/itemProps16.xml><?xml version="1.0" encoding="utf-8"?>
<ds:datastoreItem xmlns:ds="http://schemas.openxmlformats.org/officeDocument/2006/customXml" ds:itemID="{863F8059-D292-4EC2-90C7-C0F67722934B}">
  <ds:schemaRefs/>
</ds:datastoreItem>
</file>

<file path=customXml/itemProps17.xml><?xml version="1.0" encoding="utf-8"?>
<ds:datastoreItem xmlns:ds="http://schemas.openxmlformats.org/officeDocument/2006/customXml" ds:itemID="{6A49D533-5253-4158-81A0-53644C1BC8F0}">
  <ds:schemaRefs/>
</ds:datastoreItem>
</file>

<file path=customXml/itemProps18.xml><?xml version="1.0" encoding="utf-8"?>
<ds:datastoreItem xmlns:ds="http://schemas.openxmlformats.org/officeDocument/2006/customXml" ds:itemID="{D3F1465C-0381-499D-A7CE-8C6A33DA8C50}">
  <ds:schemaRefs/>
</ds:datastoreItem>
</file>

<file path=customXml/itemProps19.xml><?xml version="1.0" encoding="utf-8"?>
<ds:datastoreItem xmlns:ds="http://schemas.openxmlformats.org/officeDocument/2006/customXml" ds:itemID="{390A5418-F24C-4ECD-ADAB-70607FC86CC0}">
  <ds:schemaRefs/>
</ds:datastoreItem>
</file>

<file path=customXml/itemProps2.xml><?xml version="1.0" encoding="utf-8"?>
<ds:datastoreItem xmlns:ds="http://schemas.openxmlformats.org/officeDocument/2006/customXml" ds:itemID="{9587AFF5-BFB0-40A3-85CA-ADEED7540807}">
  <ds:schemaRefs/>
</ds:datastoreItem>
</file>

<file path=customXml/itemProps20.xml><?xml version="1.0" encoding="utf-8"?>
<ds:datastoreItem xmlns:ds="http://schemas.openxmlformats.org/officeDocument/2006/customXml" ds:itemID="{F1F584E1-96EA-4C67-9D83-06033D0FF5BA}">
  <ds:schemaRefs/>
</ds:datastoreItem>
</file>

<file path=customXml/itemProps21.xml><?xml version="1.0" encoding="utf-8"?>
<ds:datastoreItem xmlns:ds="http://schemas.openxmlformats.org/officeDocument/2006/customXml" ds:itemID="{0D552B89-E806-4BEE-8B7F-806974AA6D67}">
  <ds:schemaRefs/>
</ds:datastoreItem>
</file>

<file path=customXml/itemProps22.xml><?xml version="1.0" encoding="utf-8"?>
<ds:datastoreItem xmlns:ds="http://schemas.openxmlformats.org/officeDocument/2006/customXml" ds:itemID="{F6D8326C-6C35-479D-84F8-BEDD147868C5}">
  <ds:schemaRefs/>
</ds:datastoreItem>
</file>

<file path=customXml/itemProps23.xml><?xml version="1.0" encoding="utf-8"?>
<ds:datastoreItem xmlns:ds="http://schemas.openxmlformats.org/officeDocument/2006/customXml" ds:itemID="{22C698D7-62BC-4443-83CD-6722503AF70C}">
  <ds:schemaRefs/>
</ds:datastoreItem>
</file>

<file path=customXml/itemProps24.xml><?xml version="1.0" encoding="utf-8"?>
<ds:datastoreItem xmlns:ds="http://schemas.openxmlformats.org/officeDocument/2006/customXml" ds:itemID="{F48241AC-AD30-4D00-98B9-B2983025FF9B}">
  <ds:schemaRefs/>
</ds:datastoreItem>
</file>

<file path=customXml/itemProps25.xml><?xml version="1.0" encoding="utf-8"?>
<ds:datastoreItem xmlns:ds="http://schemas.openxmlformats.org/officeDocument/2006/customXml" ds:itemID="{9CDAB3FA-2881-451B-AA45-BEF971462BC8}">
  <ds:schemaRefs/>
</ds:datastoreItem>
</file>

<file path=customXml/itemProps26.xml><?xml version="1.0" encoding="utf-8"?>
<ds:datastoreItem xmlns:ds="http://schemas.openxmlformats.org/officeDocument/2006/customXml" ds:itemID="{8B3B5F63-D657-4411-8F0F-41C9B1E6F4CC}">
  <ds:schemaRefs/>
</ds:datastoreItem>
</file>

<file path=customXml/itemProps27.xml><?xml version="1.0" encoding="utf-8"?>
<ds:datastoreItem xmlns:ds="http://schemas.openxmlformats.org/officeDocument/2006/customXml" ds:itemID="{0179159A-1C19-49DE-A920-877B03FB7BA0}">
  <ds:schemaRefs/>
</ds:datastoreItem>
</file>

<file path=customXml/itemProps28.xml><?xml version="1.0" encoding="utf-8"?>
<ds:datastoreItem xmlns:ds="http://schemas.openxmlformats.org/officeDocument/2006/customXml" ds:itemID="{06099071-9388-42D3-B517-100C61EBDC0D}">
  <ds:schemaRefs/>
</ds:datastoreItem>
</file>

<file path=customXml/itemProps29.xml><?xml version="1.0" encoding="utf-8"?>
<ds:datastoreItem xmlns:ds="http://schemas.openxmlformats.org/officeDocument/2006/customXml" ds:itemID="{E468AEDC-1F8A-422D-ACF5-E32F46F824B7}">
  <ds:schemaRefs/>
</ds:datastoreItem>
</file>

<file path=customXml/itemProps3.xml><?xml version="1.0" encoding="utf-8"?>
<ds:datastoreItem xmlns:ds="http://schemas.openxmlformats.org/officeDocument/2006/customXml" ds:itemID="{1F0BE76E-63F9-47E5-A641-3D925B04EC16}">
  <ds:schemaRefs/>
</ds:datastoreItem>
</file>

<file path=customXml/itemProps30.xml><?xml version="1.0" encoding="utf-8"?>
<ds:datastoreItem xmlns:ds="http://schemas.openxmlformats.org/officeDocument/2006/customXml" ds:itemID="{2684C947-C1E8-4F24-A0FA-8C295E5316ED}">
  <ds:schemaRefs/>
</ds:datastoreItem>
</file>

<file path=customXml/itemProps31.xml><?xml version="1.0" encoding="utf-8"?>
<ds:datastoreItem xmlns:ds="http://schemas.openxmlformats.org/officeDocument/2006/customXml" ds:itemID="{8C54AD86-EAF2-4DBF-A33A-662B9B27909D}">
  <ds:schemaRefs/>
</ds:datastoreItem>
</file>

<file path=customXml/itemProps32.xml><?xml version="1.0" encoding="utf-8"?>
<ds:datastoreItem xmlns:ds="http://schemas.openxmlformats.org/officeDocument/2006/customXml" ds:itemID="{06EE0BB6-0037-4B2D-B6CB-189C5DABA801}">
  <ds:schemaRefs/>
</ds:datastoreItem>
</file>

<file path=customXml/itemProps33.xml><?xml version="1.0" encoding="utf-8"?>
<ds:datastoreItem xmlns:ds="http://schemas.openxmlformats.org/officeDocument/2006/customXml" ds:itemID="{EBD42409-8229-431C-BC2A-0209264EF2A1}">
  <ds:schemaRefs/>
</ds:datastoreItem>
</file>

<file path=customXml/itemProps34.xml><?xml version="1.0" encoding="utf-8"?>
<ds:datastoreItem xmlns:ds="http://schemas.openxmlformats.org/officeDocument/2006/customXml" ds:itemID="{7F95DF31-288F-42C0-BF67-3A0E92D4A630}">
  <ds:schemaRefs/>
</ds:datastoreItem>
</file>

<file path=customXml/itemProps35.xml><?xml version="1.0" encoding="utf-8"?>
<ds:datastoreItem xmlns:ds="http://schemas.openxmlformats.org/officeDocument/2006/customXml" ds:itemID="{D5583C29-3787-4DBD-954B-73A4F9529896}">
  <ds:schemaRefs/>
</ds:datastoreItem>
</file>

<file path=customXml/itemProps36.xml><?xml version="1.0" encoding="utf-8"?>
<ds:datastoreItem xmlns:ds="http://schemas.openxmlformats.org/officeDocument/2006/customXml" ds:itemID="{1B9D4E89-E45C-4BC4-9FCA-530BC915C89D}">
  <ds:schemaRefs/>
</ds:datastoreItem>
</file>

<file path=customXml/itemProps37.xml><?xml version="1.0" encoding="utf-8"?>
<ds:datastoreItem xmlns:ds="http://schemas.openxmlformats.org/officeDocument/2006/customXml" ds:itemID="{255EB085-99DA-4F12-8F78-D32B73989420}">
  <ds:schemaRefs/>
</ds:datastoreItem>
</file>

<file path=customXml/itemProps38.xml><?xml version="1.0" encoding="utf-8"?>
<ds:datastoreItem xmlns:ds="http://schemas.openxmlformats.org/officeDocument/2006/customXml" ds:itemID="{4DBAE31A-CFD3-488B-8E73-71A96CB3356F}">
  <ds:schemaRefs/>
</ds:datastoreItem>
</file>

<file path=customXml/itemProps39.xml><?xml version="1.0" encoding="utf-8"?>
<ds:datastoreItem xmlns:ds="http://schemas.openxmlformats.org/officeDocument/2006/customXml" ds:itemID="{724AA799-AFA7-4651-BEBF-664E968D8921}">
  <ds:schemaRefs/>
</ds:datastoreItem>
</file>

<file path=customXml/itemProps4.xml><?xml version="1.0" encoding="utf-8"?>
<ds:datastoreItem xmlns:ds="http://schemas.openxmlformats.org/officeDocument/2006/customXml" ds:itemID="{1334258C-C3E7-4029-A615-C886A240FB15}">
  <ds:schemaRefs/>
</ds:datastoreItem>
</file>

<file path=customXml/itemProps40.xml><?xml version="1.0" encoding="utf-8"?>
<ds:datastoreItem xmlns:ds="http://schemas.openxmlformats.org/officeDocument/2006/customXml" ds:itemID="{F3679B61-5BDD-4F48-95AE-2E840A814F3C}">
  <ds:schemaRefs/>
</ds:datastoreItem>
</file>

<file path=customXml/itemProps41.xml><?xml version="1.0" encoding="utf-8"?>
<ds:datastoreItem xmlns:ds="http://schemas.openxmlformats.org/officeDocument/2006/customXml" ds:itemID="{9BB506A8-93BD-4453-AD75-F0D8E1923361}">
  <ds:schemaRefs/>
</ds:datastoreItem>
</file>

<file path=customXml/itemProps42.xml><?xml version="1.0" encoding="utf-8"?>
<ds:datastoreItem xmlns:ds="http://schemas.openxmlformats.org/officeDocument/2006/customXml" ds:itemID="{E3FAE87A-C8B8-4F7F-9FBD-EDB7C90062C8}">
  <ds:schemaRefs/>
</ds:datastoreItem>
</file>

<file path=customXml/itemProps43.xml><?xml version="1.0" encoding="utf-8"?>
<ds:datastoreItem xmlns:ds="http://schemas.openxmlformats.org/officeDocument/2006/customXml" ds:itemID="{70B013D0-B8D1-4B90-A9DA-61E364876AA9}">
  <ds:schemaRefs/>
</ds:datastoreItem>
</file>

<file path=customXml/itemProps44.xml><?xml version="1.0" encoding="utf-8"?>
<ds:datastoreItem xmlns:ds="http://schemas.openxmlformats.org/officeDocument/2006/customXml" ds:itemID="{1B37F640-D364-4865-BE2C-A869F95D2BAF}">
  <ds:schemaRefs/>
</ds:datastoreItem>
</file>

<file path=customXml/itemProps45.xml><?xml version="1.0" encoding="utf-8"?>
<ds:datastoreItem xmlns:ds="http://schemas.openxmlformats.org/officeDocument/2006/customXml" ds:itemID="{D52B2FDD-3A6D-4ABD-A8DD-9C7C4E298686}">
  <ds:schemaRefs/>
</ds:datastoreItem>
</file>

<file path=customXml/itemProps46.xml><?xml version="1.0" encoding="utf-8"?>
<ds:datastoreItem xmlns:ds="http://schemas.openxmlformats.org/officeDocument/2006/customXml" ds:itemID="{87CE8755-8323-48D3-BCAB-FB4C0CDAB045}">
  <ds:schemaRefs/>
</ds:datastoreItem>
</file>

<file path=customXml/itemProps47.xml><?xml version="1.0" encoding="utf-8"?>
<ds:datastoreItem xmlns:ds="http://schemas.openxmlformats.org/officeDocument/2006/customXml" ds:itemID="{D060E8A0-8F96-48D3-9779-153057494F7F}">
  <ds:schemaRefs/>
</ds:datastoreItem>
</file>

<file path=customXml/itemProps48.xml><?xml version="1.0" encoding="utf-8"?>
<ds:datastoreItem xmlns:ds="http://schemas.openxmlformats.org/officeDocument/2006/customXml" ds:itemID="{772CA9D5-F05D-4949-B4AE-825C8B5A9CD7}">
  <ds:schemaRefs/>
</ds:datastoreItem>
</file>

<file path=customXml/itemProps49.xml><?xml version="1.0" encoding="utf-8"?>
<ds:datastoreItem xmlns:ds="http://schemas.openxmlformats.org/officeDocument/2006/customXml" ds:itemID="{2AC70E48-E523-44F5-BEED-27A532E90457}">
  <ds:schemaRefs/>
</ds:datastoreItem>
</file>

<file path=customXml/itemProps5.xml><?xml version="1.0" encoding="utf-8"?>
<ds:datastoreItem xmlns:ds="http://schemas.openxmlformats.org/officeDocument/2006/customXml" ds:itemID="{D27AE696-61B6-4B19-9CED-6F2A3F244FE3}">
  <ds:schemaRefs/>
</ds:datastoreItem>
</file>

<file path=customXml/itemProps50.xml><?xml version="1.0" encoding="utf-8"?>
<ds:datastoreItem xmlns:ds="http://schemas.openxmlformats.org/officeDocument/2006/customXml" ds:itemID="{EB14E17E-7E52-44E9-8E97-AB9F4D718F5E}">
  <ds:schemaRefs/>
</ds:datastoreItem>
</file>

<file path=customXml/itemProps51.xml><?xml version="1.0" encoding="utf-8"?>
<ds:datastoreItem xmlns:ds="http://schemas.openxmlformats.org/officeDocument/2006/customXml" ds:itemID="{05236D70-319B-459B-BD6A-D2D4CE71E260}">
  <ds:schemaRefs/>
</ds:datastoreItem>
</file>

<file path=customXml/itemProps52.xml><?xml version="1.0" encoding="utf-8"?>
<ds:datastoreItem xmlns:ds="http://schemas.openxmlformats.org/officeDocument/2006/customXml" ds:itemID="{507C2A19-797F-4E21-87DE-6F7B35808D8D}">
  <ds:schemaRefs/>
</ds:datastoreItem>
</file>

<file path=customXml/itemProps53.xml><?xml version="1.0" encoding="utf-8"?>
<ds:datastoreItem xmlns:ds="http://schemas.openxmlformats.org/officeDocument/2006/customXml" ds:itemID="{AFEF3B9C-C07B-410D-A007-367F015CDF04}">
  <ds:schemaRefs/>
</ds:datastoreItem>
</file>

<file path=customXml/itemProps54.xml><?xml version="1.0" encoding="utf-8"?>
<ds:datastoreItem xmlns:ds="http://schemas.openxmlformats.org/officeDocument/2006/customXml" ds:itemID="{25867633-22C1-421E-B966-65E2A44C6E78}">
  <ds:schemaRefs/>
</ds:datastoreItem>
</file>

<file path=customXml/itemProps55.xml><?xml version="1.0" encoding="utf-8"?>
<ds:datastoreItem xmlns:ds="http://schemas.openxmlformats.org/officeDocument/2006/customXml" ds:itemID="{6DAA4135-7EE0-4022-870B-A267D0F987E6}">
  <ds:schemaRefs/>
</ds:datastoreItem>
</file>

<file path=customXml/itemProps56.xml><?xml version="1.0" encoding="utf-8"?>
<ds:datastoreItem xmlns:ds="http://schemas.openxmlformats.org/officeDocument/2006/customXml" ds:itemID="{FE200AD5-C7A5-47F3-852F-CC995271EF6F}">
  <ds:schemaRefs/>
</ds:datastoreItem>
</file>

<file path=customXml/itemProps57.xml><?xml version="1.0" encoding="utf-8"?>
<ds:datastoreItem xmlns:ds="http://schemas.openxmlformats.org/officeDocument/2006/customXml" ds:itemID="{2B83EB8F-C106-411E-BAC4-5D1C88A8D944}">
  <ds:schemaRefs/>
</ds:datastoreItem>
</file>

<file path=customXml/itemProps58.xml><?xml version="1.0" encoding="utf-8"?>
<ds:datastoreItem xmlns:ds="http://schemas.openxmlformats.org/officeDocument/2006/customXml" ds:itemID="{87BAA2FE-B670-4F0E-82B4-C28C6BA2DCAE}">
  <ds:schemaRefs/>
</ds:datastoreItem>
</file>

<file path=customXml/itemProps59.xml><?xml version="1.0" encoding="utf-8"?>
<ds:datastoreItem xmlns:ds="http://schemas.openxmlformats.org/officeDocument/2006/customXml" ds:itemID="{04396D35-3B1B-4B6C-9995-2B04CA747BDD}">
  <ds:schemaRefs/>
</ds:datastoreItem>
</file>

<file path=customXml/itemProps6.xml><?xml version="1.0" encoding="utf-8"?>
<ds:datastoreItem xmlns:ds="http://schemas.openxmlformats.org/officeDocument/2006/customXml" ds:itemID="{8422A3D3-CC13-4225-8A04-27D2ABECE541}">
  <ds:schemaRefs/>
</ds:datastoreItem>
</file>

<file path=customXml/itemProps60.xml><?xml version="1.0" encoding="utf-8"?>
<ds:datastoreItem xmlns:ds="http://schemas.openxmlformats.org/officeDocument/2006/customXml" ds:itemID="{E12CC232-4879-40F4-BAB7-FF4C05216B5E}">
  <ds:schemaRefs/>
</ds:datastoreItem>
</file>

<file path=customXml/itemProps61.xml><?xml version="1.0" encoding="utf-8"?>
<ds:datastoreItem xmlns:ds="http://schemas.openxmlformats.org/officeDocument/2006/customXml" ds:itemID="{8BD657EC-60A5-4100-AA20-5B91FE8ED9B0}">
  <ds:schemaRefs/>
</ds:datastoreItem>
</file>

<file path=customXml/itemProps62.xml><?xml version="1.0" encoding="utf-8"?>
<ds:datastoreItem xmlns:ds="http://schemas.openxmlformats.org/officeDocument/2006/customXml" ds:itemID="{445C9762-FBAA-4237-B5CA-FFEC1EB21851}">
  <ds:schemaRefs/>
</ds:datastoreItem>
</file>

<file path=customXml/itemProps63.xml><?xml version="1.0" encoding="utf-8"?>
<ds:datastoreItem xmlns:ds="http://schemas.openxmlformats.org/officeDocument/2006/customXml" ds:itemID="{AEC343B2-89AA-4107-98A7-24C91F694492}">
  <ds:schemaRefs/>
</ds:datastoreItem>
</file>

<file path=customXml/itemProps64.xml><?xml version="1.0" encoding="utf-8"?>
<ds:datastoreItem xmlns:ds="http://schemas.openxmlformats.org/officeDocument/2006/customXml" ds:itemID="{76A64E6D-A87C-47BA-B843-F673B8380078}">
  <ds:schemaRefs/>
</ds:datastoreItem>
</file>

<file path=customXml/itemProps65.xml><?xml version="1.0" encoding="utf-8"?>
<ds:datastoreItem xmlns:ds="http://schemas.openxmlformats.org/officeDocument/2006/customXml" ds:itemID="{FE460881-CDAD-401B-9EDF-4A82EB030250}">
  <ds:schemaRefs/>
</ds:datastoreItem>
</file>

<file path=customXml/itemProps66.xml><?xml version="1.0" encoding="utf-8"?>
<ds:datastoreItem xmlns:ds="http://schemas.openxmlformats.org/officeDocument/2006/customXml" ds:itemID="{1058F4C2-C5A3-4307-935D-60E7A0C95600}">
  <ds:schemaRefs/>
</ds:datastoreItem>
</file>

<file path=customXml/itemProps67.xml><?xml version="1.0" encoding="utf-8"?>
<ds:datastoreItem xmlns:ds="http://schemas.openxmlformats.org/officeDocument/2006/customXml" ds:itemID="{BCF167A7-8C74-4117-86B0-D32E505EF963}">
  <ds:schemaRefs/>
</ds:datastoreItem>
</file>

<file path=customXml/itemProps68.xml><?xml version="1.0" encoding="utf-8"?>
<ds:datastoreItem xmlns:ds="http://schemas.openxmlformats.org/officeDocument/2006/customXml" ds:itemID="{B0BADCE3-37D1-4128-A5B9-6FA97BA16453}">
  <ds:schemaRefs/>
</ds:datastoreItem>
</file>

<file path=customXml/itemProps7.xml><?xml version="1.0" encoding="utf-8"?>
<ds:datastoreItem xmlns:ds="http://schemas.openxmlformats.org/officeDocument/2006/customXml" ds:itemID="{30C72E05-4D38-42A7-BEA6-8B24EB29E067}">
  <ds:schemaRefs/>
</ds:datastoreItem>
</file>

<file path=customXml/itemProps8.xml><?xml version="1.0" encoding="utf-8"?>
<ds:datastoreItem xmlns:ds="http://schemas.openxmlformats.org/officeDocument/2006/customXml" ds:itemID="{AA5555EB-33BC-4C93-BF75-7D1A39AE54EC}">
  <ds:schemaRefs/>
</ds:datastoreItem>
</file>

<file path=customXml/itemProps9.xml><?xml version="1.0" encoding="utf-8"?>
<ds:datastoreItem xmlns:ds="http://schemas.openxmlformats.org/officeDocument/2006/customXml" ds:itemID="{BD28BE3A-CAD5-4624-955A-6E83CEA7BA2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4279</TotalTime>
  <Words>4443</Words>
  <Application>Microsoft Office PowerPoint</Application>
  <PresentationFormat>Custom</PresentationFormat>
  <Paragraphs>257</Paragraphs>
  <Slides>32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Cambria Math</vt:lpstr>
      <vt:lpstr>Cascadia Code</vt:lpstr>
      <vt:lpstr>Courier New</vt:lpstr>
      <vt:lpstr>Verdana</vt:lpstr>
      <vt:lpstr>Wingdings</vt:lpstr>
      <vt:lpstr>Blank</vt:lpstr>
      <vt:lpstr>Theme4</vt:lpstr>
      <vt:lpstr>Blank</vt:lpstr>
      <vt:lpstr>PowerPoint Presentation</vt:lpstr>
      <vt:lpstr>PowerPoint Presentation</vt:lpstr>
      <vt:lpstr>Feedback &amp; Follow-up</vt:lpstr>
      <vt:lpstr>What you liked</vt:lpstr>
      <vt:lpstr>What you disliked</vt:lpstr>
      <vt:lpstr>What you disliked</vt:lpstr>
      <vt:lpstr>What you disliked</vt:lpstr>
      <vt:lpstr>PowerPoint Presentation</vt:lpstr>
      <vt:lpstr>Pyomo Code</vt:lpstr>
      <vt:lpstr>Plan</vt:lpstr>
      <vt:lpstr>The process of designing “Decision-making” frameworks</vt:lpstr>
      <vt:lpstr>The process of designing “Decision-making” frameworks</vt:lpstr>
      <vt:lpstr>Agenda for today</vt:lpstr>
      <vt:lpstr>Markov Decision Process</vt:lpstr>
      <vt:lpstr>Markov Decision Process</vt:lpstr>
      <vt:lpstr>Markov Decision Process</vt:lpstr>
      <vt:lpstr>The Lead Example</vt:lpstr>
      <vt:lpstr>The Lead Example</vt:lpstr>
      <vt:lpstr>The Lead Example</vt:lpstr>
      <vt:lpstr>The Lead Example</vt:lpstr>
      <vt:lpstr>The Lead Example</vt:lpstr>
      <vt:lpstr>The Lead Example</vt:lpstr>
      <vt:lpstr>The Lead Example</vt:lpstr>
      <vt:lpstr>Simulation  Environment</vt:lpstr>
      <vt:lpstr>Simulation  Environment</vt:lpstr>
      <vt:lpstr>Simulation  Environment</vt:lpstr>
      <vt:lpstr>Simulation  Environment</vt:lpstr>
      <vt:lpstr>Simulation  Environment</vt:lpstr>
      <vt:lpstr>Simulation  Environment</vt:lpstr>
      <vt:lpstr>Simulation  Environment</vt:lpstr>
      <vt:lpstr>Assignment A, Task 1</vt:lpstr>
      <vt:lpstr>Questions and Survey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Georgios Tsaousoglou</cp:lastModifiedBy>
  <cp:revision>163</cp:revision>
  <dcterms:created xsi:type="dcterms:W3CDTF">2017-07-31T08:31:56Z</dcterms:created>
  <dcterms:modified xsi:type="dcterms:W3CDTF">2025-02-11T07:23:32Z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638091978331681888</vt:lpwstr>
  </property>
  <property fmtid="{D5CDD505-2E9C-101B-9397-08002B2CF9AE}" pid="6" name="TemplafyLanguageCode">
    <vt:lpwstr>en-GB</vt:lpwstr>
  </property>
</Properties>
</file>