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4"/>
  </p:notesMasterIdLst>
  <p:sldIdLst>
    <p:sldId id="3014" r:id="rId2"/>
    <p:sldId id="2972" r:id="rId3"/>
    <p:sldId id="2750" r:id="rId4"/>
    <p:sldId id="2753" r:id="rId5"/>
    <p:sldId id="2769" r:id="rId6"/>
    <p:sldId id="3032" r:id="rId7"/>
    <p:sldId id="3872" r:id="rId8"/>
    <p:sldId id="3034" r:id="rId9"/>
    <p:sldId id="2774" r:id="rId10"/>
    <p:sldId id="2775" r:id="rId11"/>
    <p:sldId id="2776" r:id="rId12"/>
    <p:sldId id="3224" r:id="rId13"/>
    <p:sldId id="3849" r:id="rId14"/>
    <p:sldId id="2778" r:id="rId15"/>
    <p:sldId id="2779" r:id="rId16"/>
    <p:sldId id="2782" r:id="rId17"/>
    <p:sldId id="3862" r:id="rId18"/>
    <p:sldId id="2783" r:id="rId19"/>
    <p:sldId id="2787" r:id="rId20"/>
    <p:sldId id="2790" r:id="rId21"/>
    <p:sldId id="3300" r:id="rId22"/>
    <p:sldId id="2795" r:id="rId23"/>
    <p:sldId id="3327" r:id="rId24"/>
    <p:sldId id="3430" r:id="rId25"/>
    <p:sldId id="3431" r:id="rId26"/>
    <p:sldId id="3863" r:id="rId27"/>
    <p:sldId id="3432" r:id="rId28"/>
    <p:sldId id="3252" r:id="rId29"/>
    <p:sldId id="3309" r:id="rId30"/>
    <p:sldId id="3254" r:id="rId31"/>
    <p:sldId id="3507" r:id="rId32"/>
    <p:sldId id="3864" r:id="rId33"/>
    <p:sldId id="3881" r:id="rId34"/>
    <p:sldId id="3883" r:id="rId35"/>
    <p:sldId id="3255" r:id="rId36"/>
    <p:sldId id="3323" r:id="rId37"/>
    <p:sldId id="3387" r:id="rId38"/>
    <p:sldId id="3312" r:id="rId39"/>
    <p:sldId id="3316" r:id="rId40"/>
    <p:sldId id="2800" r:id="rId41"/>
    <p:sldId id="3319" r:id="rId42"/>
    <p:sldId id="3262" r:id="rId43"/>
    <p:sldId id="3263" r:id="rId44"/>
    <p:sldId id="3865" r:id="rId45"/>
    <p:sldId id="3264" r:id="rId46"/>
    <p:sldId id="3202" r:id="rId47"/>
    <p:sldId id="2514" r:id="rId48"/>
    <p:sldId id="2447" r:id="rId49"/>
    <p:sldId id="3891" r:id="rId50"/>
    <p:sldId id="3890" r:id="rId51"/>
    <p:sldId id="3871" r:id="rId52"/>
    <p:sldId id="2458" r:id="rId53"/>
    <p:sldId id="3222" r:id="rId54"/>
    <p:sldId id="3873" r:id="rId55"/>
    <p:sldId id="3867" r:id="rId56"/>
    <p:sldId id="3870" r:id="rId57"/>
    <p:sldId id="3879" r:id="rId58"/>
    <p:sldId id="3880" r:id="rId59"/>
    <p:sldId id="3272" r:id="rId60"/>
    <p:sldId id="3273" r:id="rId61"/>
    <p:sldId id="3274" r:id="rId62"/>
    <p:sldId id="3275" r:id="rId63"/>
    <p:sldId id="3850" r:id="rId64"/>
    <p:sldId id="3851" r:id="rId65"/>
    <p:sldId id="3852" r:id="rId66"/>
    <p:sldId id="3853" r:id="rId67"/>
    <p:sldId id="3843" r:id="rId68"/>
    <p:sldId id="3854" r:id="rId69"/>
    <p:sldId id="3855" r:id="rId70"/>
    <p:sldId id="3856" r:id="rId71"/>
    <p:sldId id="3857" r:id="rId72"/>
    <p:sldId id="3858" r:id="rId73"/>
    <p:sldId id="3526" r:id="rId74"/>
    <p:sldId id="3528" r:id="rId75"/>
    <p:sldId id="3726" r:id="rId76"/>
    <p:sldId id="3727" r:id="rId77"/>
    <p:sldId id="3728" r:id="rId78"/>
    <p:sldId id="3874" r:id="rId79"/>
    <p:sldId id="3729" r:id="rId80"/>
    <p:sldId id="3730" r:id="rId81"/>
    <p:sldId id="3736" r:id="rId82"/>
    <p:sldId id="3493" r:id="rId83"/>
    <p:sldId id="3637" r:id="rId84"/>
    <p:sldId id="3494" r:id="rId85"/>
    <p:sldId id="3495" r:id="rId86"/>
    <p:sldId id="3859" r:id="rId87"/>
    <p:sldId id="3861" r:id="rId88"/>
    <p:sldId id="2993" r:id="rId89"/>
    <p:sldId id="2995" r:id="rId90"/>
    <p:sldId id="3592" r:id="rId91"/>
    <p:sldId id="3035" r:id="rId92"/>
    <p:sldId id="3043" r:id="rId93"/>
    <p:sldId id="3038" r:id="rId94"/>
    <p:sldId id="3036" r:id="rId95"/>
    <p:sldId id="3037" r:id="rId96"/>
    <p:sldId id="3285" r:id="rId97"/>
    <p:sldId id="2131" r:id="rId98"/>
    <p:sldId id="3416" r:id="rId99"/>
    <p:sldId id="3415" r:id="rId100"/>
    <p:sldId id="3388" r:id="rId101"/>
    <p:sldId id="3884" r:id="rId102"/>
    <p:sldId id="2159" r:id="rId103"/>
    <p:sldId id="3885" r:id="rId104"/>
    <p:sldId id="3886" r:id="rId105"/>
    <p:sldId id="3887" r:id="rId106"/>
    <p:sldId id="3888" r:id="rId107"/>
    <p:sldId id="2160" r:id="rId108"/>
    <p:sldId id="3839" r:id="rId109"/>
    <p:sldId id="3286" r:id="rId110"/>
    <p:sldId id="3374" r:id="rId111"/>
    <p:sldId id="3598" r:id="rId112"/>
    <p:sldId id="3288" r:id="rId113"/>
    <p:sldId id="3291" r:id="rId114"/>
    <p:sldId id="3586" r:id="rId115"/>
    <p:sldId id="3840" r:id="rId116"/>
    <p:sldId id="3294" r:id="rId117"/>
    <p:sldId id="3889" r:id="rId118"/>
    <p:sldId id="3499" r:id="rId119"/>
    <p:sldId id="3500" r:id="rId120"/>
    <p:sldId id="3551" r:id="rId121"/>
    <p:sldId id="3536" r:id="rId122"/>
    <p:sldId id="3866" r:id="rId123"/>
    <p:sldId id="3608" r:id="rId124"/>
    <p:sldId id="3532" r:id="rId125"/>
    <p:sldId id="3633" r:id="rId126"/>
    <p:sldId id="3534" r:id="rId127"/>
    <p:sldId id="3869" r:id="rId128"/>
    <p:sldId id="3631" r:id="rId129"/>
    <p:sldId id="3632" r:id="rId130"/>
    <p:sldId id="3634" r:id="rId131"/>
    <p:sldId id="3838" r:id="rId132"/>
    <p:sldId id="3868" r:id="rId1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6" autoAdjust="0"/>
    <p:restoredTop sz="66487" autoAdjust="0"/>
  </p:normalViewPr>
  <p:slideViewPr>
    <p:cSldViewPr>
      <p:cViewPr varScale="1">
        <p:scale>
          <a:sx n="113" d="100"/>
          <a:sy n="113" d="100"/>
        </p:scale>
        <p:origin x="1968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68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761E-97C7-D512-0975-79E3A04F70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8524EE4-F4F1-22F0-C914-CB736FF446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DF95C7D-FA34-5DA9-E0B1-CCE6A8A18A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273683F2-4FFE-AF71-6F8D-92C07EB7DC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6F0EC948-9063-CAC7-1425-B1D35ADE6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D73A259A-FA34-04B0-0004-2F519329E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7D092B-948C-1F44-AE13-73E3B2B53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FB061F7E-1794-96F6-AF06-A6EA56C12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510E2C8B-5B9A-AB27-B8E8-8CD98B64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DFF4161E-A840-5F3D-1722-1E359A39F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7AF5F9-5958-9E4F-A6E5-85BB640863F3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38BA19BE-67DD-D664-9C54-06F92B4DC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3F34E552-B03B-832A-2428-A3909ABF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157A5DBB-890D-1B75-05C0-36FC16038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B0BF0B-BD03-4C40-9633-B612247E422C}" type="slidenum">
              <a:rPr lang="en-US" altLang="en-US" smtClean="0"/>
              <a:pPr>
                <a:spcBef>
                  <a:spcPct val="0"/>
                </a:spcBef>
              </a:pPr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0F356275-0F8A-F512-E2CB-B347E551C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A16ACE9F-7638-5C9E-0A9E-5C8042BC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32EC9193-076C-C2B9-64F0-B5DD9EA8B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87936F-37DE-B347-B21B-2BEB5D38ED5D}" type="slidenum">
              <a:rPr lang="en-US" altLang="en-US" smtClean="0"/>
              <a:pPr>
                <a:spcBef>
                  <a:spcPct val="0"/>
                </a:spcBef>
              </a:pPr>
              <a:t>79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D74627E2-0ACF-C687-2DFB-E736664686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D3959F54-563C-67A9-69C4-D85A39830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F1634D06-113F-9F52-74C4-CABA406E6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B1F054-1294-604B-BAB7-A3B9F73584C6}" type="slidenum">
              <a:rPr lang="en-US" altLang="en-US" smtClean="0"/>
              <a:pPr>
                <a:spcBef>
                  <a:spcPct val="0"/>
                </a:spcBef>
              </a:pPr>
              <a:t>113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8D714C-AE27-B2D1-4E06-DAC8C6C3B3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37E3E3-B2A9-D280-4E1F-ACCB02A1C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3DD6AB-1FE4-BA5B-94E4-4D9DB3C94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DD4E8-A04E-E246-A9FC-7F4EF5C6A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23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016A71-D700-D6B0-49BD-1B11875A4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1FFB50-FF98-44D5-8E6A-B1C0B9CFB6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D73BA9-7714-8D05-0DFC-1183496482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91C7B-3024-B94D-AC78-14E74BC30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7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2B021D-C074-5BC2-B293-CC99C6FE51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C3C2EB-4EDA-58C0-4BD1-5054730274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230750-5CC1-5751-696F-302BA7D938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264B3-A952-4846-AF5A-0CD24EEA6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69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CA5270-8D28-CD27-300E-0C186408AE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79260F-10AF-D240-C598-C6439DDB1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110E12-ADCF-0874-27F5-1B160D296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C739B-BBE7-9A4C-8F13-F63EAFD30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1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C208F6-4A8D-9622-CB1A-FBD1655512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0C02F3-C57C-62CC-8D08-AB3AAFA32C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881E1E-2E93-36C4-1358-8BA4E216F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F9C71-9F00-6E49-95B6-0FB2F7010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44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BE989-1CCA-AB47-6FDD-9A31DB059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F02DF-2407-E7B9-3336-8F55D7815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2A3C8-5BB7-03AD-CA7D-B64F62AB0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F760F-36ED-3240-BB4C-767094F9A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89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E13326-6BC9-C89C-21C6-4FE738F253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E70902-6EEE-A533-15E3-DA5734A067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738BAC-78F7-692B-C9DD-BAE11FC80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B138F-99FC-C64B-B278-C7693B54E8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40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B3059E-390C-2E56-46DD-A6F1C8D26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723FA2-0A38-4499-7CF7-8834DE1A1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3EB5F0-0AA2-61A3-FA8F-DBCE6B923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9E84E-8255-1843-A6B6-BC79606821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31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11C5D71-0608-17D4-3D13-E004275512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DD4F17-462A-EE66-4C93-ACCA6DCC2E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1775CB-CF76-20FB-B1A5-B8059E9DE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821D1-D697-1247-962B-67EB2FA1F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9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750E2-90E9-3ABC-32AF-4C7AB5F51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4BBDB-70F6-3E91-BE23-D40334594F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2A778-A7F2-1782-F304-5CB821E12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FE4C6-0BC5-AF4D-B8AD-DC02E3C63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22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C2CF2-F5E7-562B-5A44-671751F909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90614-00C2-89C6-A448-B7F3571D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17F36-FF87-F6D5-701D-FB25AB8EE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3CC0E-C7DC-A74A-BCC3-59B1D03CF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52CC8D-67AB-AB64-C3BB-7BCA6C4EA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229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F9AE86-11DA-AA41-BE5E-749EA2140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38B150A-4617-0CB8-855C-CDD0A6F01E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F924B8A-15E4-5EEA-B742-731BFF5F6B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AC403AF-6BF0-5E77-CB2E-71EE3B0DCE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3E2F902-39A0-DA4C-856D-7C3D06162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enerated/live-examples/quickstart/eplnkr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A99DD437-7720-04A7-D2D6-FAB909955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1459984-C2BA-A2C9-F097-B4B773D0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i="1" dirty="0"/>
              <a:t>A  platform that makes it easy to build applications with the web.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It  combines </a:t>
            </a:r>
            <a:r>
              <a:rPr lang="en-US" u="sng" dirty="0">
                <a:solidFill>
                  <a:srgbClr val="C00000"/>
                </a:solidFill>
              </a:rPr>
              <a:t>declarative templates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dependency injection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end to end tooling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Integrated best practices to solve development challenges.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Empowers developers to build applications that live on the </a:t>
            </a: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web, mobile, or the desktop</a:t>
            </a:r>
          </a:p>
          <a:p>
            <a:pPr>
              <a:buFontTx/>
              <a:buNone/>
              <a:defRPr/>
            </a:pPr>
            <a:br>
              <a:rPr lang="en-US" dirty="0">
                <a:hlinkClick r:id="rId2" tooltip="Experience Angular in a live coding environment"/>
              </a:rPr>
            </a:b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680452D6-D45C-F1F1-6200-27B36D8BA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package.json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10F1-48AE-45B2-8423-8BC2CFE2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also creates a </a:t>
            </a:r>
            <a:r>
              <a:rPr lang="en-US" dirty="0" err="1"/>
              <a:t>package.json</a:t>
            </a:r>
            <a:r>
              <a:rPr lang="en-US" dirty="0"/>
              <a:t> which contains dependencies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{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"name": "</a:t>
            </a:r>
            <a:r>
              <a:rPr lang="en-US" sz="2000" dirty="0" err="1"/>
              <a:t>quickstart</a:t>
            </a:r>
            <a:r>
              <a:rPr lang="en-US" sz="2000" dirty="0"/>
              <a:t>",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"version": "0.0.0",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"scripts":</a:t>
            </a:r>
            <a:r>
              <a:rPr lang="en-US" sz="2000" dirty="0"/>
              <a:t> {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},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"dependencies":</a:t>
            </a:r>
            <a:r>
              <a:rPr lang="en-US" sz="2000" dirty="0"/>
              <a:t> {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},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"</a:t>
            </a:r>
            <a:r>
              <a:rPr lang="en-US" sz="2000" b="1" dirty="0" err="1">
                <a:solidFill>
                  <a:srgbClr val="C00000"/>
                </a:solidFill>
              </a:rPr>
              <a:t>devDependencies</a:t>
            </a:r>
            <a:r>
              <a:rPr lang="en-US" sz="2000" b="1" dirty="0">
                <a:solidFill>
                  <a:srgbClr val="C00000"/>
                </a:solidFill>
              </a:rPr>
              <a:t>":</a:t>
            </a:r>
            <a:r>
              <a:rPr lang="en-US" sz="2000" dirty="0"/>
              <a:t> {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70BFDD5B-9188-BA52-0B4F-097B51DAD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Class Decorator</a:t>
            </a:r>
            <a:endParaRPr lang="en-US" altLang="en-US"/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1FD226A5-F603-DB04-3006-7A43964075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Applied to the constructor of the class </a:t>
            </a:r>
          </a:p>
          <a:p>
            <a:pPr lvl="1"/>
            <a:r>
              <a:rPr lang="en-US" altLang="en-US" b="1" i="1" dirty="0"/>
              <a:t>Used to observe, modify, or replace a class definition. </a:t>
            </a:r>
          </a:p>
          <a:p>
            <a:pPr lvl="1"/>
            <a:endParaRPr lang="en-US" altLang="en-US" b="1" i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export function </a:t>
            </a:r>
            <a:r>
              <a:rPr lang="en-IN" b="1" dirty="0" err="1">
                <a:solidFill>
                  <a:srgbClr val="7030A0"/>
                </a:solidFill>
              </a:rPr>
              <a:t>LogClass</a:t>
            </a:r>
            <a:r>
              <a:rPr lang="en-IN" dirty="0"/>
              <a:t>(</a:t>
            </a:r>
            <a:r>
              <a:rPr lang="en-IN" dirty="0">
                <a:solidFill>
                  <a:srgbClr val="C00000"/>
                </a:solidFill>
              </a:rPr>
              <a:t>constructor</a:t>
            </a:r>
            <a:r>
              <a:rPr lang="en-IN" dirty="0"/>
              <a:t>: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IN" dirty="0"/>
              <a:t>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/>
              <a:t>console.log</a:t>
            </a:r>
            <a:r>
              <a:rPr lang="en-IN" dirty="0"/>
              <a:t>('Class created: ========', </a:t>
            </a:r>
            <a:r>
              <a:rPr lang="en-IN" dirty="0" err="1">
                <a:solidFill>
                  <a:srgbClr val="C00000"/>
                </a:solidFill>
              </a:rPr>
              <a:t>constructor</a:t>
            </a:r>
            <a:r>
              <a:rPr lang="en-IN" dirty="0" err="1"/>
              <a:t>.name</a:t>
            </a:r>
            <a:r>
              <a:rPr lang="en-IN" dirty="0"/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sz="1800" b="1" dirty="0">
                <a:solidFill>
                  <a:srgbClr val="7030A0"/>
                </a:solidFill>
              </a:rPr>
              <a:t>@</a:t>
            </a:r>
            <a:r>
              <a:rPr lang="en-IN" sz="1800" b="1" dirty="0" err="1">
                <a:solidFill>
                  <a:srgbClr val="7030A0"/>
                </a:solidFill>
              </a:rPr>
              <a:t>LogClass</a:t>
            </a:r>
            <a:endParaRPr lang="en-IN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/>
              <a:t>     class User{.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lvl="1"/>
            <a:endParaRPr lang="en-US" altLang="en-US" b="1" i="1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br>
              <a:rPr lang="en-US" altLang="en-US" dirty="0"/>
            </a:br>
            <a:endParaRPr lang="en-US" altLang="en-US" dirty="0"/>
          </a:p>
          <a:p>
            <a:pPr>
              <a:buFontTx/>
              <a:buNone/>
            </a:pP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8502-64FC-865D-D7A6-610B7272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7337-DA8E-D528-83C5-8EDD8927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/>
              <a:t>export function </a:t>
            </a:r>
            <a:r>
              <a:rPr lang="en-IN" dirty="0" err="1"/>
              <a:t>MyMethodDecorator</a:t>
            </a:r>
            <a:r>
              <a:rPr lang="en-IN" dirty="0"/>
              <a:t>(target: Object, </a:t>
            </a:r>
            <a:r>
              <a:rPr lang="en-IN" dirty="0" err="1"/>
              <a:t>propertyKey</a:t>
            </a:r>
            <a:r>
              <a:rPr lang="en-IN" dirty="0"/>
              <a:t>: string, descriptor: </a:t>
            </a:r>
            <a:r>
              <a:rPr lang="en-IN" dirty="0" err="1"/>
              <a:t>PropertyDescriptor</a:t>
            </a:r>
            <a:r>
              <a:rPr lang="en-IN" dirty="0"/>
              <a:t>) {</a:t>
            </a:r>
          </a:p>
          <a:p>
            <a:pPr marL="457200" lvl="1" indent="0">
              <a:buNone/>
            </a:pPr>
            <a:br>
              <a:rPr lang="en-IN" dirty="0"/>
            </a:br>
            <a:endParaRPr lang="en-IN" dirty="0"/>
          </a:p>
          <a:p>
            <a:pPr marL="457200" lvl="1" indent="0">
              <a:buNone/>
            </a:pPr>
            <a:r>
              <a:rPr lang="en-IN" dirty="0" err="1"/>
              <a:t>const</a:t>
            </a:r>
            <a:r>
              <a:rPr lang="en-IN" dirty="0"/>
              <a:t> original = </a:t>
            </a:r>
            <a:r>
              <a:rPr lang="en-IN" dirty="0" err="1"/>
              <a:t>descriptor.value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 err="1"/>
              <a:t>descriptor.value</a:t>
            </a:r>
            <a:r>
              <a:rPr lang="en-IN" dirty="0"/>
              <a:t> = function (...</a:t>
            </a:r>
            <a:r>
              <a:rPr lang="en-IN" dirty="0" err="1"/>
              <a:t>args</a:t>
            </a:r>
            <a:r>
              <a:rPr lang="en-IN" dirty="0"/>
              <a:t>: any[]) {</a:t>
            </a:r>
          </a:p>
          <a:p>
            <a:pPr marL="457200" lvl="1" indent="0">
              <a:buNone/>
            </a:pPr>
            <a:r>
              <a:rPr lang="en-IN" dirty="0" err="1"/>
              <a:t>console.log</a:t>
            </a:r>
            <a:r>
              <a:rPr lang="en-IN" dirty="0"/>
              <a:t>(`Calling ${</a:t>
            </a:r>
            <a:r>
              <a:rPr lang="en-IN" dirty="0" err="1"/>
              <a:t>propertyKey</a:t>
            </a:r>
            <a:r>
              <a:rPr lang="en-IN" dirty="0"/>
              <a:t>}`,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return </a:t>
            </a:r>
            <a:r>
              <a:rPr lang="en-IN" dirty="0" err="1"/>
              <a:t>original.apply</a:t>
            </a:r>
            <a:r>
              <a:rPr lang="en-IN" dirty="0"/>
              <a:t>(this,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};</a:t>
            </a:r>
          </a:p>
          <a:p>
            <a:pPr marL="457200" lvl="1" indent="0">
              <a:buNone/>
            </a:pPr>
            <a:r>
              <a:rPr lang="en-IN" dirty="0"/>
              <a:t>return descriptor;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334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25951D96-CED3-350F-BBE2-8810D5530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Decorator Factories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0C15763E-B2EA-DA42-6525-5BCB3CD84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/>
              <a:t>TypeScript function that returns a decorator. </a:t>
            </a:r>
          </a:p>
          <a:p>
            <a:pPr>
              <a:defRPr/>
            </a:pPr>
            <a:r>
              <a:rPr lang="en-IN" altLang="en-US" dirty="0"/>
              <a:t>Used to parameterize  decorator</a:t>
            </a:r>
          </a:p>
          <a:p>
            <a:pPr lvl="1">
              <a:defRPr/>
            </a:pPr>
            <a:r>
              <a:rPr lang="en-IN" altLang="en-US" dirty="0"/>
              <a:t>Pass arguments to customize its </a:t>
            </a:r>
            <a:r>
              <a:rPr lang="en-IN" altLang="en-US" dirty="0" err="1"/>
              <a:t>behavior</a:t>
            </a:r>
            <a:r>
              <a:rPr lang="en-IN" altLang="en-US" dirty="0"/>
              <a:t>. </a:t>
            </a:r>
          </a:p>
          <a:p>
            <a:pPr>
              <a:defRPr/>
            </a:pPr>
            <a:r>
              <a:rPr lang="en-IN" altLang="en-US" b="1" dirty="0"/>
              <a:t>Function that returns a function:</a:t>
            </a:r>
            <a:endParaRPr lang="en-IN" altLang="en-US" dirty="0"/>
          </a:p>
          <a:p>
            <a:pPr lvl="1">
              <a:defRPr/>
            </a:pPr>
            <a:r>
              <a:rPr lang="en-IN" altLang="en-US" dirty="0"/>
              <a:t>A decorator factory is a function that, when called, returns the actual decorator function.</a:t>
            </a:r>
          </a:p>
          <a:p>
            <a:pPr>
              <a:defRPr/>
            </a:pPr>
            <a:r>
              <a:rPr lang="en-IN" altLang="en-US" b="1" dirty="0"/>
              <a:t>Parameterization:</a:t>
            </a:r>
            <a:endParaRPr lang="en-IN" altLang="en-US" dirty="0"/>
          </a:p>
          <a:p>
            <a:pPr lvl="1">
              <a:defRPr/>
            </a:pPr>
            <a:r>
              <a:rPr lang="en-IN" altLang="en-US" dirty="0"/>
              <a:t>The outer function (the factory) can accept parameters, which are then used by the inner function (the decorator) to modify its </a:t>
            </a:r>
            <a:r>
              <a:rPr lang="en-IN" altLang="en-US" dirty="0" err="1"/>
              <a:t>behavior</a:t>
            </a:r>
            <a:r>
              <a:rPr lang="en-IN" altLang="en-US" dirty="0"/>
              <a:t>.</a:t>
            </a:r>
          </a:p>
          <a:p>
            <a:pPr>
              <a:defRPr/>
            </a:pPr>
            <a:r>
              <a:rPr lang="en-IN" altLang="en-US" b="1" dirty="0"/>
              <a:t>Customization and Reusability:</a:t>
            </a:r>
            <a:endParaRPr lang="en-IN" altLang="en-US" dirty="0"/>
          </a:p>
          <a:p>
            <a:pPr lvl="1">
              <a:defRPr/>
            </a:pPr>
            <a:r>
              <a:rPr lang="en-IN" altLang="en-US" dirty="0"/>
              <a:t>This allows for highly customizable and reusable decorators, as the same decorator logic can be applied with different configurations. </a:t>
            </a:r>
          </a:p>
          <a:p>
            <a:pPr marL="0" indent="0">
              <a:buFontTx/>
              <a:buNone/>
              <a:defRPr/>
            </a:pPr>
            <a:br>
              <a:rPr lang="en-IN" altLang="en-US" dirty="0"/>
            </a:br>
            <a:endParaRPr lang="en-IN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4D31-08AD-34D8-970A-03C7779A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1992-A36D-BE0D-BA30-87CB0C50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/>
              <a:t>export function </a:t>
            </a:r>
            <a:r>
              <a:rPr lang="en-IN" b="1" dirty="0" err="1">
                <a:solidFill>
                  <a:schemeClr val="bg1">
                    <a:lumMod val="50000"/>
                  </a:schemeClr>
                </a:solidFill>
              </a:rPr>
              <a:t>DefaultValue</a:t>
            </a:r>
            <a:r>
              <a:rPr lang="en-IN" dirty="0"/>
              <a:t>(</a:t>
            </a:r>
            <a:r>
              <a:rPr lang="en-IN" dirty="0" err="1"/>
              <a:t>val</a:t>
            </a:r>
            <a:r>
              <a:rPr lang="en-IN" dirty="0"/>
              <a:t>: any) {</a:t>
            </a:r>
          </a:p>
          <a:p>
            <a:pPr marL="457200" lvl="1" indent="0">
              <a:buNone/>
            </a:pPr>
            <a:r>
              <a:rPr lang="en-IN" dirty="0"/>
              <a:t>return function (target: any, </a:t>
            </a:r>
            <a:r>
              <a:rPr lang="en-IN" dirty="0" err="1"/>
              <a:t>propertyKey</a:t>
            </a:r>
            <a:r>
              <a:rPr lang="en-IN" dirty="0"/>
              <a:t>: string) {</a:t>
            </a:r>
          </a:p>
          <a:p>
            <a:pPr marL="457200" lvl="1" indent="0">
              <a:buNone/>
            </a:pPr>
            <a:r>
              <a:rPr lang="en-IN" dirty="0"/>
              <a:t>let value = 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 err="1"/>
              <a:t>Object.defineProperty</a:t>
            </a:r>
            <a:r>
              <a:rPr lang="en-IN" dirty="0"/>
              <a:t>(target, </a:t>
            </a:r>
            <a:r>
              <a:rPr lang="en-IN" dirty="0" err="1"/>
              <a:t>propertyKey</a:t>
            </a:r>
            <a:r>
              <a:rPr lang="en-IN" dirty="0"/>
              <a:t>, {</a:t>
            </a:r>
          </a:p>
          <a:p>
            <a:pPr marL="457200" lvl="1" indent="0">
              <a:buNone/>
            </a:pPr>
            <a:r>
              <a:rPr lang="en-IN" dirty="0"/>
              <a:t>get: () =&gt; value,</a:t>
            </a:r>
          </a:p>
          <a:p>
            <a:pPr marL="457200" lvl="1" indent="0">
              <a:buNone/>
            </a:pPr>
            <a:r>
              <a:rPr lang="en-IN" dirty="0"/>
              <a:t>set: v =&gt; (value = v),</a:t>
            </a:r>
          </a:p>
          <a:p>
            <a:pPr marL="457200" lvl="1" indent="0">
              <a:buNone/>
            </a:pPr>
            <a:r>
              <a:rPr lang="en-IN" dirty="0"/>
              <a:t>});</a:t>
            </a:r>
          </a:p>
          <a:p>
            <a:pPr marL="457200" lvl="1" indent="0">
              <a:buNone/>
            </a:pPr>
            <a:r>
              <a:rPr lang="en-IN" dirty="0"/>
              <a:t>};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@</a:t>
            </a:r>
            <a:r>
              <a:rPr lang="en-IN" b="1" dirty="0" err="1">
                <a:solidFill>
                  <a:schemeClr val="bg1">
                    <a:lumMod val="50000"/>
                  </a:schemeClr>
                </a:solidFill>
              </a:rPr>
              <a:t>DefaultValue</a:t>
            </a:r>
            <a:r>
              <a:rPr lang="en-IN" dirty="0"/>
              <a:t>("Default Message")</a:t>
            </a:r>
          </a:p>
          <a:p>
            <a:pPr marL="457200" lvl="1" indent="0">
              <a:buNone/>
            </a:pPr>
            <a:r>
              <a:rPr lang="en-IN" dirty="0"/>
              <a:t>info</a:t>
            </a:r>
            <a:r>
              <a:rPr lang="en-IN" sz="2400" b="1" dirty="0">
                <a:solidFill>
                  <a:srgbClr val="FF0000"/>
                </a:solidFill>
              </a:rPr>
              <a:t>!</a:t>
            </a:r>
            <a:r>
              <a:rPr lang="en-IN" dirty="0"/>
              <a:t>: string;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18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2427-CDE0-696F-5D55-78F7351A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A05B-BDA8-F07A-7D35-13269FFA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export function </a:t>
            </a:r>
            <a:r>
              <a:rPr lang="en-IN" dirty="0" err="1"/>
              <a:t>MyParamDecorator</a:t>
            </a:r>
            <a:r>
              <a:rPr lang="en-IN" dirty="0"/>
              <a:t>(target: Object, </a:t>
            </a:r>
            <a:r>
              <a:rPr lang="en-IN" dirty="0" err="1"/>
              <a:t>propertyKey</a:t>
            </a:r>
            <a:r>
              <a:rPr lang="en-IN" dirty="0"/>
              <a:t>: string, </a:t>
            </a:r>
            <a:r>
              <a:rPr lang="en-IN" dirty="0" err="1"/>
              <a:t>parameterIndex</a:t>
            </a:r>
            <a:r>
              <a:rPr lang="en-IN" dirty="0"/>
              <a:t>: number)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/>
              <a:t>console.log</a:t>
            </a:r>
            <a:r>
              <a:rPr lang="en-IN" dirty="0"/>
              <a:t>(` *****. ***** Parameter ${</a:t>
            </a:r>
            <a:r>
              <a:rPr lang="en-IN" dirty="0" err="1"/>
              <a:t>parameterIndex</a:t>
            </a:r>
            <a:r>
              <a:rPr lang="en-IN" dirty="0"/>
              <a:t>} in method ${</a:t>
            </a:r>
            <a:r>
              <a:rPr lang="en-IN" dirty="0" err="1"/>
              <a:t>propertyKey.valueOf</a:t>
            </a:r>
            <a:r>
              <a:rPr lang="en-IN" dirty="0"/>
              <a:t>}`);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}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567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894F-FE6B-6F8C-43CC-9C114D5B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BE17-B0D7-B35C-8C60-8995331C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/>
              <a:t>export function Debounce(</a:t>
            </a:r>
            <a:r>
              <a:rPr lang="en-IN" dirty="0" err="1"/>
              <a:t>ms</a:t>
            </a:r>
            <a:r>
              <a:rPr lang="en-IN" dirty="0"/>
              <a:t>: number) {</a:t>
            </a:r>
          </a:p>
          <a:p>
            <a:pPr marL="457200" lvl="1" indent="0">
              <a:buNone/>
            </a:pPr>
            <a:r>
              <a:rPr lang="en-IN" dirty="0"/>
              <a:t>return function (target: any, </a:t>
            </a:r>
            <a:r>
              <a:rPr lang="en-IN" dirty="0" err="1"/>
              <a:t>propertyKey</a:t>
            </a:r>
            <a:r>
              <a:rPr lang="en-IN" dirty="0"/>
              <a:t>: string, descriptor: </a:t>
            </a:r>
            <a:r>
              <a:rPr lang="en-IN" dirty="0" err="1"/>
              <a:t>PropertyDescriptor</a:t>
            </a:r>
            <a:r>
              <a:rPr lang="en-IN" dirty="0"/>
              <a:t>): </a:t>
            </a:r>
            <a:r>
              <a:rPr lang="en-IN" dirty="0" err="1"/>
              <a:t>PropertyDescriptor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br>
              <a:rPr lang="en-IN" dirty="0"/>
            </a:br>
            <a:endParaRPr lang="en-IN" dirty="0"/>
          </a:p>
          <a:p>
            <a:pPr marL="457200" lvl="1" indent="0">
              <a:buNone/>
            </a:pPr>
            <a:r>
              <a:rPr lang="en-IN" dirty="0" err="1"/>
              <a:t>const</a:t>
            </a:r>
            <a:r>
              <a:rPr lang="en-IN" dirty="0"/>
              <a:t> original = </a:t>
            </a:r>
            <a:r>
              <a:rPr lang="en-IN" dirty="0" err="1"/>
              <a:t>descriptor.value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let </a:t>
            </a:r>
            <a:r>
              <a:rPr lang="en-IN" dirty="0" err="1"/>
              <a:t>timeoutId</a:t>
            </a:r>
            <a:r>
              <a:rPr lang="en-IN" dirty="0"/>
              <a:t>: </a:t>
            </a:r>
            <a:r>
              <a:rPr lang="en-IN" dirty="0" err="1"/>
              <a:t>ReturnType</a:t>
            </a:r>
            <a:r>
              <a:rPr lang="en-IN" dirty="0"/>
              <a:t>&lt;</a:t>
            </a:r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err="1"/>
              <a:t>setTimeout</a:t>
            </a:r>
            <a:r>
              <a:rPr lang="en-IN" dirty="0"/>
              <a:t>&gt;;</a:t>
            </a:r>
          </a:p>
          <a:p>
            <a:pPr marL="457200" lvl="1" indent="0">
              <a:buNone/>
            </a:pPr>
            <a:r>
              <a:rPr lang="en-IN" dirty="0" err="1"/>
              <a:t>descriptor.value</a:t>
            </a:r>
            <a:r>
              <a:rPr lang="en-IN" dirty="0"/>
              <a:t> = function (...</a:t>
            </a:r>
            <a:r>
              <a:rPr lang="en-IN" dirty="0" err="1"/>
              <a:t>args</a:t>
            </a:r>
            <a:r>
              <a:rPr lang="en-IN" dirty="0"/>
              <a:t>: any[]) {</a:t>
            </a:r>
          </a:p>
          <a:p>
            <a:pPr marL="457200" lvl="1" indent="0">
              <a:buNone/>
            </a:pPr>
            <a:r>
              <a:rPr lang="en-IN" dirty="0" err="1"/>
              <a:t>timeoutId</a:t>
            </a:r>
            <a:r>
              <a:rPr lang="en-IN" dirty="0"/>
              <a:t> =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pPr marL="457200" lvl="1" indent="0">
              <a:buNone/>
            </a:pPr>
            <a:r>
              <a:rPr lang="en-IN" dirty="0" err="1"/>
              <a:t>original.apply</a:t>
            </a:r>
            <a:r>
              <a:rPr lang="en-IN" dirty="0"/>
              <a:t>(this,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}, </a:t>
            </a:r>
            <a:r>
              <a:rPr lang="en-IN" dirty="0" err="1"/>
              <a:t>ms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};</a:t>
            </a:r>
          </a:p>
          <a:p>
            <a:pPr marL="457200" lvl="1" indent="0">
              <a:buNone/>
            </a:pPr>
            <a:r>
              <a:rPr lang="en-IN" dirty="0"/>
              <a:t>return descriptor;</a:t>
            </a:r>
          </a:p>
          <a:p>
            <a:pPr marL="457200" lvl="1" indent="0">
              <a:buNone/>
            </a:pPr>
            <a:r>
              <a:rPr lang="en-IN" dirty="0"/>
              <a:t>};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954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63E1-32DE-8ED4-5BB0-F995E5FA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Debounce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9B95-312E-60C3-736D-2335B177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/>
              <a:t>@Debounce(3000)</a:t>
            </a:r>
          </a:p>
          <a:p>
            <a:pPr marL="457200" lvl="1" indent="0">
              <a:buNone/>
            </a:pPr>
            <a:r>
              <a:rPr lang="en-IN" dirty="0" err="1"/>
              <a:t>onSearch</a:t>
            </a:r>
            <a:r>
              <a:rPr lang="en-IN" dirty="0"/>
              <a:t>(query: string) {</a:t>
            </a:r>
          </a:p>
          <a:p>
            <a:pPr marL="457200" lvl="1" indent="0">
              <a:buNone/>
            </a:pPr>
            <a:r>
              <a:rPr lang="en-IN" dirty="0" err="1"/>
              <a:t>console.log</a:t>
            </a:r>
            <a:r>
              <a:rPr lang="en-IN" dirty="0"/>
              <a:t>('I waited for 300 </a:t>
            </a:r>
            <a:r>
              <a:rPr lang="en-IN" dirty="0" err="1"/>
              <a:t>ms</a:t>
            </a:r>
            <a:r>
              <a:rPr lang="en-IN" dirty="0"/>
              <a:t> to do nothing.... !'+query);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  <a:br>
              <a:rPr lang="en-IN" dirty="0"/>
            </a:br>
            <a:endParaRPr lang="en-IN" dirty="0"/>
          </a:p>
          <a:p>
            <a:pPr marL="457200" lvl="1" indent="0">
              <a:buNone/>
            </a:pPr>
            <a:r>
              <a:rPr lang="en-IN" dirty="0"/>
              <a:t>display(</a:t>
            </a:r>
            <a:r>
              <a:rPr lang="en-IN" dirty="0" err="1"/>
              <a:t>firstName:string</a:t>
            </a:r>
            <a:r>
              <a:rPr lang="en-IN" dirty="0"/>
              <a:t>): string{</a:t>
            </a:r>
          </a:p>
          <a:p>
            <a:pPr marL="457200" lvl="1" indent="0">
              <a:buNone/>
            </a:pPr>
            <a:r>
              <a:rPr lang="en-IN" dirty="0" err="1"/>
              <a:t>console.log</a:t>
            </a:r>
            <a:r>
              <a:rPr lang="en-IN" dirty="0"/>
              <a:t>("Hello from Trial Component"+</a:t>
            </a:r>
            <a:r>
              <a:rPr lang="en-IN" dirty="0" err="1"/>
              <a:t>firstName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 err="1"/>
              <a:t>this.onSearch</a:t>
            </a:r>
            <a:r>
              <a:rPr lang="en-IN" dirty="0"/>
              <a:t>("Test");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return "Hello ${'</a:t>
            </a:r>
            <a:r>
              <a:rPr lang="en-IN" dirty="0" err="1"/>
              <a:t>firstName</a:t>
            </a:r>
            <a:r>
              <a:rPr lang="en-IN" dirty="0"/>
              <a:t>'} from Trial Component";</a:t>
            </a:r>
            <a:br>
              <a:rPr lang="en-IN" dirty="0"/>
            </a:br>
            <a:endParaRPr lang="en-IN" dirty="0"/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82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EACA515A-561A-EF60-E07F-598B857B2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Decorator Evaluation</a:t>
            </a:r>
            <a:br>
              <a:rPr lang="en-IN" altLang="en-US"/>
            </a:br>
            <a:endParaRPr lang="en-US" altLang="en-US"/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F2A1F44A-A5C2-BB07-A29D-B7ED2567B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/>
              <a:t>Order how decorators applied to various declarations inside of a class are applied:</a:t>
            </a:r>
          </a:p>
          <a:p>
            <a:pPr>
              <a:defRPr/>
            </a:pPr>
            <a:endParaRPr lang="en-IN" altLang="en-US" i="1" dirty="0"/>
          </a:p>
          <a:p>
            <a:pPr lvl="1">
              <a:defRPr/>
            </a:pPr>
            <a:r>
              <a:rPr lang="en-IN" altLang="en-US" b="1" i="1" dirty="0"/>
              <a:t>Parameter Decorators</a:t>
            </a:r>
            <a:r>
              <a:rPr lang="en-IN" altLang="en-US" b="1" dirty="0"/>
              <a:t>, followed by </a:t>
            </a:r>
            <a:r>
              <a:rPr lang="en-IN" altLang="en-US" b="1" i="1" dirty="0"/>
              <a:t>Method</a:t>
            </a:r>
            <a:r>
              <a:rPr lang="en-IN" altLang="en-US" b="1" dirty="0"/>
              <a:t>, </a:t>
            </a:r>
            <a:r>
              <a:rPr lang="en-IN" altLang="en-US" b="1" i="1" dirty="0"/>
              <a:t>Accessor</a:t>
            </a:r>
            <a:r>
              <a:rPr lang="en-IN" altLang="en-US" b="1" dirty="0"/>
              <a:t>, or </a:t>
            </a:r>
            <a:r>
              <a:rPr lang="en-IN" altLang="en-US" b="1" i="1" dirty="0"/>
              <a:t>Property Decorators</a:t>
            </a:r>
            <a:r>
              <a:rPr lang="en-IN" altLang="en-US" b="1" dirty="0"/>
              <a:t> are applied for each instance member.</a:t>
            </a:r>
          </a:p>
          <a:p>
            <a:pPr lvl="1">
              <a:defRPr/>
            </a:pPr>
            <a:endParaRPr lang="en-IN" altLang="en-US" b="1" i="1" dirty="0"/>
          </a:p>
          <a:p>
            <a:pPr lvl="1">
              <a:defRPr/>
            </a:pPr>
            <a:r>
              <a:rPr lang="en-IN" altLang="en-US" b="1" i="1" dirty="0"/>
              <a:t>Parameter Decorators</a:t>
            </a:r>
            <a:r>
              <a:rPr lang="en-IN" altLang="en-US" b="1" dirty="0"/>
              <a:t>, followed by </a:t>
            </a:r>
            <a:r>
              <a:rPr lang="en-IN" altLang="en-US" b="1" i="1" dirty="0"/>
              <a:t>Method</a:t>
            </a:r>
            <a:r>
              <a:rPr lang="en-IN" altLang="en-US" b="1" dirty="0"/>
              <a:t>, </a:t>
            </a:r>
            <a:r>
              <a:rPr lang="en-IN" altLang="en-US" b="1" i="1" dirty="0"/>
              <a:t>Accessor</a:t>
            </a:r>
            <a:r>
              <a:rPr lang="en-IN" altLang="en-US" b="1" dirty="0"/>
              <a:t>, or </a:t>
            </a:r>
            <a:r>
              <a:rPr lang="en-IN" altLang="en-US" b="1" i="1" dirty="0"/>
              <a:t>Property Decorators</a:t>
            </a:r>
            <a:r>
              <a:rPr lang="en-IN" altLang="en-US" b="1" dirty="0"/>
              <a:t> are applied for each static member.</a:t>
            </a:r>
          </a:p>
          <a:p>
            <a:pPr lvl="1">
              <a:defRPr/>
            </a:pPr>
            <a:endParaRPr lang="en-IN" altLang="en-US" b="1" i="1" dirty="0"/>
          </a:p>
          <a:p>
            <a:pPr lvl="1">
              <a:defRPr/>
            </a:pPr>
            <a:r>
              <a:rPr lang="en-IN" altLang="en-US" b="1" i="1" dirty="0"/>
              <a:t>Parameter Decorators</a:t>
            </a:r>
            <a:r>
              <a:rPr lang="en-IN" altLang="en-US" b="1" dirty="0"/>
              <a:t> are applied for the constructor.</a:t>
            </a:r>
          </a:p>
          <a:p>
            <a:pPr lvl="1">
              <a:defRPr/>
            </a:pPr>
            <a:endParaRPr lang="en-IN" altLang="en-US" b="1" i="1" dirty="0"/>
          </a:p>
          <a:p>
            <a:pPr lvl="1">
              <a:defRPr/>
            </a:pPr>
            <a:r>
              <a:rPr lang="en-IN" altLang="en-US" b="1" i="1" dirty="0"/>
              <a:t>Class Decorators</a:t>
            </a:r>
            <a:r>
              <a:rPr lang="en-IN" altLang="en-US" b="1" dirty="0"/>
              <a:t> are applied for the class.</a:t>
            </a:r>
          </a:p>
          <a:p>
            <a:pPr marL="0" indent="0">
              <a:buFontTx/>
              <a:buNone/>
              <a:defRPr/>
            </a:pPr>
            <a:br>
              <a:rPr lang="en-IN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3">
            <a:extLst>
              <a:ext uri="{FF2B5EF4-FFF2-40B4-BE49-F238E27FC236}">
                <a16:creationId xmlns:a16="http://schemas.microsoft.com/office/drawing/2014/main" id="{D744B668-6E55-53AA-6E5F-D4537D299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Directives</a:t>
            </a:r>
            <a:endParaRPr lang="en-I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DA0EC-4E85-4518-30FD-93B3DF01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444444"/>
                </a:solidFill>
              </a:rPr>
              <a:t>Directives are classes that add additional behavior to elements 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Custom directives to enhance the functionality of HTML elements to build reusable components. 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They are used to modify the behavior or change the characteristics of an elements in the  application.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Reused throughout your angular application.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Three types of directives: </a:t>
            </a:r>
          </a:p>
          <a:p>
            <a:pPr lvl="1">
              <a:defRPr/>
            </a:pPr>
            <a:r>
              <a:rPr lang="en-US" b="1" dirty="0">
                <a:solidFill>
                  <a:srgbClr val="06072A"/>
                </a:solidFill>
              </a:rPr>
              <a:t>structural</a:t>
            </a:r>
            <a:r>
              <a:rPr lang="en-US" dirty="0">
                <a:solidFill>
                  <a:srgbClr val="000000"/>
                </a:solidFill>
              </a:rPr>
              <a:t>, </a:t>
            </a:r>
            <a:r>
              <a:rPr lang="en-US" b="1" dirty="0">
                <a:solidFill>
                  <a:srgbClr val="06072A"/>
                </a:solidFill>
              </a:rPr>
              <a:t>attribute</a:t>
            </a:r>
            <a:r>
              <a:rPr lang="en-US" dirty="0">
                <a:solidFill>
                  <a:srgbClr val="000000"/>
                </a:solidFill>
              </a:rPr>
              <a:t> and </a:t>
            </a:r>
            <a:r>
              <a:rPr lang="en-US" b="1" dirty="0">
                <a:solidFill>
                  <a:srgbClr val="06072A"/>
                </a:solidFill>
              </a:rPr>
              <a:t>components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0" indent="0">
              <a:buFontTx/>
              <a:buNone/>
              <a:defRPr/>
            </a:pPr>
            <a:br>
              <a:rPr lang="en-US" sz="1800" dirty="0"/>
            </a:br>
            <a:endParaRPr lang="en-IN" sz="18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36073AF-1780-8B54-72EB-3E9A4E9BF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Directives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9777A21-AEB3-A667-F4F4-58C3CC70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b="1" dirty="0"/>
              <a:t>ng generate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r>
              <a:rPr lang="en-US" b="1" dirty="0"/>
              <a:t> [name] 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class is decorated with the </a:t>
            </a:r>
            <a:r>
              <a:rPr lang="en-US" b="1" i="1" dirty="0"/>
              <a:t>Directive decorator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specifies a selector which will be looked up in views.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Class has a constructor which takes two arguments</a:t>
            </a:r>
          </a:p>
          <a:p>
            <a:pPr lvl="1">
              <a:defRPr/>
            </a:pPr>
            <a:r>
              <a:rPr lang="en-US" b="1" dirty="0" err="1">
                <a:solidFill>
                  <a:srgbClr val="FF0000"/>
                </a:solidFill>
              </a:rPr>
              <a:t>ElementRef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Renderer</a:t>
            </a:r>
          </a:p>
          <a:p>
            <a:pPr lvl="1"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n-US" b="1" dirty="0"/>
              <a:t>constructor(private </a:t>
            </a:r>
            <a:r>
              <a:rPr lang="en-US" b="1" dirty="0" err="1">
                <a:solidFill>
                  <a:srgbClr val="C00000"/>
                </a:solidFill>
              </a:rPr>
              <a:t>el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b="1" dirty="0" err="1">
                <a:solidFill>
                  <a:srgbClr val="C00000"/>
                </a:solidFill>
              </a:rPr>
              <a:t>ElementRef</a:t>
            </a:r>
            <a:r>
              <a:rPr lang="en-US" b="1" dirty="0"/>
              <a:t>, private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renderer: Renderer2</a:t>
            </a:r>
            <a:r>
              <a:rPr lang="en-US" b="1" dirty="0"/>
              <a:t>) {}</a:t>
            </a:r>
          </a:p>
          <a:p>
            <a:pPr lvl="1"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b="1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47B55C9B-30AD-7DB6-99F1-56EC966A2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Packages.json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0068E8C9-68EE-0ADB-220E-A626C49E37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Script Section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This   Script section contains many of the most useful commands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Ng,start,test etc</a:t>
            </a:r>
          </a:p>
          <a:p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 b="1" i="1"/>
              <a:t>devDependencies Section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This section contains the entries required  for application development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Typescript,karma,jasmine,protractor etc.,</a:t>
            </a: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3">
            <a:extLst>
              <a:ext uri="{FF2B5EF4-FFF2-40B4-BE49-F238E27FC236}">
                <a16:creationId xmlns:a16="http://schemas.microsoft.com/office/drawing/2014/main" id="{DE19C243-AE8F-C606-A6FC-7E6AB2B45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 Reference</a:t>
            </a:r>
          </a:p>
        </p:txBody>
      </p:sp>
      <p:sp>
        <p:nvSpPr>
          <p:cNvPr id="73730" name="Content Placeholder 4">
            <a:extLst>
              <a:ext uri="{FF2B5EF4-FFF2-40B4-BE49-F238E27FC236}">
                <a16:creationId xmlns:a16="http://schemas.microsoft.com/office/drawing/2014/main" id="{2EFF4011-1CB9-54C0-6C6E-D575B5184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ElementRef</a:t>
            </a:r>
            <a:r>
              <a:rPr lang="en-US" altLang="en-US"/>
              <a:t> </a:t>
            </a:r>
          </a:p>
          <a:p>
            <a:pPr lvl="1"/>
            <a:r>
              <a:rPr lang="en-US" altLang="en-US"/>
              <a:t>A wrapper for the actual DOM element </a:t>
            </a:r>
          </a:p>
          <a:p>
            <a:pPr lvl="1"/>
            <a:r>
              <a:rPr lang="en-US" altLang="en-US"/>
              <a:t>Can Uses its property nativeElement to access DOM Elements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b="1" u="sng"/>
              <a:t>el.nativeElement.style.backgroundColor = "gray";</a:t>
            </a:r>
          </a:p>
          <a:p>
            <a:endParaRPr lang="en-US" altLang="en-US" b="1" u="sng">
              <a:solidFill>
                <a:srgbClr val="C00000"/>
              </a:solidFill>
            </a:endParaRPr>
          </a:p>
          <a:p>
            <a:r>
              <a:rPr lang="en-US" altLang="en-US" b="1" u="sng">
                <a:solidFill>
                  <a:srgbClr val="C00000"/>
                </a:solidFill>
              </a:rPr>
              <a:t>Renderer2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  </a:t>
            </a:r>
            <a:r>
              <a:rPr lang="en-US" altLang="en-US" i="1"/>
              <a:t>platform independent</a:t>
            </a:r>
            <a:r>
              <a:rPr lang="en-US" altLang="en-US"/>
              <a:t> way of setting properties on elements </a:t>
            </a:r>
          </a:p>
          <a:p>
            <a:pPr lvl="1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Can create element, provide a text and then it can be appended with any existing element at run time on any event of an element. </a:t>
            </a:r>
          </a:p>
          <a:p>
            <a:endParaRPr lang="en-US" altLang="en-US"/>
          </a:p>
          <a:p>
            <a:pPr lvl="1"/>
            <a:r>
              <a:rPr lang="en-US" altLang="en-US"/>
              <a:t>Can add and remove CSS classes, styles, HTML attributes </a:t>
            </a:r>
          </a:p>
          <a:p>
            <a:pPr lvl="1">
              <a:buFontTx/>
              <a:buNone/>
            </a:pPr>
            <a:endParaRPr lang="en-US" altLang="en-US" b="1" u="sng"/>
          </a:p>
          <a:p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C4266BFF-81FE-7943-0A81-1489B1FD0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Renderer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B4CDF4F5-BEC4-3D8C-37BE-22A2FBE66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Methods  of Renderer2 service.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setStyle() :</a:t>
            </a:r>
          </a:p>
          <a:p>
            <a:pPr lvl="1"/>
            <a:r>
              <a:rPr lang="en-US" altLang="en-US"/>
              <a:t>To set a CSS style for an element in the DOM</a:t>
            </a:r>
            <a:r>
              <a:rPr lang="en-US" altLang="en-US">
                <a:solidFill>
                  <a:srgbClr val="616161"/>
                </a:solidFill>
                <a:latin typeface="Segoe WPC"/>
              </a:rPr>
              <a:t>.</a:t>
            </a:r>
          </a:p>
          <a:p>
            <a:endParaRPr lang="en-US" altLang="en-US" b="1"/>
          </a:p>
          <a:p>
            <a:r>
              <a:rPr lang="en-US" altLang="en-US" b="1"/>
              <a:t>createElement()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Creates element such as &lt;div&gt;, &lt;ul&gt;, &lt;li&gt; etc. </a:t>
            </a:r>
          </a:p>
          <a:p>
            <a:pPr lvl="1"/>
            <a:r>
              <a:rPr lang="en-US" altLang="en-US"/>
              <a:t>createElement(name: string, namespace?: string|null): any </a:t>
            </a:r>
          </a:p>
          <a:p>
            <a:endParaRPr lang="en-US" altLang="en-US" b="1"/>
          </a:p>
          <a:p>
            <a:r>
              <a:rPr lang="en-US" altLang="en-US" b="1"/>
              <a:t>appendChild()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Appends new element to any existing </a:t>
            </a:r>
          </a:p>
          <a:p>
            <a:pPr lvl="1"/>
            <a:r>
              <a:rPr lang="en-US" altLang="en-US"/>
              <a:t>element.appendChild(parent: any, newChild: any): void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18642B9-85B1-C5F8-2563-EFBDE5A24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Directive</a:t>
            </a:r>
          </a:p>
        </p:txBody>
      </p:sp>
      <p:sp>
        <p:nvSpPr>
          <p:cNvPr id="167939" name="Content Placeholder 2">
            <a:extLst>
              <a:ext uri="{FF2B5EF4-FFF2-40B4-BE49-F238E27FC236}">
                <a16:creationId xmlns:a16="http://schemas.microsoft.com/office/drawing/2014/main" id="{06F3463D-DA3F-4263-7F66-6A2DA546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059363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IN" dirty="0"/>
              <a:t>@</a:t>
            </a:r>
            <a:r>
              <a:rPr lang="en-IN" dirty="0">
                <a:solidFill>
                  <a:srgbClr val="C00000"/>
                </a:solidFill>
              </a:rPr>
              <a:t>Directive</a:t>
            </a:r>
            <a:r>
              <a:rPr lang="en-IN" dirty="0"/>
              <a:t>({</a:t>
            </a:r>
          </a:p>
          <a:p>
            <a:pPr marL="457200" lvl="1" indent="0">
              <a:buFontTx/>
              <a:buNone/>
              <a:defRPr/>
            </a:pPr>
            <a:r>
              <a:rPr lang="en-IN" dirty="0"/>
              <a:t>  selector: '[</a:t>
            </a:r>
            <a:r>
              <a:rPr lang="en-IN" b="1" dirty="0" err="1">
                <a:solidFill>
                  <a:srgbClr val="0070C0"/>
                </a:solidFill>
              </a:rPr>
              <a:t>appRoundBorder</a:t>
            </a:r>
            <a:r>
              <a:rPr lang="en-IN" dirty="0"/>
              <a:t>]'</a:t>
            </a:r>
          </a:p>
          <a:p>
            <a:pPr marL="457200" lvl="1" indent="0">
              <a:buFontTx/>
              <a:buNone/>
              <a:defRPr/>
            </a:pPr>
            <a:r>
              <a:rPr lang="en-IN" dirty="0"/>
              <a:t>})</a:t>
            </a:r>
          </a:p>
          <a:p>
            <a:pPr marL="457200" lvl="1" indent="0">
              <a:buFontTx/>
              <a:buNone/>
              <a:defRPr/>
            </a:pPr>
            <a:r>
              <a:rPr lang="en-IN" dirty="0"/>
              <a:t>export class </a:t>
            </a:r>
            <a:r>
              <a:rPr lang="en-IN" dirty="0" err="1"/>
              <a:t>RoundBorderDirective</a:t>
            </a:r>
            <a:r>
              <a:rPr lang="en-IN" dirty="0"/>
              <a:t> {</a:t>
            </a:r>
          </a:p>
          <a:p>
            <a:pPr marL="457200" lvl="1" indent="0">
              <a:buFontTx/>
              <a:buNone/>
              <a:defRPr/>
            </a:pPr>
            <a:br>
              <a:rPr lang="en-IN" dirty="0"/>
            </a:br>
            <a:r>
              <a:rPr lang="en-IN" dirty="0"/>
              <a:t>  @Input(</a:t>
            </a:r>
            <a:r>
              <a:rPr lang="en-IN" b="1" dirty="0">
                <a:solidFill>
                  <a:srgbClr val="00B0F0"/>
                </a:solidFill>
              </a:rPr>
              <a:t>'appRoundBorder</a:t>
            </a:r>
            <a:r>
              <a:rPr lang="en-IN" dirty="0"/>
              <a:t>') </a:t>
            </a:r>
            <a:r>
              <a:rPr lang="en-IN" dirty="0" err="1"/>
              <a:t>borderRadius:string</a:t>
            </a:r>
            <a:r>
              <a:rPr lang="en-IN" dirty="0"/>
              <a:t>=‘’</a:t>
            </a:r>
          </a:p>
          <a:p>
            <a:pPr marL="457200" lvl="1" indent="0">
              <a:buFontTx/>
              <a:buNone/>
              <a:defRPr/>
            </a:pPr>
            <a:endParaRPr lang="en-IN" dirty="0"/>
          </a:p>
          <a:p>
            <a:pPr marL="457200" lvl="1" indent="0">
              <a:buFontTx/>
              <a:buNone/>
              <a:defRPr/>
            </a:pPr>
            <a:r>
              <a:rPr lang="en-IN" sz="1600" dirty="0"/>
              <a:t>constructor(private </a:t>
            </a:r>
            <a:r>
              <a:rPr lang="en-IN" sz="1600" dirty="0" err="1"/>
              <a:t>elementRef</a:t>
            </a:r>
            <a:r>
              <a:rPr lang="en-IN" sz="1600" dirty="0"/>
              <a:t>: </a:t>
            </a:r>
            <a:r>
              <a:rPr lang="en-IN" sz="1600" b="1" dirty="0" err="1">
                <a:solidFill>
                  <a:srgbClr val="00B050"/>
                </a:solidFill>
              </a:rPr>
              <a:t>ElementRef</a:t>
            </a:r>
            <a:r>
              <a:rPr lang="en-IN" sz="1600" dirty="0" err="1"/>
              <a:t>,private</a:t>
            </a:r>
            <a:r>
              <a:rPr lang="en-IN" sz="1600" dirty="0"/>
              <a:t> renderer:</a:t>
            </a:r>
            <a:r>
              <a:rPr lang="en-IN" sz="1600" b="1" dirty="0">
                <a:solidFill>
                  <a:srgbClr val="7030A0"/>
                </a:solidFill>
              </a:rPr>
              <a:t>Renderer2</a:t>
            </a:r>
            <a:r>
              <a:rPr lang="en-IN" sz="1600" dirty="0"/>
              <a:t>){ }</a:t>
            </a:r>
          </a:p>
          <a:p>
            <a:pPr marL="457200" lvl="1" indent="0">
              <a:buFontTx/>
              <a:buNone/>
              <a:defRPr/>
            </a:pPr>
            <a:endParaRPr lang="en-IN" dirty="0"/>
          </a:p>
          <a:p>
            <a:pPr marL="457200" lvl="1" indent="0">
              <a:buFontTx/>
              <a:buNone/>
              <a:defRPr/>
            </a:pPr>
            <a:r>
              <a:rPr lang="en-IN" dirty="0"/>
              <a:t> </a:t>
            </a:r>
            <a:r>
              <a:rPr lang="en-IN" b="1" dirty="0" err="1">
                <a:solidFill>
                  <a:srgbClr val="7030A0"/>
                </a:solidFill>
              </a:rPr>
              <a:t>ngOnInit</a:t>
            </a:r>
            <a:r>
              <a:rPr lang="en-IN" dirty="0"/>
              <a:t>(): void {</a:t>
            </a:r>
          </a:p>
          <a:p>
            <a:pPr marL="457200" lvl="1" indent="0">
              <a:buFontTx/>
              <a:buNone/>
              <a:defRPr/>
            </a:pPr>
            <a:r>
              <a:rPr lang="en-IN" dirty="0"/>
              <a:t>    </a:t>
            </a:r>
            <a:r>
              <a:rPr lang="en-IN" dirty="0" err="1"/>
              <a:t>this.renderer.setStyle</a:t>
            </a:r>
            <a:r>
              <a:rPr lang="en-IN" dirty="0"/>
              <a:t>(</a:t>
            </a:r>
            <a:r>
              <a:rPr lang="en-IN" dirty="0" err="1"/>
              <a:t>this.</a:t>
            </a:r>
            <a:r>
              <a:rPr lang="en-IN" b="1" dirty="0" err="1">
                <a:solidFill>
                  <a:srgbClr val="00B050"/>
                </a:solidFill>
              </a:rPr>
              <a:t>elementRef</a:t>
            </a:r>
            <a:r>
              <a:rPr lang="en-IN" dirty="0" err="1"/>
              <a:t>.</a:t>
            </a:r>
            <a:r>
              <a:rPr lang="en-IN" b="1" dirty="0" err="1">
                <a:solidFill>
                  <a:schemeClr val="bg1">
                    <a:lumMod val="10000"/>
                  </a:schemeClr>
                </a:solidFill>
              </a:rPr>
              <a:t>nativeElement</a:t>
            </a:r>
            <a:r>
              <a:rPr lang="en-IN" dirty="0"/>
              <a:t>, 'border-radius’,  	</a:t>
            </a:r>
            <a:r>
              <a:rPr lang="en-IN" dirty="0" err="1"/>
              <a:t>this.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borderRadius</a:t>
            </a:r>
            <a:r>
              <a:rPr lang="en-IN" dirty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IN" dirty="0"/>
              <a:t>   }</a:t>
            </a:r>
          </a:p>
          <a:p>
            <a:pPr marL="457200" lvl="1" indent="0">
              <a:buFontTx/>
              <a:buNone/>
              <a:defRPr/>
            </a:pPr>
            <a:r>
              <a:rPr lang="en-IN" dirty="0"/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appRoundBorder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"10px"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"border:2px solid blue;"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IN" dirty="0"/>
          </a:p>
          <a:p>
            <a:pPr marL="457200" lvl="1" indent="0">
              <a:buFontTx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AB20ADF3-94F6-4E50-3C80-1BE608755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Directives with Host Listeners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407DB258-1A12-8770-1F49-0F9912A82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specify the DOM events a directive listens </a:t>
            </a:r>
          </a:p>
          <a:p>
            <a:endParaRPr lang="en-US" altLang="en-US"/>
          </a:p>
          <a:p>
            <a:r>
              <a:rPr lang="en-US" altLang="en-US" b="1"/>
              <a:t>event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DOM event that the directive listens to.</a:t>
            </a:r>
          </a:p>
          <a:p>
            <a:endParaRPr lang="en-US" altLang="en-US" b="1"/>
          </a:p>
          <a:p>
            <a:r>
              <a:rPr lang="en-US" altLang="en-US" b="1"/>
              <a:t>statement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Statement to execute when the event occurs. 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466AEC41-A66C-9B59-B326-709BFAD87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@HostListener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5EC162C6-898C-5A00-05C9-238EAFB82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Used to Listen to the event emitted by host element in a Directive</a:t>
            </a:r>
          </a:p>
          <a:p>
            <a:endParaRPr lang="en-US" altLang="en-US"/>
          </a:p>
          <a:p>
            <a:r>
              <a:rPr lang="en-US" altLang="en-US"/>
              <a:t>Will the Invoke the decorated method when the host element emits the specified event. </a:t>
            </a:r>
            <a:br>
              <a:rPr lang="en-US" altLang="en-US"/>
            </a:br>
            <a:endParaRPr lang="en-US" altLang="en-US"/>
          </a:p>
          <a:p>
            <a:pPr lvl="1"/>
            <a:endParaRPr lang="en-US" altLang="en-US"/>
          </a:p>
          <a:p>
            <a:pPr lvl="1">
              <a:buFontTx/>
              <a:buNone/>
            </a:pPr>
            <a:r>
              <a:rPr lang="en-US" altLang="en-US" b="1"/>
              <a:t>@ HostListener('click') myClick(){ } </a:t>
            </a:r>
          </a:p>
          <a:p>
            <a:pPr lvl="1"/>
            <a:endParaRPr lang="en-US" altLang="en-US"/>
          </a:p>
          <a:p>
            <a:pPr lvl="2">
              <a:buFontTx/>
              <a:buNone/>
            </a:pPr>
            <a:r>
              <a:rPr lang="en-US" altLang="en-US" b="1">
                <a:solidFill>
                  <a:srgbClr val="C00000"/>
                </a:solidFill>
              </a:rPr>
              <a:t>Equivalent to  (click)="myClick()"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065CC338-AE04-7A45-4811-97D3CA223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@HostListener</a:t>
            </a:r>
            <a:endParaRPr lang="en-IN" altLang="en-US"/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AC2E363C-4127-1735-A759-164FCAD410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altLang="en-US">
                <a:solidFill>
                  <a:srgbClr val="000000"/>
                </a:solidFill>
              </a:rPr>
              <a:t>@HostListener(</a:t>
            </a:r>
            <a:r>
              <a:rPr lang="en-IN" altLang="en-US">
                <a:solidFill>
                  <a:srgbClr val="A31515"/>
                </a:solidFill>
              </a:rPr>
              <a:t>'mouseover'</a:t>
            </a:r>
            <a:r>
              <a:rPr lang="en-IN" altLang="en-US">
                <a:solidFill>
                  <a:srgbClr val="000000"/>
                </a:solidFill>
              </a:rPr>
              <a:t>) over():void{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br>
              <a:rPr lang="en-IN" altLang="en-US">
                <a:solidFill>
                  <a:srgbClr val="000000"/>
                </a:solidFill>
              </a:rPr>
            </a:br>
            <a:r>
              <a:rPr lang="en-IN" altLang="en-US">
                <a:solidFill>
                  <a:srgbClr val="000000"/>
                </a:solidFill>
              </a:rPr>
              <a:t>      </a:t>
            </a:r>
            <a:r>
              <a:rPr lang="en-IN" altLang="en-US">
                <a:solidFill>
                  <a:srgbClr val="0000FF"/>
                </a:solidFill>
              </a:rPr>
              <a:t>this</a:t>
            </a:r>
            <a:r>
              <a:rPr lang="en-IN" altLang="en-US">
                <a:solidFill>
                  <a:srgbClr val="000000"/>
                </a:solidFill>
              </a:rPr>
              <a:t>.renderer.addClass(</a:t>
            </a:r>
            <a:r>
              <a:rPr lang="en-IN" altLang="en-US">
                <a:solidFill>
                  <a:srgbClr val="0000FF"/>
                </a:solidFill>
              </a:rPr>
              <a:t>this</a:t>
            </a:r>
            <a:r>
              <a:rPr lang="en-IN" altLang="en-US">
                <a:solidFill>
                  <a:srgbClr val="000000"/>
                </a:solidFill>
              </a:rPr>
              <a:t>.element.nativeElement, </a:t>
            </a:r>
            <a:r>
              <a:rPr lang="en-IN" altLang="en-US">
                <a:solidFill>
                  <a:srgbClr val="A31515"/>
                </a:solidFill>
              </a:rPr>
              <a:t>'increase'</a:t>
            </a:r>
            <a:r>
              <a:rPr lang="en-IN" altLang="en-US">
                <a:solidFill>
                  <a:srgbClr val="000000"/>
                </a:solidFill>
              </a:rPr>
              <a:t>);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   }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br>
              <a:rPr lang="en-IN" altLang="en-US">
                <a:solidFill>
                  <a:srgbClr val="000000"/>
                </a:solidFill>
              </a:rPr>
            </a:br>
            <a:r>
              <a:rPr lang="en-IN" altLang="en-US">
                <a:solidFill>
                  <a:srgbClr val="000000"/>
                </a:solidFill>
              </a:rPr>
              <a:t>     @HostListener(</a:t>
            </a:r>
            <a:r>
              <a:rPr lang="en-IN" altLang="en-US">
                <a:solidFill>
                  <a:srgbClr val="A31515"/>
                </a:solidFill>
              </a:rPr>
              <a:t>'mouseout'</a:t>
            </a:r>
            <a:r>
              <a:rPr lang="en-IN" altLang="en-US">
                <a:solidFill>
                  <a:srgbClr val="000000"/>
                </a:solidFill>
              </a:rPr>
              <a:t>) out(){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br>
              <a:rPr lang="en-IN" altLang="en-US">
                <a:solidFill>
                  <a:srgbClr val="000000"/>
                </a:solidFill>
              </a:rPr>
            </a:br>
            <a:r>
              <a:rPr lang="en-IN" altLang="en-US">
                <a:solidFill>
                  <a:srgbClr val="000000"/>
                </a:solidFill>
              </a:rPr>
              <a:t>      </a:t>
            </a:r>
            <a:r>
              <a:rPr lang="en-IN" altLang="en-US">
                <a:solidFill>
                  <a:srgbClr val="0000FF"/>
                </a:solidFill>
              </a:rPr>
              <a:t>this</a:t>
            </a:r>
            <a:r>
              <a:rPr lang="en-IN" altLang="en-US">
                <a:solidFill>
                  <a:srgbClr val="000000"/>
                </a:solidFill>
              </a:rPr>
              <a:t>.renderer.removeClass(</a:t>
            </a:r>
            <a:r>
              <a:rPr lang="en-IN" altLang="en-US">
                <a:solidFill>
                  <a:srgbClr val="0000FF"/>
                </a:solidFill>
              </a:rPr>
              <a:t>this</a:t>
            </a:r>
            <a:r>
              <a:rPr lang="en-IN" altLang="en-US">
                <a:solidFill>
                  <a:srgbClr val="000000"/>
                </a:solidFill>
              </a:rPr>
              <a:t>.element.nativeElement, </a:t>
            </a:r>
            <a:r>
              <a:rPr lang="en-IN" altLang="en-US">
                <a:solidFill>
                  <a:srgbClr val="A31515"/>
                </a:solidFill>
              </a:rPr>
              <a:t>'increase'</a:t>
            </a:r>
            <a:r>
              <a:rPr lang="en-IN" altLang="en-US">
                <a:solidFill>
                  <a:srgbClr val="000000"/>
                </a:solidFill>
              </a:rPr>
              <a:t> );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   }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3">
            <a:extLst>
              <a:ext uri="{FF2B5EF4-FFF2-40B4-BE49-F238E27FC236}">
                <a16:creationId xmlns:a16="http://schemas.microsoft.com/office/drawing/2014/main" id="{06566667-FB92-2727-DF55-359512021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/>
              <a:t>Directive and Components</a:t>
            </a:r>
          </a:p>
        </p:txBody>
      </p:sp>
      <p:sp>
        <p:nvSpPr>
          <p:cNvPr id="80898" name="Text Placeholder 4">
            <a:extLst>
              <a:ext uri="{FF2B5EF4-FFF2-40B4-BE49-F238E27FC236}">
                <a16:creationId xmlns:a16="http://schemas.microsoft.com/office/drawing/2014/main" id="{03A1FACD-73E1-0AEB-931E-3C03C5B82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40188" cy="639763"/>
          </a:xfrm>
        </p:spPr>
        <p:txBody>
          <a:bodyPr/>
          <a:lstStyle/>
          <a:p>
            <a:r>
              <a:rPr lang="en-US" altLang="en-US"/>
              <a:t>@Components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66412B15-0972-DE6B-2379-29BF8962A4E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000"/>
              <a:t>To register the components.</a:t>
            </a:r>
          </a:p>
          <a:p>
            <a:r>
              <a:rPr lang="en-US" altLang="en-US" sz="2000"/>
              <a:t>To create UI widgets.</a:t>
            </a:r>
          </a:p>
          <a:p>
            <a:r>
              <a:rPr lang="en-US" altLang="en-US" sz="2000"/>
              <a:t>To split to application into smaller parts.</a:t>
            </a:r>
          </a:p>
          <a:p>
            <a:r>
              <a:rPr lang="en-US" altLang="en-US" sz="2000"/>
              <a:t>Only one component is used per DOM element.</a:t>
            </a:r>
          </a:p>
          <a:p>
            <a:r>
              <a:rPr lang="en-US" altLang="en-US" sz="2000"/>
              <a:t>template and templateUrl are mandatory in the components.</a:t>
            </a:r>
          </a:p>
        </p:txBody>
      </p:sp>
      <p:sp>
        <p:nvSpPr>
          <p:cNvPr id="80900" name="Text Placeholder 5">
            <a:extLst>
              <a:ext uri="{FF2B5EF4-FFF2-40B4-BE49-F238E27FC236}">
                <a16:creationId xmlns:a16="http://schemas.microsoft.com/office/drawing/2014/main" id="{3AF67AEC-8399-7379-CDC0-644167BCF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4648200" y="1219200"/>
            <a:ext cx="4041775" cy="639763"/>
          </a:xfrm>
        </p:spPr>
        <p:txBody>
          <a:bodyPr/>
          <a:lstStyle/>
          <a:p>
            <a:r>
              <a:rPr lang="en-US" altLang="en-US"/>
              <a:t>@Directive</a:t>
            </a:r>
          </a:p>
        </p:txBody>
      </p:sp>
      <p:sp>
        <p:nvSpPr>
          <p:cNvPr id="80901" name="Content Placeholder 6">
            <a:extLst>
              <a:ext uri="{FF2B5EF4-FFF2-40B4-BE49-F238E27FC236}">
                <a16:creationId xmlns:a16="http://schemas.microsoft.com/office/drawing/2014/main" id="{8AEAE767-ECA1-AF41-4274-FDBD60767D37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sz="2000"/>
              <a:t>To register the directives.</a:t>
            </a:r>
          </a:p>
          <a:p>
            <a:r>
              <a:rPr lang="en-US" altLang="en-US" sz="2000"/>
              <a:t>To Change or add existing DOM elements.</a:t>
            </a:r>
          </a:p>
          <a:p>
            <a:r>
              <a:rPr lang="en-US" altLang="en-US" sz="2000"/>
              <a:t>To design a reusable components.</a:t>
            </a:r>
          </a:p>
          <a:p>
            <a:r>
              <a:rPr lang="en-US" altLang="en-US" sz="2000"/>
              <a:t>More than one directive are used per DOM element.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71ABD-C2C6-7E7C-92BF-A91BF18D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FE4B5-BFAD-5A1C-071E-EEC55461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RXJs</a:t>
            </a:r>
          </a:p>
        </p:txBody>
      </p:sp>
      <p:sp>
        <p:nvSpPr>
          <p:cNvPr id="70658" name="Text Placeholder 4">
            <a:extLst>
              <a:ext uri="{FF2B5EF4-FFF2-40B4-BE49-F238E27FC236}">
                <a16:creationId xmlns:a16="http://schemas.microsoft.com/office/drawing/2014/main" id="{FC39CAAD-4E94-1AB5-592A-0379AE3E5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949720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FAA0DCF-9A44-669D-F73C-7AFF2C10B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*R*eactive E*x*tensions for *J*ava*S*cript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A948D82E-19F6-8AC4-ADE2-248B1B415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stream in the RxJS represents </a:t>
            </a:r>
            <a:r>
              <a:rPr lang="en-US" altLang="en-US" b="1"/>
              <a:t>values over time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A library for composing asynchronous and event-based programs by using observable sequences.</a:t>
            </a:r>
          </a:p>
          <a:p>
            <a:pPr lvl="1"/>
            <a:endParaRPr lang="en-US" altLang="en-US"/>
          </a:p>
          <a:p>
            <a:r>
              <a:rPr lang="en-US" altLang="en-US" b="1"/>
              <a:t>Observable </a:t>
            </a:r>
          </a:p>
          <a:p>
            <a:pPr lvl="1"/>
            <a:r>
              <a:rPr lang="en-US" altLang="en-US"/>
              <a:t>A function that produces a stream of values to an observer over time. </a:t>
            </a:r>
          </a:p>
          <a:p>
            <a:endParaRPr lang="en-US" altLang="en-US" b="1"/>
          </a:p>
          <a:p>
            <a:r>
              <a:rPr lang="en-US" altLang="en-US" b="1"/>
              <a:t>Observer </a:t>
            </a:r>
          </a:p>
          <a:p>
            <a:pPr lvl="1"/>
            <a:r>
              <a:rPr lang="en-US" altLang="en-US"/>
              <a:t>Observer is the one which  subscribes to an observable</a:t>
            </a:r>
          </a:p>
          <a:p>
            <a:pPr lvl="1"/>
            <a:r>
              <a:rPr lang="en-US" altLang="en-US"/>
              <a:t>Read values coming from an observable. </a:t>
            </a:r>
          </a:p>
          <a:p>
            <a:pPr lvl="1"/>
            <a:r>
              <a:rPr lang="en-US" altLang="en-US"/>
              <a:t>An observer has three callbacks that accept notifications coming from the observer,</a:t>
            </a:r>
          </a:p>
          <a:p>
            <a:pPr lvl="2"/>
            <a:r>
              <a:rPr lang="en-US" altLang="en-US" sz="1800" b="1">
                <a:solidFill>
                  <a:srgbClr val="C00000"/>
                </a:solidFill>
              </a:rPr>
              <a:t>Next ,error,complete</a:t>
            </a:r>
            <a:endParaRPr lang="en-US" altLang="en-US" b="1">
              <a:solidFill>
                <a:srgbClr val="C00000"/>
              </a:solidFill>
            </a:endParaRP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02309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FEE0F12C-E9B8-7C4D-12C2-9300E28CD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/>
          <a:lstStyle/>
          <a:p>
            <a:r>
              <a:rPr lang="en-US" altLang="en-US"/>
              <a:t>RxJS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4604740B-6D94-4C0B-F73C-C0FC24E6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/>
              <a:t>create()</a:t>
            </a:r>
            <a:r>
              <a:rPr lang="en-US" dirty="0"/>
              <a:t> method accepts a single argument </a:t>
            </a:r>
            <a:r>
              <a:rPr lang="en-US" b="1" i="1" dirty="0">
                <a:solidFill>
                  <a:schemeClr val="bg1">
                    <a:lumMod val="75000"/>
                  </a:schemeClr>
                </a:solidFill>
              </a:rPr>
              <a:t>subscribe</a:t>
            </a:r>
            <a:r>
              <a:rPr lang="en-US" dirty="0"/>
              <a:t> function. </a:t>
            </a:r>
          </a:p>
          <a:p>
            <a:pPr>
              <a:defRPr/>
            </a:pPr>
            <a:r>
              <a:rPr lang="en-US" dirty="0"/>
              <a:t>This subscribe function accepts an </a:t>
            </a:r>
            <a:r>
              <a:rPr lang="en-US" b="1" i="1" dirty="0">
                <a:solidFill>
                  <a:srgbClr val="C00000"/>
                </a:solidFill>
              </a:rPr>
              <a:t>observer</a:t>
            </a:r>
            <a:r>
              <a:rPr lang="en-US" dirty="0"/>
              <a:t> argument.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Observable</a:t>
            </a:r>
            <a:r>
              <a:rPr lang="en-US" sz="2000" dirty="0"/>
              <a:t>} from '</a:t>
            </a:r>
            <a:r>
              <a:rPr lang="en-US" sz="2000" dirty="0" err="1"/>
              <a:t>rxjs</a:t>
            </a:r>
            <a:r>
              <a:rPr lang="en-US" sz="2000" dirty="0"/>
              <a:t>';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 err="1"/>
              <a:t>ngOnInit</a:t>
            </a:r>
            <a:r>
              <a:rPr lang="en-US" sz="2000" dirty="0"/>
              <a:t>(): void {</a:t>
            </a:r>
          </a:p>
          <a:p>
            <a:pPr lvl="1">
              <a:buFontTx/>
              <a:buNone/>
              <a:defRPr/>
            </a:pPr>
            <a:br>
              <a:rPr lang="en-US" sz="2000" dirty="0"/>
            </a:br>
            <a:r>
              <a:rPr lang="en-US" sz="2000" dirty="0"/>
              <a:t>const </a:t>
            </a:r>
            <a:r>
              <a:rPr lang="en-US" sz="2000" b="1" dirty="0" err="1">
                <a:solidFill>
                  <a:srgbClr val="C00000"/>
                </a:solidFill>
              </a:rPr>
              <a:t>obs</a:t>
            </a:r>
            <a:r>
              <a:rPr lang="en-US" sz="2000" dirty="0"/>
              <a:t>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Observable</a:t>
            </a:r>
            <a:r>
              <a:rPr lang="en-US" sz="2000" dirty="0" err="1"/>
              <a:t>.create</a:t>
            </a:r>
            <a:r>
              <a:rPr lang="en-US" sz="2000" dirty="0"/>
              <a:t>((observer: any) =&gt; {</a:t>
            </a:r>
          </a:p>
          <a:p>
            <a:pPr lvl="2">
              <a:buFontTx/>
              <a:buNone/>
              <a:defRPr/>
            </a:pPr>
            <a:r>
              <a:rPr lang="en-US" b="1" dirty="0" err="1"/>
              <a:t>observer.next</a:t>
            </a:r>
            <a:r>
              <a:rPr lang="en-US" b="1" dirty="0"/>
              <a:t>('Will be sent');</a:t>
            </a:r>
          </a:p>
          <a:p>
            <a:pPr lvl="2">
              <a:buFontTx/>
              <a:buNone/>
              <a:defRPr/>
            </a:pPr>
            <a:r>
              <a:rPr lang="en-US" b="1" dirty="0" err="1"/>
              <a:t>observer.next</a:t>
            </a:r>
            <a:r>
              <a:rPr lang="en-US" b="1" dirty="0"/>
              <a:t>('This too will be sent');</a:t>
            </a:r>
          </a:p>
          <a:p>
            <a:pPr lvl="2">
              <a:buFontTx/>
              <a:buNone/>
              <a:defRPr/>
            </a:pPr>
            <a:r>
              <a:rPr lang="en-US" b="1" dirty="0" err="1"/>
              <a:t>observer.complete</a:t>
            </a:r>
            <a:r>
              <a:rPr lang="en-US" b="1" dirty="0"/>
              <a:t>();</a:t>
            </a:r>
          </a:p>
          <a:p>
            <a:pPr lvl="2">
              <a:buFontTx/>
              <a:buNone/>
              <a:defRPr/>
            </a:pPr>
            <a:r>
              <a:rPr lang="en-US" b="1" dirty="0" err="1"/>
              <a:t>observer.next</a:t>
            </a:r>
            <a:r>
              <a:rPr lang="en-US" b="1" dirty="0"/>
              <a:t>('Will not be sent');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    });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2000" b="1" dirty="0" err="1">
                <a:solidFill>
                  <a:srgbClr val="C00000"/>
                </a:solidFill>
              </a:rPr>
              <a:t>obs</a:t>
            </a:r>
            <a:r>
              <a:rPr lang="en-US" sz="2000" dirty="0" err="1"/>
              <a:t>.subscribe</a:t>
            </a:r>
            <a:r>
              <a:rPr lang="en-US" sz="2000" dirty="0"/>
              <a:t>((x: any) =&gt; console.log(x));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  <a:p>
            <a:pPr lvl="1">
              <a:buFontTx/>
              <a:buNone/>
              <a:defRPr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8184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>
            <a:extLst>
              <a:ext uri="{FF2B5EF4-FFF2-40B4-BE49-F238E27FC236}">
                <a16:creationId xmlns:a16="http://schemas.microsoft.com/office/drawing/2014/main" id="{F1B5B00D-97C7-D13B-BEF7-EC26B9962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package.json</a:t>
            </a:r>
          </a:p>
        </p:txBody>
      </p:sp>
      <p:sp>
        <p:nvSpPr>
          <p:cNvPr id="238595" name="Content Placeholder 4">
            <a:extLst>
              <a:ext uri="{FF2B5EF4-FFF2-40B4-BE49-F238E27FC236}">
                <a16:creationId xmlns:a16="http://schemas.microsoft.com/office/drawing/2014/main" id="{AE66C4E6-91E2-3C47-A7A7-C91DAB00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also add in Project’s  </a:t>
            </a:r>
            <a:r>
              <a:rPr lang="en-US" dirty="0" err="1"/>
              <a:t>package.json</a:t>
            </a:r>
            <a:r>
              <a:rPr lang="en-US" dirty="0"/>
              <a:t> and run update</a:t>
            </a:r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"dependencies": {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IN" alt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"bootstrap"</a:t>
            </a:r>
            <a:r>
              <a:rPr lang="en-I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"^5.3.2"</a:t>
            </a:r>
            <a:r>
              <a:rPr lang="en-I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I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alt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IN" alt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jquery</a:t>
            </a:r>
            <a:r>
              <a:rPr lang="en-IN" alt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I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"^3.7.1"</a:t>
            </a:r>
            <a:r>
              <a:rPr lang="en-I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I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altLang="en-US" dirty="0">
                <a:solidFill>
                  <a:srgbClr val="0451A5"/>
                </a:solidFill>
                <a:latin typeface="Consolas" panose="020B0609020204030204" pitchFamily="49" charset="0"/>
              </a:rPr>
              <a:t>"popper.js"</a:t>
            </a:r>
            <a:r>
              <a:rPr lang="en-I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"^1.16.1"</a:t>
            </a:r>
            <a:r>
              <a:rPr lang="en-I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buFontTx/>
              <a:buNone/>
              <a:defRPr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jquery</a:t>
            </a:r>
            <a:r>
              <a:rPr lang="en-US" dirty="0"/>
              <a:t> --save </a:t>
            </a:r>
          </a:p>
          <a:p>
            <a:pPr lvl="1">
              <a:buFontTx/>
              <a:buNone/>
              <a:defRPr/>
            </a:pPr>
            <a:r>
              <a:rPr lang="en-US" dirty="0" err="1"/>
              <a:t>npm</a:t>
            </a:r>
            <a:r>
              <a:rPr lang="en-US" dirty="0"/>
              <a:t> install popper.js  --save </a:t>
            </a:r>
          </a:p>
          <a:p>
            <a:pPr>
              <a:defRPr/>
            </a:pPr>
            <a:endParaRPr lang="en-US" dirty="0"/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3">
            <a:extLst>
              <a:ext uri="{FF2B5EF4-FFF2-40B4-BE49-F238E27FC236}">
                <a16:creationId xmlns:a16="http://schemas.microsoft.com/office/drawing/2014/main" id="{27A3E54B-9B70-17C8-5EE5-EC8448ACF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HttpClient</a:t>
            </a:r>
          </a:p>
        </p:txBody>
      </p:sp>
      <p:sp>
        <p:nvSpPr>
          <p:cNvPr id="55298" name="Content Placeholder 4">
            <a:extLst>
              <a:ext uri="{FF2B5EF4-FFF2-40B4-BE49-F238E27FC236}">
                <a16:creationId xmlns:a16="http://schemas.microsoft.com/office/drawing/2014/main" id="{3898310D-8694-8C6F-C973-245DD5241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Introduced in the Angular 4.3.  </a:t>
            </a:r>
          </a:p>
          <a:p>
            <a:endParaRPr lang="en-US" altLang="en-US"/>
          </a:p>
          <a:p>
            <a:r>
              <a:rPr lang="en-US" altLang="en-US"/>
              <a:t>Available in package @angular/common/http </a:t>
            </a:r>
          </a:p>
          <a:p>
            <a:pPr lvl="1"/>
            <a:r>
              <a:rPr lang="en-US" altLang="en-US"/>
              <a:t>To replace the older HttpModule. </a:t>
            </a:r>
          </a:p>
          <a:p>
            <a:endParaRPr lang="en-US" altLang="en-US"/>
          </a:p>
          <a:p>
            <a:r>
              <a:rPr lang="en-US" altLang="en-US"/>
              <a:t>The Response returned from the HttpClient is an observable</a:t>
            </a:r>
          </a:p>
          <a:p>
            <a:pPr lvl="1"/>
            <a:endParaRPr lang="en-US" altLang="en-US"/>
          </a:p>
          <a:p>
            <a:pPr lvl="1"/>
            <a:r>
              <a:rPr lang="en-US" altLang="en-US" b="1"/>
              <a:t>Needs to be Subscribed.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 response can be converted to desired object</a:t>
            </a:r>
          </a:p>
          <a:p>
            <a:pPr lvl="1"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93354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2EBBF80A-455C-747C-1CDB-329EA494F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Client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A700-DDB4-A707-AEAF-DCC56E6D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import {</a:t>
            </a:r>
            <a:r>
              <a:rPr lang="en-US" b="1" dirty="0" err="1">
                <a:solidFill>
                  <a:srgbClr val="FF0000"/>
                </a:solidFill>
              </a:rPr>
              <a:t>HttpClientModule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HttpClient</a:t>
            </a:r>
            <a:r>
              <a:rPr lang="en-US" b="1" dirty="0">
                <a:solidFill>
                  <a:srgbClr val="FF0000"/>
                </a:solidFill>
              </a:rPr>
              <a:t>} from '@angular/common/http';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pPr lvl="1">
              <a:buFontTx/>
              <a:buNone/>
              <a:defRPr/>
            </a:pPr>
            <a:r>
              <a:rPr lang="en-US" dirty="0"/>
              <a:t>declarations: [</a:t>
            </a:r>
          </a:p>
          <a:p>
            <a:pPr lvl="1">
              <a:buFontTx/>
              <a:buNone/>
              <a:defRPr/>
            </a:pPr>
            <a:r>
              <a:rPr lang="en-US" dirty="0" err="1"/>
              <a:t>AppComponent</a:t>
            </a:r>
            <a:r>
              <a:rPr lang="en-US" dirty="0"/>
              <a:t>,</a:t>
            </a:r>
          </a:p>
          <a:p>
            <a:pPr lvl="1">
              <a:buFontTx/>
              <a:buNone/>
              <a:defRPr/>
            </a:pPr>
            <a:r>
              <a:rPr lang="en-US" dirty="0"/>
              <a:t>],</a:t>
            </a:r>
          </a:p>
          <a:p>
            <a:pPr lvl="1">
              <a:buFontTx/>
              <a:buNone/>
              <a:defRPr/>
            </a:pPr>
            <a:r>
              <a:rPr lang="en-US" dirty="0"/>
              <a:t>imports: [</a:t>
            </a:r>
          </a:p>
          <a:p>
            <a:pPr lvl="1">
              <a:buFontTx/>
              <a:buNone/>
              <a:defRPr/>
            </a:pPr>
            <a:r>
              <a:rPr lang="en-US" dirty="0" err="1"/>
              <a:t>BrowserModule</a:t>
            </a:r>
            <a:r>
              <a:rPr lang="en-US" dirty="0"/>
              <a:t> ,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HttpClientModule</a:t>
            </a:r>
            <a:r>
              <a:rPr lang="en-US" dirty="0"/>
              <a:t>],</a:t>
            </a:r>
          </a:p>
          <a:p>
            <a:pPr lvl="1">
              <a:buFontTx/>
              <a:buNone/>
              <a:defRPr/>
            </a:pPr>
            <a:r>
              <a:rPr lang="en-US" dirty="0"/>
              <a:t>providers: [</a:t>
            </a:r>
            <a:r>
              <a:rPr lang="en-US" b="1" dirty="0" err="1">
                <a:solidFill>
                  <a:srgbClr val="C00000"/>
                </a:solidFill>
              </a:rPr>
              <a:t>HttpClient</a:t>
            </a:r>
            <a:r>
              <a:rPr lang="en-US" dirty="0"/>
              <a:t>],</a:t>
            </a:r>
          </a:p>
          <a:p>
            <a:pPr lvl="1">
              <a:buFontTx/>
              <a:buNone/>
              <a:defRPr/>
            </a:pPr>
            <a:r>
              <a:rPr lang="en-US" dirty="0"/>
              <a:t>bootstrap: [</a:t>
            </a:r>
            <a:r>
              <a:rPr lang="en-US" dirty="0" err="1"/>
              <a:t>AppComponent</a:t>
            </a:r>
            <a:r>
              <a:rPr lang="en-US" dirty="0"/>
              <a:t>]</a:t>
            </a:r>
          </a:p>
          <a:p>
            <a:pPr lvl="1">
              <a:buFontTx/>
              <a:buNone/>
              <a:defRPr/>
            </a:pPr>
            <a:r>
              <a:rPr lang="en-US" dirty="0"/>
              <a:t>})</a:t>
            </a:r>
          </a:p>
          <a:p>
            <a:pPr lvl="1">
              <a:buFontTx/>
              <a:buNone/>
              <a:defRPr/>
            </a:pPr>
            <a:r>
              <a:rPr lang="en-US" dirty="0"/>
              <a:t>export class </a:t>
            </a:r>
            <a:r>
              <a:rPr lang="en-US" b="1" dirty="0" err="1"/>
              <a:t>AppModule</a:t>
            </a:r>
            <a:r>
              <a:rPr lang="en-US" dirty="0"/>
              <a:t> { }</a:t>
            </a:r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15648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6E79B4A3-D0D4-F51C-BA13-637CC8833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17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2379-9939-DA1D-1B04-7EB74B3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1800" dirty="0" err="1"/>
              <a:t>HttpClient</a:t>
            </a:r>
            <a:r>
              <a:rPr lang="en-IN" sz="1800" dirty="0"/>
              <a:t> is provided using the </a:t>
            </a:r>
            <a:r>
              <a:rPr lang="en-IN" sz="1800" b="1" dirty="0" err="1">
                <a:solidFill>
                  <a:srgbClr val="C00000"/>
                </a:solidFill>
              </a:rPr>
              <a:t>provideHttpClient</a:t>
            </a:r>
            <a:r>
              <a:rPr lang="en-IN" sz="1800" dirty="0"/>
              <a:t> helper function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b="1" dirty="0" err="1"/>
              <a:t>app.config.ts</a:t>
            </a:r>
            <a:r>
              <a:rPr lang="en-IN" b="1" dirty="0"/>
              <a:t>.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IN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dirty="0"/>
              <a:t>export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appConfig</a:t>
            </a:r>
            <a:r>
              <a:rPr lang="en-IN" dirty="0"/>
              <a:t>: </a:t>
            </a:r>
            <a:r>
              <a:rPr lang="en-IN" dirty="0" err="1"/>
              <a:t>ApplicationConfig</a:t>
            </a:r>
            <a:r>
              <a:rPr lang="en-IN" dirty="0"/>
              <a:t> = {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dirty="0"/>
              <a:t>providers: [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dirty="0" err="1"/>
              <a:t>provideHttpClient</a:t>
            </a:r>
            <a:r>
              <a:rPr lang="en-IN" dirty="0"/>
              <a:t>(),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dirty="0"/>
              <a:t>]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dirty="0"/>
              <a:t>};</a:t>
            </a:r>
          </a:p>
          <a:p>
            <a:pPr marL="0" indent="0">
              <a:buFontTx/>
              <a:buNone/>
              <a:defRPr/>
            </a:pPr>
            <a:br>
              <a:rPr lang="en-IN" dirty="0"/>
            </a:br>
            <a:endParaRPr lang="en-IN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734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20A3A57F-1E87-1131-328C-A5FBB6C02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HttpClient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0C48634-E4CA-887E-6F11-6ACF5DAF41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get() : </a:t>
            </a:r>
          </a:p>
          <a:p>
            <a:pPr lvl="1"/>
            <a:r>
              <a:rPr lang="en-US" altLang="en-US"/>
              <a:t>parses the JSON server response into the anonymous Object type.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Can specify the type of response to make consuming the output easier and more obvious.</a:t>
            </a:r>
          </a:p>
          <a:p>
            <a:pPr lvl="1"/>
            <a:endParaRPr lang="en-US" altLang="en-US"/>
          </a:p>
          <a:p>
            <a:pPr lvl="1">
              <a:buFontTx/>
              <a:buNone/>
            </a:pPr>
            <a:r>
              <a:rPr lang="en-US" altLang="en-US" b="1"/>
              <a:t>     </a:t>
            </a:r>
          </a:p>
          <a:p>
            <a:pPr lvl="1">
              <a:buFontTx/>
              <a:buNone/>
            </a:pPr>
            <a:r>
              <a:rPr lang="en-US" altLang="en-US" b="1"/>
              <a:t>          this.http</a:t>
            </a:r>
            <a:r>
              <a:rPr lang="en-US" altLang="en-US"/>
              <a:t>.</a:t>
            </a:r>
            <a:r>
              <a:rPr lang="en-US" altLang="en-US" b="1">
                <a:solidFill>
                  <a:srgbClr val="FF0000"/>
                </a:solidFill>
              </a:rPr>
              <a:t>get</a:t>
            </a:r>
            <a:r>
              <a:rPr lang="en-US" altLang="en-US"/>
              <a:t>&lt;Medicine[]&gt;(this.baseURL)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688260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5F304F93-8517-CB12-2421-604B97BBE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 Method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686DD473-42BC-9D49-6402-1978E397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/>
              <a:t>@</a:t>
            </a:r>
            <a:r>
              <a:rPr lang="en-US" sz="2000" dirty="0" err="1"/>
              <a:t>Injectable</a:t>
            </a:r>
            <a:r>
              <a:rPr lang="en-US" sz="2000" dirty="0"/>
              <a:t>( </a:t>
            </a:r>
            <a:r>
              <a:rPr lang="en-US" dirty="0"/>
              <a:t>{  </a:t>
            </a:r>
            <a:r>
              <a:rPr lang="en-US" dirty="0" err="1"/>
              <a:t>providedIn</a:t>
            </a:r>
            <a:r>
              <a:rPr lang="en-US" dirty="0"/>
              <a:t>: 'root‘ }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)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export class </a:t>
            </a:r>
            <a:r>
              <a:rPr lang="en-US" sz="2000" dirty="0" err="1"/>
              <a:t>MedicineApiService</a:t>
            </a:r>
            <a:r>
              <a:rPr lang="en-US" sz="2000" dirty="0"/>
              <a:t> {</a:t>
            </a:r>
          </a:p>
          <a:p>
            <a:pPr lvl="1">
              <a:buFontTx/>
              <a:buNone/>
              <a:defRPr/>
            </a:pPr>
            <a:br>
              <a:rPr lang="en-US" sz="2000" dirty="0"/>
            </a:br>
            <a:r>
              <a:rPr lang="en-US" sz="2000" dirty="0"/>
              <a:t>constructor(private </a:t>
            </a:r>
            <a:r>
              <a:rPr lang="en-US" sz="2000" b="1" dirty="0"/>
              <a:t>http</a:t>
            </a:r>
            <a:r>
              <a:rPr lang="en-US" sz="2000" dirty="0"/>
              <a:t>: </a:t>
            </a:r>
            <a:r>
              <a:rPr lang="en-US" sz="2000" b="1" dirty="0" err="1">
                <a:solidFill>
                  <a:srgbClr val="C00000"/>
                </a:solidFill>
              </a:rPr>
              <a:t>HttpClient</a:t>
            </a:r>
            <a:r>
              <a:rPr lang="en-US" sz="2000" dirty="0"/>
              <a:t>) { }</a:t>
            </a:r>
          </a:p>
          <a:p>
            <a:pPr lvl="1">
              <a:buFontTx/>
              <a:buNone/>
              <a:defRPr/>
            </a:pPr>
            <a:br>
              <a:rPr lang="en-US" sz="2000" dirty="0"/>
            </a:br>
            <a:r>
              <a:rPr lang="en-US" sz="2000" dirty="0" err="1"/>
              <a:t>baseURL</a:t>
            </a:r>
            <a:r>
              <a:rPr lang="en-US" sz="2000" dirty="0"/>
              <a:t> = 'http://localhost:3000/medicines';</a:t>
            </a:r>
          </a:p>
          <a:p>
            <a:pPr lvl="1">
              <a:buFontTx/>
              <a:buNone/>
              <a:defRPr/>
            </a:pPr>
            <a:br>
              <a:rPr lang="en-US" sz="2000" dirty="0"/>
            </a:br>
            <a:r>
              <a:rPr lang="en-US" sz="2000" dirty="0" err="1"/>
              <a:t>findAll</a:t>
            </a:r>
            <a:r>
              <a:rPr lang="en-US" sz="2000" dirty="0"/>
              <a:t>():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Observable&lt;Medicine</a:t>
            </a:r>
            <a:r>
              <a:rPr lang="en-US" sz="2000" dirty="0"/>
              <a:t>[]&gt; {</a:t>
            </a:r>
          </a:p>
          <a:p>
            <a:pPr lvl="1">
              <a:buFontTx/>
              <a:buNone/>
              <a:defRPr/>
            </a:pPr>
            <a:br>
              <a:rPr lang="en-US" sz="2000" dirty="0"/>
            </a:br>
            <a:r>
              <a:rPr lang="en-US" sz="2000" dirty="0"/>
              <a:t>   return </a:t>
            </a:r>
            <a:r>
              <a:rPr lang="en-US" sz="2000" b="1" dirty="0" err="1"/>
              <a:t>this.http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FF0000"/>
                </a:solidFill>
              </a:rPr>
              <a:t>get</a:t>
            </a:r>
            <a:r>
              <a:rPr lang="en-US" sz="2000" dirty="0"/>
              <a:t>&lt;Medicine[]&gt;(</a:t>
            </a:r>
            <a:r>
              <a:rPr lang="en-US" sz="2000" dirty="0" err="1"/>
              <a:t>this.baseURL</a:t>
            </a:r>
            <a:r>
              <a:rPr lang="en-US" sz="2000" dirty="0"/>
              <a:t>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16141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D6D44647-B0C9-A8F0-C58A-DEEE02B4D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Subscribe()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A4053F67-457C-757C-C2AE-BC452C533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fontAlgn="t" latinLnBrk="1"/>
            <a:r>
              <a:rPr lang="en-US" altLang="en-US"/>
              <a:t>.subscribe(</a:t>
            </a:r>
            <a:r>
              <a:rPr lang="en-US" altLang="en-US" b="1">
                <a:solidFill>
                  <a:srgbClr val="7030A0"/>
                </a:solidFill>
              </a:rPr>
              <a:t>success</a:t>
            </a:r>
            <a:r>
              <a:rPr lang="en-US" altLang="en-US"/>
              <a:t>, </a:t>
            </a:r>
            <a:r>
              <a:rPr lang="en-US" altLang="en-US" b="1">
                <a:solidFill>
                  <a:srgbClr val="C00000"/>
                </a:solidFill>
              </a:rPr>
              <a:t>failure</a:t>
            </a:r>
            <a:r>
              <a:rPr lang="en-US" altLang="en-US"/>
              <a:t>, </a:t>
            </a:r>
            <a:r>
              <a:rPr lang="en-US" altLang="en-US" b="1">
                <a:solidFill>
                  <a:srgbClr val="00B050"/>
                </a:solidFill>
              </a:rPr>
              <a:t>completed</a:t>
            </a:r>
            <a:r>
              <a:rPr lang="en-US" altLang="en-US"/>
              <a:t>);</a:t>
            </a:r>
          </a:p>
          <a:p>
            <a:endParaRPr lang="en-US" altLang="en-US" b="1"/>
          </a:p>
          <a:p>
            <a:r>
              <a:rPr lang="en-US" altLang="en-US" b="1"/>
              <a:t>Success:</a:t>
            </a:r>
            <a:r>
              <a:rPr lang="en-US" altLang="en-US"/>
              <a:t> </a:t>
            </a:r>
          </a:p>
          <a:p>
            <a:pPr lvl="1"/>
            <a:r>
              <a:rPr lang="en-US" altLang="en-US"/>
              <a:t>Whenever observable returns a value. </a:t>
            </a:r>
          </a:p>
          <a:p>
            <a:pPr lvl="1" fontAlgn="t" latinLnBrk="1">
              <a:buFontTx/>
              <a:buNone/>
            </a:pPr>
            <a:r>
              <a:rPr lang="en-US" altLang="en-US" b="1">
                <a:solidFill>
                  <a:srgbClr val="C00000"/>
                </a:solidFill>
              </a:rPr>
              <a:t>(response) =&gt; {  this.repos=response; }</a:t>
            </a:r>
          </a:p>
          <a:p>
            <a:endParaRPr lang="en-US" altLang="en-US" b="1"/>
          </a:p>
          <a:p>
            <a:r>
              <a:rPr lang="en-US" altLang="en-US" b="1"/>
              <a:t>Failure:</a:t>
            </a:r>
            <a:r>
              <a:rPr lang="en-US" altLang="en-US"/>
              <a:t> </a:t>
            </a:r>
          </a:p>
          <a:p>
            <a:pPr lvl="1"/>
            <a:r>
              <a:rPr lang="en-US" altLang="en-US"/>
              <a:t>When observable is failed to generate the expected data or has encountered some other error.</a:t>
            </a:r>
          </a:p>
          <a:p>
            <a:pPr lvl="1" fontAlgn="t" latinLnBrk="1">
              <a:buFontTx/>
              <a:buNone/>
            </a:pPr>
            <a:r>
              <a:rPr lang="en-US" altLang="en-US" b="1">
                <a:solidFill>
                  <a:srgbClr val="C00000"/>
                </a:solidFill>
              </a:rPr>
              <a:t>(error) =&gt; {this.errorMessage=error; this.loading=false; },</a:t>
            </a:r>
          </a:p>
          <a:p>
            <a:endParaRPr lang="en-US" altLang="en-US" b="1"/>
          </a:p>
          <a:p>
            <a:r>
              <a:rPr lang="en-US" altLang="en-US" b="1"/>
              <a:t>Completed:</a:t>
            </a:r>
            <a:r>
              <a:rPr lang="en-US" altLang="en-US"/>
              <a:t> </a:t>
            </a:r>
          </a:p>
          <a:p>
            <a:pPr lvl="1"/>
            <a:r>
              <a:rPr lang="en-US" altLang="en-US"/>
              <a:t>When the observables complete its task. </a:t>
            </a:r>
          </a:p>
          <a:p>
            <a:pPr lvl="1" fontAlgn="t" latinLnBrk="1">
              <a:buFontTx/>
              <a:buNone/>
            </a:pPr>
            <a:r>
              <a:rPr lang="en-US" altLang="en-US" b="1">
                <a:solidFill>
                  <a:srgbClr val="C00000"/>
                </a:solidFill>
              </a:rPr>
              <a:t>() =&gt; {this.loading=false;})</a:t>
            </a:r>
          </a:p>
        </p:txBody>
      </p:sp>
    </p:spTree>
    <p:extLst>
      <p:ext uri="{BB962C8B-B14F-4D97-AF65-F5344CB8AC3E}">
        <p14:creationId xmlns:p14="http://schemas.microsoft.com/office/powerpoint/2010/main" val="128651771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AD75A5F6-A0F4-1825-352B-EEA7559FF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Subscribing 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B645D99F-06A1-2499-EFB2-7BDC3A88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/>
              <a:t>@Component({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selector: 'app-crud',</a:t>
            </a:r>
          </a:p>
          <a:p>
            <a:pPr lvl="1">
              <a:buFontTx/>
              <a:buNone/>
              <a:defRPr/>
            </a:pPr>
            <a:r>
              <a:rPr lang="en-US" sz="2000" dirty="0" err="1"/>
              <a:t>templateUrl</a:t>
            </a:r>
            <a:r>
              <a:rPr lang="en-US" sz="2000" dirty="0"/>
              <a:t>: './</a:t>
            </a:r>
            <a:r>
              <a:rPr lang="en-US" sz="2000" dirty="0" err="1"/>
              <a:t>crud.component.html</a:t>
            </a:r>
            <a:r>
              <a:rPr lang="en-US" sz="2000" dirty="0"/>
              <a:t>',</a:t>
            </a:r>
          </a:p>
          <a:p>
            <a:pPr lvl="1">
              <a:buFontTx/>
              <a:buNone/>
              <a:defRPr/>
            </a:pPr>
            <a:r>
              <a:rPr lang="en-US" sz="2000" dirty="0" err="1"/>
              <a:t>styleUrls</a:t>
            </a:r>
            <a:r>
              <a:rPr lang="en-US" sz="2000" dirty="0"/>
              <a:t>: ['./</a:t>
            </a:r>
            <a:r>
              <a:rPr lang="en-US" sz="2000" dirty="0" err="1"/>
              <a:t>crud.component.css</a:t>
            </a:r>
            <a:r>
              <a:rPr lang="en-US" sz="2000" dirty="0"/>
              <a:t>']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})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export class </a:t>
            </a:r>
            <a:r>
              <a:rPr lang="en-US" sz="2000" dirty="0" err="1"/>
              <a:t>CrudComponent</a:t>
            </a:r>
            <a:r>
              <a:rPr lang="en-US" sz="2000" dirty="0"/>
              <a:t> implements </a:t>
            </a:r>
            <a:r>
              <a:rPr lang="en-US" sz="2000" dirty="0" err="1"/>
              <a:t>OnInit</a:t>
            </a:r>
            <a:r>
              <a:rPr lang="en-US" sz="2000" dirty="0"/>
              <a:t> {</a:t>
            </a:r>
          </a:p>
          <a:p>
            <a:pPr lvl="1">
              <a:buFontTx/>
              <a:buNone/>
              <a:defRPr/>
            </a:pP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</a:rPr>
              <a:t>medList</a:t>
            </a:r>
            <a:r>
              <a:rPr lang="en-US" sz="2000" dirty="0"/>
              <a:t>: Medicine[]</a:t>
            </a:r>
          </a:p>
          <a:p>
            <a:pPr lvl="1">
              <a:buFontTx/>
              <a:buNone/>
              <a:defRPr/>
            </a:pPr>
            <a:r>
              <a:rPr lang="en-US" sz="2000" b="1" dirty="0"/>
              <a:t>constructor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private service: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MedicineApiService</a:t>
            </a:r>
            <a:r>
              <a:rPr lang="en-US" sz="2000" dirty="0"/>
              <a:t>) { }</a:t>
            </a:r>
          </a:p>
          <a:p>
            <a:pPr lvl="1">
              <a:buFontTx/>
              <a:buNone/>
              <a:defRPr/>
            </a:pPr>
            <a:r>
              <a:rPr lang="en-US" sz="2000" dirty="0" err="1"/>
              <a:t>ngOnInit</a:t>
            </a:r>
            <a:r>
              <a:rPr lang="en-US" sz="2000" dirty="0"/>
              <a:t>() {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     </a:t>
            </a:r>
            <a:r>
              <a:rPr lang="en-US" sz="2000" dirty="0" err="1">
                <a:solidFill>
                  <a:srgbClr val="7030A0"/>
                </a:solidFill>
              </a:rPr>
              <a:t>this.service.findAll</a:t>
            </a:r>
            <a:r>
              <a:rPr lang="en-US" sz="2000" dirty="0">
                <a:solidFill>
                  <a:srgbClr val="7030A0"/>
                </a:solidFill>
              </a:rPr>
              <a:t>()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.</a:t>
            </a:r>
            <a:r>
              <a:rPr lang="en-US" sz="2000" dirty="0">
                <a:solidFill>
                  <a:srgbClr val="C00000"/>
                </a:solidFill>
              </a:rPr>
              <a:t>subscribe(data</a:t>
            </a:r>
            <a:r>
              <a:rPr lang="en-US" sz="2000" dirty="0"/>
              <a:t> =&gt; 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</a:rPr>
              <a:t>this.medList</a:t>
            </a:r>
            <a:r>
              <a:rPr lang="en-US" sz="2000" dirty="0"/>
              <a:t> = data, err =&gt; console.log(err));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  <a:p>
            <a:pPr lvl="1">
              <a:buFontTx/>
              <a:buNone/>
              <a:defRPr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7148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05B5C006-ABB8-5E2D-ABB5-9E633AB1A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17 Update </a:t>
            </a:r>
          </a:p>
        </p:txBody>
      </p:sp>
      <p:sp>
        <p:nvSpPr>
          <p:cNvPr id="109570" name="Content Placeholder 2">
            <a:extLst>
              <a:ext uri="{FF2B5EF4-FFF2-40B4-BE49-F238E27FC236}">
                <a16:creationId xmlns:a16="http://schemas.microsoft.com/office/drawing/2014/main" id="{226C37D7-3496-9C79-F5B0-C25BF9B3F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FontTx/>
              <a:buNone/>
              <a:defRPr/>
            </a:pPr>
            <a:r>
              <a:rPr lang="en-IN" dirty="0"/>
              <a:t>Angular uses the modern fetch Api  over XHR</a:t>
            </a:r>
          </a:p>
          <a:p>
            <a:pPr marL="685800" lvl="1">
              <a:defRPr/>
            </a:pPr>
            <a:r>
              <a:rPr lang="en-IN" b="1" i="1" dirty="0" err="1">
                <a:solidFill>
                  <a:schemeClr val="bg1">
                    <a:lumMod val="75000"/>
                  </a:schemeClr>
                </a:solidFill>
              </a:rPr>
              <a:t>provideHttpClient</a:t>
            </a:r>
            <a:r>
              <a:rPr lang="en-IN" b="1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IN" b="1" i="1" dirty="0" err="1">
                <a:solidFill>
                  <a:schemeClr val="bg1">
                    <a:lumMod val="75000"/>
                  </a:schemeClr>
                </a:solidFill>
              </a:rPr>
              <a:t>withFetch</a:t>
            </a:r>
            <a:r>
              <a:rPr lang="en-IN" b="1" i="1" dirty="0">
                <a:solidFill>
                  <a:schemeClr val="bg1">
                    <a:lumMod val="75000"/>
                  </a:schemeClr>
                </a:solidFill>
              </a:rPr>
              <a:t>())</a:t>
            </a:r>
          </a:p>
          <a:p>
            <a:pPr marL="285750">
              <a:defRPr/>
            </a:pPr>
            <a:endParaRPr lang="en-IN" altLang="en-US" sz="1800" dirty="0"/>
          </a:p>
          <a:p>
            <a:pPr marL="285750">
              <a:defRPr/>
            </a:pPr>
            <a:r>
              <a:rPr lang="en-IN" altLang="en-US" sz="1800" dirty="0"/>
              <a:t>Inject using the inject method rather than Constructor</a:t>
            </a:r>
          </a:p>
          <a:p>
            <a:pPr marL="400050" lvl="1" indent="0">
              <a:buFontTx/>
              <a:buNone/>
              <a:defRPr/>
            </a:pPr>
            <a:r>
              <a:rPr lang="en-IN" dirty="0" err="1">
                <a:solidFill>
                  <a:srgbClr val="242424"/>
                </a:solidFill>
                <a:highlight>
                  <a:srgbClr val="F2F2F2"/>
                </a:highlight>
                <a:latin typeface="source-code-pro"/>
              </a:rPr>
              <a:t>httpClient</a:t>
            </a:r>
            <a:r>
              <a:rPr lang="en-IN" dirty="0">
                <a:solidFill>
                  <a:srgbClr val="242424"/>
                </a:solidFill>
                <a:highlight>
                  <a:srgbClr val="F2F2F2"/>
                </a:highlight>
                <a:latin typeface="source-code-pro"/>
              </a:rPr>
              <a:t> = inject(</a:t>
            </a:r>
            <a:r>
              <a:rPr lang="en-IN" dirty="0" err="1">
                <a:solidFill>
                  <a:srgbClr val="242424"/>
                </a:solidFill>
                <a:highlight>
                  <a:srgbClr val="F2F2F2"/>
                </a:highlight>
                <a:latin typeface="source-code-pro"/>
              </a:rPr>
              <a:t>HttpClient</a:t>
            </a:r>
            <a:r>
              <a:rPr lang="en-IN" dirty="0">
                <a:solidFill>
                  <a:srgbClr val="242424"/>
                </a:solidFill>
                <a:highlight>
                  <a:srgbClr val="F2F2F2"/>
                </a:highlight>
                <a:latin typeface="source-code-pro"/>
              </a:rPr>
              <a:t>);</a:t>
            </a:r>
            <a:endParaRPr lang="en-IN" altLang="en-US" dirty="0"/>
          </a:p>
          <a:p>
            <a:pPr marL="400050" lvl="1" indent="0">
              <a:buFontTx/>
              <a:buNone/>
              <a:defRPr/>
            </a:pPr>
            <a:endParaRPr lang="en-IN" altLang="en-US" dirty="0"/>
          </a:p>
          <a:p>
            <a:pPr marL="685800" lvl="1">
              <a:defRPr/>
            </a:pPr>
            <a:r>
              <a:rPr lang="en-IN" altLang="en-US" b="1" dirty="0"/>
              <a:t>Subscribe old version is deprecated </a:t>
            </a:r>
          </a:p>
          <a:p>
            <a:pPr marL="400050" lvl="1" indent="0">
              <a:buFontTx/>
              <a:buNone/>
              <a:defRPr/>
            </a:pPr>
            <a:endParaRPr lang="en-IN" altLang="en-US" dirty="0"/>
          </a:p>
          <a:p>
            <a:pPr marL="400050" lvl="1" indent="0">
              <a:buFontTx/>
              <a:buNone/>
              <a:defRPr/>
            </a:pPr>
            <a:r>
              <a:rPr lang="en-IN" altLang="en-US" dirty="0" err="1"/>
              <a:t>ngOnInit</a:t>
            </a:r>
            <a:r>
              <a:rPr lang="en-IN" altLang="en-US" dirty="0"/>
              <a:t>(){</a:t>
            </a:r>
          </a:p>
          <a:p>
            <a:pPr marL="400050" lvl="1" indent="0">
              <a:buFontTx/>
              <a:buNone/>
              <a:defRPr/>
            </a:pPr>
            <a:r>
              <a:rPr lang="en-IN" altLang="en-US" dirty="0" err="1"/>
              <a:t>this.service.getTasks</a:t>
            </a:r>
            <a:r>
              <a:rPr lang="en-IN" altLang="en-US" dirty="0"/>
              <a:t>().subscribe({</a:t>
            </a:r>
            <a:br>
              <a:rPr lang="en-IN" altLang="en-US" dirty="0"/>
            </a:br>
            <a:r>
              <a:rPr lang="en-IN" altLang="en-US" dirty="0"/>
              <a:t>next: data =&gt; </a:t>
            </a:r>
            <a:r>
              <a:rPr lang="en-IN" altLang="en-US" dirty="0" err="1"/>
              <a:t>this.data</a:t>
            </a:r>
            <a:r>
              <a:rPr lang="en-IN" altLang="en-US" dirty="0"/>
              <a:t>=data,</a:t>
            </a:r>
          </a:p>
          <a:p>
            <a:pPr marL="400050" lvl="1" indent="0">
              <a:buFontTx/>
              <a:buNone/>
              <a:defRPr/>
            </a:pPr>
            <a:r>
              <a:rPr lang="en-IN" altLang="en-US" dirty="0"/>
              <a:t>error: err =&gt;</a:t>
            </a:r>
            <a:r>
              <a:rPr lang="en-IN" altLang="en-US" dirty="0" err="1"/>
              <a:t>console.log</a:t>
            </a:r>
            <a:r>
              <a:rPr lang="en-IN" altLang="en-US" dirty="0"/>
              <a:t>(err),</a:t>
            </a:r>
          </a:p>
          <a:p>
            <a:pPr marL="400050" lvl="1" indent="0">
              <a:buFontTx/>
              <a:buNone/>
              <a:defRPr/>
            </a:pPr>
            <a:r>
              <a:rPr lang="en-IN" altLang="en-US" dirty="0"/>
              <a:t>complete:() =&gt;</a:t>
            </a:r>
            <a:r>
              <a:rPr lang="en-IN" altLang="en-US" dirty="0" err="1"/>
              <a:t>console.log</a:t>
            </a:r>
            <a:r>
              <a:rPr lang="en-IN" altLang="en-US" dirty="0"/>
              <a:t>('completed')</a:t>
            </a:r>
          </a:p>
          <a:p>
            <a:pPr marL="400050" lvl="1" indent="0">
              <a:buFontTx/>
              <a:buNone/>
              <a:defRPr/>
            </a:pPr>
            <a:r>
              <a:rPr lang="en-IN" altLang="en-US" dirty="0"/>
              <a:t>}</a:t>
            </a:r>
          </a:p>
          <a:p>
            <a:pPr marL="400050" lvl="1" indent="0">
              <a:buFontTx/>
              <a:buNone/>
              <a:defRPr/>
            </a:pPr>
            <a:r>
              <a:rPr lang="en-US" altLang="en-US" dirty="0"/>
              <a:t>)}</a:t>
            </a:r>
          </a:p>
          <a:p>
            <a:pPr marL="400050" lvl="1" indent="0">
              <a:buFontTx/>
              <a:buNone/>
              <a:defRPr/>
            </a:pPr>
            <a:endParaRPr lang="en-US" altLang="en-US" dirty="0"/>
          </a:p>
          <a:p>
            <a:pPr marL="400050" lvl="1" indent="0">
              <a:buFontTx/>
              <a:buNone/>
              <a:defRPr/>
            </a:pPr>
            <a:br>
              <a:rPr lang="en-IN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70296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C8D77690-8D92-60C2-C4D3-9DF50F431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43414-788B-4953-1CD4-657AED87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provide  </a:t>
            </a:r>
            <a:r>
              <a:rPr lang="en-US" i="1" dirty="0"/>
              <a:t>observe</a:t>
            </a:r>
            <a:r>
              <a:rPr lang="en-US" dirty="0"/>
              <a:t> option to specify return data type</a:t>
            </a:r>
          </a:p>
          <a:p>
            <a:pPr lvl="1">
              <a:defRPr/>
            </a:pPr>
            <a:r>
              <a:rPr lang="en-US" dirty="0"/>
              <a:t>By default, </a:t>
            </a:r>
            <a:r>
              <a:rPr lang="en-US" i="1" dirty="0"/>
              <a:t>observe</a:t>
            </a:r>
            <a:r>
              <a:rPr lang="en-US" dirty="0"/>
              <a:t> is set to </a:t>
            </a:r>
            <a:r>
              <a:rPr lang="en-US" i="1" dirty="0"/>
              <a:t>body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i="1" dirty="0"/>
              <a:t>response</a:t>
            </a:r>
            <a:r>
              <a:rPr lang="en-US" dirty="0"/>
              <a:t> which returns the full response </a:t>
            </a:r>
          </a:p>
          <a:p>
            <a:pPr lvl="1">
              <a:defRPr/>
            </a:pPr>
            <a:r>
              <a:rPr lang="en-US" i="1" dirty="0"/>
              <a:t>events</a:t>
            </a:r>
            <a:r>
              <a:rPr lang="en-US" dirty="0"/>
              <a:t> which returns the full event stream </a:t>
            </a:r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sz="2000" dirty="0" err="1"/>
              <a:t>findAll</a:t>
            </a:r>
            <a:r>
              <a:rPr lang="en-US" sz="2000" dirty="0"/>
              <a:t>():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Observable&lt;</a:t>
            </a:r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HttpResponse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&lt;Object</a:t>
            </a:r>
            <a:r>
              <a:rPr lang="en-US" sz="2000" dirty="0"/>
              <a:t>&gt; {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    return </a:t>
            </a:r>
            <a:r>
              <a:rPr lang="en-US" sz="2000" b="1" dirty="0" err="1"/>
              <a:t>this.http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FF0000"/>
                </a:solidFill>
              </a:rPr>
              <a:t>get</a:t>
            </a:r>
            <a:r>
              <a:rPr lang="en-US" sz="2000" dirty="0"/>
              <a:t>&lt;Object&gt;(</a:t>
            </a:r>
            <a:r>
              <a:rPr lang="en-US" sz="2000" dirty="0" err="1"/>
              <a:t>this.baseURL</a:t>
            </a:r>
            <a:r>
              <a:rPr lang="en-US" sz="2000" dirty="0"/>
              <a:t>, {observe:     		'response'});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 err="1"/>
              <a:t>this.service.findAll</a:t>
            </a:r>
            <a:r>
              <a:rPr lang="en-US" sz="2000" dirty="0"/>
              <a:t>().subscribe(</a:t>
            </a:r>
            <a:r>
              <a:rPr lang="en-US" sz="2000" dirty="0" err="1"/>
              <a:t>resp</a:t>
            </a:r>
            <a:r>
              <a:rPr lang="en-US" sz="2000" dirty="0"/>
              <a:t> =&gt; {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this.weekEndTripList</a:t>
            </a:r>
            <a:r>
              <a:rPr lang="en-US" sz="2000" dirty="0"/>
              <a:t> = &lt;</a:t>
            </a:r>
            <a:r>
              <a:rPr lang="en-US" sz="2000" dirty="0" err="1"/>
              <a:t>Weekendtrip</a:t>
            </a:r>
            <a:r>
              <a:rPr lang="en-US" sz="2000" dirty="0"/>
              <a:t>[]&gt; (</a:t>
            </a:r>
            <a:r>
              <a:rPr lang="en-US" sz="2000" dirty="0" err="1"/>
              <a:t>resp.body</a:t>
            </a:r>
            <a:r>
              <a:rPr lang="en-US" sz="2000" dirty="0"/>
              <a:t>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console.log(</a:t>
            </a:r>
            <a:r>
              <a:rPr lang="en-US" sz="2000" dirty="0" err="1"/>
              <a:t>resp.status</a:t>
            </a:r>
            <a:r>
              <a:rPr lang="en-US" sz="2000" dirty="0"/>
              <a:t>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console.log(</a:t>
            </a:r>
            <a:r>
              <a:rPr lang="en-US" sz="2000" dirty="0" err="1"/>
              <a:t>resp.headers.get</a:t>
            </a:r>
            <a:r>
              <a:rPr lang="en-US" sz="2000" dirty="0"/>
              <a:t>('content-type'));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});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88166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966C232C-855C-6998-C012-C700B198E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Promise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ADE9D055-10B0-8071-2E60-D3B85310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  <a:defRPr/>
            </a:pPr>
            <a:br>
              <a:rPr lang="en-US" dirty="0"/>
            </a:br>
            <a:r>
              <a:rPr lang="en-US" sz="2000" dirty="0" err="1"/>
              <a:t>findAllWithPromise</a:t>
            </a:r>
            <a:r>
              <a:rPr lang="en-US" sz="2000" dirty="0"/>
              <a:t>(): Promise&lt;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Medicine</a:t>
            </a:r>
            <a:r>
              <a:rPr lang="en-US" sz="2000" dirty="0"/>
              <a:t>[]&gt; {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     return </a:t>
            </a:r>
            <a:r>
              <a:rPr lang="en-US" sz="2000" dirty="0" err="1"/>
              <a:t>this.http.get</a:t>
            </a:r>
            <a:r>
              <a:rPr lang="en-US" sz="2000" dirty="0"/>
              <a:t>&lt;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Medicine </a:t>
            </a:r>
            <a:r>
              <a:rPr lang="en-US" sz="2000" dirty="0"/>
              <a:t>[]&gt;(</a:t>
            </a:r>
            <a:r>
              <a:rPr lang="en-US" sz="2000" dirty="0" err="1"/>
              <a:t>this.baseURL</a:t>
            </a:r>
            <a:r>
              <a:rPr lang="en-US" sz="2000" dirty="0"/>
              <a:t>).</a:t>
            </a:r>
            <a:r>
              <a:rPr lang="en-US" sz="2000" b="1" dirty="0">
                <a:solidFill>
                  <a:srgbClr val="C00000"/>
                </a:solidFill>
              </a:rPr>
              <a:t>toPromise()</a:t>
            </a:r>
            <a:r>
              <a:rPr lang="en-US" sz="2000" dirty="0"/>
              <a:t>;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Can use in the Component</a:t>
            </a:r>
          </a:p>
          <a:p>
            <a:pPr>
              <a:buFontTx/>
              <a:buNone/>
              <a:defRPr/>
            </a:pPr>
            <a:br>
              <a:rPr lang="en-US" dirty="0"/>
            </a:br>
            <a:r>
              <a:rPr lang="en-US" dirty="0" err="1"/>
              <a:t>this.service.findAllWithPromise</a:t>
            </a:r>
            <a:r>
              <a:rPr lang="en-US" dirty="0"/>
              <a:t>().</a:t>
            </a: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/>
              <a:t>(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	res =&gt; </a:t>
            </a:r>
            <a:r>
              <a:rPr lang="en-US" dirty="0" err="1"/>
              <a:t>this.medicineList</a:t>
            </a:r>
            <a:r>
              <a:rPr lang="en-US" dirty="0"/>
              <a:t> = res ).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/>
              <a:t>(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		err =&gt; console.log(</a:t>
            </a:r>
            <a:r>
              <a:rPr lang="en-US" dirty="0" err="1"/>
              <a:t>err.error</a:t>
            </a:r>
            <a:r>
              <a:rPr lang="en-US" dirty="0"/>
              <a:t>));</a:t>
            </a:r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825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CEE2FB2B-8E73-A062-153F-6ADE98BCF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to angular.json</a:t>
            </a:r>
            <a:endParaRPr lang="en-IN" altLang="en-US"/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15AB6C10-BCF8-0FAA-43FD-973941BD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altLang="en-US">
                <a:solidFill>
                  <a:srgbClr val="0451A5"/>
                </a:solidFill>
              </a:rPr>
              <a:t>"styles"</a:t>
            </a:r>
            <a:r>
              <a:rPr lang="en-IN" altLang="en-US">
                <a:solidFill>
                  <a:srgbClr val="000000"/>
                </a:solidFill>
              </a:rPr>
              <a:t>: [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            </a:t>
            </a:r>
            <a:r>
              <a:rPr lang="en-IN" altLang="en-US">
                <a:solidFill>
                  <a:srgbClr val="A31515"/>
                </a:solidFill>
              </a:rPr>
              <a:t>"src/styles.css"</a:t>
            </a:r>
            <a:r>
              <a:rPr lang="en-IN" altLang="en-US">
                <a:solidFill>
                  <a:srgbClr val="000000"/>
                </a:solidFill>
              </a:rPr>
              <a:t>,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            </a:t>
            </a:r>
            <a:r>
              <a:rPr lang="en-IN" altLang="en-US">
                <a:solidFill>
                  <a:srgbClr val="A31515"/>
                </a:solidFill>
              </a:rPr>
              <a:t>"node_modules/bootstrap/dist/css/bootstrap.min.css"</a:t>
            </a:r>
            <a:r>
              <a:rPr lang="en-IN" altLang="en-US">
                <a:solidFill>
                  <a:srgbClr val="000000"/>
                </a:solidFill>
              </a:rPr>
              <a:t>,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           ],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          </a:t>
            </a:r>
            <a:r>
              <a:rPr lang="en-IN" altLang="en-US">
                <a:solidFill>
                  <a:srgbClr val="0451A5"/>
                </a:solidFill>
              </a:rPr>
              <a:t>"scripts"</a:t>
            </a:r>
            <a:r>
              <a:rPr lang="en-IN" altLang="en-US">
                <a:solidFill>
                  <a:srgbClr val="000000"/>
                </a:solidFill>
              </a:rPr>
              <a:t>: [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            </a:t>
            </a:r>
            <a:r>
              <a:rPr lang="en-IN" altLang="en-US">
                <a:solidFill>
                  <a:srgbClr val="A31515"/>
                </a:solidFill>
              </a:rPr>
              <a:t>"node_modules/jquery/dist/jquery.min.js"</a:t>
            </a:r>
            <a:r>
              <a:rPr lang="en-IN" altLang="en-US">
                <a:solidFill>
                  <a:srgbClr val="000000"/>
                </a:solidFill>
              </a:rPr>
              <a:t>,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            </a:t>
            </a:r>
            <a:r>
              <a:rPr lang="en-IN" altLang="en-US">
                <a:solidFill>
                  <a:srgbClr val="A31515"/>
                </a:solidFill>
              </a:rPr>
              <a:t>"node_modules/bootstrap/dist/js/bootstrap.min.js"</a:t>
            </a:r>
            <a:endParaRPr lang="en-IN" altLang="en-US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          ]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022F2D6D-CD43-492F-0AAD-25B447933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457200"/>
          </a:xfrm>
        </p:spPr>
        <p:txBody>
          <a:bodyPr/>
          <a:lstStyle/>
          <a:p>
            <a:r>
              <a:rPr lang="en-US" altLang="en-US"/>
              <a:t>Post and Delete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BFCC-D0DD-F4D3-D6CD-D086DD47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/>
              <a:t>add(</a:t>
            </a:r>
            <a:r>
              <a:rPr lang="en-US" sz="2000" dirty="0">
                <a:solidFill>
                  <a:srgbClr val="C00000"/>
                </a:solidFill>
              </a:rPr>
              <a:t>medicine</a:t>
            </a:r>
            <a:r>
              <a:rPr lang="en-US" sz="2000" dirty="0"/>
              <a:t>): Observable&lt;Medicine&gt; {</a:t>
            </a:r>
          </a:p>
          <a:p>
            <a:pPr lvl="1">
              <a:buFontTx/>
              <a:buNone/>
              <a:defRPr/>
            </a:pPr>
            <a:br>
              <a:rPr lang="en-US" sz="2000" dirty="0"/>
            </a:br>
            <a:r>
              <a:rPr lang="en-US" sz="2000" dirty="0"/>
              <a:t>const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headers</a:t>
            </a:r>
            <a:r>
              <a:rPr lang="en-US" sz="2000" dirty="0"/>
              <a:t> =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         new 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HttpHeaders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().set('content-type', 'application/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json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');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   return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this.http.post</a:t>
            </a:r>
            <a:r>
              <a:rPr lang="en-US" sz="2000" dirty="0"/>
              <a:t>&lt;Medicine&gt;(</a:t>
            </a:r>
            <a:r>
              <a:rPr lang="en-US" sz="2000" dirty="0" err="1"/>
              <a:t>this.baseURL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medicine</a:t>
            </a:r>
            <a:r>
              <a:rPr lang="en-US" sz="2000" dirty="0"/>
              <a:t>,     			{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headers</a:t>
            </a:r>
            <a:r>
              <a:rPr lang="en-US" sz="2000" dirty="0"/>
              <a:t>});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dirty="0"/>
              <a:t>remove(</a:t>
            </a:r>
            <a:r>
              <a:rPr lang="en-US" dirty="0" err="1"/>
              <a:t>codeNumber</a:t>
            </a:r>
            <a:r>
              <a:rPr lang="en-US" dirty="0"/>
              <a:t>): Observable&lt;Medicine&gt; {</a:t>
            </a:r>
          </a:p>
          <a:p>
            <a:pPr lvl="1">
              <a:buFontTx/>
              <a:buNone/>
              <a:defRPr/>
            </a:pPr>
            <a:br>
              <a:rPr lang="en-US" dirty="0"/>
            </a:br>
            <a:r>
              <a:rPr lang="en-US" dirty="0"/>
              <a:t>return </a:t>
            </a:r>
            <a:r>
              <a:rPr lang="en-US" b="1" dirty="0" err="1">
                <a:solidFill>
                  <a:srgbClr val="C00000"/>
                </a:solidFill>
              </a:rPr>
              <a:t>this.http.delete</a:t>
            </a:r>
            <a:r>
              <a:rPr lang="en-US" dirty="0"/>
              <a:t>&lt;Medicine&gt;(</a:t>
            </a:r>
            <a:r>
              <a:rPr lang="en-US" dirty="0" err="1"/>
              <a:t>this.baseURL</a:t>
            </a:r>
            <a:r>
              <a:rPr lang="en-US" dirty="0"/>
              <a:t> + '/' + </a:t>
            </a:r>
            <a:r>
              <a:rPr lang="en-US" dirty="0" err="1"/>
              <a:t>codeNumber</a:t>
            </a:r>
            <a:r>
              <a:rPr lang="en-US" dirty="0"/>
              <a:t>);</a:t>
            </a:r>
          </a:p>
          <a:p>
            <a:pPr lvl="1">
              <a:buFontTx/>
              <a:buNone/>
              <a:defRPr/>
            </a:pPr>
            <a:r>
              <a:rPr lang="en-US" dirty="0"/>
              <a:t>}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705192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F6D43AF7-4121-D856-B642-B60099E72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Method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8C7AC219-B020-B164-B2A6-64A8575A2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remove(loan: LoanCustomer): Observable&lt;LoanCustomer&gt; {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</a:t>
            </a:r>
            <a:r>
              <a:rPr lang="en-US" altLang="en-US" b="1"/>
              <a:t>const</a:t>
            </a:r>
            <a:r>
              <a:rPr lang="en-US" altLang="en-US"/>
              <a:t> headers =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/>
              <a:t>new</a:t>
            </a:r>
            <a:r>
              <a:rPr lang="en-US" altLang="en-US"/>
              <a:t> HttpHeaders().set(</a:t>
            </a:r>
            <a:r>
              <a:rPr lang="en-US" altLang="en-US" b="1"/>
              <a:t>'content-type'</a:t>
            </a:r>
            <a:r>
              <a:rPr lang="en-US" altLang="en-US"/>
              <a:t>, </a:t>
            </a:r>
            <a:r>
              <a:rPr lang="en-US" altLang="en-US" b="1"/>
              <a:t>'application/json'</a:t>
            </a:r>
            <a:r>
              <a:rPr lang="en-US" altLang="en-US"/>
              <a:t>);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 i="1"/>
            </a:br>
            <a:r>
              <a:rPr lang="en-US" altLang="en-US" i="1"/>
              <a:t>  </a:t>
            </a:r>
            <a:r>
              <a:rPr lang="en-US" altLang="en-US" b="1"/>
              <a:t>return this</a:t>
            </a:r>
            <a:r>
              <a:rPr lang="en-US" altLang="en-US"/>
              <a:t>.</a:t>
            </a:r>
            <a:r>
              <a:rPr lang="en-US" altLang="en-US" b="1"/>
              <a:t>client</a:t>
            </a:r>
            <a:r>
              <a:rPr lang="en-US" altLang="en-US"/>
              <a:t>.request&lt;LoanCustomer&gt;(</a:t>
            </a:r>
            <a:r>
              <a:rPr lang="en-US" altLang="en-US" b="1"/>
              <a:t>'Delete'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                </a:t>
            </a:r>
            <a:r>
              <a:rPr lang="en-US" altLang="en-US" b="1"/>
              <a:t>this</a:t>
            </a:r>
            <a:r>
              <a:rPr lang="en-US" altLang="en-US"/>
              <a:t>.</a:t>
            </a:r>
            <a:r>
              <a:rPr lang="en-US" altLang="en-US" b="1"/>
              <a:t>baseURL</a:t>
            </a:r>
            <a:r>
              <a:rPr lang="en-US" altLang="en-US"/>
              <a:t>, { </a:t>
            </a:r>
            <a:r>
              <a:rPr lang="en-US" altLang="en-US" b="1"/>
              <a:t>body</a:t>
            </a:r>
            <a:r>
              <a:rPr lang="en-US" altLang="en-US"/>
              <a:t>: loan, headers});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}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6006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>
            <a:extLst>
              <a:ext uri="{FF2B5EF4-FFF2-40B4-BE49-F238E27FC236}">
                <a16:creationId xmlns:a16="http://schemas.microsoft.com/office/drawing/2014/main" id="{B46F89A4-A109-7AC6-4FCD-8057D963F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Multiple Calls</a:t>
            </a:r>
          </a:p>
        </p:txBody>
      </p:sp>
      <p:sp>
        <p:nvSpPr>
          <p:cNvPr id="113666" name="Content Placeholder 2">
            <a:extLst>
              <a:ext uri="{FF2B5EF4-FFF2-40B4-BE49-F238E27FC236}">
                <a16:creationId xmlns:a16="http://schemas.microsoft.com/office/drawing/2014/main" id="{C14C48C5-D5DF-5577-4390-9ECB0E021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IN" altLang="en-US" dirty="0" err="1"/>
              <a:t>callMoreThanOneAPI</a:t>
            </a:r>
            <a:r>
              <a:rPr lang="en-IN" altLang="en-US" dirty="0"/>
              <a:t>(){</a:t>
            </a:r>
          </a:p>
          <a:p>
            <a:pPr marL="457200" lvl="1" indent="0">
              <a:buFontTx/>
              <a:buNone/>
            </a:pPr>
            <a:br>
              <a:rPr lang="en-IN" altLang="en-US" dirty="0"/>
            </a:br>
            <a:r>
              <a:rPr lang="en-IN" altLang="en-US" dirty="0" err="1"/>
              <a:t>forkJoin</a:t>
            </a:r>
            <a:r>
              <a:rPr lang="en-IN" altLang="en-US" dirty="0"/>
              <a:t>({</a:t>
            </a:r>
          </a:p>
          <a:p>
            <a:pPr marL="457200" lvl="1" indent="0">
              <a:buFontTx/>
              <a:buNone/>
            </a:pPr>
            <a:r>
              <a:rPr lang="en-IN" altLang="en-US" dirty="0" err="1"/>
              <a:t>callOne:this.http.get</a:t>
            </a:r>
            <a:r>
              <a:rPr lang="en-IN" altLang="en-US" dirty="0"/>
              <a:t>(""),</a:t>
            </a:r>
          </a:p>
          <a:p>
            <a:pPr marL="457200" lvl="1" indent="0">
              <a:buFontTx/>
              <a:buNone/>
            </a:pPr>
            <a:r>
              <a:rPr lang="en-IN" altLang="en-US" dirty="0" err="1"/>
              <a:t>callTwo:this.http.get</a:t>
            </a:r>
            <a:r>
              <a:rPr lang="en-IN" altLang="en-US" dirty="0"/>
              <a:t>(""),</a:t>
            </a:r>
          </a:p>
          <a:p>
            <a:pPr marL="457200" lvl="1" indent="0">
              <a:buFontTx/>
              <a:buNone/>
            </a:pPr>
            <a:r>
              <a:rPr lang="en-IN" altLang="en-US" dirty="0"/>
              <a:t>}).subscribe({</a:t>
            </a:r>
          </a:p>
          <a:p>
            <a:pPr marL="457200" lvl="1" indent="0">
              <a:buFontTx/>
              <a:buNone/>
            </a:pPr>
            <a:r>
              <a:rPr lang="en-IN" altLang="en-US" dirty="0"/>
              <a:t>next:(data)=&gt;{</a:t>
            </a:r>
          </a:p>
          <a:p>
            <a:pPr marL="457200" lvl="1" indent="0">
              <a:buFontTx/>
              <a:buNone/>
            </a:pPr>
            <a:r>
              <a:rPr lang="en-IN" altLang="en-US" dirty="0" err="1"/>
              <a:t>this.first</a:t>
            </a:r>
            <a:r>
              <a:rPr lang="en-IN" altLang="en-US" dirty="0"/>
              <a:t> = </a:t>
            </a:r>
            <a:r>
              <a:rPr lang="en-IN" altLang="en-US" dirty="0" err="1"/>
              <a:t>data.callOne</a:t>
            </a:r>
            <a:endParaRPr lang="en-IN" altLang="en-US" dirty="0"/>
          </a:p>
          <a:p>
            <a:pPr marL="457200" lvl="1" indent="0">
              <a:buFontTx/>
              <a:buNone/>
            </a:pPr>
            <a:r>
              <a:rPr lang="en-IN" altLang="en-US" dirty="0" err="1"/>
              <a:t>this.second</a:t>
            </a:r>
            <a:r>
              <a:rPr lang="en-IN" altLang="en-US" dirty="0"/>
              <a:t> = </a:t>
            </a:r>
            <a:r>
              <a:rPr lang="en-IN" altLang="en-US" dirty="0" err="1"/>
              <a:t>data.callTwo</a:t>
            </a:r>
            <a:endParaRPr lang="en-IN" altLang="en-US" dirty="0"/>
          </a:p>
          <a:p>
            <a:pPr marL="457200" lvl="1" indent="0">
              <a:buFontTx/>
              <a:buNone/>
            </a:pPr>
            <a:r>
              <a:rPr lang="en-IN" altLang="en-US" dirty="0"/>
              <a:t>}</a:t>
            </a:r>
          </a:p>
          <a:p>
            <a:pPr marL="457200" lvl="1" indent="0">
              <a:buFontTx/>
              <a:buNone/>
            </a:pPr>
            <a:r>
              <a:rPr lang="en-IN" altLang="en-US" dirty="0"/>
              <a:t>})</a:t>
            </a:r>
          </a:p>
          <a:p>
            <a:pPr marL="457200" lvl="1" indent="0">
              <a:buFontTx/>
              <a:buNone/>
            </a:pPr>
            <a:br>
              <a:rPr lang="en-IN" altLang="en-US" dirty="0"/>
            </a:br>
            <a:r>
              <a:rPr lang="en-IN" altLang="en-US" dirty="0"/>
              <a:t>}</a:t>
            </a:r>
          </a:p>
          <a:p>
            <a:pPr marL="457200" lvl="1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142508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99D10285-865E-833E-370E-D2FC0E2FE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DD58-5024-2C13-BD3C-A6B95004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app/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app.component.ts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defRPr/>
            </a:pPr>
            <a:r>
              <a:rPr lang="en-US" i="1" dirty="0"/>
              <a:t> where root component is defined</a:t>
            </a:r>
          </a:p>
          <a:p>
            <a:pPr>
              <a:defRPr/>
            </a:pPr>
            <a:r>
              <a:rPr lang="en-US" b="1" i="1" dirty="0">
                <a:solidFill>
                  <a:srgbClr val="7030A0"/>
                </a:solidFill>
              </a:rPr>
              <a:t>app/</a:t>
            </a:r>
            <a:r>
              <a:rPr lang="en-US" b="1" i="1" dirty="0" err="1">
                <a:solidFill>
                  <a:srgbClr val="7030A0"/>
                </a:solidFill>
              </a:rPr>
              <a:t>app.component.css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</a:p>
          <a:p>
            <a:pPr lvl="1">
              <a:defRPr/>
            </a:pPr>
            <a:r>
              <a:rPr lang="en-US" i="1" dirty="0"/>
              <a:t>where </a:t>
            </a:r>
            <a:r>
              <a:rPr lang="en-US" i="1" dirty="0" err="1"/>
              <a:t>Css</a:t>
            </a:r>
            <a:r>
              <a:rPr lang="en-US" i="1" dirty="0"/>
              <a:t> Styles are defined</a:t>
            </a:r>
          </a:p>
          <a:p>
            <a:pPr>
              <a:defRPr/>
            </a:pPr>
            <a:r>
              <a:rPr lang="en-US" b="1" i="1" dirty="0">
                <a:solidFill>
                  <a:srgbClr val="BC0411"/>
                </a:solidFill>
              </a:rPr>
              <a:t>app/</a:t>
            </a:r>
            <a:r>
              <a:rPr lang="en-US" b="1" i="1" dirty="0" err="1">
                <a:solidFill>
                  <a:srgbClr val="BC0411"/>
                </a:solidFill>
              </a:rPr>
              <a:t>app.component.html</a:t>
            </a:r>
            <a:r>
              <a:rPr lang="en-US" b="1" i="1" dirty="0">
                <a:solidFill>
                  <a:srgbClr val="BC0411"/>
                </a:solidFill>
              </a:rPr>
              <a:t> </a:t>
            </a:r>
          </a:p>
          <a:p>
            <a:pPr lvl="1">
              <a:defRPr/>
            </a:pPr>
            <a:r>
              <a:rPr lang="en-US" i="1" dirty="0"/>
              <a:t>where HTML templates are defined </a:t>
            </a:r>
          </a:p>
          <a:p>
            <a:pPr>
              <a:defRPr/>
            </a:pPr>
            <a:r>
              <a:rPr lang="en-US" b="1" i="1" dirty="0">
                <a:solidFill>
                  <a:srgbClr val="FF0000"/>
                </a:solidFill>
              </a:rPr>
              <a:t>app/</a:t>
            </a:r>
            <a:r>
              <a:rPr lang="en-US" b="1" i="1" dirty="0" err="1">
                <a:solidFill>
                  <a:srgbClr val="FF0000"/>
                </a:solidFill>
              </a:rPr>
              <a:t>app.component.spec.ts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  <a:p>
            <a:pPr lvl="1">
              <a:defRPr/>
            </a:pPr>
            <a:r>
              <a:rPr lang="en-US" i="1" dirty="0"/>
              <a:t>where Test Specification are defined</a:t>
            </a:r>
          </a:p>
          <a:p>
            <a:pPr>
              <a:defRPr/>
            </a:pPr>
            <a:r>
              <a:rPr lang="en-US" b="1" i="1" dirty="0" err="1">
                <a:solidFill>
                  <a:schemeClr val="accent5">
                    <a:lumMod val="50000"/>
                  </a:schemeClr>
                </a:solidFill>
              </a:rPr>
              <a:t>index.html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i="1" dirty="0"/>
              <a:t>this is the page the component will be rendered in</a:t>
            </a:r>
          </a:p>
          <a:p>
            <a:pPr>
              <a:defRPr/>
            </a:pPr>
            <a:r>
              <a:rPr lang="en-US" b="1" i="1" dirty="0">
                <a:solidFill>
                  <a:srgbClr val="00B050"/>
                </a:solidFill>
              </a:rPr>
              <a:t>app/</a:t>
            </a:r>
            <a:r>
              <a:rPr lang="en-US" b="1" i="1" dirty="0" err="1">
                <a:solidFill>
                  <a:srgbClr val="00B050"/>
                </a:solidFill>
              </a:rPr>
              <a:t>main.ts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</a:p>
          <a:p>
            <a:pPr lvl="1">
              <a:defRPr/>
            </a:pPr>
            <a:r>
              <a:rPr lang="en-US" i="1" dirty="0"/>
              <a:t>- is the glue that combines the component and page together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8F6B4FF2-243A-8431-ADE5-0BFA53A0D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@Component decorator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7986937-7D94-0561-CB90-F6D23EB5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Components are decorated with @Component decorator. </a:t>
            </a:r>
          </a:p>
          <a:p>
            <a:pPr>
              <a:defRPr/>
            </a:pPr>
            <a:r>
              <a:rPr lang="en-US" dirty="0"/>
              <a:t>Provides Metadata about component </a:t>
            </a:r>
          </a:p>
          <a:p>
            <a:pPr>
              <a:defRPr/>
            </a:pPr>
            <a:r>
              <a:rPr lang="en-US" dirty="0"/>
              <a:t>It consists of three main parts </a:t>
            </a:r>
          </a:p>
          <a:p>
            <a:pPr fontAlgn="t" latinLnBrk="1">
              <a:defRPr/>
            </a:pPr>
            <a:endParaRPr lang="en-US" dirty="0"/>
          </a:p>
          <a:p>
            <a:pPr lvl="1" fontAlgn="t" latinLnBrk="1">
              <a:buFontTx/>
              <a:buNone/>
              <a:defRPr/>
            </a:pPr>
            <a:r>
              <a:rPr lang="en-US" sz="2400" dirty="0"/>
              <a:t>@Component({</a:t>
            </a:r>
          </a:p>
          <a:p>
            <a:pPr lvl="1" fontAlgn="t" latinLnBrk="1">
              <a:buFontTx/>
              <a:buNone/>
              <a:defRPr/>
            </a:pPr>
            <a:r>
              <a:rPr lang="en-US" sz="2400" dirty="0"/>
              <a:t>    </a:t>
            </a:r>
            <a:r>
              <a:rPr lang="en-US" sz="2400" b="1" dirty="0">
                <a:solidFill>
                  <a:srgbClr val="FF0000"/>
                </a:solidFill>
              </a:rPr>
              <a:t>selector</a:t>
            </a:r>
            <a:r>
              <a:rPr lang="en-US" sz="2400" dirty="0"/>
              <a:t>: 'app-root',</a:t>
            </a:r>
          </a:p>
          <a:p>
            <a:pPr lvl="1" fontAlgn="t" latinLnBrk="1">
              <a:buFontTx/>
              <a:buNone/>
              <a:defRPr/>
            </a:pPr>
            <a:r>
              <a:rPr lang="en-US" sz="2400" dirty="0"/>
              <a:t>    </a:t>
            </a:r>
            <a:r>
              <a:rPr lang="en-US" sz="2400" b="1" dirty="0" err="1">
                <a:solidFill>
                  <a:srgbClr val="009900"/>
                </a:solidFill>
              </a:rPr>
              <a:t>templateUrl</a:t>
            </a:r>
            <a:r>
              <a:rPr lang="en-US" sz="2400" dirty="0"/>
              <a:t>: './</a:t>
            </a:r>
            <a:r>
              <a:rPr lang="en-US" sz="2400" dirty="0" err="1"/>
              <a:t>app.component.html</a:t>
            </a:r>
            <a:r>
              <a:rPr lang="en-US" sz="2400" dirty="0"/>
              <a:t>',</a:t>
            </a:r>
          </a:p>
          <a:p>
            <a:pPr lvl="1" fontAlgn="t" latinLnBrk="1">
              <a:buFontTx/>
              <a:buNone/>
              <a:defRPr/>
            </a:pPr>
            <a:r>
              <a:rPr lang="en-US" sz="2400" dirty="0"/>
              <a:t>    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styleUrls</a:t>
            </a:r>
            <a:r>
              <a:rPr lang="en-US" sz="2400" dirty="0"/>
              <a:t>: ['./</a:t>
            </a:r>
            <a:r>
              <a:rPr lang="en-US" sz="2400" dirty="0" err="1"/>
              <a:t>app.component.css</a:t>
            </a:r>
            <a:r>
              <a:rPr lang="en-US" sz="2400" dirty="0"/>
              <a:t>']</a:t>
            </a:r>
          </a:p>
          <a:p>
            <a:pPr lvl="1" fontAlgn="t" latinLnBrk="1">
              <a:buFontTx/>
              <a:buNone/>
              <a:defRPr/>
            </a:pPr>
            <a:r>
              <a:rPr lang="en-US" sz="2400" dirty="0"/>
              <a:t>})</a:t>
            </a:r>
          </a:p>
          <a:p>
            <a:pPr fontAlgn="t" latinLnBrk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896D8EB-5FFE-FB3D-B419-A9F30E634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Scoped Package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AE632AAA-F782-A4C2-C244-434713766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 b="1"/>
              <a:t>import { Component } from</a:t>
            </a:r>
            <a:r>
              <a:rPr lang="en-US" altLang="en-US" sz="2000" b="1">
                <a:solidFill>
                  <a:srgbClr val="C00000"/>
                </a:solidFill>
              </a:rPr>
              <a:t> '@angular/core’;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lnSpc>
                <a:spcPct val="150000"/>
              </a:lnSpc>
            </a:pPr>
            <a:r>
              <a:rPr lang="en-US" altLang="en-US" sz="2000"/>
              <a:t>Package names also have a scope.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Scopes are preceded by an @ symbol and followed by a slash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Scopes are a way of grouping related packages together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Each npm user/organization has their own scope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 way to signal official packages for organizations.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br>
              <a:rPr lang="en-US" altLang="en-US" sz="2000"/>
            </a:br>
            <a:endParaRPr lang="en-US" altLang="en-US" sz="20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697E59A-99D6-758C-7BC4-57BF333A0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Export and Import Component</a:t>
            </a:r>
            <a:endParaRPr lang="en-IN" altLang="en-US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78827D8F-A66C-E881-04E4-5AB2CACDD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en-US" sz="200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@Component({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selector: 'app-root',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templateUrl: './app.component.html',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styleUrls: ['./app.component.css']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})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export class AppComponent {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title = 'app';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br>
              <a:rPr lang="en-US" altLang="en-US" sz="2000"/>
            </a:br>
            <a:endParaRPr lang="en-US" altLang="en-US" sz="2000"/>
          </a:p>
          <a:p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BF91298B-D888-4D52-9CF8-329797B59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>
                <a:solidFill>
                  <a:srgbClr val="BC0411"/>
                </a:solidFill>
              </a:rPr>
              <a:t>app/app.component.html</a:t>
            </a:r>
            <a:endParaRPr lang="en-US" altLang="en-US"/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09F467A9-37DF-2267-F761-56EE0898B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Tx/>
              <a:buNone/>
            </a:pPr>
            <a:r>
              <a:rPr lang="en-US" altLang="en-US" sz="2000"/>
              <a:t>&lt;div style="text-align:center"&gt;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altLang="en-US" sz="2000"/>
              <a:t>&lt;h1&gt;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altLang="en-US" sz="2000"/>
              <a:t>Welcome to {{title}}!!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altLang="en-US" sz="2000"/>
              <a:t>&lt;/h1&gt;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altLang="en-US" sz="2000"/>
              <a:t>&lt;/div&gt;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430FCE1-5A77-9092-56D8-368AB577B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>
                <a:solidFill>
                  <a:srgbClr val="00B050"/>
                </a:solidFill>
              </a:rPr>
              <a:t>app/main.ts </a:t>
            </a:r>
            <a:br>
              <a:rPr lang="en-US" altLang="en-US" b="1" i="1">
                <a:solidFill>
                  <a:srgbClr val="00B050"/>
                </a:solidFill>
              </a:rPr>
            </a:br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495BF76-1232-4B7A-7A8C-A9B199C91A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Makes angular to load the Application and controls the start up of the application</a:t>
            </a:r>
          </a:p>
          <a:p>
            <a:pPr>
              <a:defRPr/>
            </a:pPr>
            <a:endParaRPr lang="en-US" altLang="en-US" dirty="0"/>
          </a:p>
          <a:p>
            <a:pPr marL="400050" lvl="1" indent="0">
              <a:buFontTx/>
              <a:buNone/>
              <a:defRPr/>
            </a:pPr>
            <a:r>
              <a:rPr lang="en-IN" dirty="0"/>
              <a:t>import { </a:t>
            </a:r>
            <a:r>
              <a:rPr lang="en-IN" dirty="0" err="1"/>
              <a:t>bootstrapApplication</a:t>
            </a:r>
            <a:r>
              <a:rPr lang="en-IN" dirty="0"/>
              <a:t> } from '@angular/platform-browser';</a:t>
            </a:r>
          </a:p>
          <a:p>
            <a:pPr marL="400050" lvl="1" indent="0">
              <a:buFontTx/>
              <a:buNone/>
              <a:defRPr/>
            </a:pPr>
            <a:r>
              <a:rPr lang="en-IN" dirty="0"/>
              <a:t>import { </a:t>
            </a:r>
            <a:r>
              <a:rPr lang="en-IN" dirty="0" err="1"/>
              <a:t>appConfig</a:t>
            </a:r>
            <a:r>
              <a:rPr lang="en-IN" dirty="0"/>
              <a:t> } from './app/</a:t>
            </a:r>
            <a:r>
              <a:rPr lang="en-IN" dirty="0" err="1"/>
              <a:t>app.config</a:t>
            </a:r>
            <a:r>
              <a:rPr lang="en-IN" dirty="0"/>
              <a:t>';</a:t>
            </a:r>
          </a:p>
          <a:p>
            <a:pPr marL="400050" lvl="1" indent="0">
              <a:buFontTx/>
              <a:buNone/>
              <a:defRPr/>
            </a:pPr>
            <a:r>
              <a:rPr lang="en-IN" dirty="0"/>
              <a:t>import { </a:t>
            </a:r>
            <a:r>
              <a:rPr lang="en-IN" dirty="0" err="1"/>
              <a:t>AppComponent</a:t>
            </a:r>
            <a:r>
              <a:rPr lang="en-IN" dirty="0"/>
              <a:t> } from './app/</a:t>
            </a:r>
            <a:r>
              <a:rPr lang="en-IN" dirty="0" err="1"/>
              <a:t>app.component</a:t>
            </a:r>
            <a:r>
              <a:rPr lang="en-IN" dirty="0"/>
              <a:t>’;</a:t>
            </a:r>
          </a:p>
          <a:p>
            <a:pPr marL="400050" lvl="1" indent="0">
              <a:buFontTx/>
              <a:buNone/>
              <a:defRPr/>
            </a:pPr>
            <a:endParaRPr lang="en-IN" dirty="0"/>
          </a:p>
          <a:p>
            <a:pPr marL="400050" lvl="1" indent="0">
              <a:buFontTx/>
              <a:buNone/>
              <a:defRPr/>
            </a:pPr>
            <a:br>
              <a:rPr lang="en-IN" dirty="0"/>
            </a:br>
            <a:r>
              <a:rPr lang="en-IN" b="1" dirty="0" err="1">
                <a:solidFill>
                  <a:srgbClr val="00B050"/>
                </a:solidFill>
              </a:rPr>
              <a:t>bootstrapApplication</a:t>
            </a:r>
            <a:r>
              <a:rPr lang="en-IN" dirty="0"/>
              <a:t>(</a:t>
            </a:r>
            <a:r>
              <a:rPr lang="en-IN" b="1" dirty="0" err="1">
                <a:solidFill>
                  <a:srgbClr val="C00000"/>
                </a:solidFill>
              </a:rPr>
              <a:t>AppComponent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b="1" dirty="0" err="1">
                <a:solidFill>
                  <a:srgbClr val="002060"/>
                </a:solidFill>
              </a:rPr>
              <a:t>appConfig</a:t>
            </a:r>
            <a:r>
              <a:rPr lang="en-IN" dirty="0"/>
              <a:t>)</a:t>
            </a:r>
          </a:p>
          <a:p>
            <a:pPr marL="400050" lvl="1" indent="0">
              <a:buFontTx/>
              <a:buNone/>
              <a:defRPr/>
            </a:pPr>
            <a:r>
              <a:rPr lang="en-IN" dirty="0"/>
              <a:t>.catch((err) =&gt; </a:t>
            </a:r>
            <a:r>
              <a:rPr lang="en-IN" dirty="0" err="1"/>
              <a:t>console.error</a:t>
            </a:r>
            <a:r>
              <a:rPr lang="en-IN" dirty="0"/>
              <a:t>(err));</a:t>
            </a:r>
          </a:p>
          <a:p>
            <a:pPr>
              <a:defRPr/>
            </a:pPr>
            <a:br>
              <a:rPr lang="en-IN" dirty="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IN" dirty="0">
              <a:solidFill>
                <a:srgbClr val="CCCCCC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>
              <a:defRPr/>
            </a:pPr>
            <a:br>
              <a:rPr lang="en-IN" dirty="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IN" dirty="0">
              <a:solidFill>
                <a:srgbClr val="CCCCCC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>
              <a:buFontTx/>
              <a:buNone/>
              <a:defRPr/>
            </a:pPr>
            <a:endParaRPr lang="en-US" altLang="en-US" sz="2000" dirty="0"/>
          </a:p>
          <a:p>
            <a:pPr lvl="1">
              <a:buFontTx/>
              <a:buNone/>
              <a:defRPr/>
            </a:pPr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22159954-9F33-1EFA-93FB-E4E4AC424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Angular1.X  vs   Angular 2  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1279193-4CF8-B6E5-437D-14550D084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Angular 2  shares some concepts with its predecessor </a:t>
            </a:r>
          </a:p>
          <a:p>
            <a:pPr lvl="1"/>
            <a:r>
              <a:rPr lang="en-US" altLang="en-US"/>
              <a:t>the special HTML templating syntax, </a:t>
            </a:r>
          </a:p>
          <a:p>
            <a:pPr lvl="1"/>
            <a:r>
              <a:rPr lang="en-US" altLang="en-US"/>
              <a:t>directives/components to modify the DOM</a:t>
            </a:r>
          </a:p>
          <a:p>
            <a:pPr lvl="1"/>
            <a:endParaRPr lang="en-US" altLang="en-US"/>
          </a:p>
          <a:p>
            <a:r>
              <a:rPr lang="en-US" altLang="en-US"/>
              <a:t>Has Introduced better strategies and concepts to improve the performance </a:t>
            </a:r>
          </a:p>
          <a:p>
            <a:pPr lvl="1"/>
            <a:r>
              <a:rPr lang="en-US" altLang="en-US"/>
              <a:t>By updating data binding concept.</a:t>
            </a:r>
          </a:p>
          <a:p>
            <a:pPr lvl="1"/>
            <a:endParaRPr lang="en-US" altLang="en-US"/>
          </a:p>
          <a:p>
            <a:r>
              <a:rPr lang="en-US" altLang="en-US"/>
              <a:t>Angular 1 may not be deprecated or will not lack support</a:t>
            </a:r>
          </a:p>
          <a:p>
            <a:pPr lvl="1"/>
            <a:r>
              <a:rPr lang="en-US" altLang="en-US"/>
              <a:t>It will be there to stay</a:t>
            </a:r>
          </a:p>
          <a:p>
            <a:endParaRPr lang="en-US" altLang="en-US"/>
          </a:p>
          <a:p>
            <a:r>
              <a:rPr lang="en-US" altLang="en-US"/>
              <a:t>Angular 2 is Well designed and its  is mobile oriented.</a:t>
            </a:r>
          </a:p>
          <a:p>
            <a:pPr lvl="1"/>
            <a:r>
              <a:rPr lang="en-US" altLang="en-US"/>
              <a:t>Need for Iconic framework is minimized</a:t>
            </a:r>
          </a:p>
          <a:p>
            <a:pPr lvl="1"/>
            <a:r>
              <a:rPr lang="en-US" altLang="en-US"/>
              <a:t>Component based without  any controllers or scopes.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73EEB695-1351-5FCA-5D58-4905C3672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index.html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D319502B-F514-A02D-9C72-C4134847E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fontAlgn="t" latinLnBrk="1">
              <a:buFontTx/>
              <a:buNone/>
            </a:pPr>
            <a:r>
              <a:rPr lang="en-US" altLang="en-US" sz="2000"/>
              <a:t>&lt;html&gt;</a:t>
            </a:r>
          </a:p>
          <a:p>
            <a:pPr lvl="1" fontAlgn="t" latinLnBrk="1">
              <a:buFontTx/>
              <a:buNone/>
            </a:pPr>
            <a:r>
              <a:rPr lang="en-US" altLang="en-US" sz="2000"/>
              <a:t>&lt;head&gt;</a:t>
            </a:r>
          </a:p>
          <a:p>
            <a:pPr lvl="1" fontAlgn="t" latinLnBrk="1">
              <a:buFontTx/>
              <a:buNone/>
            </a:pPr>
            <a:r>
              <a:rPr lang="en-US" altLang="en-US" sz="2000"/>
              <a:t>    &lt;link rel="icon" type="image/x-icon" href="favicon.ico"&gt;</a:t>
            </a:r>
          </a:p>
          <a:p>
            <a:pPr lvl="1" fontAlgn="t" latinLnBrk="1">
              <a:buFontTx/>
              <a:buNone/>
            </a:pPr>
            <a:r>
              <a:rPr lang="en-US" altLang="en-US" sz="2000"/>
              <a:t>&lt;/head&gt;</a:t>
            </a:r>
          </a:p>
          <a:p>
            <a:pPr lvl="1" fontAlgn="t" latinLnBrk="1">
              <a:buFontTx/>
              <a:buNone/>
            </a:pPr>
            <a:r>
              <a:rPr lang="en-US" altLang="en-US" sz="2000"/>
              <a:t>&lt;body&gt;</a:t>
            </a:r>
          </a:p>
          <a:p>
            <a:pPr lvl="1" fontAlgn="t" latinLnBrk="1"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    &lt;app-root&gt;&lt;/app-root&gt;</a:t>
            </a:r>
          </a:p>
          <a:p>
            <a:pPr lvl="1" fontAlgn="t" latinLnBrk="1">
              <a:buFontTx/>
              <a:buNone/>
            </a:pPr>
            <a:r>
              <a:rPr lang="en-US" altLang="en-US" sz="2000"/>
              <a:t>&lt;/body&gt;</a:t>
            </a:r>
          </a:p>
          <a:p>
            <a:pPr lvl="1" fontAlgn="t" latinLnBrk="1">
              <a:buFontTx/>
              <a:buNone/>
            </a:pPr>
            <a:r>
              <a:rPr lang="en-US" altLang="en-US" sz="2000"/>
              <a:t>&lt;/html&gt;</a:t>
            </a:r>
          </a:p>
          <a:p>
            <a:endParaRPr lang="en-US" altLang="en-US"/>
          </a:p>
          <a:p>
            <a:r>
              <a:rPr lang="en-US" altLang="en-US"/>
              <a:t>The selector “</a:t>
            </a:r>
            <a:r>
              <a:rPr lang="en-US" altLang="en-US" b="1"/>
              <a:t>app-root</a:t>
            </a:r>
            <a:r>
              <a:rPr lang="en-US" altLang="en-US"/>
              <a:t>”, defined in component metadata is used as HTML tag. </a:t>
            </a:r>
          </a:p>
          <a:p>
            <a:endParaRPr lang="en-US" altLang="en-US"/>
          </a:p>
          <a:p>
            <a:r>
              <a:rPr lang="en-US" altLang="en-US"/>
              <a:t>Angular scans the HTML page for </a:t>
            </a:r>
            <a:r>
              <a:rPr lang="en-US" altLang="en-US" b="1"/>
              <a:t>&lt;app-root&gt;</a:t>
            </a:r>
            <a:r>
              <a:rPr lang="en-US" altLang="en-US"/>
              <a:t> </a:t>
            </a:r>
          </a:p>
          <a:p>
            <a:pPr lvl="1"/>
            <a:r>
              <a:rPr lang="en-US" altLang="en-US" b="1"/>
              <a:t>replaces the entire content with content of app.component.html</a:t>
            </a:r>
          </a:p>
          <a:p>
            <a:endParaRPr lang="en-US" altLang="en-US"/>
          </a:p>
          <a:p>
            <a:pPr lvl="1" fontAlgn="t" latinLnBrk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5ABCD3A3-FB7B-4907-EBAC-5FD8BC35F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229600" cy="731837"/>
          </a:xfrm>
        </p:spPr>
        <p:txBody>
          <a:bodyPr/>
          <a:lstStyle/>
          <a:p>
            <a:r>
              <a:rPr lang="en-US" altLang="en-US"/>
              <a:t>Running an Angular Application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1DDBB454-11E8-633F-EA36-ADF78DF2D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ng serve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 command launches the server,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Watches files, and rebuilds the app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serves an Angular project via a development server</a:t>
            </a:r>
          </a:p>
          <a:p>
            <a:endParaRPr lang="en-US" altLang="en-US"/>
          </a:p>
          <a:p>
            <a:r>
              <a:rPr lang="en-US" altLang="en-US"/>
              <a:t>Using the </a:t>
            </a:r>
            <a:r>
              <a:rPr lang="en-US" altLang="en-US" b="1"/>
              <a:t>--open or  -o</a:t>
            </a:r>
            <a:r>
              <a:rPr lang="en-US" altLang="en-US"/>
              <a:t> option </a:t>
            </a:r>
          </a:p>
          <a:p>
            <a:pPr lvl="1"/>
            <a:r>
              <a:rPr lang="en-US" altLang="en-US"/>
              <a:t>will </a:t>
            </a:r>
            <a:r>
              <a:rPr lang="en-US" altLang="en-US" b="1" i="1">
                <a:solidFill>
                  <a:srgbClr val="7030A0"/>
                </a:solidFill>
              </a:rPr>
              <a:t>automatically open browser</a:t>
            </a:r>
            <a:r>
              <a:rPr lang="en-US" altLang="en-US"/>
              <a:t> on http://localhost:4200/.</a:t>
            </a:r>
          </a:p>
          <a:p>
            <a:endParaRPr lang="en-US" altLang="en-US"/>
          </a:p>
          <a:p>
            <a:r>
              <a:rPr lang="en-US" altLang="en-US" sz="1800" b="1">
                <a:solidFill>
                  <a:srgbClr val="C00000"/>
                </a:solidFill>
              </a:rPr>
              <a:t>ng serve --port 5050</a:t>
            </a:r>
          </a:p>
          <a:p>
            <a:pPr lvl="1"/>
            <a:r>
              <a:rPr lang="en-US" altLang="en-US" b="1"/>
              <a:t>Will change the default port to 5050</a:t>
            </a:r>
          </a:p>
          <a:p>
            <a:pPr>
              <a:buFontTx/>
              <a:buNone/>
            </a:pP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1F2690EF-FC14-1BF8-C5C8-75845F25C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Generating Components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0DD800E-099F-A1E2-899B-F03FB7E97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ng generate  or  ng g </a:t>
            </a:r>
          </a:p>
          <a:p>
            <a:endParaRPr lang="en-US" altLang="en-US"/>
          </a:p>
          <a:p>
            <a:r>
              <a:rPr lang="en-US" altLang="en-US"/>
              <a:t>Ng generate component footer</a:t>
            </a:r>
          </a:p>
          <a:p>
            <a:r>
              <a:rPr lang="en-US" altLang="en-US"/>
              <a:t>ng g component my-new-component </a:t>
            </a:r>
          </a:p>
          <a:p>
            <a:r>
              <a:rPr lang="en-US" altLang="en-US"/>
              <a:t>ng g component </a:t>
            </a:r>
            <a:r>
              <a:rPr lang="en-US" altLang="en-US" b="1">
                <a:solidFill>
                  <a:srgbClr val="FF0000"/>
                </a:solidFill>
              </a:rPr>
              <a:t>feature/new-cmp</a:t>
            </a:r>
          </a:p>
          <a:p>
            <a:endParaRPr lang="en-US" altLang="en-US"/>
          </a:p>
          <a:p>
            <a:r>
              <a:rPr lang="en-US" altLang="en-US"/>
              <a:t>Creating  a new component, generates the following  files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component.html   (View)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 component.ts      (Controller)</a:t>
            </a:r>
          </a:p>
          <a:p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 sz="2400">
                <a:solidFill>
                  <a:srgbClr val="FF0000"/>
                </a:solidFill>
              </a:rPr>
              <a:t>ng generate --help </a:t>
            </a:r>
          </a:p>
          <a:p>
            <a:pPr lvl="1"/>
            <a:r>
              <a:rPr lang="en-US" altLang="en-US"/>
              <a:t>To View all available options Angular CLI.</a:t>
            </a:r>
          </a:p>
          <a:p>
            <a:pPr lvl="1">
              <a:lnSpc>
                <a:spcPct val="150000"/>
              </a:lnSpc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143C5B8E-925C-6F7B-883B-F8B333619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3D4A-B078-4920-C578-FA98CB10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basic building block of an UI </a:t>
            </a:r>
          </a:p>
          <a:p>
            <a:pPr lvl="1">
              <a:defRPr/>
            </a:pPr>
            <a:r>
              <a:rPr lang="en-US" dirty="0"/>
              <a:t>An  application is a tree of components. </a:t>
            </a:r>
          </a:p>
          <a:p>
            <a:pPr>
              <a:defRPr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Component decorator</a:t>
            </a:r>
            <a:r>
              <a:rPr lang="en-US" dirty="0"/>
              <a:t> marks a class as an Angular component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component must belong to an </a:t>
            </a:r>
            <a:r>
              <a:rPr lang="en-US" dirty="0" err="1"/>
              <a:t>NgModule</a:t>
            </a:r>
            <a:r>
              <a:rPr lang="en-US" dirty="0"/>
              <a:t> in order for it to be usable by another component or application.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Component  </a:t>
            </a:r>
            <a:r>
              <a:rPr lang="en-US" i="1" dirty="0">
                <a:solidFill>
                  <a:srgbClr val="C00000"/>
                </a:solidFill>
              </a:rPr>
              <a:t>Class has a constructor() to setup Dependency Injection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Components can </a:t>
            </a:r>
            <a:r>
              <a:rPr lang="en-US" b="1" u="sng" dirty="0"/>
              <a:t>control their runtime behavior</a:t>
            </a:r>
            <a:r>
              <a:rPr lang="en-US" dirty="0"/>
              <a:t> by implementing various </a:t>
            </a:r>
            <a:r>
              <a:rPr lang="en-US" b="1" u="sng" dirty="0"/>
              <a:t>Life-Cycle hooks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0C3A8CD8-F6AE-4503-520B-68EF3ADF1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/>
          <a:lstStyle/>
          <a:p>
            <a:r>
              <a:rPr lang="en-US" altLang="en-US"/>
              <a:t>Header Component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A05E2BFF-85D5-9A5A-627A-6BD5E01B7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import { Component, OnInit } from '@angular/core';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@Component({</a:t>
            </a:r>
          </a:p>
          <a:p>
            <a:pPr lvl="1">
              <a:buFontTx/>
              <a:buNone/>
            </a:pPr>
            <a:r>
              <a:rPr lang="en-US" altLang="en-US" sz="2000"/>
              <a:t>selector: 'app-header',</a:t>
            </a:r>
          </a:p>
          <a:p>
            <a:pPr lvl="1">
              <a:buFontTx/>
              <a:buNone/>
            </a:pPr>
            <a:r>
              <a:rPr lang="en-US" altLang="en-US" sz="2000"/>
              <a:t>templateUrl: './header.component.html',</a:t>
            </a:r>
          </a:p>
          <a:p>
            <a:pPr lvl="1">
              <a:buFontTx/>
              <a:buNone/>
            </a:pPr>
            <a:r>
              <a:rPr lang="en-US" altLang="en-US" sz="2000"/>
              <a:t>styleUrls: ['./header.component.css']</a:t>
            </a:r>
          </a:p>
          <a:p>
            <a:pPr lvl="1">
              <a:buFontTx/>
              <a:buNone/>
            </a:pPr>
            <a:r>
              <a:rPr lang="en-US" altLang="en-US" sz="2000"/>
              <a:t>})</a:t>
            </a:r>
          </a:p>
          <a:p>
            <a:pPr lvl="1">
              <a:buFontTx/>
              <a:buNone/>
            </a:pPr>
            <a:r>
              <a:rPr lang="en-US" altLang="en-US" sz="2000"/>
              <a:t>export class HeaderComponent {</a:t>
            </a:r>
          </a:p>
          <a:p>
            <a:pPr lvl="1">
              <a:buFontTx/>
              <a:buNone/>
            </a:pPr>
            <a:r>
              <a:rPr lang="en-US" altLang="en-US" sz="2000" b="1"/>
              <a:t>banner: string;</a:t>
            </a:r>
          </a:p>
          <a:p>
            <a:pPr lvl="1">
              <a:buFontTx/>
              <a:buNone/>
            </a:pPr>
            <a:r>
              <a:rPr lang="en-US" altLang="en-US" sz="2000"/>
              <a:t>constructor() {</a:t>
            </a:r>
          </a:p>
          <a:p>
            <a:pPr lvl="1"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 b="1"/>
              <a:t>this.banner = 'assets/images/Banner.jpg';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endParaRPr lang="en-US" altLang="en-US" b="1">
              <a:solidFill>
                <a:srgbClr val="C00000"/>
              </a:solidFill>
            </a:endParaRP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br>
              <a:rPr lang="en-US" altLang="en-US"/>
            </a:br>
            <a:endParaRPr lang="en-US" altLang="en-US"/>
          </a:p>
          <a:p>
            <a:pPr lvl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>
            <a:extLst>
              <a:ext uri="{FF2B5EF4-FFF2-40B4-BE49-F238E27FC236}">
                <a16:creationId xmlns:a16="http://schemas.microsoft.com/office/drawing/2014/main" id="{506494E5-C6C1-B97C-B2F8-11947AA08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Binding - Interpolation</a:t>
            </a:r>
          </a:p>
        </p:txBody>
      </p:sp>
      <p:sp>
        <p:nvSpPr>
          <p:cNvPr id="38914" name="Content Placeholder 4">
            <a:extLst>
              <a:ext uri="{FF2B5EF4-FFF2-40B4-BE49-F238E27FC236}">
                <a16:creationId xmlns:a16="http://schemas.microsoft.com/office/drawing/2014/main" id="{2CA5A477-8E11-762E-2180-63DA327DD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communication between </a:t>
            </a:r>
            <a:r>
              <a:rPr lang="en-US" altLang="en-US" b="1"/>
              <a:t>a component and it’s Template</a:t>
            </a:r>
          </a:p>
          <a:p>
            <a:pPr lvl="1"/>
            <a:endParaRPr lang="en-US" altLang="en-US" b="1"/>
          </a:p>
          <a:p>
            <a:pPr lvl="1"/>
            <a:r>
              <a:rPr lang="en-US" altLang="en-US" b="1"/>
              <a:t>{{ expression }}</a:t>
            </a:r>
            <a:r>
              <a:rPr lang="en-US" altLang="en-US"/>
              <a:t> to render the bound value to the component’s template.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To weave calculated strings into the text between </a:t>
            </a:r>
          </a:p>
          <a:p>
            <a:pPr lvl="2"/>
            <a:r>
              <a:rPr lang="en-US" altLang="en-US" sz="1800" b="1" i="1"/>
              <a:t>HTML element tags and within attribute assignments.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Replaces the </a:t>
            </a:r>
            <a:r>
              <a:rPr lang="en-US" altLang="en-US" sz="2000" b="1"/>
              <a:t>name</a:t>
            </a:r>
            <a:r>
              <a:rPr lang="en-US" altLang="en-US" sz="2000"/>
              <a:t> with the </a:t>
            </a:r>
            <a:r>
              <a:rPr lang="en-US" altLang="en-US" sz="2000" b="1" u="sng">
                <a:solidFill>
                  <a:srgbClr val="FF0000"/>
                </a:solidFill>
              </a:rPr>
              <a:t>string value</a:t>
            </a:r>
            <a:r>
              <a:rPr lang="en-US" altLang="en-US" sz="2000"/>
              <a:t> of the corresponding </a:t>
            </a:r>
            <a:r>
              <a:rPr lang="en-US" altLang="en-US" sz="2000" b="1">
                <a:solidFill>
                  <a:srgbClr val="C00000"/>
                </a:solidFill>
              </a:rPr>
              <a:t>component property</a:t>
            </a:r>
          </a:p>
          <a:p>
            <a:pPr lvl="1"/>
            <a:endParaRPr lang="en-US" altLang="en-US" sz="2000" b="1">
              <a:solidFill>
                <a:srgbClr val="C00000"/>
              </a:solidFill>
            </a:endParaRP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&lt;img src={{banner}} class='banner' /&gt;</a:t>
            </a:r>
          </a:p>
          <a:p>
            <a:pPr lvl="1"/>
            <a:endParaRPr lang="en-US" altLang="en-US" sz="2000" b="1" i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0ED307D6-0B3D-6DDB-147A-45455396C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Component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2BB498AC-17BF-71E1-98C2-E1BEE1AEA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@Component({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selector: 'app-root',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standalone: true,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imports: [RouterOutlet,HeaderComponent],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templateUrl: './app.component.html',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styleUrl: './app.component.css'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})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export class AppComponent {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title = 'ang17demo';</a:t>
            </a:r>
          </a:p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en-IN" altLang="en-US"/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3AC3D764-BA93-728C-F2B2-7C5EB9F58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app.component.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099A-92E8-BEB9-04B0-93091BBA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endParaRPr lang="en-US" dirty="0"/>
          </a:p>
          <a:p>
            <a:pPr lvl="3">
              <a:buFontTx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&lt;app-header&gt; &lt;/app-header&gt;</a:t>
            </a:r>
            <a:endParaRPr lang="en-US" sz="2000" b="1" dirty="0"/>
          </a:p>
          <a:p>
            <a:pPr marL="1257300" lvl="3" indent="0">
              <a:buFontTx/>
              <a:buNone/>
              <a:defRPr/>
            </a:pPr>
            <a:br>
              <a:rPr lang="en-IN" dirty="0"/>
            </a:br>
            <a:r>
              <a:rPr lang="en-IN" sz="2000" dirty="0">
                <a:solidFill>
                  <a:schemeClr val="bg1">
                    <a:lumMod val="90000"/>
                  </a:schemeClr>
                </a:solidFill>
              </a:rPr>
              <a:t>&lt;router-outlet /&gt;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F53B2-AA29-B01C-5E41-54D4A6B4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templates</a:t>
            </a:r>
          </a:p>
        </p:txBody>
      </p:sp>
      <p:sp>
        <p:nvSpPr>
          <p:cNvPr id="41986" name="Text Placeholder 4">
            <a:extLst>
              <a:ext uri="{FF2B5EF4-FFF2-40B4-BE49-F238E27FC236}">
                <a16:creationId xmlns:a16="http://schemas.microsoft.com/office/drawing/2014/main" id="{A626FABA-A193-C527-1597-0138CED16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6295DDAB-A3A0-4679-4C6C-08B52A3AF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Angular  Templates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DEB58478-F0AF-F471-8136-D2E02F078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Templates mix native HTML with custom elements.</a:t>
            </a:r>
          </a:p>
          <a:p>
            <a:endParaRPr lang="en-US" altLang="en-US"/>
          </a:p>
          <a:p>
            <a:r>
              <a:rPr lang="en-US" altLang="en-US" b="1" u="sng"/>
              <a:t>Inline Templates</a:t>
            </a:r>
          </a:p>
          <a:p>
            <a:pPr lvl="1"/>
            <a:r>
              <a:rPr lang="en-US" altLang="en-US"/>
              <a:t>Specified directly in the component decorator </a:t>
            </a:r>
          </a:p>
          <a:p>
            <a:pPr lvl="1"/>
            <a:r>
              <a:rPr lang="en-US" altLang="en-US" b="1">
                <a:solidFill>
                  <a:srgbClr val="C00000"/>
                </a:solidFill>
              </a:rPr>
              <a:t>Template literals </a:t>
            </a:r>
            <a:r>
              <a:rPr lang="en-US" altLang="en-US"/>
              <a:t>with </a:t>
            </a:r>
            <a:r>
              <a:rPr lang="en-US" altLang="en-US" b="1" i="1">
                <a:solidFill>
                  <a:srgbClr val="0070C0"/>
                </a:solidFill>
              </a:rPr>
              <a:t>back-ticks</a:t>
            </a:r>
            <a:r>
              <a:rPr lang="en-US" altLang="en-US"/>
              <a:t> allow multi-line strings.</a:t>
            </a:r>
          </a:p>
          <a:p>
            <a:pPr lvl="1"/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@Component({</a:t>
            </a:r>
          </a:p>
          <a:p>
            <a:pPr lvl="1">
              <a:buFontTx/>
              <a:buNone/>
            </a:pPr>
            <a:r>
              <a:rPr lang="en-US" altLang="en-US"/>
              <a:t> selector: 'inline-template', </a:t>
            </a:r>
          </a:p>
          <a:p>
            <a:pPr lvl="1">
              <a:buFontTx/>
              <a:buNone/>
            </a:pPr>
            <a:r>
              <a:rPr lang="en-US" altLang="en-US"/>
              <a:t>template: </a:t>
            </a:r>
            <a:r>
              <a:rPr lang="en-US" altLang="en-US" sz="2400" b="1">
                <a:solidFill>
                  <a:srgbClr val="FF0000"/>
                </a:solidFill>
              </a:rPr>
              <a:t>`</a:t>
            </a:r>
            <a:r>
              <a:rPr lang="en-US" altLang="en-US"/>
              <a:t> </a:t>
            </a:r>
            <a:r>
              <a:rPr lang="en-US" altLang="en-US" b="1"/>
              <a:t>&lt;h2&gt;Inline Template&lt;/h2&gt; </a:t>
            </a:r>
          </a:p>
          <a:p>
            <a:pPr lvl="1">
              <a:buFontTx/>
              <a:buNone/>
            </a:pPr>
            <a:r>
              <a:rPr lang="en-US" altLang="en-US" b="1"/>
              <a:t>&lt;p&gt; Multi-line inline template using back-ticks </a:t>
            </a:r>
            <a:r>
              <a:rPr lang="en-US" altLang="en-US"/>
              <a:t>&lt;/p&gt;</a:t>
            </a:r>
            <a:r>
              <a:rPr lang="en-US" altLang="en-US" sz="2400" b="1">
                <a:solidFill>
                  <a:srgbClr val="FF0000"/>
                </a:solidFill>
              </a:rPr>
              <a:t>`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endParaRPr lang="en-US" altLang="en-US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/>
              <a:t>}) </a:t>
            </a:r>
          </a:p>
          <a:p>
            <a:pPr lvl="1">
              <a:buFontTx/>
              <a:buNone/>
            </a:pPr>
            <a:r>
              <a:rPr lang="en-US" altLang="en-US" b="1"/>
              <a:t>export</a:t>
            </a:r>
            <a:r>
              <a:rPr lang="en-US" altLang="en-US"/>
              <a:t> </a:t>
            </a:r>
            <a:r>
              <a:rPr lang="en-US" altLang="en-US" b="1"/>
              <a:t>class</a:t>
            </a:r>
            <a:r>
              <a:rPr lang="en-US" altLang="en-US"/>
              <a:t> InlineComponent {}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6EBD05D4-A981-BC43-FDA2-FE8FACAB5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Page Application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848C8DC-A310-1DF4-2BEE-AF35D6B5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/>
              <a:t>HTML is a great declarative language for static documents.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/>
              <a:t>It does not contain much in the way of creating applications,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i="1" dirty="0">
                <a:solidFill>
                  <a:srgbClr val="BC0411"/>
                </a:solidFill>
              </a:rPr>
              <a:t>One "real" HTML page whose content can be changed in </a:t>
            </a:r>
            <a:r>
              <a:rPr lang="en-US" i="1" dirty="0" err="1">
                <a:solidFill>
                  <a:srgbClr val="BC0411"/>
                </a:solidFill>
              </a:rPr>
              <a:t>Javascript</a:t>
            </a:r>
            <a:r>
              <a:rPr lang="en-US" i="1" dirty="0">
                <a:solidFill>
                  <a:srgbClr val="BC0411"/>
                </a:solidFill>
              </a:rPr>
              <a:t> without having to download a new page.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/>
              <a:t>The new content is created programmatically using templates. </a:t>
            </a:r>
          </a:p>
          <a:p>
            <a:pPr lvl="1">
              <a:defRPr/>
            </a:pPr>
            <a:r>
              <a:rPr lang="en-US" dirty="0"/>
              <a:t>Server sends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application engine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along with  the HTML page</a:t>
            </a:r>
          </a:p>
          <a:p>
            <a:pPr>
              <a:defRPr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The engine controls the entire application including processing, input, output, painting, and loading of the HTML pages. </a:t>
            </a:r>
          </a:p>
          <a:p>
            <a:pPr>
              <a:defRPr/>
            </a:pPr>
            <a:endParaRPr lang="en-US" sz="1800" i="1" dirty="0"/>
          </a:p>
          <a:p>
            <a:pPr>
              <a:defRPr/>
            </a:pPr>
            <a:r>
              <a:rPr lang="en-US" sz="1800" i="1" dirty="0"/>
              <a:t>Server is used  when there is a need for  new data or must perform secured operations such as authentication. </a:t>
            </a:r>
          </a:p>
          <a:p>
            <a:pPr>
              <a:defRPr/>
            </a:pPr>
            <a:endParaRPr lang="en-US" i="1" dirty="0">
              <a:solidFill>
                <a:srgbClr val="BC0411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402A4882-5398-9812-6EF3-FDB0F2F5A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 Templates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97BB1823-7E8B-8FB2-F4AD-221890A00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External Templates</a:t>
            </a:r>
          </a:p>
          <a:p>
            <a:endParaRPr lang="en-US" altLang="en-US"/>
          </a:p>
          <a:p>
            <a:pPr lvl="1"/>
            <a:r>
              <a:rPr lang="en-US" altLang="en-US"/>
              <a:t>Defined in a  separate HTML file </a:t>
            </a:r>
          </a:p>
          <a:p>
            <a:pPr lvl="1"/>
            <a:r>
              <a:rPr lang="en-US" altLang="en-US"/>
              <a:t>Referenced with  templateUrl.</a:t>
            </a:r>
          </a:p>
          <a:p>
            <a:pPr lvl="1"/>
            <a:r>
              <a:rPr lang="en-US" altLang="en-US"/>
              <a:t>Recommended to use if the template contains more than 3 lines.</a:t>
            </a:r>
          </a:p>
          <a:p>
            <a:pPr lvl="1"/>
            <a:endParaRPr lang="en-US" altLang="en-US"/>
          </a:p>
          <a:p>
            <a:pPr lvl="1">
              <a:buFontTx/>
              <a:buNone/>
            </a:pPr>
            <a:br>
              <a:rPr lang="en-US" altLang="en-US"/>
            </a:br>
            <a:r>
              <a:rPr lang="en-US" altLang="en-US"/>
              <a:t> @Component({ </a:t>
            </a:r>
          </a:p>
          <a:p>
            <a:pPr lvl="1">
              <a:buFontTx/>
              <a:buNone/>
            </a:pPr>
            <a:r>
              <a:rPr lang="en-US" altLang="en-US"/>
              <a:t>       selector: 'external-template',</a:t>
            </a:r>
          </a:p>
          <a:p>
            <a:pPr lvl="1">
              <a:buFontTx/>
              <a:buNone/>
            </a:pPr>
            <a:r>
              <a:rPr lang="en-US" altLang="en-US"/>
              <a:t>      templateUrl: 'app/templates/external-template.html' </a:t>
            </a:r>
          </a:p>
          <a:p>
            <a:pPr lvl="1">
              <a:buFontTx/>
              <a:buNone/>
            </a:pPr>
            <a:r>
              <a:rPr lang="en-US" altLang="en-US"/>
              <a:t>}) </a:t>
            </a:r>
          </a:p>
          <a:p>
            <a:pPr lvl="1">
              <a:buFontTx/>
              <a:buNone/>
            </a:pPr>
            <a:endParaRPr lang="en-US" altLang="en-US" b="1"/>
          </a:p>
          <a:p>
            <a:pPr lvl="1">
              <a:buFontTx/>
              <a:buNone/>
            </a:pPr>
            <a:r>
              <a:rPr lang="en-US" altLang="en-US" b="1"/>
              <a:t>export</a:t>
            </a:r>
            <a:r>
              <a:rPr lang="en-US" altLang="en-US"/>
              <a:t> </a:t>
            </a:r>
            <a:r>
              <a:rPr lang="en-US" altLang="en-US" b="1"/>
              <a:t>class</a:t>
            </a:r>
            <a:r>
              <a:rPr lang="en-US" altLang="en-US"/>
              <a:t> ExternalComponent {}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0A601BB-04A6-0AE2-4BED-3F0ECA9CD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 Directives -</a:t>
            </a:r>
            <a:r>
              <a:rPr lang="en-US" altLang="en-US" b="1">
                <a:solidFill>
                  <a:srgbClr val="C00000"/>
                </a:solidFill>
              </a:rPr>
              <a:t>ngFor 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EE7801EF-07A0-373D-CDC2-2E051736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Part of core directive to build data presentation lists and tables </a:t>
            </a:r>
          </a:p>
          <a:p>
            <a:pPr>
              <a:defRPr/>
            </a:pPr>
            <a:r>
              <a:rPr lang="en-US" dirty="0"/>
              <a:t>Takes an iteration expression</a:t>
            </a:r>
          </a:p>
          <a:p>
            <a:pPr>
              <a:defRPr/>
            </a:pPr>
            <a:r>
              <a:rPr lang="en-US" dirty="0"/>
              <a:t>A loop variable defined using the keyword let</a:t>
            </a:r>
          </a:p>
          <a:p>
            <a:pPr>
              <a:defRPr/>
            </a:pPr>
            <a:r>
              <a:rPr lang="en-US" sz="1800" b="1" i="1" dirty="0"/>
              <a:t>From Angular -17 it should be added to the components import</a:t>
            </a:r>
          </a:p>
          <a:p>
            <a:pPr marL="457200" lvl="1" indent="0">
              <a:buFontTx/>
              <a:buNone/>
              <a:defRPr/>
            </a:pPr>
            <a:r>
              <a:rPr lang="en-IN" b="1" i="1" dirty="0">
                <a:solidFill>
                  <a:srgbClr val="C00000"/>
                </a:solidFill>
              </a:rPr>
              <a:t>@</a:t>
            </a:r>
            <a:r>
              <a:rPr lang="en-IN" sz="1400" b="1" dirty="0">
                <a:solidFill>
                  <a:srgbClr val="C00000"/>
                </a:solidFill>
              </a:rPr>
              <a:t>Component({</a:t>
            </a:r>
          </a:p>
          <a:p>
            <a:pPr marL="457200" lvl="1" indent="0">
              <a:buFontTx/>
              <a:buNone/>
              <a:defRPr/>
            </a:pPr>
            <a:r>
              <a:rPr lang="en-IN" sz="1400" b="1" dirty="0">
                <a:solidFill>
                  <a:srgbClr val="C00000"/>
                </a:solidFill>
              </a:rPr>
              <a:t> imports: [</a:t>
            </a:r>
            <a:r>
              <a:rPr lang="en-IN" sz="1400" b="1" dirty="0" err="1">
                <a:solidFill>
                  <a:srgbClr val="C00000"/>
                </a:solidFill>
              </a:rPr>
              <a:t>NgFor</a:t>
            </a:r>
            <a:r>
              <a:rPr lang="en-IN" sz="1400" b="1" dirty="0">
                <a:solidFill>
                  <a:srgbClr val="C00000"/>
                </a:solidFill>
              </a:rPr>
              <a:t>]</a:t>
            </a:r>
          </a:p>
          <a:p>
            <a:pPr marL="457200" lvl="1" indent="0">
              <a:buFontTx/>
              <a:buNone/>
              <a:defRPr/>
            </a:pPr>
            <a:r>
              <a:rPr lang="en-IN" sz="1400" b="1" dirty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  <a:p>
            <a:pPr lvl="1">
              <a:buFontTx/>
              <a:buNone/>
              <a:defRPr/>
            </a:pPr>
            <a:r>
              <a:rPr lang="en-US" dirty="0"/>
              <a:t>&lt;tr </a:t>
            </a:r>
            <a:r>
              <a:rPr lang="en-US" b="1" dirty="0">
                <a:solidFill>
                  <a:srgbClr val="C00000"/>
                </a:solidFill>
              </a:rPr>
              <a:t>*ngFor</a:t>
            </a:r>
            <a:r>
              <a:rPr lang="en-US" dirty="0"/>
              <a:t>="let </a:t>
            </a:r>
            <a:r>
              <a:rPr lang="en-US" b="1" dirty="0">
                <a:solidFill>
                  <a:srgbClr val="7030A0"/>
                </a:solidFill>
              </a:rPr>
              <a:t>medicine </a:t>
            </a:r>
            <a:r>
              <a:rPr lang="en-US" b="1" dirty="0">
                <a:solidFill>
                  <a:srgbClr val="009900"/>
                </a:solidFill>
              </a:rPr>
              <a:t>of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medicineList</a:t>
            </a:r>
            <a:r>
              <a:rPr lang="en-US" dirty="0"/>
              <a:t>"&gt;</a:t>
            </a:r>
          </a:p>
          <a:p>
            <a:pPr lvl="2">
              <a:buFontTx/>
              <a:buNone/>
              <a:defRPr/>
            </a:pPr>
            <a:r>
              <a:rPr lang="en-US" sz="1800" dirty="0"/>
              <a:t>&lt;td&gt;{{</a:t>
            </a:r>
            <a:r>
              <a:rPr lang="en-US" sz="1800" dirty="0" err="1"/>
              <a:t>medicine.medicineName</a:t>
            </a:r>
            <a:r>
              <a:rPr lang="en-US" sz="1800" dirty="0"/>
              <a:t>}}&lt;/td&gt;</a:t>
            </a:r>
          </a:p>
          <a:p>
            <a:pPr lvl="2">
              <a:buFontTx/>
              <a:buNone/>
              <a:defRPr/>
            </a:pPr>
            <a:r>
              <a:rPr lang="en-US" sz="1800" dirty="0"/>
              <a:t>&lt;td&gt;{{</a:t>
            </a:r>
            <a:r>
              <a:rPr lang="en-US" sz="1800" dirty="0" err="1"/>
              <a:t>medicine.price</a:t>
            </a:r>
            <a:r>
              <a:rPr lang="en-US" sz="1800" dirty="0"/>
              <a:t>}}&lt;/td&gt;</a:t>
            </a:r>
          </a:p>
          <a:p>
            <a:pPr lvl="2">
              <a:buFontTx/>
              <a:buNone/>
              <a:defRPr/>
            </a:pPr>
            <a:r>
              <a:rPr lang="en-US" sz="1800" dirty="0"/>
              <a:t>&lt;td&gt;{{</a:t>
            </a:r>
            <a:r>
              <a:rPr lang="en-US" sz="1800" dirty="0" err="1"/>
              <a:t>medicine.unit</a:t>
            </a:r>
            <a:r>
              <a:rPr lang="en-US" sz="1800" dirty="0"/>
              <a:t>}}&lt;/td&gt;</a:t>
            </a:r>
          </a:p>
          <a:p>
            <a:pPr lvl="1">
              <a:buFontTx/>
              <a:buNone/>
              <a:defRPr/>
            </a:pPr>
            <a:r>
              <a:rPr lang="en-US" dirty="0"/>
              <a:t>&lt;/tr&gt;</a:t>
            </a:r>
          </a:p>
          <a:p>
            <a:pPr lvl="1">
              <a:buFontTx/>
              <a:buNone/>
              <a:defRPr/>
            </a:pPr>
            <a:r>
              <a:rPr lang="da-DK" dirty="0"/>
              <a:t>&lt;tr *ngFor="let medicine of medicineList </a:t>
            </a:r>
            <a:r>
              <a:rPr lang="da-DK" b="1" dirty="0">
                <a:solidFill>
                  <a:schemeClr val="bg1">
                    <a:lumMod val="50000"/>
                  </a:schemeClr>
                </a:solidFill>
              </a:rPr>
              <a:t>let i=index</a:t>
            </a:r>
            <a:r>
              <a:rPr lang="da-DK" dirty="0"/>
              <a:t>"&gt;</a:t>
            </a:r>
          </a:p>
          <a:p>
            <a:pPr lvl="1">
              <a:buFontTx/>
              <a:buNone/>
              <a:defRPr/>
            </a:pPr>
            <a:r>
              <a:rPr lang="da-DK" dirty="0"/>
              <a:t>      &lt;td&gt;</a:t>
            </a:r>
            <a:r>
              <a:rPr lang="da-DK" b="1" dirty="0">
                <a:solidFill>
                  <a:schemeClr val="accent2">
                    <a:lumMod val="25000"/>
                  </a:schemeClr>
                </a:solidFill>
              </a:rPr>
              <a:t>{{i+1}}</a:t>
            </a:r>
            <a:r>
              <a:rPr lang="da-DK" dirty="0"/>
              <a:t>&lt;/td&gt;</a:t>
            </a:r>
          </a:p>
          <a:p>
            <a:pPr lvl="1">
              <a:buFontTx/>
              <a:buNone/>
              <a:defRPr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AFCB8E41-1394-52AF-2AB0-508AD5372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/>
          <a:lstStyle/>
          <a:p>
            <a:r>
              <a:rPr lang="en-US" altLang="en-US"/>
              <a:t>@For</a:t>
            </a:r>
          </a:p>
        </p:txBody>
      </p:sp>
      <p:sp>
        <p:nvSpPr>
          <p:cNvPr id="110594" name="Content Placeholder 2">
            <a:extLst>
              <a:ext uri="{FF2B5EF4-FFF2-40B4-BE49-F238E27FC236}">
                <a16:creationId xmlns:a16="http://schemas.microsoft.com/office/drawing/2014/main" id="{40F2BB30-F85E-C0AB-9F13-6FA3ED533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IN" altLang="en-US" sz="1600" dirty="0">
                <a:solidFill>
                  <a:srgbClr val="242424"/>
                </a:solidFill>
              </a:rPr>
              <a:t>A built-in for loop got introduced</a:t>
            </a:r>
          </a:p>
          <a:p>
            <a:pPr lvl="1">
              <a:lnSpc>
                <a:spcPct val="150000"/>
              </a:lnSpc>
              <a:defRPr/>
            </a:pPr>
            <a:r>
              <a:rPr lang="en-IN" altLang="en-US" sz="1600" dirty="0">
                <a:solidFill>
                  <a:srgbClr val="242424"/>
                </a:solidFill>
              </a:rPr>
              <a:t>Improves </a:t>
            </a:r>
            <a:r>
              <a:rPr lang="en-IN" altLang="en-US" sz="1600" dirty="0" err="1">
                <a:solidFill>
                  <a:srgbClr val="242424"/>
                </a:solidFill>
              </a:rPr>
              <a:t>Angular’s</a:t>
            </a:r>
            <a:r>
              <a:rPr lang="en-IN" altLang="en-US" sz="1600" dirty="0">
                <a:solidFill>
                  <a:srgbClr val="242424"/>
                </a:solidFill>
              </a:rPr>
              <a:t> rendering speed </a:t>
            </a:r>
          </a:p>
          <a:p>
            <a:pPr>
              <a:lnSpc>
                <a:spcPct val="150000"/>
              </a:lnSpc>
              <a:defRPr/>
            </a:pPr>
            <a:r>
              <a:rPr lang="en-IN" sz="1600" dirty="0"/>
              <a:t>Replace the structural directives  </a:t>
            </a:r>
            <a:r>
              <a:rPr lang="en-IN" sz="1600" dirty="0" err="1"/>
              <a:t>ngFor</a:t>
            </a:r>
            <a:r>
              <a:rPr lang="en-IN" sz="1600" dirty="0"/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IN" sz="1600" dirty="0"/>
              <a:t>Advantages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600" dirty="0"/>
              <a:t>No need to import the directive in standalone components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600" dirty="0"/>
              <a:t>Generate a bit less code in the final bundle</a:t>
            </a:r>
          </a:p>
          <a:p>
            <a:pPr>
              <a:lnSpc>
                <a:spcPct val="150000"/>
              </a:lnSpc>
              <a:defRPr/>
            </a:pPr>
            <a:endParaRPr lang="en-IN" altLang="en-US" sz="1600" dirty="0">
              <a:solidFill>
                <a:srgbClr val="242424"/>
              </a:solidFill>
            </a:endParaRP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sz="1600" dirty="0"/>
              <a:t>&lt;</a:t>
            </a:r>
            <a:r>
              <a:rPr lang="en-IN" sz="1600" dirty="0" err="1"/>
              <a:t>ol</a:t>
            </a:r>
            <a:r>
              <a:rPr lang="en-IN" sz="1600" dirty="0"/>
              <a:t>&gt;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sz="1600" dirty="0"/>
              <a:t>@for (student of </a:t>
            </a:r>
            <a:r>
              <a:rPr lang="en-IN" sz="1600" dirty="0" err="1"/>
              <a:t>studentNames</a:t>
            </a:r>
            <a:r>
              <a:rPr lang="en-IN" sz="1600" dirty="0"/>
              <a:t>; track $index) {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sz="1600" dirty="0"/>
              <a:t>&lt;li&gt; {{ student }}&lt;/li&gt;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sz="1600" dirty="0"/>
              <a:t>}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IN" sz="1600" dirty="0"/>
              <a:t>&lt;/</a:t>
            </a:r>
            <a:r>
              <a:rPr lang="en-IN" sz="1600" dirty="0" err="1"/>
              <a:t>ol</a:t>
            </a:r>
            <a:r>
              <a:rPr lang="en-IN" sz="1600" dirty="0"/>
              <a:t>&gt;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IN" sz="1600" dirty="0"/>
          </a:p>
          <a:p>
            <a:pPr>
              <a:lnSpc>
                <a:spcPct val="150000"/>
              </a:lnSpc>
              <a:defRPr/>
            </a:pPr>
            <a:br>
              <a:rPr lang="en-IN" sz="1600" dirty="0">
                <a:solidFill>
                  <a:srgbClr val="CCCCCC"/>
                </a:solidFill>
                <a:highlight>
                  <a:srgbClr val="1F1F1F"/>
                </a:highlight>
              </a:rPr>
            </a:br>
            <a:endParaRPr lang="en-IN" sz="1600" dirty="0">
              <a:solidFill>
                <a:srgbClr val="CCCCCC"/>
              </a:solidFill>
              <a:highlight>
                <a:srgbClr val="1F1F1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61D0-FC17-7F02-02AF-1937D83B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-@for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D78-14AA-47EA-1ACB-D6789F7F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 optimization</a:t>
            </a:r>
          </a:p>
          <a:p>
            <a:endParaRPr lang="en-IN" dirty="0"/>
          </a:p>
          <a:p>
            <a:r>
              <a:rPr lang="en-IN" dirty="0"/>
              <a:t>Angular re-renders the entire list whenever a change is detected, which can be inefficient and impact performance.</a:t>
            </a:r>
          </a:p>
          <a:p>
            <a:endParaRPr lang="en-IN" dirty="0"/>
          </a:p>
          <a:p>
            <a:r>
              <a:rPr lang="en-IN" dirty="0"/>
              <a:t>Assigns a unique id to items in a collection, allowing to track changes more efficiently and re-render only the elements that have been modified.</a:t>
            </a:r>
          </a:p>
          <a:p>
            <a:endParaRPr lang="en-IN" dirty="0"/>
          </a:p>
          <a:p>
            <a:r>
              <a:rPr lang="en-IN" dirty="0"/>
              <a:t>track </a:t>
            </a:r>
          </a:p>
          <a:p>
            <a:pPr lvl="1"/>
            <a:r>
              <a:rPr lang="en-IN" dirty="0"/>
              <a:t>Can Define a custom function to return unique 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25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847A-1F1F-8C16-0027-1CAEFCDD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track with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9979-2C03-609D-6B26-C0625B2E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&lt;ul&gt;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@for (name of names; track </a:t>
            </a:r>
            <a:r>
              <a:rPr lang="en-IN" b="1" dirty="0" err="1">
                <a:solidFill>
                  <a:srgbClr val="7030A0"/>
                </a:solidFill>
              </a:rPr>
              <a:t>trackByIdx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dirty="0"/>
              <a:t>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&lt;li&gt;{{name}}&lt;/li&gt;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&lt;/ul&gt;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Defined in the component class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b="1" dirty="0" err="1">
                <a:solidFill>
                  <a:srgbClr val="7030A0"/>
                </a:solidFill>
              </a:rPr>
              <a:t>trackByIdx</a:t>
            </a:r>
            <a:r>
              <a:rPr lang="en-IN" dirty="0">
                <a:solidFill>
                  <a:srgbClr val="7030A0"/>
                </a:solidFill>
              </a:rPr>
              <a:t>():number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rgbClr val="7030A0"/>
                </a:solidFill>
              </a:rPr>
              <a:t>return ++</a:t>
            </a:r>
            <a:r>
              <a:rPr lang="en-IN" dirty="0" err="1">
                <a:solidFill>
                  <a:srgbClr val="7030A0"/>
                </a:solidFill>
              </a:rPr>
              <a:t>this.index</a:t>
            </a:r>
            <a:r>
              <a:rPr lang="en-IN" dirty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rgbClr val="7030A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52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7C0DE9-6473-5BFD-D618-391A1DCE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Property binding</a:t>
            </a:r>
          </a:p>
        </p:txBody>
      </p:sp>
      <p:sp>
        <p:nvSpPr>
          <p:cNvPr id="67586" name="Text Placeholder 4">
            <a:extLst>
              <a:ext uri="{FF2B5EF4-FFF2-40B4-BE49-F238E27FC236}">
                <a16:creationId xmlns:a16="http://schemas.microsoft.com/office/drawing/2014/main" id="{19E1700D-CD3F-8161-F1A9-9698F6AD2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880F7EEA-5506-728D-5609-77497239E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/>
          <a:lstStyle/>
          <a:p>
            <a:r>
              <a:rPr lang="en-US" altLang="en-US"/>
              <a:t>Types of  Property Binding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7DD3F38E-A7EF-2E85-20E4-11E70D40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 </a:t>
            </a:r>
            <a:r>
              <a:rPr lang="en-US" b="1" dirty="0"/>
              <a:t>Element property binding</a:t>
            </a:r>
          </a:p>
          <a:p>
            <a:pPr lvl="1">
              <a:defRPr/>
            </a:pPr>
            <a:r>
              <a:rPr lang="en-US" dirty="0"/>
              <a:t> works within </a:t>
            </a:r>
            <a:r>
              <a:rPr lang="en-US" b="1" dirty="0"/>
              <a:t>HTML element </a:t>
            </a:r>
          </a:p>
          <a:p>
            <a:pPr lvl="1">
              <a:defRPr/>
            </a:pPr>
            <a:r>
              <a:rPr lang="en-US" dirty="0"/>
              <a:t>binds a component property to a DOM property.</a:t>
            </a:r>
          </a:p>
          <a:p>
            <a:pPr marL="742950" lvl="2" indent="-342900">
              <a:buFontTx/>
              <a:buNone/>
              <a:defRPr/>
            </a:pP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img</a:t>
            </a:r>
            <a:r>
              <a:rPr lang="en-US" b="1" dirty="0">
                <a:solidFill>
                  <a:srgbClr val="7030A0"/>
                </a:solidFill>
              </a:rPr>
              <a:t> [</a:t>
            </a:r>
            <a:r>
              <a:rPr lang="en-US" b="1" dirty="0" err="1">
                <a:solidFill>
                  <a:srgbClr val="7030A0"/>
                </a:solidFill>
              </a:rPr>
              <a:t>src</a:t>
            </a:r>
            <a:r>
              <a:rPr lang="en-US" b="1" dirty="0">
                <a:solidFill>
                  <a:srgbClr val="7030A0"/>
                </a:solidFill>
              </a:rPr>
              <a:t>]="</a:t>
            </a:r>
            <a:r>
              <a:rPr lang="en-US" dirty="0"/>
              <a:t> </a:t>
            </a:r>
            <a:r>
              <a:rPr lang="en-US" dirty="0" err="1"/>
              <a:t>imageUrl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"&gt;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 </a:t>
            </a:r>
            <a:r>
              <a:rPr lang="en-US" b="1" dirty="0"/>
              <a:t>Component property binding</a:t>
            </a:r>
            <a:r>
              <a:rPr lang="en-US" dirty="0"/>
              <a:t> </a:t>
            </a:r>
          </a:p>
          <a:p>
            <a:pPr lvl="1">
              <a:defRPr/>
            </a:pPr>
            <a:r>
              <a:rPr lang="en-US" dirty="0"/>
              <a:t>works within </a:t>
            </a:r>
            <a:r>
              <a:rPr lang="en-US" b="1" dirty="0">
                <a:solidFill>
                  <a:srgbClr val="FF0000"/>
                </a:solidFill>
              </a:rPr>
              <a:t>component element </a:t>
            </a:r>
          </a:p>
          <a:p>
            <a:pPr lvl="1">
              <a:defRPr/>
            </a:pPr>
            <a:r>
              <a:rPr lang="en-US" dirty="0"/>
              <a:t>binds </a:t>
            </a:r>
            <a:r>
              <a:rPr lang="en-US" b="1" dirty="0"/>
              <a:t>parent</a:t>
            </a:r>
            <a:r>
              <a:rPr lang="en-US" dirty="0"/>
              <a:t> component property into </a:t>
            </a:r>
            <a:r>
              <a:rPr lang="en-US" b="1" dirty="0"/>
              <a:t>child</a:t>
            </a:r>
            <a:r>
              <a:rPr lang="en-US" dirty="0"/>
              <a:t> component property. 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&lt;</a:t>
            </a:r>
            <a:r>
              <a:rPr lang="en-US" sz="1600" b="1" dirty="0">
                <a:solidFill>
                  <a:srgbClr val="7030A0"/>
                </a:solidFill>
              </a:rPr>
              <a:t>app-child [info]=‘data’&gt;&lt;/app-child&gt;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 </a:t>
            </a:r>
            <a:r>
              <a:rPr lang="en-US" b="1" dirty="0"/>
              <a:t>Directive property binding</a:t>
            </a:r>
            <a:r>
              <a:rPr lang="en-US" dirty="0"/>
              <a:t> </a:t>
            </a:r>
          </a:p>
          <a:p>
            <a:pPr lvl="1">
              <a:defRPr/>
            </a:pPr>
            <a:r>
              <a:rPr lang="en-US" dirty="0"/>
              <a:t>Works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within HTML element with angular directives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such as </a:t>
            </a:r>
            <a:r>
              <a:rPr lang="en-US" dirty="0" err="1"/>
              <a:t>NgClass</a:t>
            </a:r>
            <a:r>
              <a:rPr lang="en-US" dirty="0"/>
              <a:t> and </a:t>
            </a:r>
            <a:r>
              <a:rPr lang="en-US" dirty="0" err="1"/>
              <a:t>NgStyle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dirty="0"/>
              <a:t>Component property or any angular expression is bound to angular directive.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73215F-201C-1A27-41F8-A5C1129C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Element property binding</a:t>
            </a:r>
          </a:p>
        </p:txBody>
      </p:sp>
      <p:sp>
        <p:nvSpPr>
          <p:cNvPr id="70658" name="Text Placeholder 4">
            <a:extLst>
              <a:ext uri="{FF2B5EF4-FFF2-40B4-BE49-F238E27FC236}">
                <a16:creationId xmlns:a16="http://schemas.microsoft.com/office/drawing/2014/main" id="{3B6EA769-EE48-1DC5-59CC-B5CF4FEA2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3">
            <a:extLst>
              <a:ext uri="{FF2B5EF4-FFF2-40B4-BE49-F238E27FC236}">
                <a16:creationId xmlns:a16="http://schemas.microsoft.com/office/drawing/2014/main" id="{E06860B8-2698-D29A-E738-9556709F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 Property Binding</a:t>
            </a:r>
          </a:p>
        </p:txBody>
      </p:sp>
      <p:pic>
        <p:nvPicPr>
          <p:cNvPr id="71682" name="Content Placeholder 5" descr="databinding_1.png">
            <a:extLst>
              <a:ext uri="{FF2B5EF4-FFF2-40B4-BE49-F238E27FC236}">
                <a16:creationId xmlns:a16="http://schemas.microsoft.com/office/drawing/2014/main" id="{1B55008D-8705-9268-15A5-693EE2D41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8229600" cy="4419600"/>
          </a:xfr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F98BBFAF-CECB-7B96-0571-B6B0BFB18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09600"/>
          </a:xfrm>
        </p:spPr>
        <p:txBody>
          <a:bodyPr/>
          <a:lstStyle/>
          <a:p>
            <a:r>
              <a:rPr lang="en-US" altLang="en-US"/>
              <a:t>Property Binding</a:t>
            </a:r>
          </a:p>
        </p:txBody>
      </p:sp>
      <p:sp>
        <p:nvSpPr>
          <p:cNvPr id="193539" name="Content Placeholder 2">
            <a:extLst>
              <a:ext uri="{FF2B5EF4-FFF2-40B4-BE49-F238E27FC236}">
                <a16:creationId xmlns:a16="http://schemas.microsoft.com/office/drawing/2014/main" id="{61DFA097-D026-C14C-3909-6C58B09F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342900" lvl="1" indent="-342900">
              <a:buFontTx/>
              <a:buChar char="•"/>
              <a:defRPr/>
            </a:pPr>
            <a:endParaRPr lang="en-US" b="1" u="sng" dirty="0"/>
          </a:p>
          <a:p>
            <a:pPr marL="342900" lvl="1" indent="-342900">
              <a:buFontTx/>
              <a:buChar char="•"/>
              <a:defRPr/>
            </a:pPr>
            <a:r>
              <a:rPr lang="en-US" b="1" u="sng" dirty="0"/>
              <a:t>A One way Binding </a:t>
            </a:r>
            <a:r>
              <a:rPr lang="en-US" dirty="0"/>
              <a:t> </a:t>
            </a:r>
          </a:p>
          <a:p>
            <a:pPr marL="742950" lvl="2" indent="-342900">
              <a:defRPr/>
            </a:pPr>
            <a:r>
              <a:rPr lang="en-US" b="1" dirty="0"/>
              <a:t>from</a:t>
            </a:r>
            <a:r>
              <a:rPr lang="en-US" dirty="0"/>
              <a:t> </a:t>
            </a:r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component class</a:t>
            </a:r>
            <a:r>
              <a:rPr lang="en-US" dirty="0"/>
              <a:t>, </a:t>
            </a:r>
            <a:r>
              <a:rPr lang="en-US" b="1" dirty="0"/>
              <a:t>to</a:t>
            </a:r>
            <a:r>
              <a:rPr lang="en-US" dirty="0"/>
              <a:t> the  component’s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dirty="0"/>
              <a:t>sets an </a:t>
            </a:r>
            <a:r>
              <a:rPr lang="en-US" b="1" dirty="0"/>
              <a:t>element property</a:t>
            </a:r>
            <a:r>
              <a:rPr lang="en-US" dirty="0"/>
              <a:t> to a </a:t>
            </a:r>
            <a:r>
              <a:rPr lang="en-US" b="1" dirty="0">
                <a:solidFill>
                  <a:srgbClr val="7030A0"/>
                </a:solidFill>
              </a:rPr>
              <a:t>component property</a:t>
            </a:r>
            <a:r>
              <a:rPr lang="en-US" dirty="0"/>
              <a:t> value.</a:t>
            </a:r>
          </a:p>
          <a:p>
            <a:pPr lvl="1">
              <a:defRPr/>
            </a:pPr>
            <a:r>
              <a:rPr lang="en-US" dirty="0"/>
              <a:t>Can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Used for non-string data value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Done by wrapping brackets around an element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img</a:t>
            </a:r>
            <a:r>
              <a:rPr lang="en-US" b="1" dirty="0">
                <a:solidFill>
                  <a:srgbClr val="7030A0"/>
                </a:solidFill>
              </a:rPr>
              <a:t> [</a:t>
            </a:r>
            <a:r>
              <a:rPr lang="en-US" b="1" dirty="0" err="1">
                <a:solidFill>
                  <a:srgbClr val="7030A0"/>
                </a:solidFill>
              </a:rPr>
              <a:t>src</a:t>
            </a:r>
            <a:r>
              <a:rPr lang="en-US" b="1" dirty="0">
                <a:solidFill>
                  <a:srgbClr val="7030A0"/>
                </a:solidFill>
              </a:rPr>
              <a:t>]="</a:t>
            </a:r>
            <a:r>
              <a:rPr lang="en-US" dirty="0"/>
              <a:t> </a:t>
            </a:r>
            <a:r>
              <a:rPr lang="en-US" dirty="0" err="1"/>
              <a:t>imageUrl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"&gt; </a:t>
            </a:r>
          </a:p>
          <a:p>
            <a:pPr lvl="1">
              <a:defRPr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defRPr/>
            </a:pPr>
            <a:r>
              <a:rPr lang="en-US" dirty="0"/>
              <a:t>&lt;button [disabled]=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en-US" b="1" dirty="0" err="1">
                <a:solidFill>
                  <a:srgbClr val="FF0000"/>
                </a:solidFill>
              </a:rPr>
              <a:t>isDisabled</a:t>
            </a:r>
            <a:r>
              <a:rPr lang="en-US" dirty="0"/>
              <a:t>'&gt;Try Me&lt;/button&gt;    // </a:t>
            </a:r>
            <a:r>
              <a:rPr lang="en-US" b="1" dirty="0"/>
              <a:t>in the template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 err="1"/>
              <a:t>i</a:t>
            </a:r>
            <a:r>
              <a:rPr lang="en-US" b="1" dirty="0" err="1">
                <a:solidFill>
                  <a:srgbClr val="FF0000"/>
                </a:solidFill>
              </a:rPr>
              <a:t>sDisabled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 = true;                          // </a:t>
            </a:r>
            <a:r>
              <a:rPr lang="en-US" b="1" dirty="0"/>
              <a:t>in the component class</a:t>
            </a:r>
            <a:br>
              <a:rPr lang="en-US" dirty="0"/>
            </a:br>
            <a:r>
              <a:rPr lang="en-US" dirty="0"/>
              <a:t>  </a:t>
            </a:r>
            <a:endParaRPr lang="en-US" b="1" dirty="0">
              <a:solidFill>
                <a:srgbClr val="7030A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1B17E36-7476-8D28-3596-85EC87FB8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MVC on Client Side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3F41940-F0B1-30EC-18C2-2CAECA127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Client side MVC </a:t>
            </a:r>
          </a:p>
          <a:p>
            <a:pPr lvl="1"/>
            <a:r>
              <a:rPr lang="en-US" altLang="en-US"/>
              <a:t>MVC framework is built entirely on the client side. </a:t>
            </a:r>
          </a:p>
          <a:p>
            <a:pPr lvl="1"/>
            <a:r>
              <a:rPr lang="en-US" altLang="en-US"/>
              <a:t>Server only delivers data to the application. </a:t>
            </a:r>
          </a:p>
          <a:p>
            <a:pPr lvl="1"/>
            <a:r>
              <a:rPr lang="en-US" altLang="en-US"/>
              <a:t>The binding of the data to the models happens client side.</a:t>
            </a:r>
          </a:p>
          <a:p>
            <a:endParaRPr lang="en-US" altLang="en-US" b="1" i="1"/>
          </a:p>
          <a:p>
            <a:r>
              <a:rPr lang="en-US" altLang="en-US" b="1" i="1" u="sng"/>
              <a:t>Need for client-side MVC </a:t>
            </a:r>
          </a:p>
          <a:p>
            <a:pPr lvl="1"/>
            <a:r>
              <a:rPr lang="en-US" altLang="en-US" b="1" i="1">
                <a:solidFill>
                  <a:srgbClr val="FF0000"/>
                </a:solidFill>
              </a:rPr>
              <a:t>operations are  not only with HTML but with data on the  page.</a:t>
            </a:r>
          </a:p>
          <a:p>
            <a:pPr lvl="1"/>
            <a:r>
              <a:rPr lang="en-US" altLang="en-US" b="1" i="1">
                <a:solidFill>
                  <a:srgbClr val="C00000"/>
                </a:solidFill>
              </a:rPr>
              <a:t>when  data is collection of JSON </a:t>
            </a:r>
          </a:p>
          <a:p>
            <a:pPr lvl="1"/>
            <a:r>
              <a:rPr lang="en-US" altLang="en-US" b="1" i="1">
                <a:solidFill>
                  <a:srgbClr val="002060"/>
                </a:solidFill>
              </a:rPr>
              <a:t>Process  data, perform all required calculations, render HTML and put that into page.</a:t>
            </a:r>
          </a:p>
          <a:p>
            <a:pPr lvl="1"/>
            <a:r>
              <a:rPr lang="en-US" altLang="en-US" b="1" i="1">
                <a:solidFill>
                  <a:srgbClr val="FF0000"/>
                </a:solidFill>
              </a:rPr>
              <a:t>CRUD actions , over REST API.  </a:t>
            </a:r>
          </a:p>
          <a:p>
            <a:pPr lvl="1"/>
            <a:r>
              <a:rPr lang="en-US" altLang="en-US" b="1" i="1">
                <a:solidFill>
                  <a:srgbClr val="C00000"/>
                </a:solidFill>
              </a:rPr>
              <a:t>adding or deleting should not make page to reload </a:t>
            </a:r>
          </a:p>
          <a:p>
            <a:pPr lvl="1"/>
            <a:r>
              <a:rPr lang="en-US" altLang="en-US" b="1" i="1">
                <a:solidFill>
                  <a:srgbClr val="002060"/>
                </a:solidFill>
              </a:rPr>
              <a:t>can update page according to current data state.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8B4C3289-032F-980C-FAE5-436DF52C1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Binding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C319277F-4E67-A545-2BB2-0196653B4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Event handler are is specified inside the template using </a:t>
            </a:r>
            <a:r>
              <a:rPr lang="en-US" altLang="en-US" b="1">
                <a:solidFill>
                  <a:srgbClr val="FF0000"/>
                </a:solidFill>
              </a:rPr>
              <a:t>() </a:t>
            </a:r>
          </a:p>
          <a:p>
            <a:pPr lvl="1"/>
            <a:r>
              <a:rPr lang="en-US" altLang="en-US"/>
              <a:t>Event handler is then coded in the class to process the event.</a:t>
            </a:r>
          </a:p>
          <a:p>
            <a:pPr lvl="1"/>
            <a:endParaRPr lang="en-US" altLang="en-US"/>
          </a:p>
          <a:p>
            <a:r>
              <a:rPr lang="en-US" altLang="en-US"/>
              <a:t>Can take the same property that is on the HTML element  wrap it in parenthesis. </a:t>
            </a:r>
          </a:p>
          <a:p>
            <a:pPr lvl="1">
              <a:buFontTx/>
              <a:buNone/>
            </a:pPr>
            <a:endParaRPr lang="en-US" altLang="en-US" b="1"/>
          </a:p>
          <a:p>
            <a:pPr lvl="1">
              <a:buFontTx/>
              <a:buNone/>
            </a:pPr>
            <a:r>
              <a:rPr lang="en-US" altLang="en-US" b="1"/>
              <a:t>template: ` </a:t>
            </a:r>
          </a:p>
          <a:p>
            <a:pPr lvl="1">
              <a:buFontTx/>
              <a:buNone/>
            </a:pPr>
            <a:r>
              <a:rPr lang="en-US" altLang="en-US" b="1"/>
              <a:t>   &lt;h1&gt;My First Angular App&lt;/h1&gt; </a:t>
            </a:r>
          </a:p>
          <a:p>
            <a:pPr lvl="1">
              <a:buFontTx/>
              <a:buNone/>
            </a:pPr>
            <a:r>
              <a:rPr lang="en-US" altLang="en-US" b="1"/>
              <a:t>  &lt;img [src]="imageUrl" </a:t>
            </a:r>
            <a:r>
              <a:rPr lang="en-US" altLang="en-US" b="1">
                <a:solidFill>
                  <a:srgbClr val="FF0000"/>
                </a:solidFill>
              </a:rPr>
              <a:t>(click)</a:t>
            </a:r>
            <a:r>
              <a:rPr lang="en-US" altLang="en-US" b="1"/>
              <a:t>=</a:t>
            </a:r>
            <a:r>
              <a:rPr lang="en-US" altLang="en-US" b="1">
                <a:solidFill>
                  <a:srgbClr val="7030A0"/>
                </a:solidFill>
              </a:rPr>
              <a:t>'myMethod</a:t>
            </a:r>
            <a:r>
              <a:rPr lang="en-US" altLang="en-US" b="1"/>
              <a:t>()'&gt; `</a:t>
            </a:r>
          </a:p>
          <a:p>
            <a:pPr lvl="1">
              <a:buFontTx/>
              <a:buNone/>
            </a:pPr>
            <a:endParaRPr lang="en-US" altLang="en-US" b="1"/>
          </a:p>
          <a:p>
            <a:pPr lvl="3">
              <a:buFontTx/>
              <a:buNone/>
            </a:pPr>
            <a:r>
              <a:rPr lang="en-US" altLang="en-US" sz="1800" b="1"/>
              <a:t>imageUrl =‘’assets/images/idly.jpg'</a:t>
            </a:r>
          </a:p>
          <a:p>
            <a:pPr lvl="1">
              <a:buFontTx/>
              <a:buNone/>
            </a:pPr>
            <a:r>
              <a:rPr lang="en-US" altLang="en-US" b="1"/>
              <a:t>             </a:t>
            </a:r>
          </a:p>
          <a:p>
            <a:pPr lvl="1">
              <a:buFontTx/>
              <a:buNone/>
            </a:pPr>
            <a:r>
              <a:rPr lang="en-US" altLang="en-US" b="1"/>
              <a:t>       </a:t>
            </a:r>
            <a:r>
              <a:rPr lang="en-US" altLang="en-US" b="1">
                <a:solidFill>
                  <a:srgbClr val="7030A0"/>
                </a:solidFill>
              </a:rPr>
              <a:t>myMethod</a:t>
            </a:r>
            <a:r>
              <a:rPr lang="en-US" altLang="en-US" b="1"/>
              <a:t>() { </a:t>
            </a:r>
          </a:p>
          <a:p>
            <a:pPr lvl="1">
              <a:buFontTx/>
              <a:buNone/>
            </a:pPr>
            <a:r>
              <a:rPr lang="en-US" altLang="en-US" b="1"/>
              <a:t>            console.log('Hello); </a:t>
            </a:r>
          </a:p>
          <a:p>
            <a:pPr lvl="1">
              <a:buFontTx/>
              <a:buNone/>
            </a:pPr>
            <a:r>
              <a:rPr lang="en-US" altLang="en-US" b="1"/>
              <a:t>}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1A741F34-A03A-8851-4A4B-83FA4D37B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Binding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0AF32847-1922-18DC-257E-B162AAE67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also pass information about the event to the component class: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` &lt;img src=“{{imageUrl}}" (click)='myMethod($event)'&gt; `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myMethod(event:any) { 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     console.log(event); 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9FAEA3B-A518-AD75-B7EC-E4DFA8500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Two Way Binding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A9F3BEE0-8299-13DE-4E20-A5F62D70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Combines the input and output binding into a single notation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Done by using a special directive called </a:t>
            </a:r>
            <a:r>
              <a:rPr lang="en-US" dirty="0" err="1"/>
              <a:t>ngModel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&lt;input [(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ngModel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)]="name" &gt;</a:t>
            </a:r>
          </a:p>
          <a:p>
            <a:pPr lvl="1">
              <a:defRPr/>
            </a:pPr>
            <a:r>
              <a:rPr lang="en-US" sz="1600" b="1" i="1" dirty="0">
                <a:solidFill>
                  <a:srgbClr val="C00000"/>
                </a:solidFill>
              </a:rPr>
              <a:t>&lt;input [</a:t>
            </a:r>
            <a:r>
              <a:rPr lang="en-US" sz="1600" b="1" i="1" dirty="0" err="1">
                <a:solidFill>
                  <a:srgbClr val="C00000"/>
                </a:solidFill>
              </a:rPr>
              <a:t>ngModel</a:t>
            </a:r>
            <a:r>
              <a:rPr lang="en-US" sz="1600" b="1" i="1" dirty="0">
                <a:solidFill>
                  <a:srgbClr val="C00000"/>
                </a:solidFill>
              </a:rPr>
              <a:t>]="name" (</a:t>
            </a:r>
            <a:r>
              <a:rPr lang="en-US" sz="1600" b="1" i="1" dirty="0" err="1">
                <a:solidFill>
                  <a:srgbClr val="C00000"/>
                </a:solidFill>
              </a:rPr>
              <a:t>ngModelChange</a:t>
            </a:r>
            <a:r>
              <a:rPr lang="en-US" sz="1600" b="1" i="1" dirty="0">
                <a:solidFill>
                  <a:srgbClr val="C00000"/>
                </a:solidFill>
              </a:rPr>
              <a:t>)="name=$event"&gt;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square braces [..]</a:t>
            </a:r>
            <a:r>
              <a:rPr lang="en-US" dirty="0"/>
              <a:t>  refers  property binding.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circle braces (..)     </a:t>
            </a:r>
            <a:r>
              <a:rPr lang="en-US" dirty="0"/>
              <a:t> refers to the event binding.</a:t>
            </a:r>
          </a:p>
          <a:p>
            <a:pPr lvl="1">
              <a:defRPr/>
            </a:pPr>
            <a:r>
              <a:rPr lang="en-US" dirty="0"/>
              <a:t>Together as [(..)] refers two way binding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syntax is called Banana in a Box ([()]).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3FC27CF4-01DA-988A-3D69-961519664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Way Binding- App Module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0018FE59-F47D-8F47-0589-4DAF70099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import { </a:t>
            </a:r>
            <a:r>
              <a:rPr lang="en-US" altLang="en-US" b="1">
                <a:solidFill>
                  <a:srgbClr val="FF0000"/>
                </a:solidFill>
              </a:rPr>
              <a:t>FormsModule</a:t>
            </a:r>
            <a:r>
              <a:rPr lang="en-US" altLang="en-US"/>
              <a:t> } from '@angular/forms';</a:t>
            </a:r>
          </a:p>
          <a:p>
            <a:pPr lvl="1">
              <a:buFontTx/>
              <a:buNone/>
            </a:pPr>
            <a:br>
              <a:rPr lang="en-US" altLang="en-US"/>
            </a:br>
            <a:r>
              <a:rPr lang="en-US" altLang="en-US"/>
              <a:t>@NgModule({</a:t>
            </a:r>
          </a:p>
          <a:p>
            <a:pPr lvl="1">
              <a:buFontTx/>
              <a:buNone/>
            </a:pPr>
            <a:r>
              <a:rPr lang="en-US" altLang="en-US"/>
              <a:t>declarations: [</a:t>
            </a:r>
          </a:p>
          <a:p>
            <a:pPr lvl="1">
              <a:buFontTx/>
              <a:buNone/>
            </a:pPr>
            <a:r>
              <a:rPr lang="en-US" altLang="en-US"/>
              <a:t>AppComponent,</a:t>
            </a:r>
          </a:p>
          <a:p>
            <a:pPr lvl="1">
              <a:buFontTx/>
              <a:buNone/>
            </a:pPr>
            <a:r>
              <a:rPr lang="en-US" altLang="en-US"/>
              <a:t>],</a:t>
            </a:r>
          </a:p>
          <a:p>
            <a:pPr lvl="1">
              <a:buFontTx/>
              <a:buNone/>
            </a:pPr>
            <a:r>
              <a:rPr lang="en-US" altLang="en-US"/>
              <a:t>imports: [</a:t>
            </a:r>
          </a:p>
          <a:p>
            <a:pPr lvl="1">
              <a:buFontTx/>
              <a:buNone/>
            </a:pPr>
            <a:r>
              <a:rPr lang="en-US" altLang="en-US"/>
              <a:t>BrowserModule,</a:t>
            </a:r>
            <a:r>
              <a:rPr lang="en-US" altLang="en-US" b="1">
                <a:solidFill>
                  <a:srgbClr val="FF0000"/>
                </a:solidFill>
              </a:rPr>
              <a:t>FormsModule</a:t>
            </a:r>
            <a:r>
              <a:rPr lang="en-US" altLang="en-US"/>
              <a:t> </a:t>
            </a:r>
          </a:p>
          <a:p>
            <a:pPr lvl="1">
              <a:buFontTx/>
              <a:buNone/>
            </a:pPr>
            <a:r>
              <a:rPr lang="en-US" altLang="en-US"/>
              <a:t>],</a:t>
            </a:r>
          </a:p>
          <a:p>
            <a:pPr lvl="1">
              <a:buFontTx/>
              <a:buNone/>
            </a:pPr>
            <a:r>
              <a:rPr lang="en-US" altLang="en-US"/>
              <a:t>providers: [],</a:t>
            </a:r>
          </a:p>
          <a:p>
            <a:pPr lvl="1">
              <a:buFontTx/>
              <a:buNone/>
            </a:pPr>
            <a:r>
              <a:rPr lang="en-US" altLang="en-US"/>
              <a:t>bootstrap: [AppComponent]</a:t>
            </a:r>
          </a:p>
          <a:p>
            <a:pPr lvl="1">
              <a:buFontTx/>
              <a:buNone/>
            </a:pPr>
            <a:r>
              <a:rPr lang="en-US" altLang="en-US"/>
              <a:t>})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br>
              <a:rPr lang="en-US" altLang="en-US"/>
            </a:br>
            <a:endParaRPr lang="en-US" altLang="en-US"/>
          </a:p>
          <a:p>
            <a:pPr lvl="2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12B7A27A-E2B8-C10B-9859-EF450DE19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17 Update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02722C59-71F2-517A-F574-9A3CF6135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import { </a:t>
            </a:r>
            <a:r>
              <a:rPr lang="en-US" altLang="en-US" b="1">
                <a:solidFill>
                  <a:srgbClr val="FF0000"/>
                </a:solidFill>
              </a:rPr>
              <a:t>FormsModule</a:t>
            </a:r>
            <a:r>
              <a:rPr lang="en-US" altLang="en-US"/>
              <a:t> } from '@angular/forms’;</a:t>
            </a:r>
          </a:p>
          <a:p>
            <a:endParaRPr lang="en-US" altLang="en-US"/>
          </a:p>
          <a:p>
            <a:pPr marL="457200" lvl="1" indent="0">
              <a:buFontTx/>
              <a:buNone/>
            </a:pPr>
            <a:r>
              <a:rPr lang="en-IN" altLang="en-US"/>
              <a:t>@Component({</a:t>
            </a:r>
          </a:p>
          <a:p>
            <a:pPr marL="457200" lvl="1" indent="0">
              <a:buFontTx/>
              <a:buNone/>
            </a:pPr>
            <a:r>
              <a:rPr lang="en-IN" altLang="en-US"/>
              <a:t>   imports: [</a:t>
            </a:r>
            <a:r>
              <a:rPr lang="en-IN" altLang="en-US" sz="1600">
                <a:solidFill>
                  <a:srgbClr val="FF0000"/>
                </a:solidFill>
              </a:rPr>
              <a:t>FormsModule</a:t>
            </a:r>
            <a:r>
              <a:rPr lang="en-IN" altLang="en-US">
                <a:solidFill>
                  <a:srgbClr val="4EC9B0"/>
                </a:solidFill>
              </a:rPr>
              <a:t>]</a:t>
            </a:r>
            <a:endParaRPr lang="en-IN" altLang="en-US">
              <a:solidFill>
                <a:srgbClr val="CCCCCC"/>
              </a:solidFill>
            </a:endParaRPr>
          </a:p>
          <a:p>
            <a:pPr marL="457200" lvl="1" indent="0">
              <a:buFontTx/>
              <a:buNone/>
            </a:pPr>
            <a:endParaRPr lang="en-IN" altLang="en-US"/>
          </a:p>
          <a:p>
            <a:pPr marL="457200" lvl="1" indent="0">
              <a:buFontTx/>
              <a:buNone/>
            </a:pPr>
            <a:r>
              <a:rPr lang="en-IN" altLang="en-US"/>
              <a:t>})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892290DF-9CA1-8D21-CFF0-07D40C9EB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Way Binding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DE5C3DB4-47D5-5034-1DE8-7B1BF9259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/>
              <a:t>&lt;div&gt; &lt;label&gt;Name:&lt;/label&gt;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/>
              <a:t>&lt;input type="text" [(ngModel)]="name"&gt;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/>
              <a:t>&lt;h1&gt;Hello {{name}}!&lt;/h1&gt; &lt;/div&gt;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export class AppModule {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private name:string='World';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}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6DF4DD-447E-66D5-03E0-5EA32DD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directives</a:t>
            </a:r>
          </a:p>
        </p:txBody>
      </p:sp>
      <p:sp>
        <p:nvSpPr>
          <p:cNvPr id="79874" name="Text Placeholder 4">
            <a:extLst>
              <a:ext uri="{FF2B5EF4-FFF2-40B4-BE49-F238E27FC236}">
                <a16:creationId xmlns:a16="http://schemas.microsoft.com/office/drawing/2014/main" id="{A634BAA9-56BE-6D89-99C8-7E9247039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 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E2B015B0-D7E7-8DC6-8D20-E1FEC5371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Directives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BD5C7866-2E18-A235-B4D0-4A2379D7C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attach behavior to DOM elements. </a:t>
            </a:r>
          </a:p>
          <a:p>
            <a:r>
              <a:rPr lang="en-US" altLang="en-US"/>
              <a:t>Built-in directives to the framework</a:t>
            </a:r>
          </a:p>
          <a:p>
            <a:pPr lvl="1"/>
            <a:r>
              <a:rPr lang="en-US" altLang="en-US" b="1"/>
              <a:t>NgFor, NgIf, NgModel, NgClass</a:t>
            </a:r>
          </a:p>
          <a:p>
            <a:endParaRPr lang="en-US" altLang="en-US"/>
          </a:p>
          <a:p>
            <a:r>
              <a:rPr lang="en-US" altLang="en-US"/>
              <a:t>There are three kinds of directives:</a:t>
            </a:r>
          </a:p>
          <a:p>
            <a:r>
              <a:rPr lang="en-US" altLang="en-US" b="1"/>
              <a:t>Components</a:t>
            </a:r>
            <a:r>
              <a:rPr lang="en-US" altLang="en-US"/>
              <a:t> </a:t>
            </a:r>
          </a:p>
          <a:p>
            <a:pPr lvl="1"/>
            <a:r>
              <a:rPr lang="en-US" altLang="en-US" b="1" i="1"/>
              <a:t>@Component()</a:t>
            </a:r>
            <a:r>
              <a:rPr lang="en-US" altLang="en-US"/>
              <a:t>: Is also  a directive with a template.</a:t>
            </a:r>
          </a:p>
          <a:p>
            <a:r>
              <a:rPr lang="en-US" altLang="en-US" b="1"/>
              <a:t>Structural Directives</a:t>
            </a:r>
            <a:r>
              <a:rPr lang="en-US" altLang="en-US"/>
              <a:t> </a:t>
            </a:r>
          </a:p>
          <a:p>
            <a:pPr lvl="1"/>
            <a:r>
              <a:rPr lang="en-US" altLang="en-US"/>
              <a:t>Can change the DOM layout by adding and removing DOM elements </a:t>
            </a:r>
          </a:p>
          <a:p>
            <a:r>
              <a:rPr lang="en-US" altLang="en-US" b="1"/>
              <a:t>Attribute Directives</a:t>
            </a:r>
            <a:r>
              <a:rPr lang="en-US" altLang="en-US"/>
              <a:t> </a:t>
            </a:r>
          </a:p>
          <a:p>
            <a:pPr lvl="1"/>
            <a:r>
              <a:rPr lang="en-US" altLang="en-US"/>
              <a:t>doesn’t change the DOM but can change the appearance or behavior of an element such as </a:t>
            </a:r>
            <a:r>
              <a:rPr lang="en-US" altLang="en-US" b="1"/>
              <a:t>NgStyle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FF476C8E-29E4-90FD-D2D6-F164BA52C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Attribute Directives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3454FF9C-8802-AD58-79B2-F1BDB8A1B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These directives change  the appearance or behavior of a component.</a:t>
            </a:r>
          </a:p>
          <a:p>
            <a:endParaRPr lang="en-US" altLang="en-US"/>
          </a:p>
          <a:p>
            <a:r>
              <a:rPr lang="en-US" altLang="en-US"/>
              <a:t>They  work in a way that is component agnostic and not bound to implementation details.</a:t>
            </a:r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endParaRPr lang="en-US" altLang="en-US"/>
          </a:p>
          <a:p>
            <a:pPr lvl="1"/>
            <a:r>
              <a:rPr lang="en-US" altLang="en-US"/>
              <a:t>ngClass and ngStyle  work on any component or element.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D0AA-F6EA-B15C-30AE-214E9E0C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/>
          <a:lstStyle/>
          <a:p>
            <a:r>
              <a:rPr lang="en-US" altLang="en-US" b="1" dirty="0" err="1"/>
              <a:t>NgStyle</a:t>
            </a:r>
            <a:r>
              <a:rPr lang="en-US" altLang="en-US" b="1" dirty="0"/>
              <a:t> Directive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9073-2EB6-889F-6C0B-22A73A82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[</a:t>
            </a:r>
            <a:r>
              <a:rPr lang="en-IN" dirty="0" err="1">
                <a:solidFill>
                  <a:srgbClr val="0070C0"/>
                </a:solidFill>
              </a:rPr>
              <a:t>ngStyle</a:t>
            </a:r>
            <a:r>
              <a:rPr lang="en-IN" dirty="0">
                <a:solidFill>
                  <a:srgbClr val="0070C0"/>
                </a:solidFill>
              </a:rPr>
              <a:t>]</a:t>
            </a:r>
          </a:p>
          <a:p>
            <a:pPr lvl="1"/>
            <a:r>
              <a:rPr lang="en-IN" sz="1600" dirty="0"/>
              <a:t>Takes an object with CSS property names as keys and values as values.</a:t>
            </a:r>
          </a:p>
          <a:p>
            <a:pPr lvl="1"/>
            <a:r>
              <a:rPr lang="en-IN" sz="1600" dirty="0"/>
              <a:t>Can be used to set multiple styles at once.</a:t>
            </a:r>
          </a:p>
          <a:p>
            <a:pPr lvl="1"/>
            <a:r>
              <a:rPr lang="en-IN" sz="1600" dirty="0"/>
              <a:t>Supports property binding, allowing for dynamic style updates.</a:t>
            </a:r>
          </a:p>
          <a:p>
            <a:pPr marL="914400" lvl="2" indent="0">
              <a:buNone/>
            </a:pPr>
            <a:endParaRPr lang="en-IN" sz="140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IN" sz="1400" b="1" dirty="0">
                <a:solidFill>
                  <a:srgbClr val="002060"/>
                </a:solidFill>
              </a:rPr>
              <a:t>&lt;div [</a:t>
            </a:r>
            <a:r>
              <a:rPr lang="en-IN" sz="1400" b="1" dirty="0" err="1">
                <a:solidFill>
                  <a:srgbClr val="002060"/>
                </a:solidFill>
              </a:rPr>
              <a:t>ngStyle</a:t>
            </a:r>
            <a:r>
              <a:rPr lang="en-IN" sz="1400" b="1" dirty="0">
                <a:solidFill>
                  <a:srgbClr val="002060"/>
                </a:solidFill>
              </a:rPr>
              <a:t>]="{'background-</a:t>
            </a:r>
            <a:r>
              <a:rPr lang="en-IN" sz="1400" b="1" dirty="0" err="1">
                <a:solidFill>
                  <a:srgbClr val="002060"/>
                </a:solidFill>
              </a:rPr>
              <a:t>color</a:t>
            </a:r>
            <a:r>
              <a:rPr lang="en-IN" sz="1400" b="1" dirty="0">
                <a:solidFill>
                  <a:srgbClr val="002060"/>
                </a:solidFill>
              </a:rPr>
              <a:t>': 'blue', '</a:t>
            </a:r>
            <a:r>
              <a:rPr lang="en-IN" sz="1400" b="1" dirty="0" err="1">
                <a:solidFill>
                  <a:srgbClr val="002060"/>
                </a:solidFill>
              </a:rPr>
              <a:t>color</a:t>
            </a:r>
            <a:r>
              <a:rPr lang="en-IN" sz="1400" b="1" dirty="0">
                <a:solidFill>
                  <a:srgbClr val="002060"/>
                </a:solidFill>
              </a:rPr>
              <a:t>': 'white'}"&gt; test text &lt;/div&gt;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IN" sz="1400" dirty="0"/>
              <a:t>	&lt;div [</a:t>
            </a:r>
            <a:r>
              <a:rPr lang="en-IN" sz="1400" dirty="0" err="1"/>
              <a:t>ngStyle</a:t>
            </a:r>
            <a:r>
              <a:rPr lang="en-IN" sz="1400" dirty="0"/>
              <a:t>]=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"{'</a:t>
            </a:r>
            <a:r>
              <a:rPr lang="en-IN" sz="1400" b="1" dirty="0" err="1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': </a:t>
            </a:r>
            <a:r>
              <a:rPr lang="en-IN" sz="1400" b="1" dirty="0" err="1">
                <a:solidFill>
                  <a:schemeClr val="bg1">
                    <a:lumMod val="50000"/>
                  </a:schemeClr>
                </a:solidFill>
              </a:rPr>
              <a:t>item.status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 === 'active' ? 'green' : 'red'}"</a:t>
            </a:r>
            <a:r>
              <a:rPr lang="en-IN" sz="1400" dirty="0"/>
              <a:t>&gt;</a:t>
            </a:r>
          </a:p>
          <a:p>
            <a:pPr marL="457200" lvl="1" indent="0">
              <a:buNone/>
            </a:pPr>
            <a:r>
              <a:rPr lang="en-IN" sz="1400" dirty="0"/>
              <a:t>		Item status: {{ </a:t>
            </a:r>
            <a:r>
              <a:rPr lang="en-IN" sz="1400" dirty="0" err="1"/>
              <a:t>item.status</a:t>
            </a:r>
            <a:r>
              <a:rPr lang="en-IN" sz="1400" dirty="0"/>
              <a:t> }}</a:t>
            </a:r>
          </a:p>
          <a:p>
            <a:pPr marL="457200" lvl="1" indent="0">
              <a:buNone/>
            </a:pPr>
            <a:r>
              <a:rPr lang="en-IN" sz="1400" dirty="0"/>
              <a:t>	&lt;/div&gt;</a:t>
            </a:r>
          </a:p>
          <a:p>
            <a:r>
              <a:rPr lang="en-IN" dirty="0">
                <a:solidFill>
                  <a:srgbClr val="00B050"/>
                </a:solidFill>
              </a:rPr>
              <a:t>[style.&lt;</a:t>
            </a:r>
            <a:r>
              <a:rPr lang="en-IN" dirty="0" err="1">
                <a:solidFill>
                  <a:srgbClr val="00B050"/>
                </a:solidFill>
              </a:rPr>
              <a:t>attr</a:t>
            </a:r>
            <a:r>
              <a:rPr lang="en-IN" dirty="0">
                <a:solidFill>
                  <a:srgbClr val="00B050"/>
                </a:solidFill>
              </a:rPr>
              <a:t>&gt;]</a:t>
            </a:r>
          </a:p>
          <a:p>
            <a:pPr lvl="1"/>
            <a:r>
              <a:rPr lang="en-IN" sz="1600" dirty="0"/>
              <a:t>Takes a single CSS property value.</a:t>
            </a:r>
          </a:p>
          <a:p>
            <a:pPr lvl="1"/>
            <a:r>
              <a:rPr lang="en-IN" sz="1600" dirty="0"/>
              <a:t>Can be used to set a single style attribute.</a:t>
            </a:r>
          </a:p>
          <a:p>
            <a:pPr lvl="1"/>
            <a:r>
              <a:rPr lang="en-IN" sz="1600" dirty="0"/>
              <a:t>Supports property binding for dynamic updates.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sz="1600" b="1" dirty="0"/>
              <a:t>&lt;div [</a:t>
            </a:r>
            <a:r>
              <a:rPr lang="en-IN" sz="1600" b="1" dirty="0" err="1"/>
              <a:t>style.background-color</a:t>
            </a:r>
            <a:r>
              <a:rPr lang="en-IN" sz="1600" b="1" dirty="0"/>
              <a:t>]="'blue'" [</a:t>
            </a:r>
            <a:r>
              <a:rPr lang="en-IN" sz="1600" b="1" dirty="0" err="1"/>
              <a:t>style.color</a:t>
            </a:r>
            <a:r>
              <a:rPr lang="en-IN" sz="1600" b="1" dirty="0"/>
              <a:t>]="'white'"&gt; test text &lt;/div&gt;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1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C1CD358-70F3-6CE4-5237-08EC0A00B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Webpack Dev Server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49CCDBF-F1C1-4238-F991-9098F388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 Webpack also comes with a development server. </a:t>
            </a:r>
          </a:p>
          <a:p>
            <a:endParaRPr lang="en-US" altLang="en-US"/>
          </a:p>
          <a:p>
            <a:r>
              <a:rPr lang="en-US" altLang="en-US"/>
              <a:t>Can be used run application as we are developing  the application. </a:t>
            </a:r>
          </a:p>
          <a:p>
            <a:endParaRPr lang="en-US" altLang="en-US"/>
          </a:p>
          <a:p>
            <a:r>
              <a:rPr lang="en-US" altLang="en-US"/>
              <a:t>The Development server uses the Webpack’s watch mode. </a:t>
            </a:r>
          </a:p>
          <a:p>
            <a:endParaRPr lang="en-US" altLang="en-US"/>
          </a:p>
          <a:p>
            <a:r>
              <a:rPr lang="en-US" altLang="en-US"/>
              <a:t>Any changes made to our application are instantly updated.</a:t>
            </a:r>
          </a:p>
          <a:p>
            <a:endParaRPr lang="en-US" altLang="en-US" b="1"/>
          </a:p>
          <a:p>
            <a:r>
              <a:rPr lang="en-US" altLang="en-US"/>
              <a:t>Configured by using the </a:t>
            </a:r>
            <a:r>
              <a:rPr lang="en-US" altLang="en-US" b="1"/>
              <a:t>webpack.config.js</a:t>
            </a:r>
            <a:r>
              <a:rPr lang="en-US" altLang="en-US"/>
              <a:t>. Configuration file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0037-4FF2-A4B7-F68E-B607C310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Differences-</a:t>
            </a:r>
            <a:r>
              <a:rPr lang="en-IN" b="1" dirty="0" err="1"/>
              <a:t>ngStyle</a:t>
            </a:r>
            <a:r>
              <a:rPr lang="en-IN" b="1" dirty="0"/>
              <a:t> vs style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534E-ACB3-2446-0EC4-DF35CBAC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/>
              <a:t>Multiple styles</a:t>
            </a:r>
            <a:r>
              <a:rPr lang="en-IN" sz="1800" dirty="0"/>
              <a:t>: 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[</a:t>
            </a:r>
            <a:r>
              <a:rPr lang="en-IN" dirty="0" err="1"/>
              <a:t>ngStyle</a:t>
            </a:r>
            <a:r>
              <a:rPr lang="en-IN" dirty="0"/>
              <a:t>] allows setting multiple styles at once,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[style.&lt;</a:t>
            </a:r>
            <a:r>
              <a:rPr lang="en-IN" dirty="0" err="1"/>
              <a:t>attr</a:t>
            </a:r>
            <a:r>
              <a:rPr lang="en-IN" dirty="0"/>
              <a:t>&gt;] requires separate bindings for each style attribute.</a:t>
            </a:r>
          </a:p>
          <a:p>
            <a:pPr>
              <a:lnSpc>
                <a:spcPct val="150000"/>
              </a:lnSpc>
            </a:pPr>
            <a:r>
              <a:rPr lang="en-IN" sz="1800" b="1" dirty="0"/>
              <a:t>Object vs. single value</a:t>
            </a:r>
            <a:r>
              <a:rPr lang="en-IN" sz="1800" dirty="0"/>
              <a:t>: 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[</a:t>
            </a:r>
            <a:r>
              <a:rPr lang="en-IN" dirty="0" err="1"/>
              <a:t>ngStyle</a:t>
            </a:r>
            <a:r>
              <a:rPr lang="en-IN" dirty="0"/>
              <a:t>] expects an object,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[style.&lt;</a:t>
            </a:r>
            <a:r>
              <a:rPr lang="en-IN" dirty="0" err="1"/>
              <a:t>attr</a:t>
            </a:r>
            <a:r>
              <a:rPr lang="en-IN" dirty="0"/>
              <a:t>&gt;] expects a single value.</a:t>
            </a:r>
          </a:p>
          <a:p>
            <a:pPr>
              <a:lnSpc>
                <a:spcPct val="150000"/>
              </a:lnSpc>
            </a:pPr>
            <a:r>
              <a:rPr lang="en-IN" sz="1800" b="1" dirty="0"/>
              <a:t>Readability and maintainability</a:t>
            </a:r>
            <a:r>
              <a:rPr lang="en-IN" sz="18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single-style attributes, [style.&lt;</a:t>
            </a:r>
            <a:r>
              <a:rPr lang="en-IN" dirty="0" err="1"/>
              <a:t>attr</a:t>
            </a:r>
            <a:r>
              <a:rPr lang="en-IN" dirty="0"/>
              <a:t>&gt;]  more readable.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Multiple styles or more complex scenarios, [</a:t>
            </a:r>
            <a:r>
              <a:rPr lang="en-IN" dirty="0" err="1"/>
              <a:t>ngStyle</a:t>
            </a:r>
            <a:r>
              <a:rPr lang="en-IN" dirty="0"/>
              <a:t>] </a:t>
            </a:r>
          </a:p>
        </p:txBody>
      </p:sp>
    </p:spTree>
    <p:extLst>
      <p:ext uri="{BB962C8B-B14F-4D97-AF65-F5344CB8AC3E}">
        <p14:creationId xmlns:p14="http://schemas.microsoft.com/office/powerpoint/2010/main" val="4240915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D0D3B64C-B435-52C9-A342-A5F81B272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[ngClass]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0B13-ADDC-1E63-F43D-5F3DE477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001D35"/>
                </a:solidFill>
              </a:rPr>
              <a:t>Used to add and remove CSS classes on an HTML element. </a:t>
            </a:r>
          </a:p>
          <a:p>
            <a:pPr>
              <a:defRPr/>
            </a:pPr>
            <a:r>
              <a:rPr lang="en-IN" dirty="0">
                <a:solidFill>
                  <a:srgbClr val="001D35"/>
                </a:solidFill>
              </a:rPr>
              <a:t>The CSS classes are updated based on the type of the expression evaluation.</a:t>
            </a:r>
          </a:p>
          <a:p>
            <a:pPr>
              <a:defRPr/>
            </a:pPr>
            <a:endParaRPr lang="en-IN" dirty="0">
              <a:solidFill>
                <a:srgbClr val="001D35"/>
              </a:solidFill>
            </a:endParaRPr>
          </a:p>
          <a:p>
            <a:pPr>
              <a:defRPr/>
            </a:pPr>
            <a:r>
              <a:rPr lang="en-IN" dirty="0">
                <a:solidFill>
                  <a:srgbClr val="001D35"/>
                </a:solidFill>
              </a:rPr>
              <a:t>&lt;div [</a:t>
            </a:r>
            <a:r>
              <a:rPr lang="en-IN" dirty="0" err="1">
                <a:solidFill>
                  <a:srgbClr val="001D35"/>
                </a:solidFill>
              </a:rPr>
              <a:t>ngClass</a:t>
            </a:r>
            <a:r>
              <a:rPr lang="en-IN" dirty="0">
                <a:solidFill>
                  <a:srgbClr val="001D35"/>
                </a:solidFill>
              </a:rPr>
              <a:t>]=”’border margin’”&gt;&lt;/div&gt;</a:t>
            </a:r>
          </a:p>
          <a:p>
            <a:pPr lvl="1">
              <a:defRPr/>
            </a:pPr>
            <a:r>
              <a:rPr lang="en-IN" i="1" dirty="0">
                <a:solidFill>
                  <a:srgbClr val="C00000"/>
                </a:solidFill>
              </a:rPr>
              <a:t>Will Apply both the class border and margin to the div tag</a:t>
            </a:r>
            <a:endParaRPr lang="en-IN" dirty="0">
              <a:solidFill>
                <a:srgbClr val="001D35"/>
              </a:solidFill>
            </a:endParaRPr>
          </a:p>
          <a:p>
            <a:pPr>
              <a:defRPr/>
            </a:pPr>
            <a:r>
              <a:rPr lang="en-IN" dirty="0">
                <a:solidFill>
                  <a:srgbClr val="001D35"/>
                </a:solidFill>
              </a:rPr>
              <a:t>&lt;div [</a:t>
            </a:r>
            <a:r>
              <a:rPr lang="en-IN" dirty="0" err="1">
                <a:solidFill>
                  <a:srgbClr val="001D35"/>
                </a:solidFill>
              </a:rPr>
              <a:t>ngClass</a:t>
            </a:r>
            <a:r>
              <a:rPr lang="en-IN" dirty="0">
                <a:solidFill>
                  <a:srgbClr val="001D35"/>
                </a:solidFill>
              </a:rPr>
              <a:t>]="{ ‘border': true, ‘margin': false }"&gt;&lt;/div&gt;</a:t>
            </a:r>
          </a:p>
          <a:p>
            <a:pPr lvl="1">
              <a:defRPr/>
            </a:pPr>
            <a:r>
              <a:rPr lang="en-IN" i="1" dirty="0">
                <a:solidFill>
                  <a:schemeClr val="bg1">
                    <a:lumMod val="50000"/>
                  </a:schemeClr>
                </a:solidFill>
              </a:rPr>
              <a:t>Will Apply only the class border and </a:t>
            </a:r>
            <a:r>
              <a:rPr lang="en-IN" b="1" i="1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IN" i="1" dirty="0">
                <a:solidFill>
                  <a:schemeClr val="bg1">
                    <a:lumMod val="50000"/>
                  </a:schemeClr>
                </a:solidFill>
              </a:rPr>
              <a:t> margin to the div tag</a:t>
            </a:r>
            <a:endParaRPr lang="en-IN" dirty="0">
              <a:solidFill>
                <a:srgbClr val="001D35"/>
              </a:solidFill>
            </a:endParaRPr>
          </a:p>
          <a:p>
            <a:pPr>
              <a:defRPr/>
            </a:pPr>
            <a:r>
              <a:rPr lang="en-IN" dirty="0">
                <a:solidFill>
                  <a:srgbClr val="001D35"/>
                </a:solidFill>
              </a:rPr>
              <a:t>&lt;div [</a:t>
            </a:r>
            <a:r>
              <a:rPr lang="en-IN" dirty="0" err="1">
                <a:solidFill>
                  <a:srgbClr val="001D35"/>
                </a:solidFill>
              </a:rPr>
              <a:t>ngClass</a:t>
            </a:r>
            <a:r>
              <a:rPr lang="en-IN" dirty="0">
                <a:solidFill>
                  <a:srgbClr val="001D35"/>
                </a:solidFill>
              </a:rPr>
              <a:t>]="[ 'first', 'second' ]"&gt;&lt;/div&gt;</a:t>
            </a:r>
          </a:p>
          <a:p>
            <a:pPr lvl="1">
              <a:defRPr/>
            </a:pPr>
            <a:r>
              <a:rPr lang="en-IN" i="1" dirty="0">
                <a:solidFill>
                  <a:srgbClr val="C00000"/>
                </a:solidFill>
              </a:rPr>
              <a:t>Will Apply both the class border and margin to the div tag</a:t>
            </a:r>
            <a:endParaRPr lang="en-IN" dirty="0">
              <a:solidFill>
                <a:srgbClr val="001D35"/>
              </a:solidFill>
            </a:endParaRPr>
          </a:p>
          <a:p>
            <a:pPr>
              <a:defRPr/>
            </a:pPr>
            <a:endParaRPr lang="en-IN" dirty="0">
              <a:solidFill>
                <a:srgbClr val="001D35"/>
              </a:solidFill>
            </a:endParaRPr>
          </a:p>
          <a:p>
            <a:pPr marL="0" indent="0">
              <a:buFontTx/>
              <a:buNone/>
              <a:defRPr/>
            </a:pPr>
            <a:endParaRPr lang="en-IN" dirty="0">
              <a:solidFill>
                <a:srgbClr val="001D35"/>
              </a:solidFill>
              <a:highlight>
                <a:srgbClr val="FFFFFF"/>
              </a:highlight>
              <a:latin typeface="Google Sans"/>
            </a:endParaRPr>
          </a:p>
          <a:p>
            <a:pPr marL="0" indent="0">
              <a:buFontTx/>
              <a:buNone/>
              <a:defRPr/>
            </a:pPr>
            <a:br>
              <a:rPr lang="en-IN" dirty="0">
                <a:solidFill>
                  <a:srgbClr val="001D35"/>
                </a:solidFill>
                <a:highlight>
                  <a:srgbClr val="FFFFFF"/>
                </a:highlight>
                <a:latin typeface="Google Sans"/>
              </a:rPr>
            </a:br>
            <a:endParaRPr lang="en-IN" dirty="0">
              <a:solidFill>
                <a:srgbClr val="001D35"/>
              </a:solidFill>
              <a:highlight>
                <a:srgbClr val="FFFFFF"/>
              </a:highlight>
              <a:latin typeface="Google San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D1C29733-4B2B-32EC-3958-4DB8C9D67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Structural Directives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03E062A7-8B29-E303-D6C7-00358F379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It’s a "syntactic sugar" for tasks that’s done Internally, </a:t>
            </a:r>
          </a:p>
          <a:p>
            <a:pPr lvl="1">
              <a:lnSpc>
                <a:spcPct val="15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*</a:t>
            </a:r>
            <a:r>
              <a:rPr lang="en-US" altLang="en-US"/>
              <a:t>  Means angular should create a template element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Expression passed will be bound to the outer &lt;ng-template&gt;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Template will be rendered related to variable passed to the directive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It might add /remove/manipulate the host element and its descendants.</a:t>
            </a:r>
          </a:p>
          <a:p>
            <a:pPr>
              <a:lnSpc>
                <a:spcPct val="150000"/>
              </a:lnSpc>
            </a:pPr>
            <a:endParaRPr lang="en-US" altLang="en-US" b="1" i="1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b="1" i="1">
                <a:solidFill>
                  <a:srgbClr val="7030A0"/>
                </a:solidFill>
              </a:rPr>
              <a:t>ngIf , ngFor , and ngSwitch .</a:t>
            </a:r>
          </a:p>
          <a:p>
            <a:pPr lvl="1">
              <a:buFontTx/>
              <a:buNone/>
            </a:pPr>
            <a:endParaRPr lang="en-US" altLang="en-US"/>
          </a:p>
          <a:p>
            <a:endParaRPr lang="en-US" altLang="en-US" i="1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37258BFA-FE4B-46B6-D8EF-5B1272594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 Directives –</a:t>
            </a:r>
            <a:r>
              <a:rPr lang="en-US" altLang="en-US" b="1">
                <a:solidFill>
                  <a:srgbClr val="C00000"/>
                </a:solidFill>
              </a:rPr>
              <a:t>ngIf</a:t>
            </a:r>
            <a:endParaRPr lang="en-US" altLang="en-US"/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5011F13C-67D4-3DA3-C5EE-60B543B5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*</a:t>
            </a:r>
            <a:r>
              <a:rPr lang="en-US" b="1" dirty="0" err="1"/>
              <a:t>ngif</a:t>
            </a:r>
            <a:r>
              <a:rPr lang="en-US" b="1" dirty="0"/>
              <a:t>="</a:t>
            </a:r>
            <a:r>
              <a:rPr lang="en-US" b="1" i="1" dirty="0"/>
              <a:t>condition</a:t>
            </a:r>
            <a:r>
              <a:rPr lang="en-US" b="1" dirty="0"/>
              <a:t>“</a:t>
            </a:r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&lt;div&gt;</a:t>
            </a:r>
          </a:p>
          <a:p>
            <a:pPr lvl="1">
              <a:buFontTx/>
              <a:buNone/>
              <a:defRPr/>
            </a:pPr>
            <a:r>
              <a:rPr lang="en-US" dirty="0"/>
              <a:t>&lt;button (click) =“clicked()”&gt;Toggle&lt;/button&gt;</a:t>
            </a:r>
          </a:p>
          <a:p>
            <a:pPr lvl="2">
              <a:buFontTx/>
              <a:buNone/>
              <a:defRPr/>
            </a:pPr>
            <a:r>
              <a:rPr lang="en-US" sz="1800" b="1" dirty="0">
                <a:solidFill>
                  <a:srgbClr val="7030A0"/>
                </a:solidFill>
              </a:rPr>
              <a:t> &lt;div *</a:t>
            </a:r>
            <a:r>
              <a:rPr lang="en-US" sz="1800" b="1" dirty="0" err="1">
                <a:solidFill>
                  <a:srgbClr val="7030A0"/>
                </a:solidFill>
              </a:rPr>
              <a:t>ngIf</a:t>
            </a:r>
            <a:r>
              <a:rPr lang="en-US" sz="1800" b="1" dirty="0">
                <a:solidFill>
                  <a:srgbClr val="7030A0"/>
                </a:solidFill>
              </a:rPr>
              <a:t>=“</a:t>
            </a:r>
            <a:r>
              <a:rPr lang="en-US" sz="1800" b="1" i="1" dirty="0">
                <a:solidFill>
                  <a:srgbClr val="C00000"/>
                </a:solidFill>
              </a:rPr>
              <a:t>show</a:t>
            </a:r>
            <a:r>
              <a:rPr lang="en-US" sz="1800" b="1" dirty="0">
                <a:solidFill>
                  <a:srgbClr val="7030A0"/>
                </a:solidFill>
              </a:rPr>
              <a:t>”&gt;</a:t>
            </a:r>
          </a:p>
          <a:p>
            <a:pPr lvl="2">
              <a:buFontTx/>
              <a:buNone/>
              <a:defRPr/>
            </a:pPr>
            <a:r>
              <a:rPr lang="en-US" sz="1800" dirty="0"/>
              <a:t>   &lt;p&gt; see Image&lt;/p&gt;</a:t>
            </a:r>
          </a:p>
          <a:p>
            <a:pPr lvl="2">
              <a:buFontTx/>
              <a:buNone/>
              <a:defRPr/>
            </a:pPr>
            <a:r>
              <a:rPr lang="en-US" sz="1800" b="1" dirty="0">
                <a:solidFill>
                  <a:srgbClr val="7030A0"/>
                </a:solidFill>
              </a:rPr>
              <a:t>&lt;/div&gt;</a:t>
            </a:r>
          </a:p>
          <a:p>
            <a:pPr lvl="1">
              <a:buFontTx/>
              <a:buNone/>
              <a:defRPr/>
            </a:pPr>
            <a:r>
              <a:rPr lang="en-US" dirty="0"/>
              <a:t>&lt;/div&gt;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export class </a:t>
            </a:r>
            <a:r>
              <a:rPr lang="en-US" dirty="0" err="1"/>
              <a:t>AppComponent</a:t>
            </a:r>
            <a:r>
              <a:rPr lang="en-US" dirty="0"/>
              <a:t>{</a:t>
            </a:r>
          </a:p>
          <a:p>
            <a:pPr lvl="1">
              <a:buFontTx/>
              <a:buNone/>
              <a:defRPr/>
            </a:pPr>
            <a:r>
              <a:rPr lang="en-US" dirty="0"/>
              <a:t>  </a:t>
            </a:r>
            <a:r>
              <a:rPr lang="en-US" b="1" i="1" dirty="0" err="1">
                <a:solidFill>
                  <a:srgbClr val="C00000"/>
                </a:solidFill>
              </a:rPr>
              <a:t>show:</a:t>
            </a:r>
            <a:r>
              <a:rPr lang="en-US" dirty="0" err="1"/>
              <a:t>boolean</a:t>
            </a:r>
            <a:r>
              <a:rPr lang="en-US" dirty="0"/>
              <a:t> =true;</a:t>
            </a:r>
          </a:p>
          <a:p>
            <a:pPr lvl="1">
              <a:buFontTx/>
              <a:buNone/>
              <a:defRPr/>
            </a:pPr>
            <a:r>
              <a:rPr lang="en-US" dirty="0"/>
              <a:t>Clicked (){</a:t>
            </a:r>
          </a:p>
          <a:p>
            <a:pPr lvl="1">
              <a:buFontTx/>
              <a:buNone/>
              <a:defRPr/>
            </a:pPr>
            <a:r>
              <a:rPr lang="en-US" dirty="0"/>
              <a:t>      </a:t>
            </a:r>
            <a:r>
              <a:rPr lang="en-US" dirty="0" err="1"/>
              <a:t>this.show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sz="2400" b="1" dirty="0">
                <a:solidFill>
                  <a:schemeClr val="accent3">
                    <a:lumMod val="10000"/>
                  </a:schemeClr>
                </a:solidFill>
              </a:rPr>
              <a:t>!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this.show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dirty="0"/>
              <a:t>   }</a:t>
            </a:r>
          </a:p>
          <a:p>
            <a:pPr lvl="1">
              <a:buFontTx/>
              <a:buNone/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>
            <a:extLst>
              <a:ext uri="{FF2B5EF4-FFF2-40B4-BE49-F238E27FC236}">
                <a16:creationId xmlns:a16="http://schemas.microsoft.com/office/drawing/2014/main" id="{84613F03-0C01-20EA-5946-CBD0766E8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in Directive - ngIf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0B5B-421F-107F-D412-A0FC9E17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IN" dirty="0"/>
              <a:t>&lt;button (click)="toggle()"&gt;Hide/Show Child &lt;/button&gt;</a:t>
            </a:r>
          </a:p>
          <a:p>
            <a:pPr marL="0" indent="0">
              <a:buFontTx/>
              <a:buNone/>
              <a:defRPr/>
            </a:pPr>
            <a:r>
              <a:rPr lang="en-IN" dirty="0"/>
              <a:t>&lt;app-child [image]="</a:t>
            </a:r>
            <a:r>
              <a:rPr lang="en-IN" dirty="0" err="1"/>
              <a:t>selectedImage</a:t>
            </a:r>
            <a:r>
              <a:rPr lang="en-IN" dirty="0"/>
              <a:t>" *</a:t>
            </a:r>
            <a:r>
              <a:rPr lang="en-IN" dirty="0" err="1"/>
              <a:t>ngIf</a:t>
            </a:r>
            <a:r>
              <a:rPr lang="en-IN" dirty="0"/>
              <a:t>="</a:t>
            </a:r>
            <a:r>
              <a:rPr lang="en-IN" dirty="0" err="1"/>
              <a:t>showChild</a:t>
            </a:r>
            <a:r>
              <a:rPr lang="en-IN" dirty="0"/>
              <a:t>"&gt;&lt;/app-child&gt;</a:t>
            </a:r>
          </a:p>
          <a:p>
            <a:pPr>
              <a:defRPr/>
            </a:pPr>
            <a:endParaRPr lang="en-IN" dirty="0"/>
          </a:p>
          <a:p>
            <a:pPr marL="457200" lvl="1" indent="0">
              <a:buFontTx/>
              <a:buNone/>
              <a:defRPr/>
            </a:pPr>
            <a:r>
              <a:rPr lang="en-IN" dirty="0"/>
              <a:t>export class </a:t>
            </a:r>
            <a:r>
              <a:rPr lang="en-IN" dirty="0" err="1"/>
              <a:t>ParentComponent</a:t>
            </a:r>
            <a:r>
              <a:rPr lang="en-IN" dirty="0"/>
              <a:t> {</a:t>
            </a:r>
          </a:p>
          <a:p>
            <a:pPr marL="457200" lvl="1" indent="0">
              <a:buFontTx/>
              <a:buNone/>
              <a:defRPr/>
            </a:pPr>
            <a:r>
              <a:rPr lang="en-IN" dirty="0" err="1"/>
              <a:t>showChild</a:t>
            </a:r>
            <a:r>
              <a:rPr lang="en-IN" dirty="0"/>
              <a:t>: </a:t>
            </a:r>
            <a:r>
              <a:rPr lang="en-IN" dirty="0" err="1"/>
              <a:t>boolean</a:t>
            </a:r>
            <a:r>
              <a:rPr lang="en-IN" dirty="0"/>
              <a:t> = true;</a:t>
            </a:r>
          </a:p>
          <a:p>
            <a:pPr marL="457200" lvl="1" indent="0">
              <a:buFontTx/>
              <a:buNone/>
              <a:defRPr/>
            </a:pPr>
            <a:br>
              <a:rPr lang="en-IN" dirty="0"/>
            </a:br>
            <a:r>
              <a:rPr lang="en-IN" dirty="0"/>
              <a:t>toggle() {</a:t>
            </a:r>
          </a:p>
          <a:p>
            <a:pPr marL="457200" lvl="1" indent="0">
              <a:buFontTx/>
              <a:buNone/>
              <a:defRPr/>
            </a:pPr>
            <a:r>
              <a:rPr lang="en-IN" dirty="0" err="1"/>
              <a:t>this.showChild</a:t>
            </a:r>
            <a:r>
              <a:rPr lang="en-IN" dirty="0"/>
              <a:t> = !</a:t>
            </a:r>
            <a:r>
              <a:rPr lang="en-IN" dirty="0" err="1"/>
              <a:t>this.showChild</a:t>
            </a:r>
            <a:r>
              <a:rPr lang="en-IN" dirty="0"/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IN" dirty="0"/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IN" dirty="0"/>
              <a:t>}</a:t>
            </a:r>
            <a:br>
              <a:rPr lang="en-IN" dirty="0"/>
            </a:br>
            <a:endParaRPr lang="en-IN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91BAA009-9891-9F2B-D09F-BFC3DF790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@If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2BB26365-AF67-EA5E-7C27-64CB279B6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Block conditionally displays its content when its condition expression is truthy:</a:t>
            </a:r>
          </a:p>
          <a:p>
            <a:endParaRPr lang="en-IN" altLang="en-US"/>
          </a:p>
          <a:p>
            <a:pPr marL="457200" lvl="1" indent="0">
              <a:buFontTx/>
              <a:buNone/>
            </a:pPr>
            <a:r>
              <a:rPr lang="en-IN" altLang="en-US" sz="2000"/>
              <a:t>@if (a &gt; b) {</a:t>
            </a:r>
          </a:p>
          <a:p>
            <a:pPr marL="457200" lvl="1" indent="0">
              <a:buFontTx/>
              <a:buNone/>
            </a:pPr>
            <a:r>
              <a:rPr lang="en-IN" altLang="en-US" sz="2000"/>
              <a:t> {{a}} is greater than {{b}}</a:t>
            </a:r>
          </a:p>
          <a:p>
            <a:pPr marL="457200" lvl="1" indent="0">
              <a:buFontTx/>
              <a:buNone/>
            </a:pPr>
            <a:r>
              <a:rPr lang="en-IN" altLang="en-US" sz="2000"/>
              <a:t>}</a:t>
            </a:r>
          </a:p>
          <a:p>
            <a:endParaRPr lang="en-US" altLang="en-US"/>
          </a:p>
          <a:p>
            <a:pPr marL="457200" lvl="1" indent="0">
              <a:buFontTx/>
              <a:buNone/>
            </a:pPr>
            <a:r>
              <a:rPr lang="en-US" altLang="en-US" sz="2000"/>
              <a:t>@if (a &gt; b) {</a:t>
            </a:r>
          </a:p>
          <a:p>
            <a:pPr marL="457200" lvl="1" indent="0">
              <a:buFontTx/>
              <a:buNone/>
            </a:pPr>
            <a:r>
              <a:rPr lang="en-US" altLang="en-US" sz="2000"/>
              <a:t>{{a}} is greater than {{b}}</a:t>
            </a:r>
          </a:p>
          <a:p>
            <a:pPr marL="457200" lvl="1" indent="0">
              <a:buFontTx/>
              <a:buNone/>
            </a:pPr>
            <a:r>
              <a:rPr lang="en-US" altLang="en-US" sz="2000"/>
              <a:t>} @else if (b &gt; a) {</a:t>
            </a:r>
          </a:p>
          <a:p>
            <a:pPr marL="457200" lvl="1" indent="0">
              <a:buFontTx/>
              <a:buNone/>
            </a:pPr>
            <a:r>
              <a:rPr lang="en-US" altLang="en-US" sz="2000"/>
              <a:t>{{a}} is less than {{b}}</a:t>
            </a:r>
          </a:p>
          <a:p>
            <a:pPr marL="457200" lvl="1" indent="0">
              <a:buFontTx/>
              <a:buNone/>
            </a:pPr>
            <a:r>
              <a:rPr lang="en-US" altLang="en-US" sz="2000"/>
              <a:t>} @else {</a:t>
            </a:r>
          </a:p>
          <a:p>
            <a:pPr marL="457200" lvl="1" indent="0">
              <a:buFontTx/>
              <a:buNone/>
            </a:pPr>
            <a:r>
              <a:rPr lang="en-US" altLang="en-US" sz="2000"/>
              <a:t>{{a}} is equal to {{b}}</a:t>
            </a:r>
          </a:p>
          <a:p>
            <a:pPr marL="457200" lvl="1" indent="0">
              <a:buFontTx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AE043996-56E9-DF4C-B4A0-04128087D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@Switch</a:t>
            </a: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8BB7CBB4-BFD9-0105-6256-2A1A69119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IN" altLang="en-US" sz="2000"/>
              <a:t>@</a:t>
            </a:r>
            <a:r>
              <a:rPr lang="en-IN" altLang="en-US" sz="2000">
                <a:solidFill>
                  <a:srgbClr val="0077AA"/>
                </a:solidFill>
              </a:rPr>
              <a:t>switch</a:t>
            </a:r>
            <a:r>
              <a:rPr lang="en-IN" altLang="en-US" sz="2000"/>
              <a:t> </a:t>
            </a:r>
            <a:r>
              <a:rPr lang="en-IN" altLang="en-US" sz="2000">
                <a:solidFill>
                  <a:srgbClr val="999999"/>
                </a:solidFill>
              </a:rPr>
              <a:t>(</a:t>
            </a:r>
            <a:r>
              <a:rPr lang="en-IN" altLang="en-US" sz="2000"/>
              <a:t>color</a:t>
            </a:r>
            <a:r>
              <a:rPr lang="en-IN" altLang="en-US" sz="2000">
                <a:solidFill>
                  <a:srgbClr val="999999"/>
                </a:solidFill>
              </a:rPr>
              <a:t>)</a:t>
            </a:r>
            <a:r>
              <a:rPr lang="en-IN" altLang="en-US" sz="2000"/>
              <a:t> </a:t>
            </a:r>
            <a:r>
              <a:rPr lang="en-IN" altLang="en-US" sz="2000">
                <a:solidFill>
                  <a:srgbClr val="999999"/>
                </a:solidFill>
              </a:rPr>
              <a:t>{</a:t>
            </a:r>
            <a:r>
              <a:rPr lang="en-IN" altLang="en-US" sz="2000"/>
              <a:t> </a:t>
            </a:r>
          </a:p>
          <a:p>
            <a:pPr marL="457200" lvl="1" indent="0">
              <a:buFontTx/>
              <a:buNone/>
            </a:pPr>
            <a:r>
              <a:rPr lang="en-IN" altLang="en-US" sz="2000"/>
              <a:t>      @</a:t>
            </a:r>
            <a:r>
              <a:rPr lang="en-IN" altLang="en-US" sz="2000">
                <a:solidFill>
                  <a:srgbClr val="0077AA"/>
                </a:solidFill>
              </a:rPr>
              <a:t>case</a:t>
            </a:r>
            <a:r>
              <a:rPr lang="en-IN" altLang="en-US" sz="2000"/>
              <a:t> </a:t>
            </a:r>
            <a:r>
              <a:rPr lang="en-IN" altLang="en-US" sz="2000">
                <a:solidFill>
                  <a:srgbClr val="999999"/>
                </a:solidFill>
              </a:rPr>
              <a:t>(</a:t>
            </a:r>
            <a:r>
              <a:rPr lang="en-IN" altLang="en-US" sz="2000">
                <a:solidFill>
                  <a:srgbClr val="669900"/>
                </a:solidFill>
              </a:rPr>
              <a:t>"red"</a:t>
            </a:r>
            <a:r>
              <a:rPr lang="en-IN" altLang="en-US" sz="2000">
                <a:solidFill>
                  <a:srgbClr val="999999"/>
                </a:solidFill>
              </a:rPr>
              <a:t>)</a:t>
            </a:r>
            <a:r>
              <a:rPr lang="en-IN" altLang="en-US" sz="2000"/>
              <a:t> </a:t>
            </a:r>
            <a:r>
              <a:rPr lang="en-IN" altLang="en-US" sz="2000">
                <a:solidFill>
                  <a:srgbClr val="999999"/>
                </a:solidFill>
              </a:rPr>
              <a:t>{</a:t>
            </a:r>
            <a:r>
              <a:rPr lang="en-IN" altLang="en-US" sz="2000"/>
              <a:t> </a:t>
            </a:r>
          </a:p>
          <a:p>
            <a:pPr marL="457200" lvl="1" indent="0">
              <a:buFontTx/>
              <a:buNone/>
            </a:pPr>
            <a:r>
              <a:rPr lang="en-IN" altLang="en-US" sz="2000">
                <a:solidFill>
                  <a:srgbClr val="9A6E3A"/>
                </a:solidFill>
              </a:rPr>
              <a:t>       &lt;</a:t>
            </a:r>
            <a:r>
              <a:rPr lang="en-IN" altLang="en-US" sz="2000"/>
              <a:t>div</a:t>
            </a:r>
            <a:r>
              <a:rPr lang="en-IN" altLang="en-US" sz="2000">
                <a:solidFill>
                  <a:srgbClr val="9A6E3A"/>
                </a:solidFill>
              </a:rPr>
              <a:t>&gt;</a:t>
            </a:r>
            <a:r>
              <a:rPr lang="en-IN" altLang="en-US" sz="2000"/>
              <a:t>Red</a:t>
            </a:r>
            <a:r>
              <a:rPr lang="en-IN" altLang="en-US" sz="2000">
                <a:solidFill>
                  <a:srgbClr val="9A6E3A"/>
                </a:solidFill>
              </a:rPr>
              <a:t>&lt;/</a:t>
            </a:r>
            <a:r>
              <a:rPr lang="en-IN" altLang="en-US" sz="2000"/>
              <a:t>div</a:t>
            </a:r>
            <a:r>
              <a:rPr lang="en-IN" altLang="en-US" sz="2000">
                <a:solidFill>
                  <a:srgbClr val="9A6E3A"/>
                </a:solidFill>
              </a:rPr>
              <a:t>&gt;</a:t>
            </a:r>
            <a:r>
              <a:rPr lang="en-IN" altLang="en-US" sz="2000"/>
              <a:t> </a:t>
            </a:r>
          </a:p>
          <a:p>
            <a:pPr marL="457200" lvl="1" indent="0">
              <a:buFontTx/>
              <a:buNone/>
            </a:pPr>
            <a:r>
              <a:rPr lang="en-IN" altLang="en-US" sz="2000">
                <a:solidFill>
                  <a:srgbClr val="999999"/>
                </a:solidFill>
              </a:rPr>
              <a:t>     }</a:t>
            </a:r>
            <a:r>
              <a:rPr lang="en-IN" altLang="en-US" sz="2000"/>
              <a:t> </a:t>
            </a:r>
          </a:p>
          <a:p>
            <a:pPr marL="457200" lvl="1" indent="0">
              <a:buFontTx/>
              <a:buNone/>
            </a:pPr>
            <a:r>
              <a:rPr lang="en-IN" altLang="en-US" sz="2000"/>
              <a:t>     @</a:t>
            </a:r>
            <a:r>
              <a:rPr lang="en-IN" altLang="en-US" sz="2000">
                <a:solidFill>
                  <a:srgbClr val="0077AA"/>
                </a:solidFill>
              </a:rPr>
              <a:t>case</a:t>
            </a:r>
            <a:r>
              <a:rPr lang="en-IN" altLang="en-US" sz="2000"/>
              <a:t> </a:t>
            </a:r>
            <a:r>
              <a:rPr lang="en-IN" altLang="en-US" sz="2000">
                <a:solidFill>
                  <a:srgbClr val="999999"/>
                </a:solidFill>
              </a:rPr>
              <a:t>(</a:t>
            </a:r>
            <a:r>
              <a:rPr lang="en-IN" altLang="en-US" sz="2000">
                <a:solidFill>
                  <a:srgbClr val="669900"/>
                </a:solidFill>
              </a:rPr>
              <a:t>"blue"</a:t>
            </a:r>
            <a:r>
              <a:rPr lang="en-IN" altLang="en-US" sz="2000">
                <a:solidFill>
                  <a:srgbClr val="999999"/>
                </a:solidFill>
              </a:rPr>
              <a:t>)</a:t>
            </a:r>
            <a:r>
              <a:rPr lang="en-IN" altLang="en-US" sz="2000"/>
              <a:t> </a:t>
            </a:r>
            <a:r>
              <a:rPr lang="en-IN" altLang="en-US" sz="2000">
                <a:solidFill>
                  <a:srgbClr val="999999"/>
                </a:solidFill>
              </a:rPr>
              <a:t>{</a:t>
            </a:r>
            <a:r>
              <a:rPr lang="en-IN" altLang="en-US" sz="2000"/>
              <a:t> </a:t>
            </a:r>
          </a:p>
          <a:p>
            <a:pPr marL="457200" lvl="1" indent="0">
              <a:buFontTx/>
              <a:buNone/>
            </a:pPr>
            <a:r>
              <a:rPr lang="en-IN" altLang="en-US" sz="2000">
                <a:solidFill>
                  <a:srgbClr val="9A6E3A"/>
                </a:solidFill>
              </a:rPr>
              <a:t>      &lt;</a:t>
            </a:r>
            <a:r>
              <a:rPr lang="en-IN" altLang="en-US" sz="2000"/>
              <a:t>div</a:t>
            </a:r>
            <a:r>
              <a:rPr lang="en-IN" altLang="en-US" sz="2000">
                <a:solidFill>
                  <a:srgbClr val="9A6E3A"/>
                </a:solidFill>
              </a:rPr>
              <a:t>&gt;</a:t>
            </a:r>
            <a:r>
              <a:rPr lang="en-IN" altLang="en-US" sz="2000"/>
              <a:t>Blue</a:t>
            </a:r>
            <a:r>
              <a:rPr lang="en-IN" altLang="en-US" sz="2000">
                <a:solidFill>
                  <a:srgbClr val="9A6E3A"/>
                </a:solidFill>
              </a:rPr>
              <a:t>&lt;/</a:t>
            </a:r>
            <a:r>
              <a:rPr lang="en-IN" altLang="en-US" sz="2000"/>
              <a:t>div</a:t>
            </a:r>
            <a:r>
              <a:rPr lang="en-IN" altLang="en-US" sz="2000">
                <a:solidFill>
                  <a:srgbClr val="9A6E3A"/>
                </a:solidFill>
              </a:rPr>
              <a:t>&gt;</a:t>
            </a:r>
            <a:r>
              <a:rPr lang="en-IN" altLang="en-US" sz="2000"/>
              <a:t> </a:t>
            </a:r>
          </a:p>
          <a:p>
            <a:pPr marL="457200" lvl="1" indent="0">
              <a:buFontTx/>
              <a:buNone/>
            </a:pPr>
            <a:r>
              <a:rPr lang="en-IN" altLang="en-US" sz="2000">
                <a:solidFill>
                  <a:srgbClr val="999999"/>
                </a:solidFill>
              </a:rPr>
              <a:t>     }</a:t>
            </a:r>
            <a:endParaRPr lang="en-IN" altLang="en-US" sz="2000">
              <a:solidFill>
                <a:srgbClr val="669900"/>
              </a:solidFill>
            </a:endParaRPr>
          </a:p>
          <a:p>
            <a:pPr marL="457200" lvl="1" indent="0">
              <a:buFontTx/>
              <a:buNone/>
            </a:pPr>
            <a:r>
              <a:rPr lang="en-IN" altLang="en-US" sz="2000">
                <a:solidFill>
                  <a:srgbClr val="669900"/>
                </a:solidFill>
              </a:rPr>
              <a:t>	@</a:t>
            </a:r>
            <a:r>
              <a:rPr lang="en-IN" altLang="en-US" sz="2000">
                <a:solidFill>
                  <a:srgbClr val="0077AA"/>
                </a:solidFill>
              </a:rPr>
              <a:t>default</a:t>
            </a:r>
            <a:r>
              <a:rPr lang="en-IN" altLang="en-US" sz="2000">
                <a:solidFill>
                  <a:srgbClr val="669900"/>
                </a:solidFill>
              </a:rPr>
              <a:t> { </a:t>
            </a:r>
          </a:p>
          <a:p>
            <a:pPr marL="457200" lvl="1" indent="0">
              <a:buFontTx/>
              <a:buNone/>
            </a:pPr>
            <a:r>
              <a:rPr lang="en-IN" altLang="en-US" sz="2000">
                <a:solidFill>
                  <a:srgbClr val="669900"/>
                </a:solidFill>
              </a:rPr>
              <a:t> 	 </a:t>
            </a:r>
            <a:r>
              <a:rPr lang="en-IN" altLang="en-US" sz="2000">
                <a:solidFill>
                  <a:srgbClr val="9A6E3A"/>
                </a:solidFill>
              </a:rPr>
              <a:t>&lt;div&gt;Default&lt;/div</a:t>
            </a:r>
            <a:r>
              <a:rPr lang="en-IN" altLang="en-US" sz="2000">
                <a:solidFill>
                  <a:srgbClr val="669900"/>
                </a:solidFill>
              </a:rPr>
              <a:t>&gt; </a:t>
            </a:r>
          </a:p>
          <a:p>
            <a:pPr marL="457200" lvl="1" indent="0">
              <a:buFontTx/>
              <a:buNone/>
            </a:pPr>
            <a:r>
              <a:rPr lang="en-IN" altLang="en-US" sz="2000">
                <a:solidFill>
                  <a:srgbClr val="669900"/>
                </a:solidFill>
              </a:rPr>
              <a:t>      }</a:t>
            </a:r>
            <a:r>
              <a:rPr lang="en-IN" altLang="en-US" sz="2000"/>
              <a:t> </a:t>
            </a:r>
          </a:p>
          <a:p>
            <a:pPr marL="457200" lvl="1" indent="0">
              <a:buFontTx/>
              <a:buNone/>
            </a:pPr>
            <a:r>
              <a:rPr lang="en-IN" altLang="en-US" sz="2000">
                <a:solidFill>
                  <a:srgbClr val="999999"/>
                </a:solidFill>
                <a:latin typeface="inherit"/>
              </a:rPr>
              <a:t>}</a:t>
            </a:r>
            <a:endParaRPr lang="en-IN" altLang="en-US">
              <a:solidFill>
                <a:srgbClr val="999999"/>
              </a:solidFill>
              <a:latin typeface="inherit"/>
            </a:endParaRPr>
          </a:p>
          <a:p>
            <a:endParaRPr lang="en-IN" altLang="en-US">
              <a:solidFill>
                <a:srgbClr val="999999"/>
              </a:solidFill>
              <a:latin typeface="inherit"/>
            </a:endParaRPr>
          </a:p>
          <a:p>
            <a:r>
              <a:rPr lang="en-IN" altLang="en-US"/>
              <a:t>ng generate @angular/core:control-flow </a:t>
            </a:r>
            <a:br>
              <a:rPr lang="en-IN" altLang="en-US"/>
            </a:br>
            <a:r>
              <a:rPr lang="en-IN" altLang="en-US"/>
              <a:t> </a:t>
            </a:r>
            <a:br>
              <a:rPr lang="en-IN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5D14-EF6C-660E-61D5-7D5D0360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Selectors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416D87-6EF2-BF42-D757-351B9FE90D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5506" y="1219041"/>
          <a:ext cx="6992988" cy="4754880"/>
        </p:xfrm>
        <a:graphic>
          <a:graphicData uri="http://schemas.openxmlformats.org/drawingml/2006/table">
            <a:tbl>
              <a:tblPr/>
              <a:tblGrid>
                <a:gridCol w="2330996">
                  <a:extLst>
                    <a:ext uri="{9D8B030D-6E8A-4147-A177-3AD203B41FA5}">
                      <a16:colId xmlns:a16="http://schemas.microsoft.com/office/drawing/2014/main" val="831419320"/>
                    </a:ext>
                  </a:extLst>
                </a:gridCol>
                <a:gridCol w="2330996">
                  <a:extLst>
                    <a:ext uri="{9D8B030D-6E8A-4147-A177-3AD203B41FA5}">
                      <a16:colId xmlns:a16="http://schemas.microsoft.com/office/drawing/2014/main" val="3698592180"/>
                    </a:ext>
                  </a:extLst>
                </a:gridCol>
                <a:gridCol w="2330996">
                  <a:extLst>
                    <a:ext uri="{9D8B030D-6E8A-4147-A177-3AD203B41FA5}">
                      <a16:colId xmlns:a16="http://schemas.microsoft.com/office/drawing/2014/main" val="2436654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effectLst/>
                        </a:rPr>
                        <a:t>Selector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effectLst/>
                        </a:rPr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6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>
                          <a:effectLst/>
                        </a:rPr>
                        <a:t>Type selector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>
                          <a:effectLst/>
                        </a:rPr>
                        <a:t>Matches elements based on their HTML tag name, or node name.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b="0" dirty="0">
                          <a:effectLst/>
                          <a:latin typeface="DM Mono" panose="020B0509040201040103" pitchFamily="49" charset="77"/>
                        </a:rPr>
                        <a:t>app-profile-photo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019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>
                          <a:effectLst/>
                        </a:rPr>
                        <a:t>Attribute selector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>
                          <a:effectLst/>
                        </a:rPr>
                        <a:t>Matches elements based on the presence of an HTML attribute and, optionally, an exact value for that attribute.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b="0" dirty="0">
                          <a:effectLst/>
                          <a:latin typeface="DM Mono" panose="020B0509040201040103" pitchFamily="49" charset="77"/>
                        </a:rPr>
                        <a:t>[app-table-head</a:t>
                      </a:r>
                      <a:r>
                        <a:rPr lang="en-IN" dirty="0">
                          <a:effectLst/>
                        </a:rPr>
                        <a:t> </a:t>
                      </a:r>
                      <a:r>
                        <a:rPr lang="en-IN" b="0" dirty="0">
                          <a:effectLst/>
                          <a:latin typeface="DM Mono" panose="020B0509040201040103" pitchFamily="49" charset="77"/>
                        </a:rPr>
                        <a:t>]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152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>
                          <a:effectLst/>
                        </a:rPr>
                        <a:t>Class selector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dirty="0">
                          <a:effectLst/>
                        </a:rPr>
                        <a:t>Matches elements based on the presence of a CSS class.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b="0" dirty="0">
                          <a:effectLst/>
                          <a:latin typeface="DM Mono" panose="020B0509040201040103" pitchFamily="49" charset="77"/>
                        </a:rPr>
                        <a:t>.app-menu-item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46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629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6BBC-38E1-6134-A852-FE6A3959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2351-009D-4A69-5BDA-C7849538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1600" dirty="0"/>
              <a:t>@Component({</a:t>
            </a:r>
            <a:br>
              <a:rPr lang="en-IN" sz="1600" dirty="0"/>
            </a:br>
            <a:r>
              <a:rPr lang="en-IN" dirty="0"/>
              <a:t>    </a:t>
            </a:r>
            <a:r>
              <a:rPr lang="en-IN" sz="1600" dirty="0"/>
              <a:t>selector</a:t>
            </a:r>
            <a:r>
              <a:rPr lang="en-IN" dirty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'[app-element]',</a:t>
            </a:r>
            <a:br>
              <a:rPr lang="en-IN" dirty="0"/>
            </a:br>
            <a:r>
              <a:rPr lang="en-IN" dirty="0"/>
              <a:t>  </a:t>
            </a:r>
            <a:r>
              <a:rPr lang="en-IN" sz="1600" dirty="0"/>
              <a:t>  template:  './</a:t>
            </a:r>
            <a:r>
              <a:rPr lang="en-IN" sz="1600" dirty="0" err="1"/>
              <a:t>element.component.html</a:t>
            </a:r>
            <a:r>
              <a:rPr lang="en-IN" sz="1600" dirty="0"/>
              <a:t>',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err="1"/>
              <a:t>styleUrls</a:t>
            </a:r>
            <a:r>
              <a:rPr lang="en-IN" sz="1600" dirty="0"/>
              <a:t>: ['./</a:t>
            </a:r>
            <a:r>
              <a:rPr lang="en-IN" sz="1600" dirty="0" err="1"/>
              <a:t>element.component.css</a:t>
            </a:r>
            <a:r>
              <a:rPr lang="en-IN" sz="1600" dirty="0"/>
              <a:t>']</a:t>
            </a:r>
            <a:br>
              <a:rPr lang="en-IN" sz="1600" dirty="0"/>
            </a:br>
            <a:r>
              <a:rPr lang="en-IN" dirty="0"/>
              <a:t>})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	&lt;</a:t>
            </a:r>
            <a:r>
              <a:rPr lang="en-IN" sz="1800" dirty="0"/>
              <a:t>div</a:t>
            </a:r>
            <a:r>
              <a:rPr lang="en-IN" dirty="0"/>
              <a:t>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app-element</a:t>
            </a:r>
            <a:r>
              <a:rPr lang="en-IN" dirty="0"/>
              <a:t>&gt;&lt;/</a:t>
            </a:r>
            <a:r>
              <a:rPr lang="en-IN" sz="1800" dirty="0"/>
              <a:t>div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br>
              <a:rPr lang="en-IN" dirty="0"/>
            </a:br>
            <a:r>
              <a:rPr lang="en-IN" sz="1600" dirty="0"/>
              <a:t>@Component({</a:t>
            </a:r>
            <a:br>
              <a:rPr lang="en-IN" sz="1600" dirty="0"/>
            </a:br>
            <a:r>
              <a:rPr lang="en-IN" dirty="0"/>
              <a:t>    </a:t>
            </a:r>
            <a:r>
              <a:rPr lang="en-IN" sz="1600" dirty="0"/>
              <a:t>selector</a:t>
            </a:r>
            <a:r>
              <a:rPr lang="en-IN" dirty="0"/>
              <a:t>: '</a:t>
            </a:r>
            <a:r>
              <a:rPr lang="en-IN" sz="3200" b="1" dirty="0">
                <a:solidFill>
                  <a:srgbClr val="002060"/>
                </a:solidFill>
              </a:rPr>
              <a:t>.</a:t>
            </a:r>
            <a:r>
              <a:rPr lang="en-IN" b="1" dirty="0">
                <a:solidFill>
                  <a:srgbClr val="002060"/>
                </a:solidFill>
              </a:rPr>
              <a:t>app-element</a:t>
            </a:r>
            <a:r>
              <a:rPr lang="en-IN" dirty="0"/>
              <a:t>',</a:t>
            </a:r>
            <a:br>
              <a:rPr lang="en-IN" dirty="0"/>
            </a:br>
            <a:r>
              <a:rPr lang="en-IN" sz="1600" dirty="0"/>
              <a:t>    template:  './</a:t>
            </a:r>
            <a:r>
              <a:rPr lang="en-IN" sz="1600" dirty="0" err="1"/>
              <a:t>element.component.html</a:t>
            </a:r>
            <a:r>
              <a:rPr lang="en-IN" sz="1600" dirty="0"/>
              <a:t>',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err="1"/>
              <a:t>styleUrls</a:t>
            </a:r>
            <a:r>
              <a:rPr lang="en-IN" sz="1600" dirty="0"/>
              <a:t>: ['./</a:t>
            </a:r>
            <a:r>
              <a:rPr lang="en-IN" sz="1600" dirty="0" err="1"/>
              <a:t>element.component.css</a:t>
            </a:r>
            <a:r>
              <a:rPr lang="en-IN" sz="1600" dirty="0"/>
              <a:t>']</a:t>
            </a:r>
            <a:br>
              <a:rPr lang="en-IN" sz="1600" dirty="0"/>
            </a:br>
            <a:r>
              <a:rPr lang="en-IN" sz="1600" dirty="0"/>
              <a:t>})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&lt;div </a:t>
            </a:r>
            <a:r>
              <a:rPr lang="en-IN" b="1" dirty="0">
                <a:solidFill>
                  <a:srgbClr val="002060"/>
                </a:solidFill>
              </a:rPr>
              <a:t>class="app-element"</a:t>
            </a:r>
            <a:r>
              <a:rPr lang="en-IN" dirty="0"/>
              <a:t>&gt;&lt;/div&gt;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486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B65B83-7C04-C473-A952-6B4DB195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Nesting components</a:t>
            </a:r>
          </a:p>
        </p:txBody>
      </p:sp>
      <p:sp>
        <p:nvSpPr>
          <p:cNvPr id="89090" name="Text Placeholder 4">
            <a:extLst>
              <a:ext uri="{FF2B5EF4-FFF2-40B4-BE49-F238E27FC236}">
                <a16:creationId xmlns:a16="http://schemas.microsoft.com/office/drawing/2014/main" id="{6F09B5EE-3E4B-9CAA-519D-97834B836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800C070A-7A87-80C1-6E43-69866E615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Development Environment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9483404-1266-10A9-6D7B-A6B72A00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Installing Angular CLI</a:t>
            </a:r>
            <a:br>
              <a:rPr lang="en-US" b="1" dirty="0"/>
            </a:br>
            <a:r>
              <a:rPr lang="en-US" dirty="0"/>
              <a:t>Done by using the following command.</a:t>
            </a:r>
          </a:p>
          <a:p>
            <a:pPr lvl="2" fontAlgn="t" latinLnBrk="1">
              <a:defRPr/>
            </a:pPr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>
                <a:solidFill>
                  <a:srgbClr val="FF0000"/>
                </a:solidFill>
              </a:rPr>
              <a:t> install -g @angular/cli</a:t>
            </a:r>
          </a:p>
          <a:p>
            <a:pPr lvl="2" fontAlgn="t" latinLnBrk="1">
              <a:defRPr/>
            </a:pPr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>
                <a:solidFill>
                  <a:srgbClr val="FF0000"/>
                </a:solidFill>
              </a:rPr>
              <a:t> install -g @angular/cli@6.1.1</a:t>
            </a:r>
          </a:p>
          <a:p>
            <a:pPr lvl="2" fontAlgn="t" latinLnBrk="1">
              <a:defRPr/>
            </a:pPr>
            <a:r>
              <a:rPr lang="en-US" sz="2400" dirty="0">
                <a:solidFill>
                  <a:srgbClr val="FF0000"/>
                </a:solidFill>
              </a:rPr>
              <a:t>ng -version</a:t>
            </a:r>
          </a:p>
          <a:p>
            <a:pPr fontAlgn="t" latinLnBrk="1"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Creating the Project</a:t>
            </a:r>
          </a:p>
          <a:p>
            <a:pPr lvl="1">
              <a:defRPr/>
            </a:pPr>
            <a:r>
              <a:rPr lang="en-US" dirty="0"/>
              <a:t>Created by executing the  following command from the Prompt</a:t>
            </a:r>
          </a:p>
          <a:p>
            <a:pPr lvl="1" fontAlgn="t" latinLnBrk="1">
              <a:defRPr/>
            </a:pPr>
            <a:endParaRPr lang="en-US" sz="2400" dirty="0">
              <a:solidFill>
                <a:schemeClr val="accent5">
                  <a:lumMod val="25000"/>
                </a:schemeClr>
              </a:solidFill>
            </a:endParaRPr>
          </a:p>
          <a:p>
            <a:pPr lvl="1" fontAlgn="t" latinLnBrk="1">
              <a:defRPr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</a:rPr>
              <a:t>ng new “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</a:rPr>
              <a:t>gettingstarted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</a:rPr>
              <a:t>” –routing</a:t>
            </a:r>
          </a:p>
          <a:p>
            <a:pPr lvl="1" fontAlgn="t" latinLnBrk="1">
              <a:defRPr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</a:rPr>
              <a:t>To Skip creating test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</a:rPr>
              <a:t>artificats</a:t>
            </a:r>
            <a:r>
              <a:rPr lang="en-US" sz="2400">
                <a:solidFill>
                  <a:schemeClr val="accent5">
                    <a:lumMod val="25000"/>
                  </a:schemeClr>
                </a:solidFill>
              </a:rPr>
              <a:t> --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</a:rPr>
              <a:t>skip-tests </a:t>
            </a:r>
          </a:p>
          <a:p>
            <a:pPr lvl="1" fontAlgn="t" latinLnBrk="1">
              <a:defRPr/>
            </a:pPr>
            <a:r>
              <a:rPr lang="en-US" sz="2000" i="1" dirty="0"/>
              <a:t>Creates a folder </a:t>
            </a:r>
            <a:r>
              <a:rPr lang="en-US" sz="2000" i="1" dirty="0" err="1"/>
              <a:t>gettingstarted</a:t>
            </a:r>
            <a:r>
              <a:rPr lang="en-US" sz="2000" i="1" dirty="0"/>
              <a:t> and copies all the required files   and configuration settings.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BC5256B0-BAF1-CA4C-18DC-AE215A3E1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Component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396E674B-6CFE-56C1-CACF-40BD88EA6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component being used inside another component is known as the child component</a:t>
            </a:r>
          </a:p>
          <a:p>
            <a:pPr lvl="1"/>
            <a:r>
              <a:rPr lang="en-US" altLang="en-US" sz="2000"/>
              <a:t> and the enclosing component is known as the parent component.  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90115" name="Content Placeholder 3" descr="nested-1463921912326.png">
            <a:extLst>
              <a:ext uri="{FF2B5EF4-FFF2-40B4-BE49-F238E27FC236}">
                <a16:creationId xmlns:a16="http://schemas.microsoft.com/office/drawing/2014/main" id="{FA747E2A-36D4-85E0-DBD1-E552DC115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5720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77CD6A74-D19A-0CCC-115F-543FF1C1F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Component -Child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CE8CBCBD-FF09-AABE-35F9-4ABD4956E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 b="1"/>
              <a:t>import</a:t>
            </a:r>
            <a:r>
              <a:rPr lang="en-US" altLang="en-US" sz="2000"/>
              <a:t> { Component } from '@angular/core'; 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@Component({ </a:t>
            </a:r>
          </a:p>
          <a:p>
            <a:pPr lvl="1">
              <a:buFontTx/>
              <a:buNone/>
            </a:pPr>
            <a:r>
              <a:rPr lang="en-US" altLang="en-US" sz="2000"/>
              <a:t> selector: '</a:t>
            </a:r>
            <a:r>
              <a:rPr lang="en-US" altLang="en-US" sz="2000" b="1">
                <a:solidFill>
                  <a:srgbClr val="009900"/>
                </a:solidFill>
              </a:rPr>
              <a:t>appchild</a:t>
            </a:r>
            <a:r>
              <a:rPr lang="en-US" altLang="en-US" sz="2000"/>
              <a:t>', </a:t>
            </a:r>
          </a:p>
          <a:p>
            <a:pPr lvl="1">
              <a:buFontTx/>
              <a:buNone/>
            </a:pPr>
            <a:r>
              <a:rPr lang="en-US" altLang="en-US" sz="2000"/>
              <a:t> template: `&lt;h2&gt;Hi {{greetMessage}}&lt;/h2&gt;` }) </a:t>
            </a:r>
          </a:p>
          <a:p>
            <a:pPr lvl="1">
              <a:buFontTx/>
              <a:buNone/>
            </a:pPr>
            <a:endParaRPr lang="en-US" altLang="en-US" sz="2000" b="1"/>
          </a:p>
          <a:p>
            <a:pPr lvl="1">
              <a:buFontTx/>
              <a:buNone/>
            </a:pPr>
            <a:endParaRPr lang="en-US" altLang="en-US" sz="2000" b="1"/>
          </a:p>
          <a:p>
            <a:pPr lvl="1">
              <a:buFontTx/>
              <a:buNone/>
            </a:pPr>
            <a:r>
              <a:rPr lang="en-US" altLang="en-US" sz="2000" b="1"/>
              <a:t>export</a:t>
            </a:r>
            <a:r>
              <a:rPr lang="en-US" altLang="en-US" sz="2000"/>
              <a:t> </a:t>
            </a:r>
            <a:r>
              <a:rPr lang="en-US" altLang="en-US" sz="2000" b="1"/>
              <a:t>class</a:t>
            </a:r>
            <a:r>
              <a:rPr lang="en-US" altLang="en-US" sz="2000"/>
              <a:t> AppChildComponent { 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 greetMessage: </a:t>
            </a:r>
            <a:r>
              <a:rPr lang="en-US" altLang="en-US" sz="2000" b="1"/>
              <a:t>string</a:t>
            </a:r>
            <a:r>
              <a:rPr lang="en-US" altLang="en-US" sz="2000"/>
              <a:t> = "I am Child"; 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A298ACAD-524F-65A2-74AD-58377A44B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Component- Parent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41A6AF34-82EE-D5C0-E574-06A63FA50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 b="1"/>
              <a:t>import</a:t>
            </a:r>
            <a:r>
              <a:rPr lang="en-US" altLang="en-US" sz="2000"/>
              <a:t> {Component } from '@angular/core';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import</a:t>
            </a:r>
            <a:r>
              <a:rPr lang="en-US" altLang="en-US" sz="2000"/>
              <a:t> {AppChildComponent} from './appchild.component'; 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@Component({ </a:t>
            </a:r>
          </a:p>
          <a:p>
            <a:pPr lvl="1">
              <a:buFontTx/>
              <a:buNone/>
            </a:pPr>
            <a:r>
              <a:rPr lang="en-US" altLang="en-US" sz="2000"/>
              <a:t>selector: 'my-app', </a:t>
            </a:r>
          </a:p>
          <a:p>
            <a:pPr lvl="1">
              <a:buFontTx/>
              <a:buNone/>
            </a:pPr>
            <a:r>
              <a:rPr lang="en-US" altLang="en-US" sz="2000"/>
              <a:t>template: `&lt;h1&gt;Hello {{message}}&lt;/h1&gt; 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9900"/>
                </a:solidFill>
              </a:rPr>
              <a:t>&lt;appchild&gt;&lt;/appchild&gt; `,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</a:rPr>
              <a:t> </a:t>
            </a:r>
            <a:r>
              <a:rPr lang="en-US" altLang="en-US" sz="2000"/>
              <a:t>}) </a:t>
            </a:r>
          </a:p>
          <a:p>
            <a:pPr lvl="1">
              <a:buFontTx/>
              <a:buNone/>
            </a:pPr>
            <a:endParaRPr lang="en-US" altLang="en-US" sz="2000" b="1"/>
          </a:p>
          <a:p>
            <a:pPr lvl="1">
              <a:buFontTx/>
              <a:buNone/>
            </a:pPr>
            <a:r>
              <a:rPr lang="en-US" altLang="en-US" sz="2000" b="1"/>
              <a:t>export</a:t>
            </a:r>
            <a:r>
              <a:rPr lang="en-US" altLang="en-US" sz="2000"/>
              <a:t> </a:t>
            </a:r>
            <a:r>
              <a:rPr lang="en-US" altLang="en-US" sz="2000" b="1"/>
              <a:t>class</a:t>
            </a:r>
            <a:r>
              <a:rPr lang="en-US" altLang="en-US" sz="2000"/>
              <a:t> AppComponent { 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 message : </a:t>
            </a:r>
            <a:r>
              <a:rPr lang="en-US" altLang="en-US" sz="2000" b="1"/>
              <a:t>string</a:t>
            </a:r>
            <a:r>
              <a:rPr lang="en-US" altLang="en-US" sz="2000"/>
              <a:t> = "I am Parent"; </a:t>
            </a:r>
          </a:p>
          <a:p>
            <a:pPr lvl="1">
              <a:buFontTx/>
              <a:buNone/>
            </a:pPr>
            <a:r>
              <a:rPr lang="en-US" altLang="en-US" sz="2000"/>
              <a:t>} 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C24A1335-FCA7-10BE-6C4E-D9FA82AEA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Between Components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BFFFB2BF-8B50-90FE-DCB9-C9A0C2F5C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share data and information with another component by passing data or events.</a:t>
            </a:r>
          </a:p>
          <a:p>
            <a:endParaRPr lang="en-US" altLang="en-US"/>
          </a:p>
          <a:p>
            <a:r>
              <a:rPr lang="en-US" altLang="en-US"/>
              <a:t>Components can communicate to each other in different ways:</a:t>
            </a:r>
          </a:p>
          <a:p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Using @Input()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Using @Output()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Using Services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Parent component calling ViewChild</a:t>
            </a:r>
          </a:p>
          <a:p>
            <a:endParaRPr lang="en-US" altLang="en-US"/>
          </a:p>
        </p:txBody>
      </p:sp>
      <p:pic>
        <p:nvPicPr>
          <p:cNvPr id="93187" name="Picture 3" descr="6507.img1.PNG">
            <a:extLst>
              <a:ext uri="{FF2B5EF4-FFF2-40B4-BE49-F238E27FC236}">
                <a16:creationId xmlns:a16="http://schemas.microsoft.com/office/drawing/2014/main" id="{46DEA8A8-C30C-7689-983D-A1E052FDE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5600"/>
            <a:ext cx="2903538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FF816F8A-090D-5196-1A85-C7F8E7A6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en-US" cap="all" dirty="0"/>
            </a:br>
            <a:r>
              <a:rPr lang="en-US" cap="all" dirty="0"/>
              <a:t>PASSING DATA USING @Input</a:t>
            </a:r>
            <a:br>
              <a:rPr lang="en-US" cap="all" dirty="0"/>
            </a:br>
            <a:endParaRPr lang="en-US" dirty="0"/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91D839DD-C718-6160-906B-9B40C3F87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To pass data into components from template and to  dynamically configure them.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Supports change tracking.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Can </a:t>
            </a:r>
            <a:r>
              <a:rPr lang="en-US" altLang="en-US" b="1"/>
              <a:t>NOT</a:t>
            </a:r>
            <a:r>
              <a:rPr lang="en-US" altLang="en-US"/>
              <a:t>  pass @Input() to a </a:t>
            </a:r>
            <a:r>
              <a:rPr lang="en-US" altLang="en-US" b="1"/>
              <a:t>bootstraped component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r>
              <a:rPr lang="en-US" altLang="en-US"/>
              <a:t>Binds a property within one component (child component) to receive a value from another component (parent component).</a:t>
            </a:r>
          </a:p>
          <a:p>
            <a:pPr lvl="1"/>
            <a:r>
              <a:rPr lang="en-US" altLang="en-US"/>
              <a:t>One way communication from parent to child. </a:t>
            </a:r>
          </a:p>
          <a:p>
            <a:endParaRPr lang="en-US" altLang="en-US"/>
          </a:p>
          <a:p>
            <a:r>
              <a:rPr lang="en-US" altLang="en-US" b="1" i="1"/>
              <a:t>Component property should be annotated  </a:t>
            </a:r>
            <a:r>
              <a:rPr lang="en-US" altLang="en-US"/>
              <a:t>to act as input property. 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B59A6D5B-B0D0-6957-C77E-174DD6103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Child Component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2B0DEE19-DF68-943F-D80D-1147D0185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import { Component,</a:t>
            </a:r>
            <a:r>
              <a:rPr lang="en-US" altLang="en-US" sz="2000" b="1"/>
              <a:t>Input</a:t>
            </a:r>
            <a:r>
              <a:rPr lang="en-US" altLang="en-US" sz="2000"/>
              <a:t>,Output,EventEmitter, OnInit } from '@angular/core';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@Component({</a:t>
            </a:r>
          </a:p>
          <a:p>
            <a:pPr lvl="1">
              <a:buFontTx/>
              <a:buNone/>
            </a:pPr>
            <a:r>
              <a:rPr lang="en-US" altLang="en-US" sz="2000"/>
              <a:t>selector: 'review-food',</a:t>
            </a:r>
          </a:p>
          <a:p>
            <a:pPr lvl="1">
              <a:buFontTx/>
              <a:buNone/>
            </a:pPr>
            <a:r>
              <a:rPr lang="en-US" altLang="en-US" sz="2000"/>
              <a:t>templateUrl:'reviews.component.html', </a:t>
            </a:r>
          </a:p>
          <a:p>
            <a:pPr lvl="1">
              <a:buFontTx/>
              <a:buNone/>
            </a:pPr>
            <a:r>
              <a:rPr lang="en-US" altLang="en-US" sz="2000"/>
              <a:t>styleUrls: ['../food-items/food/food.component.css']</a:t>
            </a:r>
          </a:p>
          <a:p>
            <a:pPr lvl="1">
              <a:buFontTx/>
              <a:buNone/>
            </a:pPr>
            <a:r>
              <a:rPr lang="en-US" altLang="en-US" sz="2000"/>
              <a:t>})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export class ReviewsComponent {</a:t>
            </a:r>
          </a:p>
          <a:p>
            <a:pPr lvl="1"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 b="1">
                <a:solidFill>
                  <a:srgbClr val="FF0000"/>
                </a:solidFill>
              </a:rPr>
              <a:t>@Input() </a:t>
            </a:r>
            <a:r>
              <a:rPr lang="en-US" altLang="en-US" sz="2400" b="1">
                <a:solidFill>
                  <a:srgbClr val="009900"/>
                </a:solidFill>
              </a:rPr>
              <a:t>reviewedby</a:t>
            </a:r>
            <a:r>
              <a:rPr lang="en-US" altLang="en-US" sz="2000" b="1"/>
              <a:t>:string=‘’;</a:t>
            </a:r>
          </a:p>
          <a:p>
            <a:pPr lvl="1">
              <a:buFontTx/>
              <a:buNone/>
            </a:pPr>
            <a:r>
              <a:rPr lang="en-US" altLang="en-US" sz="2000" b="1"/>
              <a:t>    details='Reviewed by 200 peoples'</a:t>
            </a:r>
            <a:r>
              <a:rPr lang="en-US" altLang="en-US" sz="2000"/>
              <a:t>;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926294A5-CC65-6FAE-D35B-234AE0A6C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Parent Component-One Way Component Property Binding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9AC33841-4C84-D204-77E4-2943089B1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b="1"/>
              <a:t>import { ReviewsComponent } from '../../reviews/reviews.component';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@Component({</a:t>
            </a:r>
          </a:p>
          <a:p>
            <a:pPr lvl="1">
              <a:buFontTx/>
              <a:buNone/>
            </a:pPr>
            <a:r>
              <a:rPr lang="en-US" altLang="en-US" sz="2000"/>
              <a:t>selector: 'app-food',</a:t>
            </a:r>
          </a:p>
          <a:p>
            <a:pPr lvl="1">
              <a:buFontTx/>
              <a:buNone/>
            </a:pPr>
            <a:r>
              <a:rPr lang="en-US" altLang="en-US" sz="2000"/>
              <a:t>templateUrl: './food.component.html',</a:t>
            </a:r>
          </a:p>
          <a:p>
            <a:pPr lvl="1">
              <a:buFontTx/>
              <a:buNone/>
            </a:pPr>
            <a:r>
              <a:rPr lang="en-US" altLang="en-US" sz="2000"/>
              <a:t>styleUrls: ['./food.component.css'],</a:t>
            </a:r>
          </a:p>
          <a:p>
            <a:pPr lvl="1">
              <a:buFontTx/>
              <a:buNone/>
            </a:pPr>
            <a:r>
              <a:rPr lang="en-US" altLang="en-US" sz="2000"/>
              <a:t>})</a:t>
            </a:r>
          </a:p>
          <a:p>
            <a:pPr lvl="1">
              <a:buFontTx/>
              <a:buNone/>
            </a:pPr>
            <a:r>
              <a:rPr lang="en-US" altLang="en-US"/>
              <a:t>export class FoodComponent {</a:t>
            </a:r>
          </a:p>
          <a:p>
            <a:pPr lvl="1">
              <a:buFontTx/>
              <a:buNone/>
            </a:pPr>
            <a:r>
              <a:rPr lang="en-US" altLang="en-US"/>
              <a:t>       </a:t>
            </a:r>
            <a:r>
              <a:rPr lang="en-US" altLang="en-US" b="1">
                <a:solidFill>
                  <a:srgbClr val="C00000"/>
                </a:solidFill>
              </a:rPr>
              <a:t>reviewer</a:t>
            </a:r>
            <a:r>
              <a:rPr lang="en-US" altLang="en-US"/>
              <a:t>:string = 'Zomoto';</a:t>
            </a:r>
          </a:p>
          <a:p>
            <a:pPr lvl="1">
              <a:buFontTx/>
              <a:buNone/>
            </a:pPr>
            <a:r>
              <a:rPr lang="en-US" altLang="en-US"/>
              <a:t>}</a:t>
            </a:r>
            <a:br>
              <a:rPr lang="en-US" altLang="en-US"/>
            </a:br>
            <a:endParaRPr lang="en-US" altLang="en-US"/>
          </a:p>
          <a:p>
            <a:pPr lvl="1">
              <a:buFontTx/>
              <a:buNone/>
            </a:pPr>
            <a:endParaRPr lang="en-US" altLang="en-US" sz="2000"/>
          </a:p>
          <a:p>
            <a:r>
              <a:rPr lang="en-US" altLang="en-US"/>
              <a:t>Reviwed by &lt;review-food [</a:t>
            </a:r>
            <a:r>
              <a:rPr lang="en-US" altLang="en-US" b="1">
                <a:solidFill>
                  <a:srgbClr val="009900"/>
                </a:solidFill>
              </a:rPr>
              <a:t>reviewedby]</a:t>
            </a:r>
            <a:r>
              <a:rPr lang="en-US" altLang="en-US"/>
              <a:t>=</a:t>
            </a:r>
            <a:r>
              <a:rPr lang="en-US" altLang="en-US" b="1">
                <a:solidFill>
                  <a:srgbClr val="C00000"/>
                </a:solidFill>
              </a:rPr>
              <a:t>'reviewer</a:t>
            </a:r>
            <a:r>
              <a:rPr lang="en-US" altLang="en-US"/>
              <a:t>'&gt;&lt;/review-food&gt;</a:t>
            </a:r>
            <a:endParaRPr lang="en-US" altLang="en-US" b="1" i="1">
              <a:solidFill>
                <a:srgbClr val="009900"/>
              </a:solidFill>
            </a:endParaRPr>
          </a:p>
          <a:p>
            <a:r>
              <a:rPr lang="en-US" altLang="en-US" b="1" i="1">
                <a:solidFill>
                  <a:srgbClr val="7030A0"/>
                </a:solidFill>
              </a:rPr>
              <a:t>Parent component sets the value of the child component’s property</a:t>
            </a:r>
          </a:p>
          <a:p>
            <a:pPr lvl="1">
              <a:buFontTx/>
              <a:buNone/>
            </a:pPr>
            <a:endParaRPr lang="en-US" altLang="en-US" sz="2000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8FD2102F-0D61-FBE9-FD4D-1B663D957034}"/>
              </a:ext>
            </a:extLst>
          </p:cNvPr>
          <p:cNvSpPr/>
          <p:nvPr/>
        </p:nvSpPr>
        <p:spPr bwMode="auto">
          <a:xfrm>
            <a:off x="6324600" y="1905000"/>
            <a:ext cx="2286000" cy="914400"/>
          </a:xfrm>
          <a:prstGeom prst="wedgeEllipseCallout">
            <a:avLst>
              <a:gd name="adj1" fmla="val -137950"/>
              <a:gd name="adj2" fmla="val 335833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1400" dirty="0">
                <a:latin typeface="Arial" charset="0"/>
                <a:cs typeface="Arial" charset="0"/>
              </a:rPr>
              <a:t>Input Property as defined  in  Child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7DB34931-9301-6BB1-2155-F3FE094E3561}"/>
              </a:ext>
            </a:extLst>
          </p:cNvPr>
          <p:cNvSpPr/>
          <p:nvPr/>
        </p:nvSpPr>
        <p:spPr bwMode="auto">
          <a:xfrm>
            <a:off x="6858000" y="3276600"/>
            <a:ext cx="1828800" cy="762000"/>
          </a:xfrm>
          <a:prstGeom prst="wedgeEllipseCallout">
            <a:avLst>
              <a:gd name="adj1" fmla="val -104702"/>
              <a:gd name="adj2" fmla="val 23272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1200" dirty="0">
                <a:latin typeface="Arial" charset="0"/>
                <a:cs typeface="Arial" charset="0"/>
              </a:rPr>
              <a:t>Bound property in Parent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41C6D211-4901-1023-9E50-C4264ED84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@Input Required</a:t>
            </a:r>
            <a:endParaRPr lang="en-IN" altLang="en-US"/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id="{D162C9DC-6AEA-1A89-24EE-C7861DDD6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@Input({required: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}) heading :string=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‘’</a:t>
            </a:r>
          </a:p>
          <a:p>
            <a:endParaRPr lang="en-US" altLang="en-US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@Input({alias: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'customprop'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,required: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}) heading :string=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‘’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b="1">
              <a:solidFill>
                <a:srgbClr val="606060"/>
              </a:solidFill>
              <a:latin typeface="Open Sans" panose="020B0606030504020204" pitchFamily="34" charset="0"/>
            </a:endParaRPr>
          </a:p>
          <a:p>
            <a:r>
              <a:rPr lang="en-US" altLang="en-US" b="1">
                <a:solidFill>
                  <a:srgbClr val="606060"/>
                </a:solidFill>
                <a:latin typeface="Open Sans" panose="020B0606030504020204" pitchFamily="34" charset="0"/>
              </a:rPr>
              <a:t>@Input</a:t>
            </a:r>
            <a:r>
              <a:rPr lang="en-US" altLang="en-US">
                <a:solidFill>
                  <a:srgbClr val="606060"/>
                </a:solidFill>
                <a:latin typeface="Open Sans" panose="020B0606030504020204" pitchFamily="34" charset="0"/>
              </a:rPr>
              <a:t> alias </a:t>
            </a:r>
          </a:p>
          <a:p>
            <a:pPr lvl="1"/>
            <a:r>
              <a:rPr lang="en-US" altLang="en-US">
                <a:solidFill>
                  <a:srgbClr val="606060"/>
                </a:solidFill>
                <a:latin typeface="Open Sans" panose="020B0606030504020204" pitchFamily="34" charset="0"/>
              </a:rPr>
              <a:t>Don’t want let use the same property name outside the component to bind to that property.</a:t>
            </a:r>
          </a:p>
          <a:p>
            <a:endParaRPr lang="en-IN" altLang="en-US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IN" altLang="en-US">
                <a:solidFill>
                  <a:srgbClr val="800000"/>
                </a:solidFill>
                <a:latin typeface="Consolas" panose="020B0609020204030204" pitchFamily="49" charset="0"/>
              </a:rPr>
              <a:t>&lt;app-showproduct</a:t>
            </a:r>
            <a:r>
              <a:rPr lang="en-IN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altLang="en-US">
                <a:solidFill>
                  <a:srgbClr val="E50000"/>
                </a:solidFill>
                <a:latin typeface="Consolas" panose="020B0609020204030204" pitchFamily="49" charset="0"/>
              </a:rPr>
              <a:t>[customprop]</a:t>
            </a:r>
            <a:r>
              <a:rPr lang="en-IN" alt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alt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altLang="en-US">
                <a:solidFill>
                  <a:srgbClr val="000000"/>
                </a:solidFill>
                <a:latin typeface="Consolas" panose="020B0609020204030204" pitchFamily="49" charset="0"/>
              </a:rPr>
              <a:t>majHeading</a:t>
            </a:r>
            <a:r>
              <a:rPr lang="en-IN" alt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altLang="en-US">
                <a:solidFill>
                  <a:srgbClr val="800000"/>
                </a:solidFill>
                <a:latin typeface="Consolas" panose="020B0609020204030204" pitchFamily="49" charset="0"/>
              </a:rPr>
              <a:t>&gt;&lt;/app-showproduct&gt;</a:t>
            </a:r>
            <a:endParaRPr lang="en-IN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IN" altLang="en-US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IN" altLang="en-US">
                <a:solidFill>
                  <a:srgbClr val="000000"/>
                </a:solidFill>
                <a:latin typeface="Consolas" panose="020B0609020204030204" pitchFamily="49" charset="0"/>
              </a:rPr>
              <a:t>{{heading}}</a:t>
            </a:r>
            <a:r>
              <a:rPr lang="en-IN" altLang="en-US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IN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7FDADC02-B0CF-3048-9A37-C0029C916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09600"/>
          </a:xfrm>
        </p:spPr>
        <p:txBody>
          <a:bodyPr/>
          <a:lstStyle/>
          <a:p>
            <a:r>
              <a:rPr lang="en-US" altLang="en-US"/>
              <a:t>@output</a:t>
            </a:r>
          </a:p>
        </p:txBody>
      </p:sp>
      <p:sp>
        <p:nvSpPr>
          <p:cNvPr id="223235" name="Content Placeholder 2">
            <a:extLst>
              <a:ext uri="{FF2B5EF4-FFF2-40B4-BE49-F238E27FC236}">
                <a16:creationId xmlns:a16="http://schemas.microsoft.com/office/drawing/2014/main" id="{1ABF5DAB-E0B9-1C7E-0A81-D1A05EF6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defRPr/>
            </a:pPr>
            <a:r>
              <a:rPr lang="en-US" dirty="0"/>
              <a:t>One way communication from child to parent component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Uses events</a:t>
            </a:r>
          </a:p>
          <a:p>
            <a:pPr lvl="1">
              <a:defRPr/>
            </a:pPr>
            <a:r>
              <a:rPr lang="en-US" dirty="0"/>
              <a:t>binds a property of a component to send data from one component (child component) to calling component (parent component).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child component exposes an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EventEmitter</a:t>
            </a:r>
            <a:r>
              <a:rPr lang="en-US" dirty="0"/>
              <a:t> property </a:t>
            </a:r>
          </a:p>
          <a:p>
            <a:pPr lvl="1">
              <a:defRPr/>
            </a:pPr>
            <a:r>
              <a:rPr lang="en-US" dirty="0"/>
              <a:t>It emits events when something happens. </a:t>
            </a:r>
          </a:p>
          <a:p>
            <a:pPr lvl="1">
              <a:defRPr/>
            </a:pPr>
            <a:r>
              <a:rPr lang="en-US" dirty="0"/>
              <a:t>The parent binds to that event property and reacts to those events.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child's EventEmitter property is an </a:t>
            </a:r>
            <a:r>
              <a:rPr lang="en-US" i="1" dirty="0"/>
              <a:t>output property</a:t>
            </a:r>
            <a:r>
              <a:rPr lang="en-US" dirty="0"/>
              <a:t>, </a:t>
            </a:r>
          </a:p>
          <a:p>
            <a:pPr lvl="1">
              <a:defRPr/>
            </a:pPr>
            <a:r>
              <a:rPr lang="en-US" dirty="0"/>
              <a:t>Its adorned with an </a:t>
            </a:r>
            <a:r>
              <a:rPr lang="en-US" b="1" dirty="0">
                <a:solidFill>
                  <a:srgbClr val="FF0000"/>
                </a:solidFill>
              </a:rPr>
              <a:t>@Output </a:t>
            </a:r>
            <a:r>
              <a:rPr lang="en-US" dirty="0"/>
              <a:t>decoration </a:t>
            </a:r>
          </a:p>
          <a:p>
            <a:pPr lvl="1">
              <a:buFontTx/>
              <a:buNone/>
              <a:defRPr/>
            </a:pPr>
            <a:r>
              <a:rPr lang="en-US" dirty="0"/>
              <a:t>@Output() </a:t>
            </a:r>
          </a:p>
          <a:p>
            <a:pPr lvl="1">
              <a:buFontTx/>
              <a:buNone/>
              <a:defRPr/>
            </a:pPr>
            <a:r>
              <a:rPr lang="en-US" b="1" dirty="0" err="1">
                <a:solidFill>
                  <a:srgbClr val="C00000"/>
                </a:solidFill>
              </a:rPr>
              <a:t>sendMsgEvent</a:t>
            </a:r>
            <a:r>
              <a:rPr lang="en-US" dirty="0"/>
              <a:t> = new </a:t>
            </a:r>
            <a:r>
              <a:rPr lang="en-US" dirty="0" err="1"/>
              <a:t>EventEmitter</a:t>
            </a:r>
            <a:r>
              <a:rPr lang="en-US" dirty="0"/>
              <a:t>&lt;string&gt;(); </a:t>
            </a:r>
          </a:p>
          <a:p>
            <a:pPr lvl="1">
              <a:buFontTx/>
              <a:buNone/>
              <a:defRPr/>
            </a:pPr>
            <a:r>
              <a:rPr lang="en-US" b="1" dirty="0" err="1">
                <a:solidFill>
                  <a:srgbClr val="C00000"/>
                </a:solidFill>
              </a:rPr>
              <a:t>sendMsgEvent</a:t>
            </a:r>
            <a:r>
              <a:rPr lang="en-US" dirty="0"/>
              <a:t> will be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custom event</a:t>
            </a:r>
            <a:r>
              <a:rPr lang="en-US" dirty="0"/>
              <a:t> name.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968DAEC3-312B-B4FA-66D3-07F6B275A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Child Component</a:t>
            </a:r>
          </a:p>
        </p:txBody>
      </p:sp>
      <p:sp>
        <p:nvSpPr>
          <p:cNvPr id="225283" name="Content Placeholder 2">
            <a:extLst>
              <a:ext uri="{FF2B5EF4-FFF2-40B4-BE49-F238E27FC236}">
                <a16:creationId xmlns:a16="http://schemas.microsoft.com/office/drawing/2014/main" id="{31B1D02A-536E-34E5-05E3-DF2DD529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1600" dirty="0"/>
              <a:t>import { </a:t>
            </a:r>
            <a:r>
              <a:rPr lang="en-US" sz="1600" dirty="0" err="1"/>
              <a:t>Component,</a:t>
            </a:r>
            <a:r>
              <a:rPr lang="en-US" sz="1600" b="1" dirty="0" err="1"/>
              <a:t>Input</a:t>
            </a:r>
            <a:r>
              <a:rPr lang="en-US" sz="1600" b="1" dirty="0"/>
              <a:t>, </a:t>
            </a:r>
            <a:r>
              <a:rPr lang="en-US" sz="1600" b="1" dirty="0" err="1"/>
              <a:t>Output,EventEmitter</a:t>
            </a:r>
            <a:r>
              <a:rPr lang="en-US" sz="1600" dirty="0" err="1"/>
              <a:t>,OnInit</a:t>
            </a:r>
            <a:r>
              <a:rPr lang="en-US" sz="1600" dirty="0"/>
              <a:t> } from '@angular/core';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export class </a:t>
            </a:r>
            <a:r>
              <a:rPr lang="en-US" dirty="0" err="1"/>
              <a:t>ChildComponent</a:t>
            </a:r>
            <a:r>
              <a:rPr lang="en-US" dirty="0"/>
              <a:t> implements </a:t>
            </a:r>
            <a:r>
              <a:rPr lang="en-US" dirty="0" err="1"/>
              <a:t>OnInit</a:t>
            </a:r>
            <a:r>
              <a:rPr lang="en-US" dirty="0"/>
              <a:t> {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@Input() </a:t>
            </a:r>
            <a:r>
              <a:rPr lang="en-US" b="1" dirty="0" err="1">
                <a:solidFill>
                  <a:srgbClr val="FF0000"/>
                </a:solidFill>
              </a:rPr>
              <a:t>childName</a:t>
            </a:r>
            <a:r>
              <a:rPr lang="en-US" b="1" dirty="0">
                <a:solidFill>
                  <a:srgbClr val="FF0000"/>
                </a:solidFill>
              </a:rPr>
              <a:t>: string;      </a:t>
            </a:r>
          </a:p>
          <a:p>
            <a:pPr lvl="1">
              <a:buFontTx/>
              <a:buNone/>
              <a:defRPr/>
            </a:pPr>
            <a:r>
              <a:rPr lang="en-US" sz="1600" b="1" dirty="0">
                <a:solidFill>
                  <a:srgbClr val="C00000"/>
                </a:solidFill>
              </a:rPr>
              <a:t>@Output() </a:t>
            </a:r>
            <a:r>
              <a:rPr lang="en-US" sz="1600" b="1" dirty="0">
                <a:solidFill>
                  <a:srgbClr val="7030A0"/>
                </a:solidFill>
              </a:rPr>
              <a:t>result</a:t>
            </a:r>
            <a:r>
              <a:rPr lang="en-US" sz="1600" b="1" dirty="0">
                <a:solidFill>
                  <a:srgbClr val="C00000"/>
                </a:solidFill>
              </a:rPr>
              <a:t>: </a:t>
            </a:r>
            <a:r>
              <a:rPr lang="en-US" sz="1600" b="1" dirty="0" err="1">
                <a:solidFill>
                  <a:srgbClr val="C00000"/>
                </a:solidFill>
              </a:rPr>
              <a:t>EventEmitter</a:t>
            </a:r>
            <a:r>
              <a:rPr lang="en-US" sz="1600" b="1" dirty="0">
                <a:solidFill>
                  <a:srgbClr val="C00000"/>
                </a:solidFill>
              </a:rPr>
              <a:t>&lt;string&gt; = new EventEmitter&lt;string&gt;();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constructor() { }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 err="1"/>
              <a:t>ngOnInit</a:t>
            </a:r>
            <a:r>
              <a:rPr lang="en-US" dirty="0"/>
              <a:t>() { }</a:t>
            </a:r>
          </a:p>
          <a:p>
            <a:pPr lvl="1">
              <a:buFontTx/>
              <a:buNone/>
              <a:defRPr/>
            </a:pPr>
            <a:br>
              <a:rPr lang="en-US" dirty="0"/>
            </a:br>
            <a:r>
              <a:rPr lang="en-US" dirty="0" err="1"/>
              <a:t>addData</a:t>
            </a:r>
            <a:r>
              <a:rPr lang="en-US" dirty="0"/>
              <a:t>(){</a:t>
            </a:r>
          </a:p>
          <a:p>
            <a:pPr lvl="1">
              <a:buFontTx/>
              <a:buNone/>
              <a:defRPr/>
            </a:pP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this.</a:t>
            </a:r>
            <a:r>
              <a:rPr lang="en-US" b="1" dirty="0" err="1">
                <a:solidFill>
                  <a:srgbClr val="7030A0"/>
                </a:solidFill>
              </a:rPr>
              <a:t>result</a:t>
            </a:r>
            <a:r>
              <a:rPr lang="en-US" b="1" dirty="0" err="1"/>
              <a:t>.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emit</a:t>
            </a:r>
            <a:r>
              <a:rPr lang="en-US" b="1" dirty="0"/>
              <a:t>(</a:t>
            </a:r>
            <a:r>
              <a:rPr lang="en-US" b="1" dirty="0" err="1"/>
              <a:t>this.childName</a:t>
            </a:r>
            <a:r>
              <a:rPr lang="en-US" dirty="0"/>
              <a:t> + 'Added');       </a:t>
            </a:r>
          </a:p>
          <a:p>
            <a:pPr lvl="1">
              <a:buFontTx/>
              <a:buNone/>
              <a:defRPr/>
            </a:pPr>
            <a:r>
              <a:rPr lang="en-US" dirty="0"/>
              <a:t>   }</a:t>
            </a:r>
          </a:p>
          <a:p>
            <a:pPr lvl="1">
              <a:buFontTx/>
              <a:buNone/>
              <a:defRPr/>
            </a:pPr>
            <a:r>
              <a:rPr lang="en-US" dirty="0"/>
              <a:t>}</a:t>
            </a:r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  <a:p>
            <a:pPr lvl="1">
              <a:buFontTx/>
              <a:buNone/>
              <a:defRPr/>
            </a:pPr>
            <a:br>
              <a:rPr lang="en-US" dirty="0"/>
            </a:br>
            <a:endParaRPr lang="en-US" dirty="0"/>
          </a:p>
          <a:p>
            <a:pPr lvl="1">
              <a:buFontTx/>
              <a:buNone/>
              <a:defRPr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51474B-7DC4-C538-C743-C98BC9E3429E}"/>
              </a:ext>
            </a:extLst>
          </p:cNvPr>
          <p:cNvSpPr/>
          <p:nvPr/>
        </p:nvSpPr>
        <p:spPr bwMode="auto">
          <a:xfrm flipH="1">
            <a:off x="6934200" y="1828800"/>
            <a:ext cx="2209800" cy="609600"/>
          </a:xfrm>
          <a:prstGeom prst="wedgeRectCallout">
            <a:avLst>
              <a:gd name="adj1" fmla="val 180472"/>
              <a:gd name="adj2" fmla="val 71592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400" b="1" i="1" dirty="0">
                <a:latin typeface="Arial" charset="0"/>
                <a:cs typeface="Arial" charset="0"/>
              </a:rPr>
              <a:t>Property placeholder to receive from parent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B071650-8F28-5538-027F-6E8894352E5B}"/>
              </a:ext>
            </a:extLst>
          </p:cNvPr>
          <p:cNvSpPr/>
          <p:nvPr/>
        </p:nvSpPr>
        <p:spPr bwMode="auto">
          <a:xfrm flipH="1">
            <a:off x="7086600" y="4038600"/>
            <a:ext cx="1524000" cy="609600"/>
          </a:xfrm>
          <a:prstGeom prst="wedgeRectCallout">
            <a:avLst>
              <a:gd name="adj1" fmla="val 355531"/>
              <a:gd name="adj2" fmla="val -242045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400" b="1" i="1" dirty="0">
                <a:latin typeface="Arial" charset="0"/>
                <a:cs typeface="Arial" charset="0"/>
              </a:rPr>
              <a:t>Property To  Parent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6AFB728-CA5E-EA8F-FD3F-4327CFC3B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17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8AAE000-D4EE-1562-607C-6F1B8DA7C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Standalone Mode: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Angular Applications are created without requiring a </a:t>
            </a:r>
            <a:r>
              <a:rPr lang="en-US" altLang="en-US" dirty="0" err="1"/>
              <a:t>serverside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/>
              <a:t>Used when Applications are being developed , tested or executed in a contexts where serve side rendering is not necessary.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create project with modules </a:t>
            </a:r>
          </a:p>
          <a:p>
            <a:pPr lvl="1"/>
            <a:r>
              <a:rPr lang="en-US" altLang="en-US" dirty="0"/>
              <a:t>ng new demo –no-standalone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6408B809-5E92-ED5E-7F02-0FF8C60C9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Emit </a:t>
            </a:r>
          </a:p>
        </p:txBody>
      </p:sp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BEAB798F-2011-772F-04A6-A29B87DC16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emit() 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emit a change to (change) listener in the parent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Which will invoke the onchange($event) callback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The data associated with the event will be given via the $event property.</a:t>
            </a:r>
          </a:p>
          <a:p>
            <a:endParaRPr lang="it-IT" altLang="en-US"/>
          </a:p>
          <a:p>
            <a:r>
              <a:rPr lang="en-US" altLang="en-US" b="1"/>
              <a:t>Child-Component.html</a:t>
            </a:r>
            <a:endParaRPr lang="it-IT" altLang="en-US" b="1"/>
          </a:p>
          <a:p>
            <a:pPr lvl="1">
              <a:lnSpc>
                <a:spcPct val="200000"/>
              </a:lnSpc>
              <a:buFontTx/>
              <a:buNone/>
            </a:pPr>
            <a:r>
              <a:rPr lang="it-IT" altLang="en-US"/>
              <a:t>&lt;p&gt;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it-IT" altLang="en-US"/>
              <a:t>      &lt;button (click)="addData()"&gt;Add Medicine&lt;/button&gt;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it-IT" altLang="en-US"/>
              <a:t>&lt;/p&gt;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013175F3-AA20-2D2C-D9BF-F22A0DD4D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Parent-component.html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C6BF080C-A3B9-0576-9DC2-057984CD4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&lt;input type="text" name='user' [(ngModel)]=</a:t>
            </a:r>
            <a:r>
              <a:rPr lang="en-US" altLang="en-US" b="1">
                <a:solidFill>
                  <a:srgbClr val="C00000"/>
                </a:solidFill>
              </a:rPr>
              <a:t>'name</a:t>
            </a:r>
            <a:r>
              <a:rPr lang="en-US" altLang="en-US"/>
              <a:t>'&gt;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&lt;p&gt;    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&lt;app-child  [</a:t>
            </a:r>
            <a:r>
              <a:rPr lang="en-US" altLang="en-US" b="1">
                <a:solidFill>
                  <a:srgbClr val="FF0000"/>
                </a:solidFill>
              </a:rPr>
              <a:t>childName] </a:t>
            </a:r>
            <a:r>
              <a:rPr lang="en-US" altLang="en-US"/>
              <a:t>={{</a:t>
            </a:r>
            <a:r>
              <a:rPr lang="en-US" altLang="en-US" b="1">
                <a:solidFill>
                  <a:srgbClr val="C00000"/>
                </a:solidFill>
              </a:rPr>
              <a:t>name</a:t>
            </a:r>
            <a:r>
              <a:rPr lang="en-US" altLang="en-US"/>
              <a:t>}} (</a:t>
            </a:r>
            <a:r>
              <a:rPr lang="en-US" altLang="en-US" b="1">
                <a:solidFill>
                  <a:srgbClr val="7030A0"/>
                </a:solidFill>
              </a:rPr>
              <a:t>result</a:t>
            </a:r>
            <a:r>
              <a:rPr lang="en-US" altLang="en-US"/>
              <a:t>)="onChange($event)"&gt;&lt;/app-child&gt;    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{{msg}}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&lt;/p&gt;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childName  </a:t>
            </a:r>
            <a:r>
              <a:rPr lang="en-US" altLang="en-US" b="1"/>
              <a:t>: refers to </a:t>
            </a:r>
            <a:r>
              <a:rPr lang="en-US" altLang="en-US" sz="1600" b="1" i="1"/>
              <a:t>@Input</a:t>
            </a:r>
            <a:r>
              <a:rPr lang="en-US" altLang="en-US" b="1"/>
              <a:t> Property in to Child Component</a:t>
            </a:r>
          </a:p>
          <a:p>
            <a:pPr lvl="1">
              <a:buFontTx/>
              <a:buNone/>
            </a:pPr>
            <a:r>
              <a:rPr lang="en-US" altLang="en-US" b="1">
                <a:solidFill>
                  <a:srgbClr val="C00000"/>
                </a:solidFill>
              </a:rPr>
              <a:t>name           : </a:t>
            </a:r>
            <a:r>
              <a:rPr lang="en-US" altLang="en-US" b="1"/>
              <a:t>refers to property in the Parent Component</a:t>
            </a:r>
          </a:p>
          <a:p>
            <a:pPr lvl="1">
              <a:buFontTx/>
              <a:buNone/>
            </a:pPr>
            <a:r>
              <a:rPr lang="en-US" altLang="en-US" b="1">
                <a:solidFill>
                  <a:srgbClr val="7030A0"/>
                </a:solidFill>
              </a:rPr>
              <a:t>Result          : </a:t>
            </a:r>
            <a:r>
              <a:rPr lang="en-US" altLang="en-US" b="1"/>
              <a:t>refers to </a:t>
            </a:r>
            <a:r>
              <a:rPr lang="en-US" altLang="en-US" sz="1600" b="1" i="1"/>
              <a:t>@output P</a:t>
            </a:r>
            <a:r>
              <a:rPr lang="en-US" altLang="en-US" b="1"/>
              <a:t>roperty in Child Component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7690B8EC-591C-D98C-4CD7-F827B4A36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b="1">
                <a:solidFill>
                  <a:srgbClr val="C00000"/>
                </a:solidFill>
              </a:rPr>
              <a:t>Parent Compnent</a:t>
            </a:r>
          </a:p>
        </p:txBody>
      </p:sp>
      <p:sp>
        <p:nvSpPr>
          <p:cNvPr id="102402" name="Content Placeholder 2">
            <a:extLst>
              <a:ext uri="{FF2B5EF4-FFF2-40B4-BE49-F238E27FC236}">
                <a16:creationId xmlns:a16="http://schemas.microsoft.com/office/drawing/2014/main" id="{FE7682C7-5BBD-1967-C9CE-409F15BE7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import { Component, OnInit, SimpleChanges } from '@angular/core';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@Component({</a:t>
            </a:r>
          </a:p>
          <a:p>
            <a:pPr lvl="1">
              <a:buFontTx/>
              <a:buNone/>
            </a:pPr>
            <a:r>
              <a:rPr lang="en-US" altLang="en-US"/>
              <a:t>})</a:t>
            </a:r>
          </a:p>
          <a:p>
            <a:pPr lvl="1">
              <a:buFontTx/>
              <a:buNone/>
            </a:pPr>
            <a:r>
              <a:rPr lang="en-US" altLang="en-US"/>
              <a:t>export class ParentComponent implements OnInit {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 </a:t>
            </a:r>
            <a:r>
              <a:rPr lang="en-US" altLang="en-US" b="1">
                <a:solidFill>
                  <a:srgbClr val="FF0000"/>
                </a:solidFill>
              </a:rPr>
              <a:t>msg</a:t>
            </a:r>
            <a:r>
              <a:rPr lang="en-US" altLang="en-US"/>
              <a:t>: string;</a:t>
            </a:r>
          </a:p>
          <a:p>
            <a:pPr lvl="1">
              <a:buFontTx/>
              <a:buNone/>
            </a:pPr>
            <a:r>
              <a:rPr lang="en-US" altLang="en-US"/>
              <a:t>  </a:t>
            </a:r>
            <a:r>
              <a:rPr lang="en-US" altLang="en-US" b="1"/>
              <a:t>name</a:t>
            </a:r>
            <a:r>
              <a:rPr lang="en-US" altLang="en-US"/>
              <a:t>: string;</a:t>
            </a:r>
          </a:p>
          <a:p>
            <a:pPr lvl="1">
              <a:buFontTx/>
              <a:buNone/>
            </a:pPr>
            <a:r>
              <a:rPr lang="en-US" altLang="en-US"/>
              <a:t>  constructor() { }</a:t>
            </a:r>
          </a:p>
          <a:p>
            <a:pPr lvl="1">
              <a:buFontTx/>
              <a:buNone/>
            </a:pPr>
            <a:r>
              <a:rPr lang="en-US" altLang="en-US"/>
              <a:t>  ngOnInit() {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 }</a:t>
            </a:r>
          </a:p>
          <a:p>
            <a:pPr lvl="1">
              <a:buFontTx/>
              <a:buNone/>
            </a:pPr>
            <a:r>
              <a:rPr lang="en-US" altLang="en-US"/>
              <a:t>  onChange(</a:t>
            </a:r>
            <a:r>
              <a:rPr lang="en-US" altLang="en-US" b="1">
                <a:solidFill>
                  <a:srgbClr val="00B050"/>
                </a:solidFill>
              </a:rPr>
              <a:t>val</a:t>
            </a:r>
            <a:r>
              <a:rPr lang="en-US" altLang="en-US"/>
              <a:t>) {</a:t>
            </a:r>
          </a:p>
          <a:p>
            <a:pPr lvl="1">
              <a:buFontTx/>
              <a:buNone/>
            </a:pPr>
            <a:r>
              <a:rPr lang="en-US" altLang="en-US"/>
              <a:t>      </a:t>
            </a:r>
            <a:r>
              <a:rPr lang="en-US" altLang="en-US" b="1">
                <a:solidFill>
                  <a:srgbClr val="FF0000"/>
                </a:solidFill>
              </a:rPr>
              <a:t>this.msg</a:t>
            </a:r>
            <a:r>
              <a:rPr lang="en-US" altLang="en-US"/>
              <a:t> = </a:t>
            </a:r>
            <a:r>
              <a:rPr lang="en-US" altLang="en-US" b="1">
                <a:solidFill>
                  <a:srgbClr val="00B050"/>
                </a:solidFill>
              </a:rPr>
              <a:t>val</a:t>
            </a:r>
            <a:r>
              <a:rPr lang="en-US" altLang="en-US"/>
              <a:t>;</a:t>
            </a:r>
          </a:p>
          <a:p>
            <a:pPr lvl="1">
              <a:buFontTx/>
              <a:buNone/>
            </a:pPr>
            <a:r>
              <a:rPr lang="en-US" altLang="en-US"/>
              <a:t>  }</a:t>
            </a:r>
          </a:p>
          <a:p>
            <a:pPr lvl="1">
              <a:buFontTx/>
              <a:buNone/>
            </a:pPr>
            <a:r>
              <a:rPr lang="en-US" altLang="en-US"/>
              <a:t>}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0B25B5EE-7145-BE13-9394-E12EA8DA0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09600"/>
          </a:xfrm>
        </p:spPr>
        <p:txBody>
          <a:bodyPr/>
          <a:lstStyle/>
          <a:p>
            <a:r>
              <a:rPr lang="en-US" altLang="en-US" b="1"/>
              <a:t>Child Components</a:t>
            </a:r>
            <a:endParaRPr lang="en-US" altLang="en-US"/>
          </a:p>
        </p:txBody>
      </p:sp>
      <p:sp>
        <p:nvSpPr>
          <p:cNvPr id="103426" name="Content Placeholder 2">
            <a:extLst>
              <a:ext uri="{FF2B5EF4-FFF2-40B4-BE49-F238E27FC236}">
                <a16:creationId xmlns:a16="http://schemas.microsoft.com/office/drawing/2014/main" id="{CACF765B-3F60-E5A2-AEB7-EA41BC6C6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/>
              <a:t>export class </a:t>
            </a:r>
            <a:r>
              <a:rPr lang="en-US" altLang="en-US" b="1"/>
              <a:t>GuestPhotosComponent</a:t>
            </a:r>
            <a:r>
              <a:rPr lang="en-US" altLang="en-US"/>
              <a:t> implements OnInit {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guestPhoto: string;</a:t>
            </a:r>
          </a:p>
          <a:p>
            <a:pPr lvl="1">
              <a:buFontTx/>
              <a:buNone/>
            </a:pPr>
            <a:r>
              <a:rPr lang="en-US" altLang="en-US"/>
              <a:t>constructor() {</a:t>
            </a:r>
          </a:p>
          <a:p>
            <a:pPr lvl="1">
              <a:buFontTx/>
              <a:buNone/>
            </a:pPr>
            <a:r>
              <a:rPr lang="en-US" altLang="en-US"/>
              <a:t>this.guestPhoto = 'assets/images/frntView.jpg';</a:t>
            </a:r>
          </a:p>
          <a:p>
            <a:pPr lvl="1">
              <a:buFontTx/>
              <a:buNone/>
            </a:pPr>
            <a:br>
              <a:rPr lang="en-US" altLang="en-US"/>
            </a:br>
            <a:r>
              <a:rPr lang="en-US" altLang="en-US"/>
              <a:t>}</a:t>
            </a:r>
          </a:p>
          <a:p>
            <a:pPr lvl="1">
              <a:buFontTx/>
              <a:buNone/>
            </a:pPr>
            <a:r>
              <a:rPr lang="en-US" altLang="en-US"/>
              <a:t>}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export class </a:t>
            </a:r>
            <a:r>
              <a:rPr lang="en-US" altLang="en-US" b="1"/>
              <a:t>HotelPhotosComponent </a:t>
            </a:r>
            <a:r>
              <a:rPr lang="en-US" altLang="en-US"/>
              <a:t>implements OnInit {</a:t>
            </a:r>
          </a:p>
          <a:p>
            <a:pPr lvl="1">
              <a:buFontTx/>
              <a:buNone/>
            </a:pPr>
            <a:r>
              <a:rPr lang="en-US" altLang="en-US"/>
              <a:t>hotelPhoto: string;</a:t>
            </a:r>
          </a:p>
          <a:p>
            <a:pPr lvl="1">
              <a:buFontTx/>
              <a:buNone/>
            </a:pPr>
            <a:r>
              <a:rPr lang="en-US" altLang="en-US"/>
              <a:t>constructor() {</a:t>
            </a:r>
          </a:p>
          <a:p>
            <a:pPr lvl="1">
              <a:buFontTx/>
              <a:buNone/>
            </a:pPr>
            <a:r>
              <a:rPr lang="en-US" altLang="en-US"/>
              <a:t>        this.hotelPhoto = 'assets/images/rearView2.jpg';</a:t>
            </a:r>
          </a:p>
          <a:p>
            <a:pPr lvl="1">
              <a:buFontTx/>
              <a:buNone/>
            </a:pPr>
            <a:br>
              <a:rPr lang="en-US" altLang="en-US"/>
            </a:br>
            <a:r>
              <a:rPr lang="en-US" altLang="en-US"/>
              <a:t>}</a:t>
            </a:r>
          </a:p>
          <a:p>
            <a:pPr lvl="1">
              <a:buFontTx/>
              <a:buNone/>
            </a:pPr>
            <a:r>
              <a:rPr lang="en-US" altLang="en-US"/>
              <a:t>}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DCCE375E-A259-2811-E3F1-E5EB0E513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  Template</a:t>
            </a:r>
          </a:p>
        </p:txBody>
      </p:sp>
      <p:sp>
        <p:nvSpPr>
          <p:cNvPr id="104450" name="Content Placeholder 2">
            <a:extLst>
              <a:ext uri="{FF2B5EF4-FFF2-40B4-BE49-F238E27FC236}">
                <a16:creationId xmlns:a16="http://schemas.microsoft.com/office/drawing/2014/main" id="{8E4615AC-8D80-E286-4588-B13E82E867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&lt;app-guest-photos&gt;&lt;/app-guest-photos&gt;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&lt;app-hotel-photos&gt;&lt;/app-hotel-photos&gt;</a:t>
            </a:r>
          </a:p>
          <a:p>
            <a:pPr lvl="1">
              <a:lnSpc>
                <a:spcPct val="200000"/>
              </a:lnSpc>
              <a:buFontTx/>
              <a:buNone/>
            </a:pPr>
            <a:endParaRPr lang="en-US" altLang="en-US" sz="2000"/>
          </a:p>
          <a:p>
            <a:pPr lvl="2">
              <a:lnSpc>
                <a:spcPct val="200000"/>
              </a:lnSpc>
              <a:buFontTx/>
              <a:buNone/>
            </a:pPr>
            <a:r>
              <a:rPr lang="en-US" altLang="en-US" b="1">
                <a:solidFill>
                  <a:srgbClr val="7030A0"/>
                </a:solidFill>
              </a:rPr>
              <a:t>&lt;img src={{gp}} alt='hello'&gt;</a:t>
            </a:r>
          </a:p>
          <a:p>
            <a:pPr lvl="2">
              <a:lnSpc>
                <a:spcPct val="200000"/>
              </a:lnSpc>
              <a:buFontTx/>
              <a:buNone/>
            </a:pPr>
            <a:r>
              <a:rPr lang="en-US" altLang="en-US" b="1">
                <a:solidFill>
                  <a:srgbClr val="7030A0"/>
                </a:solidFill>
              </a:rPr>
              <a:t>&lt;img src={{hp}} alt='style'&gt;</a:t>
            </a:r>
          </a:p>
          <a:p>
            <a:pPr lvl="1"/>
            <a:endParaRPr lang="en-US" altLang="en-US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48AA66-6E71-D857-25BA-D82DB671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Life Cycle hooks</a:t>
            </a:r>
          </a:p>
        </p:txBody>
      </p:sp>
      <p:sp>
        <p:nvSpPr>
          <p:cNvPr id="98306" name="Text Placeholder 4">
            <a:extLst>
              <a:ext uri="{FF2B5EF4-FFF2-40B4-BE49-F238E27FC236}">
                <a16:creationId xmlns:a16="http://schemas.microsoft.com/office/drawing/2014/main" id="{3BC47C4E-E495-901D-A17C-F1A797FFA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D3A4C846-7E93-5C4A-8AE1-71D7EEAA3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Lifecycle Hooks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93A77516-B3BF-C147-C478-EFBDBDF0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Components have lifecycle managed by Angular.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Provide visibility into life moments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Can act when they occur.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i="1" dirty="0"/>
              <a:t>Represented by interfaces which is optional 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Hook methods are called </a:t>
            </a:r>
            <a:r>
              <a:rPr lang="en-US" sz="2000" i="1" dirty="0"/>
              <a:t>if they are defined</a:t>
            </a:r>
            <a:r>
              <a:rPr lang="en-US" sz="2000" dirty="0"/>
              <a:t>. 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Life Cycle Hooks are Called</a:t>
            </a:r>
          </a:p>
          <a:p>
            <a:pPr lvl="1">
              <a:lnSpc>
                <a:spcPct val="150000"/>
              </a:lnSpc>
              <a:defRPr/>
            </a:pPr>
            <a:r>
              <a:rPr lang="en-US" i="1" dirty="0"/>
              <a:t>When Angular </a:t>
            </a:r>
            <a:r>
              <a:rPr lang="en-US" b="1" i="1" dirty="0">
                <a:solidFill>
                  <a:srgbClr val="FF0000"/>
                </a:solidFill>
              </a:rPr>
              <a:t>Creates ,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renders</a:t>
            </a:r>
            <a:r>
              <a:rPr lang="en-US" b="1" i="1" dirty="0">
                <a:solidFill>
                  <a:srgbClr val="FF0000"/>
                </a:solidFill>
              </a:rPr>
              <a:t>  its children, </a:t>
            </a:r>
          </a:p>
          <a:p>
            <a:pPr lvl="1">
              <a:lnSpc>
                <a:spcPct val="150000"/>
              </a:lnSpc>
              <a:defRPr/>
            </a:pPr>
            <a:r>
              <a:rPr lang="en-US" i="1" dirty="0"/>
              <a:t>While</a:t>
            </a:r>
            <a:r>
              <a:rPr lang="en-US" b="1" i="1" dirty="0">
                <a:solidFill>
                  <a:srgbClr val="7030A0"/>
                </a:solidFill>
              </a:rPr>
              <a:t> checking its data-bound properties change, </a:t>
            </a:r>
          </a:p>
          <a:p>
            <a:pPr lvl="1">
              <a:lnSpc>
                <a:spcPct val="150000"/>
              </a:lnSpc>
              <a:defRPr/>
            </a:pPr>
            <a:r>
              <a:rPr lang="en-US" i="1" dirty="0"/>
              <a:t>While</a:t>
            </a:r>
            <a:r>
              <a:rPr lang="en-US" b="1" i="1" dirty="0">
                <a:solidFill>
                  <a:srgbClr val="FF0000"/>
                </a:solidFill>
              </a:rPr>
              <a:t>  </a:t>
            </a:r>
            <a:r>
              <a:rPr lang="en-US" b="1" i="1" dirty="0">
                <a:solidFill>
                  <a:srgbClr val="C00000"/>
                </a:solidFill>
              </a:rPr>
              <a:t>destroying</a:t>
            </a:r>
            <a:r>
              <a:rPr lang="en-US" b="1" i="1" dirty="0">
                <a:solidFill>
                  <a:srgbClr val="FF0000"/>
                </a:solidFill>
              </a:rPr>
              <a:t> and before removing from the DOM.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C5552F4B-A280-611E-AFC4-519248D4C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Lifecycle Hooks</a:t>
            </a:r>
          </a:p>
        </p:txBody>
      </p:sp>
      <p:pic>
        <p:nvPicPr>
          <p:cNvPr id="100354" name="Content Placeholder 3" descr="lifecycle-hooks.png">
            <a:extLst>
              <a:ext uri="{FF2B5EF4-FFF2-40B4-BE49-F238E27FC236}">
                <a16:creationId xmlns:a16="http://schemas.microsoft.com/office/drawing/2014/main" id="{193FD7E2-1D13-B519-A24B-7A9110683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066800"/>
            <a:ext cx="7467600" cy="5059363"/>
          </a:xfrm>
        </p:spPr>
      </p:pic>
      <p:sp>
        <p:nvSpPr>
          <p:cNvPr id="100355" name="Rectangle 4">
            <a:extLst>
              <a:ext uri="{FF2B5EF4-FFF2-40B4-BE49-F238E27FC236}">
                <a16:creationId xmlns:a16="http://schemas.microsoft.com/office/drawing/2014/main" id="{6568875F-2E8C-3FD1-8D21-D2A5C69EF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5334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sp>
        <p:nvSpPr>
          <p:cNvPr id="100356" name="Rectangle 5">
            <a:extLst>
              <a:ext uri="{FF2B5EF4-FFF2-40B4-BE49-F238E27FC236}">
                <a16:creationId xmlns:a16="http://schemas.microsoft.com/office/drawing/2014/main" id="{5A64ECA0-A13E-CD20-55F7-5A2C4977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sp>
        <p:nvSpPr>
          <p:cNvPr id="100357" name="Rectangle 6">
            <a:extLst>
              <a:ext uri="{FF2B5EF4-FFF2-40B4-BE49-F238E27FC236}">
                <a16:creationId xmlns:a16="http://schemas.microsoft.com/office/drawing/2014/main" id="{29BDBA85-C8C7-46F9-A930-18C2F9B2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38600"/>
            <a:ext cx="5334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AC1900F4-689B-62ED-A4B8-249BC5C02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Life cycle Sequence</a:t>
            </a:r>
          </a:p>
        </p:txBody>
      </p:sp>
      <p:pic>
        <p:nvPicPr>
          <p:cNvPr id="102402" name="Picture 2" descr="LifeCycle Hooks">
            <a:extLst>
              <a:ext uri="{FF2B5EF4-FFF2-40B4-BE49-F238E27FC236}">
                <a16:creationId xmlns:a16="http://schemas.microsoft.com/office/drawing/2014/main" id="{E391395E-8B5B-0AE0-023D-3EDA2D8FD6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066800"/>
            <a:ext cx="7696200" cy="5059363"/>
          </a:xfrm>
          <a:noFill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519D2BE6-19D9-A57D-E757-F5769A0D4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103426" name="Content Placeholder 2">
            <a:extLst>
              <a:ext uri="{FF2B5EF4-FFF2-40B4-BE49-F238E27FC236}">
                <a16:creationId xmlns:a16="http://schemas.microsoft.com/office/drawing/2014/main" id="{6BFD9D7E-3608-9876-1344-6A100CFEF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Invoked when a component or directive are created by calling </a:t>
            </a:r>
            <a:r>
              <a:rPr lang="en-US" altLang="en-US">
                <a:solidFill>
                  <a:srgbClr val="FF0000"/>
                </a:solidFill>
              </a:rPr>
              <a:t>new</a:t>
            </a:r>
            <a:r>
              <a:rPr lang="en-US" altLang="en-US"/>
              <a:t> on the class.</a:t>
            </a:r>
          </a:p>
          <a:p>
            <a:endParaRPr lang="en-US" altLang="en-US"/>
          </a:p>
          <a:p>
            <a:r>
              <a:rPr lang="en-US" altLang="en-US"/>
              <a:t>A </a:t>
            </a:r>
            <a:r>
              <a:rPr lang="en-US" altLang="en-US" u="sng"/>
              <a:t>typescript feature</a:t>
            </a:r>
            <a:r>
              <a:rPr lang="en-US" altLang="en-US"/>
              <a:t> and used only for a class instantiations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Has nothing to do with Angular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JavaScript engine calls the constructor, and not directly by Angular</a:t>
            </a:r>
          </a:p>
          <a:p>
            <a:pPr lvl="1"/>
            <a:endParaRPr lang="en-US" altLang="en-US"/>
          </a:p>
          <a:p>
            <a:r>
              <a:rPr lang="en-US" altLang="en-US"/>
              <a:t>Its called first time before the ngOnInit().</a:t>
            </a:r>
          </a:p>
          <a:p>
            <a:endParaRPr lang="en-US" altLang="en-US"/>
          </a:p>
          <a:p>
            <a:r>
              <a:rPr lang="en-US" altLang="en-US" i="1">
                <a:solidFill>
                  <a:srgbClr val="FF0000"/>
                </a:solidFill>
              </a:rPr>
              <a:t>Dependencies Required for the Component are Injected through Constructor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4E4B789-53D5-F924-4FFF-5840EBB5D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 - Architecture</a:t>
            </a:r>
          </a:p>
        </p:txBody>
      </p:sp>
      <p:pic>
        <p:nvPicPr>
          <p:cNvPr id="21506" name="Content Placeholder 3" descr="angular_arch.jpg">
            <a:extLst>
              <a:ext uri="{FF2B5EF4-FFF2-40B4-BE49-F238E27FC236}">
                <a16:creationId xmlns:a16="http://schemas.microsoft.com/office/drawing/2014/main" id="{C04BD895-23A8-B3B6-18F9-ED62968750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563" y="1066800"/>
            <a:ext cx="6746875" cy="5059363"/>
          </a:xfrm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602208AA-4486-EF34-30EC-C0A156683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ngOnInit()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5474" name="Content Placeholder 2">
            <a:extLst>
              <a:ext uri="{FF2B5EF4-FFF2-40B4-BE49-F238E27FC236}">
                <a16:creationId xmlns:a16="http://schemas.microsoft.com/office/drawing/2014/main" id="{2CDDC82C-799C-A98A-9C17-874418F46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150000"/>
              </a:lnSpc>
            </a:pPr>
            <a:r>
              <a:rPr lang="en-US" altLang="en-US"/>
              <a:t>Called after the first </a:t>
            </a:r>
            <a:r>
              <a:rPr lang="en-US" altLang="en-US" i="1"/>
              <a:t>ngOnChanges, </a:t>
            </a:r>
            <a:r>
              <a:rPr lang="en-US" altLang="en-US"/>
              <a:t>but only once.</a:t>
            </a:r>
          </a:p>
          <a:p>
            <a:pPr fontAlgn="t">
              <a:lnSpc>
                <a:spcPct val="150000"/>
              </a:lnSpc>
            </a:pPr>
            <a:r>
              <a:rPr lang="en-US" altLang="en-US"/>
              <a:t>Fires when the component is ready for use when all queries (content child and view child queries) and inputs have been resolved. </a:t>
            </a:r>
          </a:p>
          <a:p>
            <a:pPr fontAlgn="t">
              <a:lnSpc>
                <a:spcPct val="150000"/>
              </a:lnSpc>
            </a:pPr>
            <a:r>
              <a:rPr lang="en-US" altLang="en-US"/>
              <a:t>It’s the place to perform complex initializations shortly after construction;</a:t>
            </a:r>
          </a:p>
          <a:p>
            <a:pPr>
              <a:lnSpc>
                <a:spcPct val="150000"/>
              </a:lnSpc>
            </a:pPr>
            <a:r>
              <a:rPr lang="en-US" altLang="en-US"/>
              <a:t>Can fetch or set initial data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@Input()</a:t>
            </a:r>
            <a:r>
              <a:rPr lang="en-US" altLang="en-US"/>
              <a:t> properties are available inside </a:t>
            </a:r>
            <a:r>
              <a:rPr lang="en-US" altLang="en-US" b="1"/>
              <a:t>ngOnInit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Added to every component by default by the Angular CLI.</a:t>
            </a:r>
            <a:endParaRPr lang="en-US" altLang="en-US" sz="3000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>
            <a:extLst>
              <a:ext uri="{FF2B5EF4-FFF2-40B4-BE49-F238E27FC236}">
                <a16:creationId xmlns:a16="http://schemas.microsoft.com/office/drawing/2014/main" id="{87955184-3BA3-3259-8457-0E3C11C19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ngOnDestroy()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11618" name="Content Placeholder 2">
            <a:extLst>
              <a:ext uri="{FF2B5EF4-FFF2-40B4-BE49-F238E27FC236}">
                <a16:creationId xmlns:a16="http://schemas.microsoft.com/office/drawing/2014/main" id="{6111E00C-E43D-AE74-A8D5-D79C74CD7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 b="1" i="1"/>
              <a:t>ngAfterContentInit</a:t>
            </a:r>
            <a:r>
              <a:rPr lang="en-US" altLang="en-US"/>
              <a:t>: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Content is what is passed as children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Its  projected at some &lt;ng-content&gt; element of a component.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Its called after external content has been projected into the component.</a:t>
            </a:r>
          </a:p>
          <a:p>
            <a:endParaRPr lang="en-US" altLang="en-US" sz="2400" b="1"/>
          </a:p>
          <a:p>
            <a:r>
              <a:rPr lang="en-US" altLang="en-US" b="1" i="1"/>
              <a:t>ngOnDestroy</a:t>
            </a:r>
          </a:p>
          <a:p>
            <a:pPr lvl="1"/>
            <a:r>
              <a:rPr lang="en-US" altLang="en-US"/>
              <a:t>Used to clean up any necessary code when a component is removed from the DOM.</a:t>
            </a:r>
            <a:endParaRPr lang="en-US" altLang="en-US" sz="2600"/>
          </a:p>
          <a:p>
            <a:pPr lvl="1"/>
            <a:endParaRPr lang="en-US" altLang="en-US"/>
          </a:p>
          <a:p>
            <a:pPr lvl="1"/>
            <a:r>
              <a:rPr lang="en-US" altLang="en-US"/>
              <a:t>Used to unsubscribe from things like services.</a:t>
            </a:r>
            <a:endParaRPr lang="en-US" altLang="en-US" sz="2600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F4AC9-09E4-C3B3-888D-EB2006A6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Services</a:t>
            </a:r>
            <a:br>
              <a:rPr lang="en-US" dirty="0"/>
            </a:br>
            <a:endParaRPr lang="en-US" dirty="0"/>
          </a:p>
        </p:txBody>
      </p:sp>
      <p:sp>
        <p:nvSpPr>
          <p:cNvPr id="47106" name="Text Placeholder 4">
            <a:extLst>
              <a:ext uri="{FF2B5EF4-FFF2-40B4-BE49-F238E27FC236}">
                <a16:creationId xmlns:a16="http://schemas.microsoft.com/office/drawing/2014/main" id="{3EBFD7D0-3EF8-41A9-79F5-DA4CE2F95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349067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3">
            <a:extLst>
              <a:ext uri="{FF2B5EF4-FFF2-40B4-BE49-F238E27FC236}">
                <a16:creationId xmlns:a16="http://schemas.microsoft.com/office/drawing/2014/main" id="{0E81BF38-6069-A70C-41D3-815BAE0D6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Injection</a:t>
            </a:r>
          </a:p>
        </p:txBody>
      </p:sp>
      <p:sp>
        <p:nvSpPr>
          <p:cNvPr id="48130" name="Content Placeholder 4">
            <a:extLst>
              <a:ext uri="{FF2B5EF4-FFF2-40B4-BE49-F238E27FC236}">
                <a16:creationId xmlns:a16="http://schemas.microsoft.com/office/drawing/2014/main" id="{C1B008D8-6474-7F61-DF04-3CE479FA2A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The ability to add functionality  to  components at runtime.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Simplify dependency management in software components. </a:t>
            </a:r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Done by reducing the amount of information a component needs to know about its dependencies,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unit testing can be made easier and code is more likely to be flexible.</a:t>
            </a:r>
          </a:p>
        </p:txBody>
      </p:sp>
    </p:spTree>
    <p:extLst>
      <p:ext uri="{BB962C8B-B14F-4D97-AF65-F5344CB8AC3E}">
        <p14:creationId xmlns:p14="http://schemas.microsoft.com/office/powerpoint/2010/main" val="3825437595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E4180BF8-4842-A4A2-D2F5-4D6800367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Services</a:t>
            </a:r>
          </a:p>
        </p:txBody>
      </p:sp>
      <p:sp>
        <p:nvSpPr>
          <p:cNvPr id="251907" name="Content Placeholder 2">
            <a:extLst>
              <a:ext uri="{FF2B5EF4-FFF2-40B4-BE49-F238E27FC236}">
                <a16:creationId xmlns:a16="http://schemas.microsoft.com/office/drawing/2014/main" id="{FF5F6072-C7AB-3008-03DE-B9C7D6DE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service is used when a common functionality needs to be provided to various modules. 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 err="1"/>
              <a:t>Eg</a:t>
            </a:r>
            <a:r>
              <a:rPr lang="en-US" dirty="0"/>
              <a:t>: A  database functionality that could be reused among various modules. 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separate class which has the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injectable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decorator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b="1" i="1" dirty="0" err="1">
                <a:solidFill>
                  <a:srgbClr val="C00000"/>
                </a:solidFill>
              </a:rPr>
              <a:t>ng</a:t>
            </a:r>
            <a:r>
              <a:rPr lang="en-US" b="1" i="1" dirty="0">
                <a:solidFill>
                  <a:srgbClr val="C00000"/>
                </a:solidFill>
              </a:rPr>
              <a:t> g service my-new-service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i="1" dirty="0"/>
              <a:t>Can  also be  added to the module to use the service as a provider in the @Component decorator.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Services are singleton objects.</a:t>
            </a:r>
          </a:p>
          <a:p>
            <a:pPr>
              <a:defRPr/>
            </a:pPr>
            <a:r>
              <a:rPr lang="en-US" dirty="0"/>
              <a:t>Services are capable of returning the data in the form promises or observables.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0135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1DCB7AB1-CF18-F6E9-B202-42367A26D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/>
          <a:lstStyle/>
          <a:p>
            <a:r>
              <a:rPr lang="en-US" altLang="en-US"/>
              <a:t>@Injectable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E92F6189-4766-4A96-4417-6867D6BAB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@Injectable()</a:t>
            </a:r>
            <a:r>
              <a:rPr lang="en-US" altLang="en-US"/>
              <a:t> 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Let know a class can be used with the dependency injector. 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Not strictly required if the class has other Angular  decorators on it.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Best practice is to decorate injectables with @Injectable(), as it is makes more sense to the reader.</a:t>
            </a:r>
          </a:p>
          <a:p>
            <a:endParaRPr lang="en-US" altLang="en-US" b="1"/>
          </a:p>
          <a:p>
            <a:r>
              <a:rPr lang="en-US" altLang="en-US" b="1"/>
              <a:t>providedIn: 'root‘</a:t>
            </a:r>
          </a:p>
          <a:p>
            <a:pPr lvl="1"/>
            <a:r>
              <a:rPr lang="en-US" altLang="en-US"/>
              <a:t>Indicates that the root injector is responsible for creating an instance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These are automatically made available to the entire application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Don't need to be listed in any module.</a:t>
            </a:r>
          </a:p>
        </p:txBody>
      </p:sp>
    </p:spTree>
    <p:extLst>
      <p:ext uri="{BB962C8B-B14F-4D97-AF65-F5344CB8AC3E}">
        <p14:creationId xmlns:p14="http://schemas.microsoft.com/office/powerpoint/2010/main" val="368169086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85E3BB3A-C2B8-A6B3-3D94-5566A69C5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</a:t>
            </a:r>
            <a:endParaRPr lang="en-IN" altLang="en-US"/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FA1AC9B6-EF1A-4DE2-2AA1-01D7329992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IN" altLang="en-US">
                <a:solidFill>
                  <a:srgbClr val="0000FF"/>
                </a:solidFill>
              </a:rPr>
              <a:t>import</a:t>
            </a:r>
            <a:r>
              <a:rPr lang="en-IN" altLang="en-US">
                <a:solidFill>
                  <a:srgbClr val="000000"/>
                </a:solidFill>
              </a:rPr>
              <a:t> { Injectable } </a:t>
            </a:r>
            <a:r>
              <a:rPr lang="en-IN" altLang="en-US">
                <a:solidFill>
                  <a:srgbClr val="0000FF"/>
                </a:solidFill>
              </a:rPr>
              <a:t>from</a:t>
            </a:r>
            <a:r>
              <a:rPr lang="en-IN" altLang="en-US">
                <a:solidFill>
                  <a:srgbClr val="000000"/>
                </a:solidFill>
              </a:rPr>
              <a:t> </a:t>
            </a:r>
            <a:r>
              <a:rPr lang="en-IN" altLang="en-US">
                <a:solidFill>
                  <a:srgbClr val="A31515"/>
                </a:solidFill>
              </a:rPr>
              <a:t>'@angular/core'</a:t>
            </a:r>
            <a:r>
              <a:rPr lang="en-IN" altLang="en-US">
                <a:solidFill>
                  <a:srgbClr val="000000"/>
                </a:solidFill>
              </a:rPr>
              <a:t>;</a:t>
            </a:r>
          </a:p>
          <a:p>
            <a:pPr marL="457200" lvl="1" indent="0">
              <a:buFontTx/>
              <a:buNone/>
            </a:pPr>
            <a:br>
              <a:rPr lang="en-IN" altLang="en-US">
                <a:solidFill>
                  <a:srgbClr val="000000"/>
                </a:solidFill>
              </a:rPr>
            </a:br>
            <a:r>
              <a:rPr lang="en-IN" altLang="en-US">
                <a:solidFill>
                  <a:srgbClr val="000000"/>
                </a:solidFill>
              </a:rPr>
              <a:t>@Injectable({</a:t>
            </a:r>
          </a:p>
          <a:p>
            <a:pPr marL="457200" lvl="1" indent="0"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providedIn: </a:t>
            </a:r>
            <a:r>
              <a:rPr lang="en-IN" altLang="en-US">
                <a:solidFill>
                  <a:srgbClr val="A31515"/>
                </a:solidFill>
              </a:rPr>
              <a:t>'root'</a:t>
            </a:r>
            <a:endParaRPr lang="en-IN" altLang="en-US">
              <a:solidFill>
                <a:srgbClr val="000000"/>
              </a:solidFill>
            </a:endParaRPr>
          </a:p>
          <a:p>
            <a:pPr marL="457200" lvl="1" indent="0"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})</a:t>
            </a:r>
          </a:p>
          <a:p>
            <a:pPr marL="457200" lvl="1" indent="0">
              <a:buFontTx/>
              <a:buNone/>
            </a:pPr>
            <a:r>
              <a:rPr lang="en-IN" altLang="en-US">
                <a:solidFill>
                  <a:srgbClr val="0000FF"/>
                </a:solidFill>
              </a:rPr>
              <a:t>export</a:t>
            </a:r>
            <a:r>
              <a:rPr lang="en-IN" altLang="en-US">
                <a:solidFill>
                  <a:srgbClr val="000000"/>
                </a:solidFill>
              </a:rPr>
              <a:t> </a:t>
            </a:r>
            <a:r>
              <a:rPr lang="en-IN" altLang="en-US">
                <a:solidFill>
                  <a:srgbClr val="0000FF"/>
                </a:solidFill>
              </a:rPr>
              <a:t>class</a:t>
            </a:r>
            <a:r>
              <a:rPr lang="en-IN" altLang="en-US">
                <a:solidFill>
                  <a:srgbClr val="000000"/>
                </a:solidFill>
              </a:rPr>
              <a:t> MedicineService {</a:t>
            </a:r>
          </a:p>
          <a:p>
            <a:pPr marL="457200" lvl="1" indent="0">
              <a:buFontTx/>
              <a:buNone/>
            </a:pPr>
            <a:br>
              <a:rPr lang="en-IN" altLang="en-US">
                <a:solidFill>
                  <a:srgbClr val="000000"/>
                </a:solidFill>
              </a:rPr>
            </a:br>
            <a:r>
              <a:rPr lang="en-IN" altLang="en-US">
                <a:solidFill>
                  <a:srgbClr val="000000"/>
                </a:solidFill>
              </a:rPr>
              <a:t>  medicines: Medicine[] = [{id:</a:t>
            </a:r>
            <a:r>
              <a:rPr lang="en-IN" altLang="en-US">
                <a:solidFill>
                  <a:srgbClr val="098658"/>
                </a:solidFill>
              </a:rPr>
              <a:t>101</a:t>
            </a:r>
            <a:r>
              <a:rPr lang="en-IN" altLang="en-US">
                <a:solidFill>
                  <a:srgbClr val="000000"/>
                </a:solidFill>
              </a:rPr>
              <a:t>,</a:t>
            </a:r>
            <a:r>
              <a:rPr lang="en-US" altLang="en-US"/>
              <a:t> medicineName </a:t>
            </a:r>
            <a:r>
              <a:rPr lang="en-IN" altLang="en-US">
                <a:solidFill>
                  <a:srgbClr val="000000"/>
                </a:solidFill>
              </a:rPr>
              <a:t>: ‘</a:t>
            </a:r>
            <a:r>
              <a:rPr lang="en-IN" altLang="en-US">
                <a:solidFill>
                  <a:srgbClr val="A31515"/>
                </a:solidFill>
              </a:rPr>
              <a:t>crocin'</a:t>
            </a:r>
            <a:r>
              <a:rPr lang="en-IN" altLang="en-US">
                <a:solidFill>
                  <a:srgbClr val="000000"/>
                </a:solidFill>
              </a:rPr>
              <a:t>}, {id:</a:t>
            </a:r>
            <a:r>
              <a:rPr lang="en-IN" altLang="en-US">
                <a:solidFill>
                  <a:srgbClr val="098658"/>
                </a:solidFill>
              </a:rPr>
              <a:t>102</a:t>
            </a:r>
            <a:r>
              <a:rPr lang="en-IN" altLang="en-US">
                <a:solidFill>
                  <a:srgbClr val="000000"/>
                </a:solidFill>
              </a:rPr>
              <a:t>,</a:t>
            </a:r>
            <a:r>
              <a:rPr lang="en-US" altLang="en-US"/>
              <a:t> medicineName </a:t>
            </a:r>
            <a:r>
              <a:rPr lang="en-IN" altLang="en-US">
                <a:solidFill>
                  <a:srgbClr val="000000"/>
                </a:solidFill>
              </a:rPr>
              <a:t>: </a:t>
            </a:r>
            <a:r>
              <a:rPr lang="en-IN" altLang="en-US">
                <a:solidFill>
                  <a:srgbClr val="A31515"/>
                </a:solidFill>
              </a:rPr>
              <a:t>metacin'</a:t>
            </a:r>
            <a:r>
              <a:rPr lang="en-IN" altLang="en-US">
                <a:solidFill>
                  <a:srgbClr val="000000"/>
                </a:solidFill>
              </a:rPr>
              <a:t>}];</a:t>
            </a:r>
          </a:p>
          <a:p>
            <a:pPr marL="457200" lvl="1" indent="0"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</a:t>
            </a:r>
            <a:r>
              <a:rPr lang="en-IN" altLang="en-US">
                <a:solidFill>
                  <a:srgbClr val="0000FF"/>
                </a:solidFill>
              </a:rPr>
              <a:t>constructor</a:t>
            </a:r>
            <a:r>
              <a:rPr lang="en-IN" altLang="en-US">
                <a:solidFill>
                  <a:srgbClr val="000000"/>
                </a:solidFill>
              </a:rPr>
              <a:t>() { }</a:t>
            </a:r>
          </a:p>
          <a:p>
            <a:pPr marL="457200" lvl="1" indent="0">
              <a:buFontTx/>
              <a:buNone/>
            </a:pPr>
            <a:br>
              <a:rPr lang="en-IN" altLang="en-US">
                <a:solidFill>
                  <a:srgbClr val="000000"/>
                </a:solidFill>
              </a:rPr>
            </a:br>
            <a:r>
              <a:rPr lang="en-IN" altLang="en-US">
                <a:solidFill>
                  <a:srgbClr val="000000"/>
                </a:solidFill>
              </a:rPr>
              <a:t>  getMedicines(){</a:t>
            </a:r>
          </a:p>
          <a:p>
            <a:pPr marL="457200" lvl="1" indent="0">
              <a:buFontTx/>
              <a:buNone/>
            </a:pPr>
            <a:br>
              <a:rPr lang="en-IN" altLang="en-US">
                <a:solidFill>
                  <a:srgbClr val="000000"/>
                </a:solidFill>
              </a:rPr>
            </a:br>
            <a:r>
              <a:rPr lang="en-IN" altLang="en-US">
                <a:solidFill>
                  <a:srgbClr val="000000"/>
                </a:solidFill>
              </a:rPr>
              <a:t>    </a:t>
            </a:r>
            <a:r>
              <a:rPr lang="en-IN" altLang="en-US">
                <a:solidFill>
                  <a:srgbClr val="0000FF"/>
                </a:solidFill>
              </a:rPr>
              <a:t>return</a:t>
            </a:r>
            <a:r>
              <a:rPr lang="en-IN" altLang="en-US">
                <a:solidFill>
                  <a:srgbClr val="000000"/>
                </a:solidFill>
              </a:rPr>
              <a:t> </a:t>
            </a:r>
            <a:r>
              <a:rPr lang="en-IN" altLang="en-US">
                <a:solidFill>
                  <a:srgbClr val="0000FF"/>
                </a:solidFill>
              </a:rPr>
              <a:t>this</a:t>
            </a:r>
            <a:r>
              <a:rPr lang="en-IN" altLang="en-US">
                <a:solidFill>
                  <a:srgbClr val="000000"/>
                </a:solidFill>
              </a:rPr>
              <a:t>. medicines</a:t>
            </a:r>
          </a:p>
          <a:p>
            <a:pPr marL="457200" lvl="1" indent="0"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  }</a:t>
            </a:r>
          </a:p>
          <a:p>
            <a:pPr marL="457200" lvl="1" indent="0"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949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7DC87DBB-A234-9245-34C6-7499FF4F8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/>
          <a:lstStyle/>
          <a:p>
            <a:r>
              <a:rPr lang="en-US" altLang="en-US"/>
              <a:t>Injecting the Service</a:t>
            </a:r>
            <a:endParaRPr lang="en-IN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34A3289D-D36D-3428-C141-F576B1E9DF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>
              <a:defRPr/>
            </a:pPr>
            <a:r>
              <a:rPr lang="en-IN" altLang="en-US" dirty="0">
                <a:solidFill>
                  <a:srgbClr val="000000"/>
                </a:solidFill>
              </a:rPr>
              <a:t>Register Has a provider in app-</a:t>
            </a:r>
            <a:r>
              <a:rPr lang="en-IN" altLang="en-US" dirty="0" err="1">
                <a:solidFill>
                  <a:srgbClr val="000000"/>
                </a:solidFill>
              </a:rPr>
              <a:t>module.ts</a:t>
            </a:r>
            <a:r>
              <a:rPr lang="en-IN" altLang="en-US" dirty="0">
                <a:solidFill>
                  <a:srgbClr val="000000"/>
                </a:solidFill>
              </a:rPr>
              <a:t>  </a:t>
            </a:r>
          </a:p>
          <a:p>
            <a:pPr marL="400050" lvl="1" indent="0">
              <a:buFontTx/>
              <a:buNone/>
              <a:defRPr/>
            </a:pPr>
            <a:endParaRPr lang="en-IN" altLang="en-US" dirty="0">
              <a:solidFill>
                <a:srgbClr val="000000"/>
              </a:solidFill>
            </a:endParaRPr>
          </a:p>
          <a:p>
            <a:pPr marL="400050" lvl="1" indent="0">
              <a:buFontTx/>
              <a:buNone/>
              <a:defRPr/>
            </a:pPr>
            <a:r>
              <a:rPr lang="en-IN" altLang="en-US" dirty="0">
                <a:solidFill>
                  <a:srgbClr val="C00000"/>
                </a:solidFill>
              </a:rPr>
              <a:t>providers: [</a:t>
            </a:r>
            <a:r>
              <a:rPr lang="en-IN" altLang="en-US" dirty="0" err="1">
                <a:solidFill>
                  <a:srgbClr val="C00000"/>
                </a:solidFill>
              </a:rPr>
              <a:t>MedicineService</a:t>
            </a:r>
            <a:r>
              <a:rPr lang="en-IN" altLang="en-US" dirty="0">
                <a:solidFill>
                  <a:srgbClr val="C00000"/>
                </a:solidFill>
              </a:rPr>
              <a:t>],</a:t>
            </a:r>
          </a:p>
          <a:p>
            <a:pPr marL="285750">
              <a:defRPr/>
            </a:pPr>
            <a:endParaRPr lang="en-IN" altLang="en-US" sz="1800" dirty="0">
              <a:solidFill>
                <a:srgbClr val="C00000"/>
              </a:solidFill>
            </a:endParaRPr>
          </a:p>
          <a:p>
            <a:pPr marL="285750">
              <a:defRPr/>
            </a:pPr>
            <a:r>
              <a:rPr lang="en-IN" altLang="en-US" sz="1800" dirty="0">
                <a:solidFill>
                  <a:srgbClr val="C00000"/>
                </a:solidFill>
              </a:rPr>
              <a:t>I</a:t>
            </a:r>
            <a:r>
              <a:rPr lang="en-IN" altLang="en-US" dirty="0"/>
              <a:t>njected into the Component through Constructor </a:t>
            </a:r>
          </a:p>
          <a:p>
            <a:pPr marL="400050" lvl="1" indent="0">
              <a:buFontTx/>
              <a:buNone/>
              <a:defRPr/>
            </a:pPr>
            <a:endParaRPr lang="en-US" altLang="en-US" dirty="0">
              <a:solidFill>
                <a:srgbClr val="0000FF"/>
              </a:solidFill>
            </a:endParaRPr>
          </a:p>
          <a:p>
            <a:pPr marL="400050" lvl="1" indent="0"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export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class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ShowComponent</a:t>
            </a:r>
            <a:r>
              <a:rPr lang="en-US" altLang="en-US" dirty="0">
                <a:solidFill>
                  <a:srgbClr val="000000"/>
                </a:solidFill>
              </a:rPr>
              <a:t> {</a:t>
            </a:r>
          </a:p>
          <a:p>
            <a:pPr marL="400050" lvl="1" indent="0"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  details:</a:t>
            </a:r>
            <a:r>
              <a:rPr lang="en-IN" altLang="en-US" dirty="0">
                <a:solidFill>
                  <a:srgbClr val="000000"/>
                </a:solidFill>
              </a:rPr>
              <a:t>Medicine </a:t>
            </a:r>
            <a:r>
              <a:rPr lang="en-US" altLang="en-US" dirty="0">
                <a:solidFill>
                  <a:srgbClr val="000000"/>
                </a:solidFill>
              </a:rPr>
              <a:t>[];</a:t>
            </a:r>
          </a:p>
          <a:p>
            <a:pPr marL="400050" lvl="1" indent="0">
              <a:buFontTx/>
              <a:buNone/>
              <a:defRPr/>
            </a:pP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  </a:t>
            </a:r>
            <a:r>
              <a:rPr lang="en-US" altLang="en-US" dirty="0">
                <a:solidFill>
                  <a:srgbClr val="0000FF"/>
                </a:solidFill>
              </a:rPr>
              <a:t>constructor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IN" altLang="en-US" dirty="0" err="1">
                <a:solidFill>
                  <a:srgbClr val="000000"/>
                </a:solidFill>
              </a:rPr>
              <a:t>medicineService</a:t>
            </a:r>
            <a:r>
              <a:rPr lang="en-IN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  <a:r>
              <a:rPr lang="en-IN" altLang="en-US" b="1" dirty="0" err="1">
                <a:solidFill>
                  <a:srgbClr val="C00000"/>
                </a:solidFill>
              </a:rPr>
              <a:t>MedicineService</a:t>
            </a:r>
            <a:r>
              <a:rPr lang="en-US" altLang="en-US" dirty="0">
                <a:solidFill>
                  <a:srgbClr val="000000"/>
                </a:solidFill>
              </a:rPr>
              <a:t>) {</a:t>
            </a:r>
          </a:p>
          <a:p>
            <a:pPr marL="400050" lvl="1" indent="0">
              <a:buFontTx/>
              <a:buNone/>
              <a:defRPr/>
            </a:pP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    </a:t>
            </a:r>
            <a:r>
              <a:rPr lang="en-US" altLang="en-US" dirty="0" err="1">
                <a:solidFill>
                  <a:srgbClr val="0000FF"/>
                </a:solidFill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</a:rPr>
              <a:t>.details</a:t>
            </a:r>
            <a:r>
              <a:rPr lang="en-US" altLang="en-US" dirty="0">
                <a:solidFill>
                  <a:srgbClr val="000000"/>
                </a:solidFill>
              </a:rPr>
              <a:t> = </a:t>
            </a:r>
            <a:r>
              <a:rPr lang="en-IN" altLang="en-US" dirty="0" err="1">
                <a:solidFill>
                  <a:srgbClr val="000000"/>
                </a:solidFill>
              </a:rPr>
              <a:t>medicineService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r>
              <a:rPr lang="en-IN" altLang="en-US" dirty="0">
                <a:solidFill>
                  <a:srgbClr val="000000"/>
                </a:solidFill>
              </a:rPr>
              <a:t> </a:t>
            </a:r>
            <a:r>
              <a:rPr lang="en-IN" altLang="en-US" dirty="0" err="1">
                <a:solidFill>
                  <a:srgbClr val="000000"/>
                </a:solidFill>
              </a:rPr>
              <a:t>getMedicines</a:t>
            </a:r>
            <a:r>
              <a:rPr lang="en-US" altLang="en-US" dirty="0">
                <a:solidFill>
                  <a:srgbClr val="000000"/>
                </a:solidFill>
              </a:rPr>
              <a:t>();</a:t>
            </a:r>
          </a:p>
          <a:p>
            <a:pPr marL="400050" lvl="1" indent="0"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  }</a:t>
            </a:r>
          </a:p>
          <a:p>
            <a:pPr marL="285750">
              <a:defRPr/>
            </a:pPr>
            <a:r>
              <a:rPr lang="en-US" altLang="en-US" dirty="0">
                <a:solidFill>
                  <a:srgbClr val="000000"/>
                </a:solidFill>
              </a:rPr>
              <a:t>Access it in the template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sz="1600" b="1" dirty="0">
                <a:solidFill>
                  <a:srgbClr val="000000"/>
                </a:solidFill>
              </a:rPr>
              <a:t> </a:t>
            </a:r>
            <a:r>
              <a:rPr lang="en-US" altLang="en-US" sz="1600" b="1" dirty="0">
                <a:solidFill>
                  <a:srgbClr val="800000"/>
                </a:solidFill>
              </a:rPr>
              <a:t>&lt;li</a:t>
            </a:r>
            <a:r>
              <a:rPr lang="en-US" altLang="en-US" sz="1600" b="1" dirty="0">
                <a:solidFill>
                  <a:srgbClr val="000000"/>
                </a:solidFill>
              </a:rPr>
              <a:t> </a:t>
            </a:r>
            <a:r>
              <a:rPr lang="en-US" altLang="en-US" sz="1600" b="1" dirty="0">
                <a:solidFill>
                  <a:srgbClr val="E50000"/>
                </a:solidFill>
              </a:rPr>
              <a:t>*</a:t>
            </a:r>
            <a:r>
              <a:rPr lang="en-US" altLang="en-US" sz="1600" b="1" dirty="0" err="1">
                <a:solidFill>
                  <a:srgbClr val="E50000"/>
                </a:solidFill>
              </a:rPr>
              <a:t>ngFor</a:t>
            </a:r>
            <a:r>
              <a:rPr lang="en-US" altLang="en-US" sz="1600" b="1" dirty="0">
                <a:solidFill>
                  <a:srgbClr val="000000"/>
                </a:solidFill>
              </a:rPr>
              <a:t>=</a:t>
            </a:r>
            <a:r>
              <a:rPr lang="en-US" altLang="en-US" sz="1600" b="1" dirty="0">
                <a:solidFill>
                  <a:srgbClr val="A31515"/>
                </a:solidFill>
              </a:rPr>
              <a:t>"</a:t>
            </a:r>
            <a:r>
              <a:rPr lang="en-US" altLang="en-US" sz="1600" b="1" dirty="0">
                <a:solidFill>
                  <a:srgbClr val="0000FF"/>
                </a:solidFill>
              </a:rPr>
              <a:t>let</a:t>
            </a:r>
            <a:r>
              <a:rPr lang="en-US" altLang="en-US" sz="1600" b="1" dirty="0">
                <a:solidFill>
                  <a:srgbClr val="000000"/>
                </a:solidFill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</a:rPr>
              <a:t>eachDetail</a:t>
            </a:r>
            <a:r>
              <a:rPr lang="en-US" altLang="en-US" sz="1600" b="1" dirty="0">
                <a:solidFill>
                  <a:srgbClr val="000000"/>
                </a:solidFill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</a:rPr>
              <a:t>of</a:t>
            </a:r>
            <a:r>
              <a:rPr lang="en-US" altLang="en-US" sz="1600" b="1" dirty="0">
                <a:solidFill>
                  <a:srgbClr val="000000"/>
                </a:solidFill>
              </a:rPr>
              <a:t> details</a:t>
            </a:r>
            <a:r>
              <a:rPr lang="en-US" altLang="en-US" sz="1600" b="1" dirty="0">
                <a:solidFill>
                  <a:srgbClr val="A31515"/>
                </a:solidFill>
              </a:rPr>
              <a:t>"</a:t>
            </a:r>
            <a:r>
              <a:rPr lang="en-US" altLang="en-US" sz="1600" b="1" dirty="0">
                <a:solidFill>
                  <a:srgbClr val="800000"/>
                </a:solidFill>
              </a:rPr>
              <a:t>&gt;</a:t>
            </a:r>
            <a:r>
              <a:rPr lang="en-US" altLang="en-US" sz="1600" b="1" dirty="0">
                <a:solidFill>
                  <a:srgbClr val="000000"/>
                </a:solidFill>
              </a:rPr>
              <a:t>{{</a:t>
            </a:r>
            <a:r>
              <a:rPr lang="en-US" altLang="en-US" sz="1600" b="1" dirty="0" err="1">
                <a:solidFill>
                  <a:srgbClr val="000000"/>
                </a:solidFill>
              </a:rPr>
              <a:t>eachDetail</a:t>
            </a:r>
            <a:r>
              <a:rPr lang="en-US" altLang="en-US" sz="1600" b="1" dirty="0">
                <a:solidFill>
                  <a:srgbClr val="000000"/>
                </a:solidFill>
              </a:rPr>
              <a:t>.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medicineName</a:t>
            </a:r>
            <a:r>
              <a:rPr lang="en-US" altLang="en-US" sz="1600" b="1" dirty="0">
                <a:solidFill>
                  <a:srgbClr val="000000"/>
                </a:solidFill>
              </a:rPr>
              <a:t>}}</a:t>
            </a:r>
            <a:r>
              <a:rPr lang="en-US" altLang="en-US" sz="1600" b="1" dirty="0">
                <a:solidFill>
                  <a:srgbClr val="800000"/>
                </a:solidFill>
              </a:rPr>
              <a:t>&lt;/li&gt;</a:t>
            </a:r>
            <a:endParaRPr lang="en-US" altLang="en-US" sz="1600" b="1" dirty="0">
              <a:solidFill>
                <a:srgbClr val="000000"/>
              </a:solidFill>
            </a:endParaRPr>
          </a:p>
          <a:p>
            <a:pPr>
              <a:defRPr/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0466269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33C45B-1E10-E90E-E19D-8EB5693E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pipes</a:t>
            </a:r>
          </a:p>
        </p:txBody>
      </p:sp>
      <p:sp>
        <p:nvSpPr>
          <p:cNvPr id="105474" name="Text Placeholder 4">
            <a:extLst>
              <a:ext uri="{FF2B5EF4-FFF2-40B4-BE49-F238E27FC236}">
                <a16:creationId xmlns:a16="http://schemas.microsoft.com/office/drawing/2014/main" id="{C6A9EAC5-9855-DCA8-2F1D-05D3E654D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3">
            <a:extLst>
              <a:ext uri="{FF2B5EF4-FFF2-40B4-BE49-F238E27FC236}">
                <a16:creationId xmlns:a16="http://schemas.microsoft.com/office/drawing/2014/main" id="{76F193CB-96B1-7C62-BE10-0434F09A4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Pipes</a:t>
            </a:r>
          </a:p>
        </p:txBody>
      </p:sp>
      <p:sp>
        <p:nvSpPr>
          <p:cNvPr id="106498" name="Content Placeholder 4">
            <a:extLst>
              <a:ext uri="{FF2B5EF4-FFF2-40B4-BE49-F238E27FC236}">
                <a16:creationId xmlns:a16="http://schemas.microsoft.com/office/drawing/2014/main" id="{A7A131F1-17C4-B82B-1758-E54D42B57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“Pipes transform displayed values within a template.”</a:t>
            </a:r>
          </a:p>
          <a:p>
            <a:endParaRPr lang="en-US" altLang="en-US"/>
          </a:p>
          <a:p>
            <a:pPr lvl="1"/>
            <a:r>
              <a:rPr lang="en-US" altLang="en-US"/>
              <a:t>A pipe takes in data as input and transforms it to a desired output.</a:t>
            </a:r>
          </a:p>
          <a:p>
            <a:endParaRPr lang="en-US" altLang="en-US"/>
          </a:p>
          <a:p>
            <a:r>
              <a:rPr lang="en-US" altLang="en-US"/>
              <a:t>Used in any template.</a:t>
            </a:r>
          </a:p>
          <a:p>
            <a:endParaRPr lang="en-US" altLang="en-US"/>
          </a:p>
          <a:p>
            <a:r>
              <a:rPr lang="en-US" altLang="en-US"/>
              <a:t>Inside the interpolation expression,  </a:t>
            </a:r>
            <a:r>
              <a:rPr lang="en-US" altLang="en-US" b="1"/>
              <a:t>pipe operator</a:t>
            </a:r>
            <a:r>
              <a:rPr lang="en-US" altLang="en-US"/>
              <a:t> ( | ) is used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Expression | pipeOperator[:pipeArguments]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2A2A189A-5F5B-611D-725E-11E078C6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Angular Application Folder structure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4C2D95E-5A42-D670-5EC2-811B33B82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Creates a  Sample Angular Application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It contains the subfolders  </a:t>
            </a:r>
            <a:r>
              <a:rPr lang="en-US" altLang="en-US" b="1"/>
              <a:t>node_modules</a:t>
            </a:r>
            <a:r>
              <a:rPr lang="en-US" altLang="en-US"/>
              <a:t> and </a:t>
            </a:r>
            <a:r>
              <a:rPr lang="en-US" altLang="en-US" b="1"/>
              <a:t>src</a:t>
            </a:r>
            <a:r>
              <a:rPr lang="en-US" altLang="en-US"/>
              <a:t>.  </a:t>
            </a:r>
          </a:p>
          <a:p>
            <a:pPr>
              <a:lnSpc>
                <a:spcPct val="150000"/>
              </a:lnSpc>
            </a:pPr>
            <a:r>
              <a:rPr lang="en-US" altLang="en-US"/>
              <a:t>It also contains the few configuration files</a:t>
            </a:r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Angular.json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This is the configuration file for Angular CLI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>
            <a:extLst>
              <a:ext uri="{FF2B5EF4-FFF2-40B4-BE49-F238E27FC236}">
                <a16:creationId xmlns:a16="http://schemas.microsoft.com/office/drawing/2014/main" id="{88441B02-E69F-56A7-1AC2-BE0923328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Passing arguments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68963" name="Content Placeholder 2">
            <a:extLst>
              <a:ext uri="{FF2B5EF4-FFF2-40B4-BE49-F238E27FC236}">
                <a16:creationId xmlns:a16="http://schemas.microsoft.com/office/drawing/2014/main" id="{DE46229C-DDE5-E6D3-4B5B-77CA8A4E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defRPr/>
            </a:pPr>
            <a:r>
              <a:rPr lang="en-US" dirty="0"/>
              <a:t>Can pass optional arguments to the pipe.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Arguments are added to the pipe using a</a:t>
            </a:r>
            <a:r>
              <a:rPr lang="en-US" b="1" dirty="0"/>
              <a:t> colon (:)</a:t>
            </a:r>
            <a:r>
              <a:rPr lang="en-US" dirty="0"/>
              <a:t> sign followed by the value of the argument.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Multiple arguments can be separated  </a:t>
            </a:r>
            <a:r>
              <a:rPr lang="en-US" b="1" dirty="0"/>
              <a:t>colon (:)</a:t>
            </a:r>
            <a:r>
              <a:rPr lang="en-US" dirty="0"/>
              <a:t>. 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Date pipe accepts one optional argument called “format”. 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{{</a:t>
            </a:r>
            <a:r>
              <a:rPr lang="en-US" dirty="0" err="1"/>
              <a:t>toDate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/>
              <a:t>date</a:t>
            </a:r>
            <a:r>
              <a:rPr lang="en-US" sz="2800" b="1" dirty="0" err="1">
                <a:solidFill>
                  <a:srgbClr val="BC0411"/>
                </a:solidFill>
              </a:rPr>
              <a:t>:</a:t>
            </a:r>
            <a:r>
              <a:rPr lang="en-US" dirty="0" err="1"/>
              <a:t>'medium</a:t>
            </a:r>
            <a:r>
              <a:rPr lang="en-US" dirty="0"/>
              <a:t>'}}</a:t>
            </a:r>
          </a:p>
          <a:p>
            <a:pPr lvl="1">
              <a:buFontTx/>
              <a:buNone/>
              <a:defRPr/>
            </a:pPr>
            <a:r>
              <a:rPr lang="en-US" b="1" dirty="0"/>
              <a:t>Nov 22, 2016, 10:04:10 PM</a:t>
            </a:r>
          </a:p>
          <a:p>
            <a:pPr marL="342900" lvl="1" indent="-342900">
              <a:buFontTx/>
              <a:buChar char="•"/>
              <a:defRPr/>
            </a:pPr>
            <a:endParaRPr lang="en-US" sz="2000" dirty="0">
              <a:ea typeface="+mn-ea"/>
              <a:cs typeface="+mn-cs"/>
            </a:endParaRPr>
          </a:p>
          <a:p>
            <a:pPr marL="342900" lvl="1" indent="-342900">
              <a:buFontTx/>
              <a:buChar char="•"/>
              <a:defRPr/>
            </a:pPr>
            <a:r>
              <a:rPr lang="en-US" sz="2000" dirty="0">
                <a:ea typeface="+mn-ea"/>
                <a:cs typeface="+mn-cs"/>
              </a:rPr>
              <a:t>Pipes can be chained together with useful combinations. </a:t>
            </a:r>
          </a:p>
          <a:p>
            <a:pPr marL="742950" lvl="2" indent="-342900">
              <a:defRPr/>
            </a:pPr>
            <a:endParaRPr lang="en-US" b="1" dirty="0">
              <a:solidFill>
                <a:srgbClr val="BC0411"/>
              </a:solidFill>
            </a:endParaRPr>
          </a:p>
          <a:p>
            <a:pPr marL="742950" lvl="2" indent="-342900">
              <a:buFontTx/>
              <a:buNone/>
              <a:defRPr/>
            </a:pPr>
            <a:r>
              <a:rPr lang="en-US" b="1" dirty="0">
                <a:solidFill>
                  <a:srgbClr val="BC0411"/>
                </a:solidFill>
              </a:rPr>
              <a:t> {{ </a:t>
            </a:r>
            <a:r>
              <a:rPr lang="en-US" b="1" dirty="0">
                <a:solidFill>
                  <a:schemeClr val="bg2"/>
                </a:solidFill>
              </a:rPr>
              <a:t>birthday</a:t>
            </a:r>
            <a:r>
              <a:rPr lang="en-US" b="1" dirty="0">
                <a:solidFill>
                  <a:srgbClr val="BC0411"/>
                </a:solidFill>
              </a:rPr>
              <a:t> |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date:'fullDate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en-US" b="1" dirty="0">
                <a:solidFill>
                  <a:srgbClr val="BC0411"/>
                </a:solidFill>
              </a:rPr>
              <a:t> | uppercase}}</a:t>
            </a:r>
            <a:br>
              <a:rPr lang="en-US" b="1" dirty="0">
                <a:solidFill>
                  <a:srgbClr val="BC0411"/>
                </a:solidFill>
              </a:rPr>
            </a:br>
            <a:endParaRPr lang="en-US" b="1" dirty="0">
              <a:solidFill>
                <a:srgbClr val="BC0411"/>
              </a:solidFill>
            </a:endParaRPr>
          </a:p>
          <a:p>
            <a:pPr marL="342900" lvl="1" indent="-342900">
              <a:buFontTx/>
              <a:buChar char="•"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b="1" dirty="0"/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00DD4A4B-3D92-0194-EF27-759238D86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 In Pipes</a:t>
            </a:r>
          </a:p>
        </p:txBody>
      </p:sp>
      <p:sp>
        <p:nvSpPr>
          <p:cNvPr id="108546" name="Content Placeholder 2">
            <a:extLst>
              <a:ext uri="{FF2B5EF4-FFF2-40B4-BE49-F238E27FC236}">
                <a16:creationId xmlns:a16="http://schemas.microsoft.com/office/drawing/2014/main" id="{02C4EB48-6C3F-A624-76C4-703A779E8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b="1"/>
              <a:t>DatePipe,</a:t>
            </a:r>
          </a:p>
          <a:p>
            <a:pPr lvl="1">
              <a:lnSpc>
                <a:spcPct val="150000"/>
              </a:lnSpc>
            </a:pPr>
            <a:r>
              <a:rPr lang="en-US" altLang="en-US" b="1"/>
              <a:t>UpperCasePipe, LowerCasePipe,</a:t>
            </a:r>
          </a:p>
          <a:p>
            <a:pPr lvl="1">
              <a:lnSpc>
                <a:spcPct val="150000"/>
              </a:lnSpc>
            </a:pPr>
            <a:r>
              <a:rPr lang="en-US" altLang="en-US" b="1"/>
              <a:t>CurrencyPipe,</a:t>
            </a:r>
          </a:p>
          <a:p>
            <a:pPr lvl="1">
              <a:lnSpc>
                <a:spcPct val="150000"/>
              </a:lnSpc>
            </a:pPr>
            <a:r>
              <a:rPr lang="en-US" altLang="en-US" b="1"/>
              <a:t>PercentPipe,</a:t>
            </a:r>
          </a:p>
          <a:p>
            <a:pPr lvl="1">
              <a:lnSpc>
                <a:spcPct val="150000"/>
              </a:lnSpc>
            </a:pPr>
            <a:r>
              <a:rPr lang="en-US" altLang="en-US" b="1"/>
              <a:t>JsonPipe,</a:t>
            </a:r>
          </a:p>
          <a:p>
            <a:endParaRPr lang="en-US" altLang="en-US"/>
          </a:p>
          <a:p>
            <a:r>
              <a:rPr lang="en-US" altLang="en-US"/>
              <a:t>Some of pipes not supported in New versions of Angular 2  </a:t>
            </a:r>
          </a:p>
          <a:p>
            <a:pPr lvl="1"/>
            <a:r>
              <a:rPr lang="en-US" altLang="en-US"/>
              <a:t>orderBy and filter</a:t>
            </a:r>
          </a:p>
          <a:p>
            <a:endParaRPr lang="en-US" altLang="en-US"/>
          </a:p>
          <a:p>
            <a:r>
              <a:rPr lang="en-US" altLang="en-US"/>
              <a:t>Can by achieved by using “custom pipes”.</a:t>
            </a:r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1B050440-C971-A069-356D-915B4C1F5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Date Pipe</a:t>
            </a:r>
          </a:p>
        </p:txBody>
      </p:sp>
      <p:sp>
        <p:nvSpPr>
          <p:cNvPr id="109570" name="Content Placeholder 2">
            <a:extLst>
              <a:ext uri="{FF2B5EF4-FFF2-40B4-BE49-F238E27FC236}">
                <a16:creationId xmlns:a16="http://schemas.microsoft.com/office/drawing/2014/main" id="{A75A7E74-1E8E-55E5-E5A8-C96B912CE7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date_expression | date[:format]</a:t>
            </a:r>
          </a:p>
          <a:p>
            <a:endParaRPr lang="en-US" altLang="en-US"/>
          </a:p>
          <a:p>
            <a:r>
              <a:rPr lang="en-US" altLang="en-US"/>
              <a:t>format indicates which date/time components to include.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'medium': equivalent to 'yMMMdjms' (e.g. Sep 3, 2010, 12:05:08 PM for en-US)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'fullDate': equivalent to 'yMMMMEEEEd' (e.g. Friday, September 3, 2010 for en-US)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'mediumDate': equivalent to 'yMMMd' (e.g. Sep 3, 2010 for en-US)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'mediumTime': equivalent to 'jms' (e.g. 12:05:08 PM for en-US)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'shortTime': equivalent to 'jm' (e.g. 12:05 PM for en-US)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>
            <a:extLst>
              <a:ext uri="{FF2B5EF4-FFF2-40B4-BE49-F238E27FC236}">
                <a16:creationId xmlns:a16="http://schemas.microsoft.com/office/drawing/2014/main" id="{B063BE7C-0003-1B41-3317-2DD93928D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Pipe</a:t>
            </a:r>
          </a:p>
        </p:txBody>
      </p:sp>
      <p:sp>
        <p:nvSpPr>
          <p:cNvPr id="175107" name="Content Placeholder 2">
            <a:extLst>
              <a:ext uri="{FF2B5EF4-FFF2-40B4-BE49-F238E27FC236}">
                <a16:creationId xmlns:a16="http://schemas.microsoft.com/office/drawing/2014/main" id="{2CE6ADD9-B6F2-BDF7-B9C4-82B81BE3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format a number as decimal number according to locale rules. </a:t>
            </a:r>
          </a:p>
          <a:p>
            <a:pPr>
              <a:defRPr/>
            </a:pPr>
            <a:r>
              <a:rPr lang="en-US" dirty="0"/>
              <a:t>It uses number keyword with pipe operator. </a:t>
            </a:r>
          </a:p>
          <a:p>
            <a:pPr>
              <a:defRPr/>
            </a:pPr>
            <a:r>
              <a:rPr lang="en-US" b="1" dirty="0" err="1"/>
              <a:t>number_expression</a:t>
            </a:r>
            <a:r>
              <a:rPr lang="en-US" b="1" dirty="0"/>
              <a:t> | number[:</a:t>
            </a:r>
            <a:r>
              <a:rPr lang="en-US" b="1" dirty="0" err="1"/>
              <a:t>digitInfo</a:t>
            </a:r>
            <a:r>
              <a:rPr lang="en-US" b="1" dirty="0"/>
              <a:t>]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b="1" dirty="0" err="1"/>
              <a:t>number_expression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/>
              <a:t>An angular expression that will give output a number. </a:t>
            </a:r>
          </a:p>
          <a:p>
            <a:pPr>
              <a:defRPr/>
            </a:pPr>
            <a:r>
              <a:rPr lang="en-US" b="1" dirty="0"/>
              <a:t>number 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 A pipe keyword that is used with pipe operator. </a:t>
            </a:r>
          </a:p>
          <a:p>
            <a:pPr>
              <a:defRPr/>
            </a:pPr>
            <a:r>
              <a:rPr lang="en-US" b="1" dirty="0" err="1"/>
              <a:t>digitInfo</a:t>
            </a:r>
            <a:r>
              <a:rPr lang="en-US" b="1" dirty="0"/>
              <a:t> 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/>
              <a:t>Defines number format. 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{</a:t>
            </a:r>
            <a:r>
              <a:rPr lang="en-US" b="1" dirty="0" err="1"/>
              <a:t>minIntegerDigits</a:t>
            </a:r>
            <a:r>
              <a:rPr lang="en-US" b="1" dirty="0"/>
              <a:t>}.{</a:t>
            </a:r>
            <a:r>
              <a:rPr lang="en-US" b="1" dirty="0" err="1"/>
              <a:t>minFractionDigits</a:t>
            </a:r>
            <a:r>
              <a:rPr lang="en-US" b="1" dirty="0"/>
              <a:t>}-{</a:t>
            </a:r>
            <a:r>
              <a:rPr lang="en-US" b="1" dirty="0" err="1"/>
              <a:t>maxFractionDigits</a:t>
            </a:r>
            <a:r>
              <a:rPr lang="en-US" b="1" dirty="0"/>
              <a:t>}</a:t>
            </a:r>
            <a:br>
              <a:rPr lang="en-US" dirty="0"/>
            </a:b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</a:rPr>
              <a:t>{{450.997 | number:'3.2-2'}}     // 451.00</a:t>
            </a:r>
          </a:p>
          <a:p>
            <a:pPr lvl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{{450.992 | number:'3.2-2'}}     // 450.99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>
            <a:extLst>
              <a:ext uri="{FF2B5EF4-FFF2-40B4-BE49-F238E27FC236}">
                <a16:creationId xmlns:a16="http://schemas.microsoft.com/office/drawing/2014/main" id="{0788A6EF-5D54-D34D-3CA7-7CDC36582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Currency Pipe</a:t>
            </a:r>
          </a:p>
        </p:txBody>
      </p:sp>
      <p:sp>
        <p:nvSpPr>
          <p:cNvPr id="173059" name="Content Placeholder 2">
            <a:extLst>
              <a:ext uri="{FF2B5EF4-FFF2-40B4-BE49-F238E27FC236}">
                <a16:creationId xmlns:a16="http://schemas.microsoft.com/office/drawing/2014/main" id="{25E7EC28-DFA0-5E78-99DB-E1E28838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currency [ : </a:t>
            </a:r>
            <a:r>
              <a:rPr lang="en-US" dirty="0" err="1"/>
              <a:t>currencyCode</a:t>
            </a:r>
            <a:r>
              <a:rPr lang="en-US" dirty="0"/>
              <a:t> [ : </a:t>
            </a:r>
            <a:r>
              <a:rPr lang="en-US" b="1" dirty="0">
                <a:solidFill>
                  <a:srgbClr val="FF0000"/>
                </a:solidFill>
              </a:rPr>
              <a:t>display</a:t>
            </a:r>
            <a:r>
              <a:rPr lang="en-US" dirty="0"/>
              <a:t> [ : </a:t>
            </a:r>
            <a:r>
              <a:rPr lang="en-US" dirty="0" err="1"/>
              <a:t>digitsInfo</a:t>
            </a:r>
            <a:r>
              <a:rPr lang="en-US" dirty="0"/>
              <a:t> [ : locale ] ] ] ] }}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 err="1"/>
              <a:t>currencyCode</a:t>
            </a:r>
            <a:r>
              <a:rPr lang="en-US" dirty="0"/>
              <a:t> is the ISO 4217 currency code, </a:t>
            </a:r>
          </a:p>
          <a:p>
            <a:pPr lvl="1">
              <a:defRPr/>
            </a:pPr>
            <a:r>
              <a:rPr lang="en-US" dirty="0"/>
              <a:t> USD for the US dollar and EUR for the euro.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display </a:t>
            </a:r>
          </a:p>
          <a:p>
            <a:pPr lvl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code</a:t>
            </a:r>
            <a:r>
              <a:rPr lang="en-US" dirty="0"/>
              <a:t>: Show the code (such as USD).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</a:rPr>
              <a:t>symbol(default</a:t>
            </a:r>
            <a:r>
              <a:rPr lang="en-US" dirty="0"/>
              <a:t>): Show the symbol (such as $)</a:t>
            </a:r>
          </a:p>
          <a:p>
            <a:pPr lvl="1">
              <a:defRPr/>
            </a:pPr>
            <a:r>
              <a:rPr lang="en-US" b="1" dirty="0">
                <a:solidFill>
                  <a:srgbClr val="00B050"/>
                </a:solidFill>
              </a:rPr>
              <a:t>String</a:t>
            </a:r>
            <a:r>
              <a:rPr lang="en-US" dirty="0"/>
              <a:t>: Use the given string value instead of a code or a symbol.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digitInfo</a:t>
            </a:r>
            <a:r>
              <a:rPr lang="en-US" dirty="0"/>
              <a:t> 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&lt;p&gt; {{salary | currency:‘USD':</a:t>
            </a:r>
            <a:r>
              <a:rPr lang="en-US" b="1" dirty="0">
                <a:solidFill>
                  <a:srgbClr val="7030A0"/>
                </a:solidFill>
              </a:rPr>
              <a:t>'symbol</a:t>
            </a:r>
            <a:r>
              <a:rPr lang="en-US" dirty="0"/>
              <a:t>':'4.2-2‘ : ‘</a:t>
            </a:r>
            <a:r>
              <a:rPr lang="en-US" dirty="0" err="1"/>
              <a:t>fr</a:t>
            </a:r>
            <a:r>
              <a:rPr lang="en-US" dirty="0"/>
              <a:t>’}}&lt;/p&gt;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>
            <a:extLst>
              <a:ext uri="{FF2B5EF4-FFF2-40B4-BE49-F238E27FC236}">
                <a16:creationId xmlns:a16="http://schemas.microsoft.com/office/drawing/2014/main" id="{477B5C97-51C6-34FF-3BA8-61A0CC26F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Percentage Pipe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6193A104-B4B1-63D6-B59A-07418967C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Formats a number as a percentage according to locale rules. </a:t>
            </a:r>
          </a:p>
          <a:p>
            <a:endParaRPr lang="en-US" altLang="en-US" b="1"/>
          </a:p>
          <a:p>
            <a:r>
              <a:rPr lang="en-US" altLang="en-US" b="1"/>
              <a:t>number_expression | percent[:digitInfo]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 b="1"/>
              <a:t>number_expression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An angular expression that will give output a number.</a:t>
            </a:r>
          </a:p>
          <a:p>
            <a:r>
              <a:rPr lang="en-US" altLang="en-US" b="1"/>
              <a:t>percent 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A pipe keyword that is used with pipe operator and it converts number into percent</a:t>
            </a:r>
          </a:p>
          <a:p>
            <a:r>
              <a:rPr lang="en-US" altLang="en-US" b="1"/>
              <a:t>digitInfo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defines a percentage format.</a:t>
            </a:r>
          </a:p>
          <a:p>
            <a:pPr lvl="1"/>
            <a:endParaRPr lang="en-US" altLang="en-US" b="1"/>
          </a:p>
          <a:p>
            <a:pPr lvl="1"/>
            <a:r>
              <a:rPr lang="en-US" altLang="en-US" b="1"/>
              <a:t>{minIntegerDigits}.{minFractionDigits}-{maxFractionDigits}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D57A0-6435-8D43-8DD0-19C4FEB5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Customizing angular</a:t>
            </a:r>
          </a:p>
        </p:txBody>
      </p:sp>
      <p:sp>
        <p:nvSpPr>
          <p:cNvPr id="70658" name="Text Placeholder 4">
            <a:extLst>
              <a:ext uri="{FF2B5EF4-FFF2-40B4-BE49-F238E27FC236}">
                <a16:creationId xmlns:a16="http://schemas.microsoft.com/office/drawing/2014/main" id="{55BAD81A-C5C3-ADCF-C860-3B5223346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92057688-B2F9-7DE9-7DF7-9A5A71897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Decorator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0191D154-0ECB-1AA9-A89F-C20B1D813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>
                <a:solidFill>
                  <a:srgbClr val="313337"/>
                </a:solidFill>
              </a:rPr>
              <a:t>A decorator is a programming design pattern in which wrap to change its behaviour. </a:t>
            </a:r>
          </a:p>
          <a:p>
            <a:pPr>
              <a:defRPr/>
            </a:pPr>
            <a:endParaRPr lang="en-IN" altLang="en-US" dirty="0">
              <a:solidFill>
                <a:srgbClr val="313337"/>
              </a:solidFill>
            </a:endParaRPr>
          </a:p>
          <a:p>
            <a:pPr>
              <a:defRPr/>
            </a:pPr>
            <a:r>
              <a:rPr lang="en-IN" altLang="en-US" dirty="0">
                <a:solidFill>
                  <a:srgbClr val="313337"/>
                </a:solidFill>
              </a:rPr>
              <a:t>Decorators are used to annotate and modify class declarations, methods, properties, accessors, and parameters.</a:t>
            </a:r>
          </a:p>
          <a:p>
            <a:pPr>
              <a:defRPr/>
            </a:pPr>
            <a:endParaRPr lang="en-IN" altLang="en-US" dirty="0">
              <a:solidFill>
                <a:srgbClr val="313337"/>
              </a:solidFill>
            </a:endParaRPr>
          </a:p>
          <a:p>
            <a:pPr>
              <a:defRPr/>
            </a:pPr>
            <a:r>
              <a:rPr lang="en-IN" altLang="en-US" dirty="0">
                <a:solidFill>
                  <a:srgbClr val="313337"/>
                </a:solidFill>
              </a:rPr>
              <a:t>TypeScript 5.0 introduces the new implementation of decorator support, which aligns with the </a:t>
            </a:r>
            <a:r>
              <a:rPr lang="en-IN" altLang="en-US" dirty="0">
                <a:solidFill>
                  <a:srgbClr val="313337"/>
                </a:solidFill>
                <a:hlinkClick r:id="rId2"/>
              </a:rPr>
              <a:t>ECMAScript stage three proposal</a:t>
            </a:r>
            <a:r>
              <a:rPr lang="en-IN" altLang="en-US" dirty="0">
                <a:solidFill>
                  <a:srgbClr val="313337"/>
                </a:solidFill>
              </a:rPr>
              <a:t>.</a:t>
            </a:r>
          </a:p>
          <a:p>
            <a:pPr>
              <a:defRPr/>
            </a:pPr>
            <a:endParaRPr lang="en-IN" altLang="en-US" dirty="0">
              <a:solidFill>
                <a:srgbClr val="313337"/>
              </a:solidFill>
            </a:endParaRPr>
          </a:p>
          <a:p>
            <a:pPr>
              <a:defRPr/>
            </a:pPr>
            <a:r>
              <a:rPr lang="en-IN" altLang="en-US" dirty="0">
                <a:solidFill>
                  <a:srgbClr val="313337"/>
                </a:solidFill>
              </a:rPr>
              <a:t>The second important difference between decorators in JavaScript and TypeScript is type checking. </a:t>
            </a:r>
          </a:p>
          <a:p>
            <a:pPr marL="0" indent="0">
              <a:buFontTx/>
              <a:buNone/>
              <a:defRPr/>
            </a:pPr>
            <a:br>
              <a:rPr lang="en-IN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060505EB-E852-4A55-43DD-929F01A2C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Decorator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1FA59092-908F-E808-1DF5-B91B47D910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altLang="en-US" sz="1800" b="1" dirty="0"/>
              <a:t>Class Decorator</a:t>
            </a:r>
            <a:r>
              <a:rPr lang="en-IN" altLang="en-US" sz="18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IN" altLang="en-US" dirty="0"/>
              <a:t>Receives the class constructor.</a:t>
            </a:r>
          </a:p>
          <a:p>
            <a:pPr>
              <a:lnSpc>
                <a:spcPct val="150000"/>
              </a:lnSpc>
            </a:pPr>
            <a:r>
              <a:rPr lang="en-IN" altLang="en-US" sz="1800" b="1" dirty="0"/>
              <a:t>Property Decorator</a:t>
            </a:r>
            <a:r>
              <a:rPr lang="en-IN" altLang="en-US" sz="18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IN" altLang="en-US" dirty="0"/>
              <a:t>Receives the prototype and property name. Cannot modify descriptor directly.</a:t>
            </a:r>
          </a:p>
          <a:p>
            <a:pPr>
              <a:lnSpc>
                <a:spcPct val="150000"/>
              </a:lnSpc>
            </a:pPr>
            <a:r>
              <a:rPr lang="en-IN" altLang="en-US" sz="1800" b="1" dirty="0"/>
              <a:t>Method Decorator</a:t>
            </a:r>
            <a:r>
              <a:rPr lang="en-IN" altLang="en-US" sz="18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IN" altLang="en-US" dirty="0"/>
              <a:t>Receives the prototype, method name, and descriptor (lets you override/wrap the method).</a:t>
            </a:r>
          </a:p>
          <a:p>
            <a:pPr>
              <a:lnSpc>
                <a:spcPct val="150000"/>
              </a:lnSpc>
            </a:pPr>
            <a:r>
              <a:rPr lang="en-IN" altLang="en-US" sz="1800" b="1" dirty="0"/>
              <a:t>Parameter Decorator</a:t>
            </a:r>
            <a:r>
              <a:rPr lang="en-IN" altLang="en-US" sz="18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IN" altLang="en-US" dirty="0"/>
              <a:t>Receives the prototype, method name, and parameter index.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06148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1446FFFD-E626-E4FE-18EC-9D02D47A1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of Decorators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9D02BF10-AD6F-7752-9DC5-5DCBEB00A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12838"/>
            <a:ext cx="8229600" cy="4830762"/>
          </a:xfrm>
          <a:noFill/>
        </p:spPr>
      </p:pic>
    </p:spTree>
    <p:extLst>
      <p:ext uri="{BB962C8B-B14F-4D97-AF65-F5344CB8AC3E}">
        <p14:creationId xmlns:p14="http://schemas.microsoft.com/office/powerpoint/2010/main" val="28842157"/>
      </p:ext>
    </p:extLst>
  </p:cSld>
  <p:clrMapOvr>
    <a:masterClrMapping/>
  </p:clrMapOvr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131698</TotalTime>
  <Words>7837</Words>
  <Application>Microsoft Macintosh PowerPoint</Application>
  <PresentationFormat>On-screen Show (4:3)</PresentationFormat>
  <Paragraphs>1421</Paragraphs>
  <Slides>132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3" baseType="lpstr">
      <vt:lpstr>Arial</vt:lpstr>
      <vt:lpstr>Consolas</vt:lpstr>
      <vt:lpstr>DM Mono</vt:lpstr>
      <vt:lpstr>Google Sans</vt:lpstr>
      <vt:lpstr>inherit</vt:lpstr>
      <vt:lpstr>Menlo</vt:lpstr>
      <vt:lpstr>Open Sans</vt:lpstr>
      <vt:lpstr>Segoe WPC</vt:lpstr>
      <vt:lpstr>source-code-pro</vt:lpstr>
      <vt:lpstr>Times New Roman</vt:lpstr>
      <vt:lpstr>vees</vt:lpstr>
      <vt:lpstr>Angular</vt:lpstr>
      <vt:lpstr>Angular1.X  vs   Angular 2  </vt:lpstr>
      <vt:lpstr>Single Page Application</vt:lpstr>
      <vt:lpstr>MVC on Client Side</vt:lpstr>
      <vt:lpstr>Webpack Dev Server </vt:lpstr>
      <vt:lpstr>Angular Development Environment </vt:lpstr>
      <vt:lpstr>Angular 17</vt:lpstr>
      <vt:lpstr>Angular  - Architecture</vt:lpstr>
      <vt:lpstr>Angular Application Folder structure </vt:lpstr>
      <vt:lpstr>package.json</vt:lpstr>
      <vt:lpstr>Packages.json</vt:lpstr>
      <vt:lpstr>Updating package.json</vt:lpstr>
      <vt:lpstr>Adding to angular.json</vt:lpstr>
      <vt:lpstr>Sample Application </vt:lpstr>
      <vt:lpstr>@Component decorator </vt:lpstr>
      <vt:lpstr>Scoped Package</vt:lpstr>
      <vt:lpstr>Export and Import Component</vt:lpstr>
      <vt:lpstr>app/app.component.html</vt:lpstr>
      <vt:lpstr>app/main.ts  </vt:lpstr>
      <vt:lpstr>index.html </vt:lpstr>
      <vt:lpstr>Running an Angular Application</vt:lpstr>
      <vt:lpstr> Generating Components </vt:lpstr>
      <vt:lpstr>Component Class</vt:lpstr>
      <vt:lpstr>Header Component</vt:lpstr>
      <vt:lpstr>Data Binding - Interpolation</vt:lpstr>
      <vt:lpstr>Add Component</vt:lpstr>
      <vt:lpstr>app.component. html</vt:lpstr>
      <vt:lpstr>templates</vt:lpstr>
      <vt:lpstr> Angular  Templates </vt:lpstr>
      <vt:lpstr>Angular  Templates </vt:lpstr>
      <vt:lpstr>Built-in Directives -ngFor </vt:lpstr>
      <vt:lpstr>@For</vt:lpstr>
      <vt:lpstr>Why do we Need -@for track</vt:lpstr>
      <vt:lpstr>@for track with function Declaration</vt:lpstr>
      <vt:lpstr>Property binding</vt:lpstr>
      <vt:lpstr>Types of  Property Binding</vt:lpstr>
      <vt:lpstr>Element property binding</vt:lpstr>
      <vt:lpstr>Element Property Binding</vt:lpstr>
      <vt:lpstr>Property Binding</vt:lpstr>
      <vt:lpstr>Event Binding</vt:lpstr>
      <vt:lpstr>Event Binding</vt:lpstr>
      <vt:lpstr>Two Way Binding </vt:lpstr>
      <vt:lpstr>Two Way Binding- App Module</vt:lpstr>
      <vt:lpstr>Angular 17 Update</vt:lpstr>
      <vt:lpstr>Two Way Binding</vt:lpstr>
      <vt:lpstr>directives</vt:lpstr>
      <vt:lpstr>Directives</vt:lpstr>
      <vt:lpstr> Attribute Directives </vt:lpstr>
      <vt:lpstr>NgStyle Directive </vt:lpstr>
      <vt:lpstr>Differences-ngStyle vs style </vt:lpstr>
      <vt:lpstr>[ngClass]</vt:lpstr>
      <vt:lpstr>Structural Directives </vt:lpstr>
      <vt:lpstr>Built-in Directives –ngIf</vt:lpstr>
      <vt:lpstr>Build in Directive - ngIf</vt:lpstr>
      <vt:lpstr>@If</vt:lpstr>
      <vt:lpstr>@Switch</vt:lpstr>
      <vt:lpstr>Type of Selectors</vt:lpstr>
      <vt:lpstr>Types of Selector</vt:lpstr>
      <vt:lpstr>Nesting components</vt:lpstr>
      <vt:lpstr>Nested Component</vt:lpstr>
      <vt:lpstr>Nested Component -Child</vt:lpstr>
      <vt:lpstr>Nested Component- Parent</vt:lpstr>
      <vt:lpstr>Communication Between Components</vt:lpstr>
      <vt:lpstr> PASSING DATA USING @Input </vt:lpstr>
      <vt:lpstr>Child Component</vt:lpstr>
      <vt:lpstr>Parent Component-One Way Component Property Binding</vt:lpstr>
      <vt:lpstr>@Input Required</vt:lpstr>
      <vt:lpstr>@output</vt:lpstr>
      <vt:lpstr>Child Component</vt:lpstr>
      <vt:lpstr>Emit </vt:lpstr>
      <vt:lpstr>Parent-component.html</vt:lpstr>
      <vt:lpstr>Parent Compnent</vt:lpstr>
      <vt:lpstr>Child Components</vt:lpstr>
      <vt:lpstr>Parent  Template</vt:lpstr>
      <vt:lpstr>Life Cycle hooks</vt:lpstr>
      <vt:lpstr>Lifecycle Hooks</vt:lpstr>
      <vt:lpstr>Lifecycle Hooks</vt:lpstr>
      <vt:lpstr>Life cycle Sequence</vt:lpstr>
      <vt:lpstr>Constructors</vt:lpstr>
      <vt:lpstr>ngOnInit() </vt:lpstr>
      <vt:lpstr>ngOnDestroy() </vt:lpstr>
      <vt:lpstr>Services </vt:lpstr>
      <vt:lpstr>Dependency Injection</vt:lpstr>
      <vt:lpstr>Services</vt:lpstr>
      <vt:lpstr>@Injectable</vt:lpstr>
      <vt:lpstr>Service</vt:lpstr>
      <vt:lpstr>Injecting the Service</vt:lpstr>
      <vt:lpstr>pipes</vt:lpstr>
      <vt:lpstr>Pipes</vt:lpstr>
      <vt:lpstr>Passing arguments </vt:lpstr>
      <vt:lpstr>Built In Pipes</vt:lpstr>
      <vt:lpstr>Date Pipe</vt:lpstr>
      <vt:lpstr>Decimal Pipe</vt:lpstr>
      <vt:lpstr>Currency Pipe</vt:lpstr>
      <vt:lpstr>Percentage Pipe</vt:lpstr>
      <vt:lpstr>Customizing angular</vt:lpstr>
      <vt:lpstr>Decorator</vt:lpstr>
      <vt:lpstr>Types of Decorator</vt:lpstr>
      <vt:lpstr>Type of Decorators</vt:lpstr>
      <vt:lpstr>Class Decorator</vt:lpstr>
      <vt:lpstr>Method Decorator</vt:lpstr>
      <vt:lpstr>Decorator Factories</vt:lpstr>
      <vt:lpstr>Field Decorator</vt:lpstr>
      <vt:lpstr>Parameter Decorator</vt:lpstr>
      <vt:lpstr>Debounce Decorator</vt:lpstr>
      <vt:lpstr>Adding Debounce Decorator</vt:lpstr>
      <vt:lpstr>Decorator Evaluation </vt:lpstr>
      <vt:lpstr>Directives</vt:lpstr>
      <vt:lpstr>Custom Directives</vt:lpstr>
      <vt:lpstr>Element Reference</vt:lpstr>
      <vt:lpstr>Renderer</vt:lpstr>
      <vt:lpstr>Simple Directive</vt:lpstr>
      <vt:lpstr>Directives with Host Listeners</vt:lpstr>
      <vt:lpstr>@HostListener</vt:lpstr>
      <vt:lpstr>@HostListener</vt:lpstr>
      <vt:lpstr>Directive and Components</vt:lpstr>
      <vt:lpstr>RXJs</vt:lpstr>
      <vt:lpstr>*R*eactive E*x*tensions for *J*ava*S*cript</vt:lpstr>
      <vt:lpstr>RxJS</vt:lpstr>
      <vt:lpstr>HttpClient</vt:lpstr>
      <vt:lpstr>Http Client Module</vt:lpstr>
      <vt:lpstr>Angular 17 Update</vt:lpstr>
      <vt:lpstr>HttpClient</vt:lpstr>
      <vt:lpstr>Get Method</vt:lpstr>
      <vt:lpstr>Subscribe()  </vt:lpstr>
      <vt:lpstr>Subscribing </vt:lpstr>
      <vt:lpstr>Angular 17 Update </vt:lpstr>
      <vt:lpstr>HttpResponse</vt:lpstr>
      <vt:lpstr>Using Promise</vt:lpstr>
      <vt:lpstr>Post and Delete Method</vt:lpstr>
      <vt:lpstr>Delete Method</vt:lpstr>
      <vt:lpstr>Making Multiple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Srivatsan</dc:creator>
  <cp:lastModifiedBy>Srivatsan Krishnamachari</cp:lastModifiedBy>
  <cp:revision>3658</cp:revision>
  <dcterms:created xsi:type="dcterms:W3CDTF">1601-01-01T00:00:00Z</dcterms:created>
  <dcterms:modified xsi:type="dcterms:W3CDTF">2025-08-31T16:08:46Z</dcterms:modified>
</cp:coreProperties>
</file>