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42"/>
  </p:notesMasterIdLst>
  <p:sldIdLst>
    <p:sldId id="861" r:id="rId2"/>
    <p:sldId id="1040" r:id="rId3"/>
    <p:sldId id="1042" r:id="rId4"/>
    <p:sldId id="905" r:id="rId5"/>
    <p:sldId id="1097" r:id="rId6"/>
    <p:sldId id="1045" r:id="rId7"/>
    <p:sldId id="1043" r:id="rId8"/>
    <p:sldId id="891" r:id="rId9"/>
    <p:sldId id="876" r:id="rId10"/>
    <p:sldId id="950" r:id="rId11"/>
    <p:sldId id="1060" r:id="rId12"/>
    <p:sldId id="1057" r:id="rId13"/>
    <p:sldId id="893" r:id="rId14"/>
    <p:sldId id="1100" r:id="rId15"/>
    <p:sldId id="1099" r:id="rId16"/>
    <p:sldId id="1101" r:id="rId17"/>
    <p:sldId id="906" r:id="rId18"/>
    <p:sldId id="1107" r:id="rId19"/>
    <p:sldId id="1139" r:id="rId20"/>
    <p:sldId id="1113" r:id="rId21"/>
    <p:sldId id="1137" r:id="rId22"/>
    <p:sldId id="1138" r:id="rId23"/>
    <p:sldId id="937" r:id="rId24"/>
    <p:sldId id="1141" r:id="rId25"/>
    <p:sldId id="1142" r:id="rId26"/>
    <p:sldId id="1143" r:id="rId27"/>
    <p:sldId id="1144" r:id="rId28"/>
    <p:sldId id="1110" r:id="rId29"/>
    <p:sldId id="1104" r:id="rId30"/>
    <p:sldId id="1140" r:id="rId31"/>
    <p:sldId id="863" r:id="rId32"/>
    <p:sldId id="1125" r:id="rId33"/>
    <p:sldId id="1145" r:id="rId34"/>
    <p:sldId id="1112" r:id="rId35"/>
    <p:sldId id="1146" r:id="rId36"/>
    <p:sldId id="1147" r:id="rId37"/>
    <p:sldId id="1114" r:id="rId38"/>
    <p:sldId id="1117" r:id="rId39"/>
    <p:sldId id="1132" r:id="rId40"/>
    <p:sldId id="1115" r:id="rId4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06FA"/>
    <a:srgbClr val="E8F9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381" autoAdjust="0"/>
    <p:restoredTop sz="93792" autoAdjust="0"/>
  </p:normalViewPr>
  <p:slideViewPr>
    <p:cSldViewPr>
      <p:cViewPr varScale="1">
        <p:scale>
          <a:sx n="62" d="100"/>
          <a:sy n="62" d="100"/>
        </p:scale>
        <p:origin x="1740" y="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775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-11096"/>
    </p:cViewPr>
  </p:sorterViewPr>
  <p:notesViewPr>
    <p:cSldViewPr>
      <p:cViewPr varScale="1">
        <p:scale>
          <a:sx n="41" d="100"/>
          <a:sy n="41" d="100"/>
        </p:scale>
        <p:origin x="-2318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18CA7B4D-6689-41E6-9BC9-8B2745E1F39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3AC0FB1F-B24C-4EDE-8ED9-B91B7CCEC5E3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6" name="Rectangle 4">
            <a:extLst>
              <a:ext uri="{FF2B5EF4-FFF2-40B4-BE49-F238E27FC236}">
                <a16:creationId xmlns:a16="http://schemas.microsoft.com/office/drawing/2014/main" id="{C13141AE-BF61-4F79-B975-2BA73262E2AF}"/>
              </a:ext>
            </a:extLst>
          </p:cNvPr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EC4C9E50-8283-4F42-A3D6-D5D25B7BBEAF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0AB5B372-C09C-49AF-94CE-BFD5552C0AC0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E0D78677-0A34-44F9-9C18-78D9115C793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26BC2D36-2707-4B23-87C0-92B9C0D035D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Image Placeholder 1">
            <a:extLst>
              <a:ext uri="{FF2B5EF4-FFF2-40B4-BE49-F238E27FC236}">
                <a16:creationId xmlns:a16="http://schemas.microsoft.com/office/drawing/2014/main" id="{6322201D-BAF3-4363-B88F-4ED92580E54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5" name="Notes Placeholder 2">
            <a:extLst>
              <a:ext uri="{FF2B5EF4-FFF2-40B4-BE49-F238E27FC236}">
                <a16:creationId xmlns:a16="http://schemas.microsoft.com/office/drawing/2014/main" id="{D25C83EF-6E98-4D4B-A513-B969BC67C9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13316" name="Slide Number Placeholder 3">
            <a:extLst>
              <a:ext uri="{FF2B5EF4-FFF2-40B4-BE49-F238E27FC236}">
                <a16:creationId xmlns:a16="http://schemas.microsoft.com/office/drawing/2014/main" id="{AADCBB13-54CE-4698-A7C0-BC84DE2D8B0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0EBC6140-2B0F-443F-875B-1CA8FB3311F3}" type="slidenum">
              <a:rPr lang="en-US" altLang="en-US" smtClean="0"/>
              <a:pPr>
                <a:spcBef>
                  <a:spcPct val="0"/>
                </a:spcBef>
              </a:pPr>
              <a:t>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>
            <a:extLst>
              <a:ext uri="{FF2B5EF4-FFF2-40B4-BE49-F238E27FC236}">
                <a16:creationId xmlns:a16="http://schemas.microsoft.com/office/drawing/2014/main" id="{7E66A60C-209C-4A1C-ACD9-A8EEE4AA045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81853092-51D5-462A-AED9-5E4E6C3E58DD}" type="slidenum">
              <a:rPr lang="en-US" altLang="en-US" smtClean="0"/>
              <a:pPr>
                <a:spcBef>
                  <a:spcPct val="0"/>
                </a:spcBef>
              </a:pPr>
              <a:t>9</a:t>
            </a:fld>
            <a:endParaRPr lang="en-US" altLang="en-US"/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id="{C849754D-4708-41F2-BC75-F75852F6E65A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>
            <a:extLst>
              <a:ext uri="{FF2B5EF4-FFF2-40B4-BE49-F238E27FC236}">
                <a16:creationId xmlns:a16="http://schemas.microsoft.com/office/drawing/2014/main" id="{C82DC405-60C4-4F6F-B72F-4F43DC6F18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 eaLnBrk="1" hangingPunct="1"/>
            <a:endParaRPr lang="en-US" altLang="en-US" dirty="0">
              <a:latin typeface="Verdana" panose="020B060403050404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678222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>
            <a:extLst>
              <a:ext uri="{FF2B5EF4-FFF2-40B4-BE49-F238E27FC236}">
                <a16:creationId xmlns:a16="http://schemas.microsoft.com/office/drawing/2014/main" id="{F9AA4C6C-0F50-4C58-A1F1-3A716AD6628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C69695BE-B130-451E-9236-6D457B182AEC}" type="slidenum">
              <a:rPr lang="en-US" altLang="en-US" smtClean="0"/>
              <a:pPr>
                <a:spcBef>
                  <a:spcPct val="0"/>
                </a:spcBef>
              </a:pPr>
              <a:t>31</a:t>
            </a:fld>
            <a:endParaRPr lang="en-US" altLang="en-US"/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id="{E79A9026-EB51-4096-B2B0-F078E286EB11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>
            <a:extLst>
              <a:ext uri="{FF2B5EF4-FFF2-40B4-BE49-F238E27FC236}">
                <a16:creationId xmlns:a16="http://schemas.microsoft.com/office/drawing/2014/main" id="{64988D47-479E-4D1A-AE2C-10D8B8018C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613432183"/>
      </p:ext>
    </p:extLst>
  </p:cSld>
  <p:clrMapOvr>
    <a:masterClrMapping/>
  </p:clrMapOvr>
  <p:transition advClick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85866945"/>
      </p:ext>
    </p:extLst>
  </p:cSld>
  <p:clrMapOvr>
    <a:masterClrMapping/>
  </p:clrMapOvr>
  <p:transition advClick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66625146"/>
      </p:ext>
    </p:extLst>
  </p:cSld>
  <p:clrMapOvr>
    <a:masterClrMapping/>
  </p:clrMapOvr>
  <p:transition advClick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349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838200"/>
            <a:ext cx="4038600" cy="5287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38200"/>
            <a:ext cx="4038600" cy="5287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43899173"/>
      </p:ext>
    </p:extLst>
  </p:cSld>
  <p:clrMapOvr>
    <a:masterClrMapping/>
  </p:clrMapOvr>
  <p:transition advClick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055864" cy="5029200"/>
          </a:xfrm>
        </p:spPr>
        <p:txBody>
          <a:bodyPr/>
          <a:lstStyle>
            <a:lvl3pPr>
              <a:defRPr/>
            </a:lvl3pPr>
            <a:lvl4pPr>
              <a:buFont typeface="Calibri" pitchFamily="34" charset="0"/>
              <a:buChar char="»"/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04800" y="0"/>
            <a:ext cx="2667000" cy="457199"/>
          </a:xfrm>
        </p:spPr>
        <p:txBody>
          <a:bodyPr anchor="ctr" anchorCtr="1"/>
          <a:lstStyle>
            <a:lvl1pPr algn="ctr">
              <a:buNone/>
              <a:defRPr sz="1800">
                <a:solidFill>
                  <a:schemeClr val="bg1"/>
                </a:solidFill>
                <a:latin typeface="Hand Of Sean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96">
            <a:extLst>
              <a:ext uri="{FF2B5EF4-FFF2-40B4-BE49-F238E27FC236}">
                <a16:creationId xmlns:a16="http://schemas.microsoft.com/office/drawing/2014/main" id="{F02021D8-3B49-45EC-8709-141445969B46}"/>
              </a:ext>
            </a:extLst>
          </p:cNvPr>
          <p:cNvSpPr>
            <a:spLocks noGrp="1" noChangeArrowheads="1"/>
          </p:cNvSpPr>
          <p:nvPr>
            <p:ph type="sldNum" sz="quarter" idx="14"/>
          </p:nvPr>
        </p:nvSpPr>
        <p:spPr bwMode="auto">
          <a:xfrm>
            <a:off x="152400" y="6596063"/>
            <a:ext cx="381000" cy="2619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6AD142BE-13D2-47D9-8A4D-77435E29BC5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263284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055864" cy="5029200"/>
          </a:xfrm>
        </p:spPr>
        <p:txBody>
          <a:bodyPr/>
          <a:lstStyle>
            <a:lvl3pPr>
              <a:defRPr/>
            </a:lvl3pPr>
            <a:lvl4pPr>
              <a:buFont typeface="Calibri" pitchFamily="34" charset="0"/>
              <a:buChar char="»"/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04800" y="0"/>
            <a:ext cx="2667000" cy="457199"/>
          </a:xfrm>
        </p:spPr>
        <p:txBody>
          <a:bodyPr anchor="ctr" anchorCtr="1"/>
          <a:lstStyle>
            <a:lvl1pPr algn="ctr">
              <a:buNone/>
              <a:defRPr sz="1800">
                <a:solidFill>
                  <a:schemeClr val="bg1"/>
                </a:solidFill>
                <a:latin typeface="Hand Of Sean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96">
            <a:extLst>
              <a:ext uri="{FF2B5EF4-FFF2-40B4-BE49-F238E27FC236}">
                <a16:creationId xmlns:a16="http://schemas.microsoft.com/office/drawing/2014/main" id="{71A7A04D-BDF6-43D6-974B-A32311F38F54}"/>
              </a:ext>
            </a:extLst>
          </p:cNvPr>
          <p:cNvSpPr>
            <a:spLocks noGrp="1" noChangeArrowheads="1"/>
          </p:cNvSpPr>
          <p:nvPr>
            <p:ph type="sldNum" sz="quarter" idx="14"/>
          </p:nvPr>
        </p:nvSpPr>
        <p:spPr bwMode="auto">
          <a:xfrm>
            <a:off x="152400" y="6596063"/>
            <a:ext cx="381000" cy="2619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E6D53CBD-82DF-43C3-B062-F1BEA101053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825328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055864" cy="5029200"/>
          </a:xfrm>
        </p:spPr>
        <p:txBody>
          <a:bodyPr/>
          <a:lstStyle>
            <a:lvl3pPr>
              <a:defRPr/>
            </a:lvl3pPr>
            <a:lvl4pPr>
              <a:buFont typeface="Calibri" pitchFamily="34" charset="0"/>
              <a:buChar char="»"/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04800" y="0"/>
            <a:ext cx="2667000" cy="457199"/>
          </a:xfrm>
        </p:spPr>
        <p:txBody>
          <a:bodyPr anchor="ctr" anchorCtr="1"/>
          <a:lstStyle>
            <a:lvl1pPr algn="ctr">
              <a:buNone/>
              <a:defRPr sz="1800">
                <a:solidFill>
                  <a:schemeClr val="bg1"/>
                </a:solidFill>
                <a:latin typeface="Hand Of Sean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96">
            <a:extLst>
              <a:ext uri="{FF2B5EF4-FFF2-40B4-BE49-F238E27FC236}">
                <a16:creationId xmlns:a16="http://schemas.microsoft.com/office/drawing/2014/main" id="{7623E325-9B10-4548-88DF-572512C58164}"/>
              </a:ext>
            </a:extLst>
          </p:cNvPr>
          <p:cNvSpPr>
            <a:spLocks noGrp="1" noChangeArrowheads="1"/>
          </p:cNvSpPr>
          <p:nvPr>
            <p:ph type="sldNum" sz="quarter" idx="14"/>
          </p:nvPr>
        </p:nvSpPr>
        <p:spPr bwMode="auto">
          <a:xfrm>
            <a:off x="152400" y="6596063"/>
            <a:ext cx="381000" cy="2619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FCF715AE-5917-4A0D-99E8-A96892506FA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819803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055864" cy="5029200"/>
          </a:xfrm>
        </p:spPr>
        <p:txBody>
          <a:bodyPr/>
          <a:lstStyle>
            <a:lvl3pPr>
              <a:defRPr/>
            </a:lvl3pPr>
            <a:lvl4pPr>
              <a:buFont typeface="Calibri" pitchFamily="34" charset="0"/>
              <a:buChar char="»"/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04800" y="0"/>
            <a:ext cx="2667000" cy="457199"/>
          </a:xfrm>
        </p:spPr>
        <p:txBody>
          <a:bodyPr anchor="ctr" anchorCtr="1"/>
          <a:lstStyle>
            <a:lvl1pPr algn="ctr">
              <a:buNone/>
              <a:defRPr sz="1800">
                <a:solidFill>
                  <a:schemeClr val="bg1"/>
                </a:solidFill>
                <a:latin typeface="Hand Of Sean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96">
            <a:extLst>
              <a:ext uri="{FF2B5EF4-FFF2-40B4-BE49-F238E27FC236}">
                <a16:creationId xmlns:a16="http://schemas.microsoft.com/office/drawing/2014/main" id="{BAD50627-7DD8-43E6-9045-2E810606C078}"/>
              </a:ext>
            </a:extLst>
          </p:cNvPr>
          <p:cNvSpPr>
            <a:spLocks noGrp="1" noChangeArrowheads="1"/>
          </p:cNvSpPr>
          <p:nvPr>
            <p:ph type="sldNum" sz="quarter" idx="14"/>
          </p:nvPr>
        </p:nvSpPr>
        <p:spPr bwMode="auto">
          <a:xfrm>
            <a:off x="152400" y="6596063"/>
            <a:ext cx="381000" cy="2619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30664432-E049-4CAB-BD68-7CA6DDCC79F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569312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055864" cy="5029200"/>
          </a:xfrm>
        </p:spPr>
        <p:txBody>
          <a:bodyPr/>
          <a:lstStyle>
            <a:lvl3pPr>
              <a:defRPr/>
            </a:lvl3pPr>
            <a:lvl4pPr>
              <a:buFont typeface="Calibri" pitchFamily="34" charset="0"/>
              <a:buChar char="»"/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04800" y="0"/>
            <a:ext cx="2667000" cy="457199"/>
          </a:xfrm>
        </p:spPr>
        <p:txBody>
          <a:bodyPr anchor="ctr" anchorCtr="1"/>
          <a:lstStyle>
            <a:lvl1pPr algn="ctr">
              <a:buNone/>
              <a:defRPr sz="1800">
                <a:solidFill>
                  <a:schemeClr val="bg1"/>
                </a:solidFill>
                <a:latin typeface="Hand Of Sean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96">
            <a:extLst>
              <a:ext uri="{FF2B5EF4-FFF2-40B4-BE49-F238E27FC236}">
                <a16:creationId xmlns:a16="http://schemas.microsoft.com/office/drawing/2014/main" id="{7876A5BA-B1EE-4C11-94B2-8B77E2051DCF}"/>
              </a:ext>
            </a:extLst>
          </p:cNvPr>
          <p:cNvSpPr>
            <a:spLocks noGrp="1" noChangeArrowheads="1"/>
          </p:cNvSpPr>
          <p:nvPr>
            <p:ph type="sldNum" sz="quarter" idx="14"/>
          </p:nvPr>
        </p:nvSpPr>
        <p:spPr bwMode="auto">
          <a:xfrm>
            <a:off x="152400" y="6596063"/>
            <a:ext cx="381000" cy="2619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7EAD80FD-4B30-4AEA-A595-B5704B6C10A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10879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055864" cy="5029200"/>
          </a:xfrm>
        </p:spPr>
        <p:txBody>
          <a:bodyPr/>
          <a:lstStyle>
            <a:lvl3pPr>
              <a:defRPr/>
            </a:lvl3pPr>
            <a:lvl4pPr>
              <a:buFont typeface="Calibri" pitchFamily="34" charset="0"/>
              <a:buChar char="»"/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04800" y="0"/>
            <a:ext cx="2667000" cy="457199"/>
          </a:xfrm>
        </p:spPr>
        <p:txBody>
          <a:bodyPr anchor="ctr" anchorCtr="1"/>
          <a:lstStyle>
            <a:lvl1pPr algn="ctr">
              <a:buNone/>
              <a:defRPr sz="1800">
                <a:solidFill>
                  <a:schemeClr val="bg1"/>
                </a:solidFill>
                <a:latin typeface="Hand Of Sean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96">
            <a:extLst>
              <a:ext uri="{FF2B5EF4-FFF2-40B4-BE49-F238E27FC236}">
                <a16:creationId xmlns:a16="http://schemas.microsoft.com/office/drawing/2014/main" id="{523DEC5C-99D2-44E6-A79D-6C785036B09E}"/>
              </a:ext>
            </a:extLst>
          </p:cNvPr>
          <p:cNvSpPr>
            <a:spLocks noGrp="1" noChangeArrowheads="1"/>
          </p:cNvSpPr>
          <p:nvPr>
            <p:ph type="sldNum" sz="quarter" idx="14"/>
          </p:nvPr>
        </p:nvSpPr>
        <p:spPr bwMode="auto">
          <a:xfrm>
            <a:off x="152400" y="6596063"/>
            <a:ext cx="381000" cy="2619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24D15B6-A074-4E39-9A93-8F3A87C84FA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9770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97519607"/>
      </p:ext>
    </p:extLst>
  </p:cSld>
  <p:clrMapOvr>
    <a:masterClrMapping/>
  </p:clrMapOvr>
  <p:transition advClick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72730074"/>
      </p:ext>
    </p:extLst>
  </p:cSld>
  <p:clrMapOvr>
    <a:masterClrMapping/>
  </p:clrMapOvr>
  <p:transition advClick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38200"/>
            <a:ext cx="4038600" cy="5287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38200"/>
            <a:ext cx="4038600" cy="5287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86991276"/>
      </p:ext>
    </p:extLst>
  </p:cSld>
  <p:clrMapOvr>
    <a:masterClrMapping/>
  </p:clrMapOvr>
  <p:transition advClick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79869439"/>
      </p:ext>
    </p:extLst>
  </p:cSld>
  <p:clrMapOvr>
    <a:masterClrMapping/>
  </p:clrMapOvr>
  <p:transition advClick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34351103"/>
      </p:ext>
    </p:extLst>
  </p:cSld>
  <p:clrMapOvr>
    <a:masterClrMapping/>
  </p:clrMapOvr>
  <p:transition advClick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51166933"/>
      </p:ext>
    </p:extLst>
  </p:cSld>
  <p:clrMapOvr>
    <a:masterClrMapping/>
  </p:clrMapOvr>
  <p:transition advClick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51481844"/>
      </p:ext>
    </p:extLst>
  </p:cSld>
  <p:clrMapOvr>
    <a:masterClrMapping/>
  </p:clrMapOvr>
  <p:transition advClick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145699"/>
      </p:ext>
    </p:extLst>
  </p:cSld>
  <p:clrMapOvr>
    <a:masterClrMapping/>
  </p:clrMapOvr>
  <p:transition advClick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20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12D82D56-0F64-43E2-A82C-7D811F465C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96BBD2CE-3B95-4DB9-B3AF-0848283639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838200"/>
            <a:ext cx="8229600" cy="528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31" r:id="rId1"/>
    <p:sldLayoutId id="2147484132" r:id="rId2"/>
    <p:sldLayoutId id="2147484133" r:id="rId3"/>
    <p:sldLayoutId id="2147484134" r:id="rId4"/>
    <p:sldLayoutId id="2147484135" r:id="rId5"/>
    <p:sldLayoutId id="2147484136" r:id="rId6"/>
    <p:sldLayoutId id="2147484137" r:id="rId7"/>
    <p:sldLayoutId id="2147484138" r:id="rId8"/>
    <p:sldLayoutId id="2147484139" r:id="rId9"/>
    <p:sldLayoutId id="2147484140" r:id="rId10"/>
    <p:sldLayoutId id="2147484141" r:id="rId11"/>
    <p:sldLayoutId id="2147484142" r:id="rId12"/>
    <p:sldLayoutId id="2147484143" r:id="rId13"/>
    <p:sldLayoutId id="2147484144" r:id="rId14"/>
    <p:sldLayoutId id="2147484145" r:id="rId15"/>
    <p:sldLayoutId id="2147484146" r:id="rId16"/>
    <p:sldLayoutId id="2147484147" r:id="rId17"/>
    <p:sldLayoutId id="2147484148" r:id="rId18"/>
  </p:sldLayoutIdLst>
  <p:transition advClick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junit.org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junit.org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3">
            <a:extLst>
              <a:ext uri="{FF2B5EF4-FFF2-40B4-BE49-F238E27FC236}">
                <a16:creationId xmlns:a16="http://schemas.microsoft.com/office/drawing/2014/main" id="{FE00D789-265A-409B-980B-C77E6D5D48B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/>
              <a:t>JUNIT 5.0 with Maven</a:t>
            </a:r>
          </a:p>
        </p:txBody>
      </p:sp>
      <p:pic>
        <p:nvPicPr>
          <p:cNvPr id="9219" name="Picture 4" descr="erichgamma">
            <a:extLst>
              <a:ext uri="{FF2B5EF4-FFF2-40B4-BE49-F238E27FC236}">
                <a16:creationId xmlns:a16="http://schemas.microsoft.com/office/drawing/2014/main" id="{BC2B1CA1-905C-457D-A2D7-ACC11B98F2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7388" y="3276600"/>
            <a:ext cx="2741612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5" descr="kentbeck">
            <a:extLst>
              <a:ext uri="{FF2B5EF4-FFF2-40B4-BE49-F238E27FC236}">
                <a16:creationId xmlns:a16="http://schemas.microsoft.com/office/drawing/2014/main" id="{07D9ADA3-364B-4CC7-BA9A-2B5EB77C8D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3276600"/>
            <a:ext cx="2438400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BAC86A2-8BA8-4782-908A-C96144FCBF50}"/>
              </a:ext>
            </a:extLst>
          </p:cNvPr>
          <p:cNvSpPr/>
          <p:nvPr/>
        </p:nvSpPr>
        <p:spPr bwMode="auto">
          <a:xfrm>
            <a:off x="2133600" y="5562600"/>
            <a:ext cx="1752600" cy="381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1" hangingPunct="1">
              <a:defRPr/>
            </a:pPr>
            <a:r>
              <a:rPr lang="en-US" dirty="0"/>
              <a:t>Kent Beck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E86D49C-D7C8-4A99-B29E-A6FE29A26182}"/>
              </a:ext>
            </a:extLst>
          </p:cNvPr>
          <p:cNvSpPr/>
          <p:nvPr/>
        </p:nvSpPr>
        <p:spPr bwMode="auto">
          <a:xfrm>
            <a:off x="5105400" y="5562600"/>
            <a:ext cx="1752600" cy="381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1" hangingPunct="1">
              <a:defRPr/>
            </a:pPr>
            <a:r>
              <a:rPr lang="en-US" dirty="0"/>
              <a:t>Erich Gamma</a:t>
            </a:r>
          </a:p>
        </p:txBody>
      </p:sp>
    </p:spTree>
  </p:cSld>
  <p:clrMapOvr>
    <a:masterClrMapping/>
  </p:clrMapOvr>
  <p:transition advClick="0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>
            <a:extLst>
              <a:ext uri="{FF2B5EF4-FFF2-40B4-BE49-F238E27FC236}">
                <a16:creationId xmlns:a16="http://schemas.microsoft.com/office/drawing/2014/main" id="{604B0556-E7EB-4539-A02A-3A968B2162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CORRECT -JUNIT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5FE3F-D0F7-464B-BB92-CB98E7EF58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440363"/>
          </a:xfrm>
        </p:spPr>
        <p:txBody>
          <a:bodyPr/>
          <a:lstStyle/>
          <a:p>
            <a:pPr>
              <a:defRPr/>
            </a:pPr>
            <a:r>
              <a:rPr lang="en-US" sz="2400" b="1" dirty="0">
                <a:solidFill>
                  <a:srgbClr val="FF0000"/>
                </a:solidFill>
              </a:rPr>
              <a:t>C</a:t>
            </a:r>
            <a:r>
              <a:rPr lang="en-US" sz="2000" b="1" dirty="0"/>
              <a:t>onformance </a:t>
            </a:r>
            <a:endParaRPr lang="en-US" sz="2400" b="1" dirty="0"/>
          </a:p>
          <a:p>
            <a:pPr lvl="1">
              <a:defRPr/>
            </a:pPr>
            <a:r>
              <a:rPr lang="en-US" sz="1800" dirty="0">
                <a:ea typeface="+mn-ea"/>
                <a:cs typeface="+mn-cs"/>
              </a:rPr>
              <a:t> does the value conform to expected format?</a:t>
            </a:r>
          </a:p>
          <a:p>
            <a:pPr>
              <a:defRPr/>
            </a:pPr>
            <a:r>
              <a:rPr lang="en-US" sz="2400" b="1" dirty="0">
                <a:solidFill>
                  <a:srgbClr val="FF0000"/>
                </a:solidFill>
              </a:rPr>
              <a:t>O</a:t>
            </a:r>
            <a:r>
              <a:rPr lang="en-US" sz="2000" b="1" dirty="0"/>
              <a:t>rdering </a:t>
            </a:r>
            <a:endParaRPr lang="en-US" sz="2400" b="1" dirty="0"/>
          </a:p>
          <a:p>
            <a:pPr lvl="1">
              <a:defRPr/>
            </a:pPr>
            <a:r>
              <a:rPr lang="en-US" sz="1800" dirty="0">
                <a:ea typeface="+mn-ea"/>
                <a:cs typeface="+mn-cs"/>
              </a:rPr>
              <a:t> does value is in expected ordered?</a:t>
            </a:r>
          </a:p>
          <a:p>
            <a:pPr>
              <a:defRPr/>
            </a:pPr>
            <a:r>
              <a:rPr lang="en-US" sz="2400" b="1" dirty="0">
                <a:solidFill>
                  <a:srgbClr val="FF0000"/>
                </a:solidFill>
              </a:rPr>
              <a:t>R</a:t>
            </a:r>
            <a:r>
              <a:rPr lang="en-US" sz="2000" b="1" dirty="0"/>
              <a:t>ange</a:t>
            </a:r>
          </a:p>
          <a:p>
            <a:pPr lvl="1">
              <a:defRPr/>
            </a:pPr>
            <a:r>
              <a:rPr lang="en-US" sz="2000" dirty="0">
                <a:ea typeface="+mn-ea"/>
                <a:cs typeface="+mn-cs"/>
              </a:rPr>
              <a:t> does value is in expected range?</a:t>
            </a:r>
          </a:p>
          <a:p>
            <a:pPr>
              <a:defRPr/>
            </a:pPr>
            <a:r>
              <a:rPr lang="en-US" sz="2400" b="1" dirty="0">
                <a:solidFill>
                  <a:srgbClr val="FF0000"/>
                </a:solidFill>
              </a:rPr>
              <a:t>R</a:t>
            </a:r>
            <a:r>
              <a:rPr lang="en-US" sz="2000" b="1" dirty="0"/>
              <a:t>eference</a:t>
            </a:r>
            <a:r>
              <a:rPr lang="en-US" sz="2400" dirty="0"/>
              <a:t> </a:t>
            </a:r>
          </a:p>
          <a:p>
            <a:pPr lvl="1">
              <a:defRPr/>
            </a:pPr>
            <a:r>
              <a:rPr lang="en-US" sz="1800" dirty="0">
                <a:ea typeface="+mn-ea"/>
                <a:cs typeface="+mn-cs"/>
              </a:rPr>
              <a:t> does code reference anything external which is not in direct control of the code itself?</a:t>
            </a:r>
          </a:p>
          <a:p>
            <a:pPr>
              <a:defRPr/>
            </a:pPr>
            <a:r>
              <a:rPr lang="en-US" sz="2400" b="1" dirty="0">
                <a:solidFill>
                  <a:srgbClr val="FF0000"/>
                </a:solidFill>
              </a:rPr>
              <a:t>E</a:t>
            </a:r>
            <a:r>
              <a:rPr lang="en-US" sz="2000" b="1" dirty="0"/>
              <a:t>xistence</a:t>
            </a:r>
            <a:r>
              <a:rPr lang="en-US" sz="2400" dirty="0"/>
              <a:t> </a:t>
            </a:r>
          </a:p>
          <a:p>
            <a:pPr lvl="1">
              <a:defRPr/>
            </a:pPr>
            <a:r>
              <a:rPr lang="en-US" sz="1800" dirty="0">
                <a:ea typeface="+mn-ea"/>
                <a:cs typeface="+mn-cs"/>
              </a:rPr>
              <a:t> does the value exists? (null, non-null, present or absent in Collection)</a:t>
            </a:r>
          </a:p>
          <a:p>
            <a:pPr>
              <a:defRPr/>
            </a:pPr>
            <a:r>
              <a:rPr lang="en-US" sz="2400" b="1" dirty="0">
                <a:solidFill>
                  <a:srgbClr val="FF0000"/>
                </a:solidFill>
              </a:rPr>
              <a:t>C</a:t>
            </a:r>
            <a:r>
              <a:rPr lang="en-US" sz="2000" b="1" dirty="0"/>
              <a:t>ardinality </a:t>
            </a:r>
            <a:endParaRPr lang="en-US" sz="2400" b="1" dirty="0"/>
          </a:p>
          <a:p>
            <a:pPr lvl="1">
              <a:defRPr/>
            </a:pPr>
            <a:r>
              <a:rPr lang="en-US" sz="1800" dirty="0">
                <a:ea typeface="+mn-ea"/>
                <a:cs typeface="+mn-cs"/>
              </a:rPr>
              <a:t> Are there exactly enough values?</a:t>
            </a:r>
          </a:p>
          <a:p>
            <a:pPr>
              <a:defRPr/>
            </a:pPr>
            <a:r>
              <a:rPr lang="en-US" sz="2400" b="1" dirty="0">
                <a:solidFill>
                  <a:srgbClr val="FF0000"/>
                </a:solidFill>
              </a:rPr>
              <a:t>T</a:t>
            </a:r>
            <a:r>
              <a:rPr lang="en-US" sz="2000" b="1" dirty="0"/>
              <a:t>ime (absolute and relative) </a:t>
            </a:r>
          </a:p>
          <a:p>
            <a:pPr lvl="1">
              <a:defRPr/>
            </a:pPr>
            <a:r>
              <a:rPr lang="en-US" sz="1800" dirty="0">
                <a:ea typeface="+mn-ea"/>
                <a:cs typeface="+mn-cs"/>
              </a:rPr>
              <a:t> Is everything happening in order? At the right time? In time?</a:t>
            </a:r>
          </a:p>
        </p:txBody>
      </p:sp>
    </p:spTree>
    <p:extLst>
      <p:ext uri="{BB962C8B-B14F-4D97-AF65-F5344CB8AC3E}">
        <p14:creationId xmlns:p14="http://schemas.microsoft.com/office/powerpoint/2010/main" val="2480023492"/>
      </p:ext>
    </p:extLst>
  </p:cSld>
  <p:clrMapOvr>
    <a:masterClrMapping/>
  </p:clrMapOvr>
  <p:transition advClick="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ED582A6-C7D5-4BE7-87F0-1DEA4C1CA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Junit</a:t>
            </a:r>
            <a:br>
              <a:rPr lang="en-US" dirty="0"/>
            </a:br>
            <a:endParaRPr lang="en-US" dirty="0"/>
          </a:p>
        </p:txBody>
      </p:sp>
      <p:sp>
        <p:nvSpPr>
          <p:cNvPr id="23555" name="Text Placeholder 4">
            <a:extLst>
              <a:ext uri="{FF2B5EF4-FFF2-40B4-BE49-F238E27FC236}">
                <a16:creationId xmlns:a16="http://schemas.microsoft.com/office/drawing/2014/main" id="{105663F0-1201-4556-85CF-995167A792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  <p:transition advClick="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>
            <a:extLst>
              <a:ext uri="{FF2B5EF4-FFF2-40B4-BE49-F238E27FC236}">
                <a16:creationId xmlns:a16="http://schemas.microsoft.com/office/drawing/2014/main" id="{3F0A1C52-E655-46CC-A6CE-015EF1D322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Testing Tools -JUNIT</a:t>
            </a:r>
          </a:p>
        </p:txBody>
      </p:sp>
      <p:sp>
        <p:nvSpPr>
          <p:cNvPr id="21507" name="Content Placeholder 2">
            <a:extLst>
              <a:ext uri="{FF2B5EF4-FFF2-40B4-BE49-F238E27FC236}">
                <a16:creationId xmlns:a16="http://schemas.microsoft.com/office/drawing/2014/main" id="{D25C85F0-10CC-4DD4-AD81-8D9B5F57BE9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altLang="en-US" sz="1800" dirty="0"/>
          </a:p>
          <a:p>
            <a:pPr eaLnBrk="1" hangingPunct="1"/>
            <a:r>
              <a:rPr lang="en-US" altLang="en-US" sz="2000" dirty="0"/>
              <a:t>Open source for automated test ,developed by </a:t>
            </a:r>
            <a:r>
              <a:rPr lang="en-US" altLang="en-US" sz="2000" dirty="0">
                <a:ea typeface="ＭＳ Ｐゴシック" panose="020B0600070205080204" pitchFamily="34" charset="-128"/>
              </a:rPr>
              <a:t> </a:t>
            </a:r>
            <a:r>
              <a:rPr lang="en-US" altLang="en-US" sz="2000" b="1" dirty="0">
                <a:ea typeface="ＭＳ Ｐゴシック" panose="020B0600070205080204" pitchFamily="34" charset="-128"/>
              </a:rPr>
              <a:t>Kent Beck</a:t>
            </a:r>
            <a:r>
              <a:rPr lang="en-US" altLang="en-US" sz="2000" dirty="0">
                <a:ea typeface="ＭＳ Ｐゴシック" panose="020B0600070205080204" pitchFamily="34" charset="-128"/>
              </a:rPr>
              <a:t> and </a:t>
            </a:r>
            <a:r>
              <a:rPr lang="en-US" altLang="en-US" sz="2000" b="1" dirty="0">
                <a:ea typeface="ＭＳ Ｐゴシック" panose="020B0600070205080204" pitchFamily="34" charset="-128"/>
              </a:rPr>
              <a:t>Erich Gamma</a:t>
            </a:r>
          </a:p>
          <a:p>
            <a:pPr eaLnBrk="1" hangingPunct="1"/>
            <a:endParaRPr lang="en-US" altLang="en-US" sz="2000" dirty="0"/>
          </a:p>
          <a:p>
            <a:pPr eaLnBrk="1" hangingPunct="1"/>
            <a:r>
              <a:rPr lang="en-US" altLang="en-US" sz="2000" dirty="0"/>
              <a:t>Widely used in industry and can be used as stand alone or within an IDE such as Eclipse.</a:t>
            </a:r>
          </a:p>
          <a:p>
            <a:endParaRPr lang="en-US" altLang="en-US" sz="2000" dirty="0"/>
          </a:p>
          <a:p>
            <a:r>
              <a:rPr lang="en-US" altLang="en-US" sz="2000" dirty="0"/>
              <a:t>Part of a family known as the </a:t>
            </a:r>
            <a:r>
              <a:rPr lang="en-US" altLang="en-US" sz="2000" dirty="0" err="1"/>
              <a:t>xUnit</a:t>
            </a:r>
            <a:r>
              <a:rPr lang="en-US" altLang="en-US" sz="2000" dirty="0"/>
              <a:t> </a:t>
            </a:r>
          </a:p>
          <a:p>
            <a:endParaRPr lang="en-US" altLang="en-US" sz="2000" dirty="0"/>
          </a:p>
          <a:p>
            <a:r>
              <a:rPr lang="en-US" altLang="en-US" sz="2000" dirty="0"/>
              <a:t>Linked as a JAR at compile-time and can be used to write repeatable tests</a:t>
            </a:r>
          </a:p>
        </p:txBody>
      </p:sp>
    </p:spTree>
    <p:extLst>
      <p:ext uri="{BB962C8B-B14F-4D97-AF65-F5344CB8AC3E}">
        <p14:creationId xmlns:p14="http://schemas.microsoft.com/office/powerpoint/2010/main" val="4127685402"/>
      </p:ext>
    </p:extLst>
  </p:cSld>
  <p:clrMapOvr>
    <a:masterClrMapping/>
  </p:clrMapOvr>
  <p:transition advClick="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>
            <a:extLst>
              <a:ext uri="{FF2B5EF4-FFF2-40B4-BE49-F238E27FC236}">
                <a16:creationId xmlns:a16="http://schemas.microsoft.com/office/drawing/2014/main" id="{D4C19DC8-6FAE-4A01-8985-F1D844C203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r>
              <a:rPr lang="en-US" altLang="en-US" dirty="0">
                <a:solidFill>
                  <a:schemeClr val="tx1"/>
                </a:solidFill>
              </a:rPr>
              <a:t>Features</a:t>
            </a:r>
            <a:endParaRPr lang="en-US" altLang="en-US" dirty="0"/>
          </a:p>
        </p:txBody>
      </p:sp>
      <p:sp>
        <p:nvSpPr>
          <p:cNvPr id="28675" name="Content Placeholder 2">
            <a:extLst>
              <a:ext uri="{FF2B5EF4-FFF2-40B4-BE49-F238E27FC236}">
                <a16:creationId xmlns:a16="http://schemas.microsoft.com/office/drawing/2014/main" id="{12A5105E-45FC-4D6A-9A94-49280532A86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altLang="en-US" sz="2000" dirty="0">
              <a:hlinkClick r:id="rId2"/>
            </a:endParaRPr>
          </a:p>
          <a:p>
            <a:endParaRPr lang="en-US" altLang="en-US" sz="2000" b="1" dirty="0"/>
          </a:p>
          <a:p>
            <a:pPr lvl="1"/>
            <a:r>
              <a:rPr lang="en-US" altLang="en-US" sz="2000" dirty="0"/>
              <a:t>Assertions for testing expected results.</a:t>
            </a:r>
          </a:p>
          <a:p>
            <a:pPr lvl="1"/>
            <a:endParaRPr lang="en-US" altLang="en-US" sz="2000" dirty="0"/>
          </a:p>
          <a:p>
            <a:pPr lvl="1"/>
            <a:r>
              <a:rPr lang="en-US" altLang="en-US" sz="2000" dirty="0"/>
              <a:t>Test features for sharing common test data.</a:t>
            </a:r>
          </a:p>
          <a:p>
            <a:pPr lvl="1"/>
            <a:endParaRPr lang="en-US" altLang="en-US" sz="2000" dirty="0"/>
          </a:p>
          <a:p>
            <a:pPr lvl="1"/>
            <a:r>
              <a:rPr lang="en-US" altLang="en-US" sz="2000" dirty="0"/>
              <a:t>Test suites for easily organizing and running tests.</a:t>
            </a:r>
          </a:p>
          <a:p>
            <a:pPr lvl="1"/>
            <a:endParaRPr lang="en-US" altLang="en-US" sz="2000" dirty="0"/>
          </a:p>
          <a:p>
            <a:pPr lvl="1"/>
            <a:r>
              <a:rPr lang="en-US" altLang="en-US" sz="2000" dirty="0"/>
              <a:t>Graphical and textual test runners.</a:t>
            </a:r>
          </a:p>
        </p:txBody>
      </p:sp>
    </p:spTree>
  </p:cSld>
  <p:clrMapOvr>
    <a:masterClrMapping/>
  </p:clrMapOvr>
  <p:transition advClick="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>
            <a:extLst>
              <a:ext uri="{FF2B5EF4-FFF2-40B4-BE49-F238E27FC236}">
                <a16:creationId xmlns:a16="http://schemas.microsoft.com/office/drawing/2014/main" id="{DFFB8232-DEB6-48EC-8F37-E9D252F266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Junit 5</a:t>
            </a:r>
            <a:endParaRPr lang="en-IN" altLang="en-US" dirty="0"/>
          </a:p>
        </p:txBody>
      </p:sp>
      <p:sp>
        <p:nvSpPr>
          <p:cNvPr id="52227" name="Content Placeholder 2">
            <a:extLst>
              <a:ext uri="{FF2B5EF4-FFF2-40B4-BE49-F238E27FC236}">
                <a16:creationId xmlns:a16="http://schemas.microsoft.com/office/drawing/2014/main" id="{00F5B0CC-EDA0-4A2E-ADD1-B398C5D9508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en-US" sz="2000" dirty="0"/>
              <a:t>Composed of  modules from three different sub-projects.</a:t>
            </a:r>
          </a:p>
          <a:p>
            <a:pPr>
              <a:lnSpc>
                <a:spcPct val="150000"/>
              </a:lnSpc>
            </a:pPr>
            <a:r>
              <a:rPr lang="en-US" altLang="en-US" sz="2000" dirty="0"/>
              <a:t>Requires Java 8 (or higher) at runtime. </a:t>
            </a:r>
          </a:p>
          <a:p>
            <a:pPr>
              <a:lnSpc>
                <a:spcPct val="150000"/>
              </a:lnSpc>
            </a:pPr>
            <a:r>
              <a:rPr lang="en-US" altLang="en-US" sz="2000" dirty="0"/>
              <a:t>Can also test code that has been compiled with previous versions of the JDK.</a:t>
            </a:r>
          </a:p>
          <a:p>
            <a:endParaRPr lang="en-US" altLang="en-US" dirty="0"/>
          </a:p>
          <a:p>
            <a:endParaRPr lang="en-IN" altLang="en-US" dirty="0"/>
          </a:p>
        </p:txBody>
      </p:sp>
      <p:pic>
        <p:nvPicPr>
          <p:cNvPr id="52228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3C1B8F98-5A73-40F1-A44F-75DBD04EF9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581400"/>
            <a:ext cx="71628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02065305"/>
      </p:ext>
    </p:extLst>
  </p:cSld>
  <p:clrMapOvr>
    <a:masterClrMapping/>
  </p:clrMapOvr>
  <p:transition advClick="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>
            <a:extLst>
              <a:ext uri="{FF2B5EF4-FFF2-40B4-BE49-F238E27FC236}">
                <a16:creationId xmlns:a16="http://schemas.microsoft.com/office/drawing/2014/main" id="{4F4D2319-6E9C-44D4-BB38-261D9447F7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br>
              <a:rPr lang="en-US" altLang="en-US" dirty="0"/>
            </a:br>
            <a:r>
              <a:rPr lang="en-US" altLang="en-US" dirty="0"/>
              <a:t>JUnit Platform </a:t>
            </a:r>
            <a:br>
              <a:rPr lang="en-US" altLang="en-US" dirty="0"/>
            </a:br>
            <a:endParaRPr lang="en-IN" altLang="en-US" dirty="0"/>
          </a:p>
        </p:txBody>
      </p:sp>
      <p:sp>
        <p:nvSpPr>
          <p:cNvPr id="53251" name="Content Placeholder 2">
            <a:extLst>
              <a:ext uri="{FF2B5EF4-FFF2-40B4-BE49-F238E27FC236}">
                <a16:creationId xmlns:a16="http://schemas.microsoft.com/office/drawing/2014/main" id="{0AC6C5AA-F1A3-437C-8610-01AB46FE89F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en-US" altLang="en-US" sz="2000" dirty="0"/>
          </a:p>
          <a:p>
            <a:pPr>
              <a:lnSpc>
                <a:spcPct val="150000"/>
              </a:lnSpc>
            </a:pPr>
            <a:r>
              <a:rPr lang="en-US" altLang="en-US" sz="2000" dirty="0"/>
              <a:t>The Foundation for launching testing frameworks on the JVM. </a:t>
            </a:r>
          </a:p>
          <a:p>
            <a:pPr>
              <a:lnSpc>
                <a:spcPct val="150000"/>
              </a:lnSpc>
            </a:pPr>
            <a:r>
              <a:rPr lang="en-US" altLang="en-US" sz="2000" dirty="0"/>
              <a:t>Defines the API for developing a testing framework that runs on the platform. </a:t>
            </a:r>
          </a:p>
          <a:p>
            <a:pPr>
              <a:lnSpc>
                <a:spcPct val="150000"/>
              </a:lnSpc>
            </a:pPr>
            <a:r>
              <a:rPr lang="en-US" altLang="en-US" sz="2000" dirty="0"/>
              <a:t>Provides a Console Launcher to launch the platform from the command line </a:t>
            </a:r>
          </a:p>
          <a:p>
            <a:pPr>
              <a:lnSpc>
                <a:spcPct val="150000"/>
              </a:lnSpc>
            </a:pPr>
            <a:r>
              <a:rPr lang="en-US" altLang="en-US" sz="2000" dirty="0"/>
              <a:t>Platform also exists in popular IDEs </a:t>
            </a:r>
          </a:p>
          <a:p>
            <a:pPr>
              <a:lnSpc>
                <a:spcPct val="150000"/>
              </a:lnSpc>
            </a:pPr>
            <a:endParaRPr lang="en-I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583380618"/>
      </p:ext>
    </p:extLst>
  </p:cSld>
  <p:clrMapOvr>
    <a:masterClrMapping/>
  </p:clrMapOvr>
  <p:transition advClick="0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>
            <a:extLst>
              <a:ext uri="{FF2B5EF4-FFF2-40B4-BE49-F238E27FC236}">
                <a16:creationId xmlns:a16="http://schemas.microsoft.com/office/drawing/2014/main" id="{FBFCF120-88C3-4423-A31F-1C6802621E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Junit Jupiter</a:t>
            </a:r>
            <a:endParaRPr lang="en-IN" altLang="en-US" dirty="0"/>
          </a:p>
        </p:txBody>
      </p:sp>
      <p:sp>
        <p:nvSpPr>
          <p:cNvPr id="59395" name="Content Placeholder 2">
            <a:extLst>
              <a:ext uri="{FF2B5EF4-FFF2-40B4-BE49-F238E27FC236}">
                <a16:creationId xmlns:a16="http://schemas.microsoft.com/office/drawing/2014/main" id="{1E782A6C-7809-47E0-9B53-73371A8B3DE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en-US" sz="2000" b="1" dirty="0"/>
              <a:t>JUnit Jupiter </a:t>
            </a:r>
          </a:p>
          <a:p>
            <a:pPr lvl="1">
              <a:lnSpc>
                <a:spcPct val="150000"/>
              </a:lnSpc>
            </a:pPr>
            <a:r>
              <a:rPr lang="en-US" altLang="en-US" sz="2000" dirty="0"/>
              <a:t>Combination of the new programming model and extension model for writing tests </a:t>
            </a:r>
          </a:p>
          <a:p>
            <a:pPr lvl="1">
              <a:lnSpc>
                <a:spcPct val="150000"/>
              </a:lnSpc>
            </a:pPr>
            <a:r>
              <a:rPr lang="en-US" altLang="en-US" sz="2000" dirty="0"/>
              <a:t>Provides a </a:t>
            </a:r>
            <a:r>
              <a:rPr lang="en-US" altLang="en-US" sz="2000" dirty="0" err="1"/>
              <a:t>TestEngine</a:t>
            </a:r>
            <a:r>
              <a:rPr lang="en-US" altLang="en-US" sz="2000" dirty="0"/>
              <a:t> for running Jupiter based tests on the platform.</a:t>
            </a:r>
          </a:p>
          <a:p>
            <a:pPr>
              <a:lnSpc>
                <a:spcPct val="150000"/>
              </a:lnSpc>
            </a:pPr>
            <a:endParaRPr lang="en-US" altLang="en-US" sz="2000" dirty="0"/>
          </a:p>
          <a:p>
            <a:pPr>
              <a:lnSpc>
                <a:spcPct val="150000"/>
              </a:lnSpc>
            </a:pPr>
            <a:r>
              <a:rPr lang="en-US" altLang="en-US" sz="2000" b="1" dirty="0"/>
              <a:t>JUnit Vintage </a:t>
            </a:r>
          </a:p>
          <a:p>
            <a:pPr lvl="1">
              <a:lnSpc>
                <a:spcPct val="150000"/>
              </a:lnSpc>
            </a:pPr>
            <a:r>
              <a:rPr lang="en-US" altLang="en-US" sz="2000" dirty="0"/>
              <a:t>A </a:t>
            </a:r>
            <a:r>
              <a:rPr lang="en-US" altLang="en-US" sz="2000" dirty="0" err="1"/>
              <a:t>TestEngine</a:t>
            </a:r>
            <a:r>
              <a:rPr lang="en-US" altLang="en-US" sz="2000" dirty="0"/>
              <a:t> for running JUnit 3 and JUnit 4 based tests on the platform.</a:t>
            </a:r>
          </a:p>
          <a:p>
            <a:pPr>
              <a:lnSpc>
                <a:spcPct val="150000"/>
              </a:lnSpc>
            </a:pPr>
            <a:endParaRPr lang="en-I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209861096"/>
      </p:ext>
    </p:extLst>
  </p:cSld>
  <p:clrMapOvr>
    <a:masterClrMapping/>
  </p:clrMapOvr>
  <p:transition advClick="0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>
            <a:extLst>
              <a:ext uri="{FF2B5EF4-FFF2-40B4-BE49-F238E27FC236}">
                <a16:creationId xmlns:a16="http://schemas.microsoft.com/office/drawing/2014/main" id="{6E0D0EBC-617B-4ED0-AF14-5E99635B30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Installation</a:t>
            </a:r>
          </a:p>
        </p:txBody>
      </p:sp>
      <p:sp>
        <p:nvSpPr>
          <p:cNvPr id="31747" name="Content Placeholder 2">
            <a:extLst>
              <a:ext uri="{FF2B5EF4-FFF2-40B4-BE49-F238E27FC236}">
                <a16:creationId xmlns:a16="http://schemas.microsoft.com/office/drawing/2014/main" id="{DC6AC90A-0BEE-4C8E-95DA-D9F72A39F9D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000"/>
              <a:t>Download latest version of JUnit jar file from </a:t>
            </a:r>
            <a:r>
              <a:rPr lang="en-US" altLang="en-US" sz="2000">
                <a:hlinkClick r:id="rId2"/>
              </a:rPr>
              <a:t>http://www.junit.org</a:t>
            </a:r>
            <a:r>
              <a:rPr lang="en-US" altLang="en-US" sz="2000"/>
              <a:t>. </a:t>
            </a:r>
          </a:p>
          <a:p>
            <a:endParaRPr lang="en-US" altLang="en-US" sz="2000"/>
          </a:p>
          <a:p>
            <a:r>
              <a:rPr lang="en-US" altLang="en-US" sz="2000"/>
              <a:t>Downloaded Jar File is placed in the classpath</a:t>
            </a:r>
          </a:p>
          <a:p>
            <a:endParaRPr lang="en-US" altLang="en-US" sz="2000"/>
          </a:p>
          <a:p>
            <a:r>
              <a:rPr lang="en-US" altLang="en-US" sz="2000"/>
              <a:t>Can Create a  Stand Alone Java Application to Execute the tests</a:t>
            </a:r>
          </a:p>
          <a:p>
            <a:endParaRPr lang="en-US" altLang="en-US" sz="2000"/>
          </a:p>
          <a:p>
            <a:r>
              <a:rPr lang="en-US" altLang="en-US" sz="2000"/>
              <a:t>Can Also use Popular IDE Like Eclipse, NetBeans to run tests</a:t>
            </a:r>
          </a:p>
        </p:txBody>
      </p:sp>
    </p:spTree>
  </p:cSld>
  <p:clrMapOvr>
    <a:masterClrMapping/>
  </p:clrMapOvr>
  <p:transition advClick="0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>
            <a:extLst>
              <a:ext uri="{FF2B5EF4-FFF2-40B4-BE49-F238E27FC236}">
                <a16:creationId xmlns:a16="http://schemas.microsoft.com/office/drawing/2014/main" id="{5D0844F2-31DE-4E7E-8628-0DF9D3CA03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altLang="en-US" dirty="0"/>
              <a:t>Test Classes and Methods</a:t>
            </a:r>
            <a:br>
              <a:rPr lang="en-US" altLang="en-US" dirty="0"/>
            </a:br>
            <a:endParaRPr lang="en-IN" altLang="en-US" dirty="0"/>
          </a:p>
        </p:txBody>
      </p:sp>
      <p:sp>
        <p:nvSpPr>
          <p:cNvPr id="60419" name="Content Placeholder 2">
            <a:extLst>
              <a:ext uri="{FF2B5EF4-FFF2-40B4-BE49-F238E27FC236}">
                <a16:creationId xmlns:a16="http://schemas.microsoft.com/office/drawing/2014/main" id="{0E6695DF-BCFF-4F5D-B4C1-67ACB023AD7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000" b="1" dirty="0"/>
              <a:t>Test Class</a:t>
            </a:r>
          </a:p>
          <a:p>
            <a:pPr lvl="1"/>
            <a:r>
              <a:rPr lang="en-US" altLang="en-US" sz="2000" dirty="0"/>
              <a:t>Top-level class,</a:t>
            </a:r>
            <a:r>
              <a:rPr lang="en-US" altLang="en-US" sz="2000" i="1" dirty="0"/>
              <a:t> Must</a:t>
            </a:r>
            <a:r>
              <a:rPr lang="en-US" altLang="en-US" sz="2000" b="1" i="1" dirty="0">
                <a:solidFill>
                  <a:srgbClr val="C00000"/>
                </a:solidFill>
              </a:rPr>
              <a:t> NOT be abstract</a:t>
            </a:r>
          </a:p>
          <a:p>
            <a:pPr lvl="1"/>
            <a:r>
              <a:rPr lang="en-US" altLang="en-US" sz="2000" dirty="0"/>
              <a:t>Static member class,</a:t>
            </a:r>
          </a:p>
          <a:p>
            <a:pPr lvl="1"/>
            <a:r>
              <a:rPr lang="en-US" altLang="en-US" sz="2000" dirty="0"/>
              <a:t>@Nested class that contains at least one test method.</a:t>
            </a:r>
          </a:p>
          <a:p>
            <a:pPr lvl="1"/>
            <a:r>
              <a:rPr lang="en-US" altLang="en-US" sz="2000" b="1" dirty="0"/>
              <a:t>Can </a:t>
            </a:r>
            <a:r>
              <a:rPr lang="en-US" altLang="en-US" sz="2000" dirty="0"/>
              <a:t>declare custom display name with @DisplayName</a:t>
            </a:r>
          </a:p>
          <a:p>
            <a:endParaRPr lang="en-US" altLang="en-US" sz="2000" b="1" dirty="0"/>
          </a:p>
          <a:p>
            <a:r>
              <a:rPr lang="en-US" altLang="en-US" sz="2000" b="1" dirty="0"/>
              <a:t>Test Method: </a:t>
            </a:r>
          </a:p>
          <a:p>
            <a:pPr lvl="1"/>
            <a:r>
              <a:rPr lang="en-US" altLang="en-US" sz="2000" b="1" dirty="0">
                <a:solidFill>
                  <a:srgbClr val="7030A0"/>
                </a:solidFill>
              </a:rPr>
              <a:t>Instance method</a:t>
            </a:r>
            <a:r>
              <a:rPr lang="en-US" altLang="en-US" sz="2000" dirty="0"/>
              <a:t> annotated with </a:t>
            </a:r>
            <a:r>
              <a:rPr lang="en-US" altLang="en-US" sz="2000" b="1" dirty="0">
                <a:solidFill>
                  <a:srgbClr val="7030A0"/>
                </a:solidFill>
              </a:rPr>
              <a:t>@Test</a:t>
            </a:r>
          </a:p>
          <a:p>
            <a:pPr lvl="1"/>
            <a:r>
              <a:rPr lang="en-US" altLang="en-US" sz="2000" b="1" i="1" dirty="0">
                <a:solidFill>
                  <a:srgbClr val="C00000"/>
                </a:solidFill>
              </a:rPr>
              <a:t>Method </a:t>
            </a:r>
            <a:r>
              <a:rPr lang="en-US" altLang="en-US" sz="2000" i="1" dirty="0"/>
              <a:t>must </a:t>
            </a:r>
            <a:r>
              <a:rPr lang="en-US" altLang="en-US" sz="2000" b="1" i="1" dirty="0">
                <a:solidFill>
                  <a:srgbClr val="C00000"/>
                </a:solidFill>
              </a:rPr>
              <a:t>be void</a:t>
            </a:r>
          </a:p>
          <a:p>
            <a:pPr lvl="1"/>
            <a:r>
              <a:rPr lang="en-US" altLang="en-US" sz="2000" dirty="0"/>
              <a:t>Need not be Public but </a:t>
            </a:r>
            <a:r>
              <a:rPr lang="en-US" altLang="en-US" sz="2000" b="1" dirty="0">
                <a:solidFill>
                  <a:srgbClr val="00B0F0"/>
                </a:solidFill>
              </a:rPr>
              <a:t>should not be private</a:t>
            </a:r>
          </a:p>
          <a:p>
            <a:pPr lvl="1"/>
            <a:r>
              <a:rPr lang="en-US" altLang="en-US" sz="2000" b="1" dirty="0"/>
              <a:t>Can </a:t>
            </a:r>
            <a:r>
              <a:rPr lang="en-US" altLang="en-US" sz="2000" dirty="0"/>
              <a:t>declare custom display name with @DisplayName</a:t>
            </a:r>
          </a:p>
          <a:p>
            <a:pPr lvl="1"/>
            <a:r>
              <a:rPr lang="en-US" altLang="en-US" sz="2000" dirty="0"/>
              <a:t>Can also have following annotations</a:t>
            </a:r>
          </a:p>
          <a:p>
            <a:pPr lvl="2"/>
            <a:r>
              <a:rPr lang="en-US" altLang="en-US" sz="2000" dirty="0"/>
              <a:t>@RepeatedTest, @ParameterizedTest</a:t>
            </a:r>
          </a:p>
        </p:txBody>
      </p:sp>
    </p:spTree>
    <p:extLst>
      <p:ext uri="{BB962C8B-B14F-4D97-AF65-F5344CB8AC3E}">
        <p14:creationId xmlns:p14="http://schemas.microsoft.com/office/powerpoint/2010/main" val="654491927"/>
      </p:ext>
    </p:extLst>
  </p:cSld>
  <p:clrMapOvr>
    <a:masterClrMapping/>
  </p:clrMapOvr>
  <p:transition advClick="0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>
            <a:extLst>
              <a:ext uri="{FF2B5EF4-FFF2-40B4-BE49-F238E27FC236}">
                <a16:creationId xmlns:a16="http://schemas.microsoft.com/office/drawing/2014/main" id="{5E6CD520-D430-4436-95F6-F5E4EB1BA5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Write Unit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53AC6E-D08C-4913-A89F-04333CBDEF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IN" sz="2000" b="1" dirty="0">
                <a:solidFill>
                  <a:srgbClr val="7F0055"/>
                </a:solidFill>
                <a:latin typeface="Arial" panose="020B0604020202020204" pitchFamily="34" charset="0"/>
              </a:rPr>
              <a:t>public</a:t>
            </a:r>
            <a:r>
              <a:rPr lang="en-IN" sz="2000" b="1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IN" sz="2000" b="1" dirty="0">
                <a:solidFill>
                  <a:srgbClr val="7F0055"/>
                </a:solidFill>
                <a:latin typeface="Arial" panose="020B0604020202020204" pitchFamily="34" charset="0"/>
              </a:rPr>
              <a:t>class</a:t>
            </a:r>
            <a:r>
              <a:rPr lang="en-IN" sz="2000" b="1" dirty="0">
                <a:solidFill>
                  <a:srgbClr val="000000"/>
                </a:solidFill>
                <a:latin typeface="Arial" panose="020B0604020202020204" pitchFamily="34" charset="0"/>
              </a:rPr>
              <a:t> Greeting {</a:t>
            </a:r>
          </a:p>
          <a:p>
            <a:pPr marL="457200" lvl="1" indent="0">
              <a:buNone/>
            </a:pPr>
            <a:endParaRPr lang="en-IN" sz="2000" dirty="0">
              <a:latin typeface="Arial" panose="020B0604020202020204" pitchFamily="34" charset="0"/>
            </a:endParaRPr>
          </a:p>
          <a:p>
            <a:pPr marL="457200" lvl="1" indent="0">
              <a:buNone/>
            </a:pPr>
            <a:endParaRPr lang="en-IN" sz="2000" dirty="0">
              <a:latin typeface="Arial" panose="020B0604020202020204" pitchFamily="34" charset="0"/>
            </a:endParaRPr>
          </a:p>
          <a:p>
            <a:pPr marL="457200" lvl="1" indent="0">
              <a:buNone/>
            </a:pPr>
            <a:r>
              <a:rPr lang="en-IN" sz="2000" b="1" dirty="0">
                <a:solidFill>
                  <a:srgbClr val="7F0055"/>
                </a:solidFill>
                <a:latin typeface="Arial" panose="020B0604020202020204" pitchFamily="34" charset="0"/>
              </a:rPr>
              <a:t>public</a:t>
            </a:r>
            <a:r>
              <a:rPr lang="en-IN" sz="2000" b="1" dirty="0">
                <a:solidFill>
                  <a:srgbClr val="000000"/>
                </a:solidFill>
                <a:latin typeface="Arial" panose="020B0604020202020204" pitchFamily="34" charset="0"/>
              </a:rPr>
              <a:t> String </a:t>
            </a:r>
            <a:r>
              <a:rPr lang="en-IN" sz="2000" b="1" dirty="0" err="1">
                <a:solidFill>
                  <a:srgbClr val="000000"/>
                </a:solidFill>
                <a:latin typeface="Arial" panose="020B0604020202020204" pitchFamily="34" charset="0"/>
              </a:rPr>
              <a:t>getMessage</a:t>
            </a:r>
            <a:r>
              <a:rPr lang="en-IN" sz="2000" b="1" dirty="0">
                <a:solidFill>
                  <a:srgbClr val="000000"/>
                </a:solidFill>
                <a:latin typeface="Arial" panose="020B0604020202020204" pitchFamily="34" charset="0"/>
              </a:rPr>
              <a:t>() {</a:t>
            </a:r>
          </a:p>
          <a:p>
            <a:pPr marL="457200" lvl="1" indent="0">
              <a:buNone/>
            </a:pPr>
            <a:endParaRPr lang="en-IN" sz="2000" dirty="0">
              <a:latin typeface="Arial" panose="020B0604020202020204" pitchFamily="34" charset="0"/>
            </a:endParaRPr>
          </a:p>
          <a:p>
            <a:pPr marL="457200" lvl="1" indent="0">
              <a:buNone/>
            </a:pPr>
            <a:r>
              <a:rPr lang="en-US" sz="2000" b="1" dirty="0">
                <a:solidFill>
                  <a:srgbClr val="7F0055"/>
                </a:solidFill>
                <a:latin typeface="Arial" panose="020B0604020202020204" pitchFamily="34" charset="0"/>
              </a:rPr>
              <a:t>    return</a:t>
            </a:r>
            <a:r>
              <a:rPr lang="en-US" sz="2000" b="1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sz="2000" b="1" u="sng" dirty="0">
                <a:solidFill>
                  <a:srgbClr val="2A00FF"/>
                </a:solidFill>
                <a:latin typeface="Arial" panose="020B0604020202020204" pitchFamily="34" charset="0"/>
              </a:rPr>
              <a:t>"Welcome to Java Programming"</a:t>
            </a:r>
            <a:r>
              <a:rPr lang="en-US" sz="2000" b="1" u="sng" dirty="0">
                <a:solidFill>
                  <a:srgbClr val="000000"/>
                </a:solidFill>
                <a:latin typeface="Arial" panose="020B0604020202020204" pitchFamily="34" charset="0"/>
              </a:rPr>
              <a:t>;</a:t>
            </a:r>
          </a:p>
          <a:p>
            <a:pPr marL="457200" lvl="1" indent="0">
              <a:buNone/>
            </a:pPr>
            <a:endParaRPr lang="en-US" sz="2000" b="1" u="sng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457200" lvl="1" indent="0">
              <a:buNone/>
            </a:pPr>
            <a:r>
              <a:rPr lang="en-IN" sz="2000" dirty="0">
                <a:solidFill>
                  <a:srgbClr val="000000"/>
                </a:solidFill>
                <a:latin typeface="Arial" panose="020B0604020202020204" pitchFamily="34" charset="0"/>
              </a:rPr>
              <a:t> }</a:t>
            </a:r>
          </a:p>
          <a:p>
            <a:pPr marL="457200" lvl="1" indent="0">
              <a:buNone/>
            </a:pPr>
            <a:endParaRPr lang="en-IN" sz="20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457200" lvl="1" indent="0">
              <a:buNone/>
            </a:pPr>
            <a:r>
              <a:rPr lang="en-IN" sz="2000" dirty="0">
                <a:solidFill>
                  <a:srgbClr val="000000"/>
                </a:solidFill>
                <a:latin typeface="Arial" panose="020B0604020202020204" pitchFamily="34" charset="0"/>
              </a:rPr>
              <a:t>}</a:t>
            </a:r>
          </a:p>
          <a:p>
            <a:pPr marL="914400" lvl="2" indent="0">
              <a:buNone/>
              <a:defRPr/>
            </a:pPr>
            <a:endParaRPr lang="en-US" sz="2000" b="1" dirty="0"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2391994"/>
      </p:ext>
    </p:extLst>
  </p:cSld>
  <p:clrMapOvr>
    <a:masterClrMapping/>
  </p:clrMapOvr>
  <p:transition advClick="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98873D40-5F93-4BD5-9814-8A9A7519F2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Topics</a:t>
            </a:r>
          </a:p>
        </p:txBody>
      </p:sp>
      <p:sp>
        <p:nvSpPr>
          <p:cNvPr id="10243" name="Content Placeholder 2">
            <a:extLst>
              <a:ext uri="{FF2B5EF4-FFF2-40B4-BE49-F238E27FC236}">
                <a16:creationId xmlns:a16="http://schemas.microsoft.com/office/drawing/2014/main" id="{82D39753-FE69-4894-BF58-F619F03DAF8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en-US" sz="2000" dirty="0"/>
              <a:t>Test-Driven Development </a:t>
            </a:r>
          </a:p>
          <a:p>
            <a:pPr>
              <a:lnSpc>
                <a:spcPct val="150000"/>
              </a:lnSpc>
            </a:pPr>
            <a:r>
              <a:rPr lang="en-US" altLang="en-US" sz="2000" dirty="0"/>
              <a:t> Overview of Test-driven Development     </a:t>
            </a:r>
          </a:p>
          <a:p>
            <a:pPr>
              <a:lnSpc>
                <a:spcPct val="150000"/>
              </a:lnSpc>
            </a:pPr>
            <a:r>
              <a:rPr lang="en-US" altLang="en-US" sz="2000" dirty="0"/>
              <a:t>The JUnit Solution</a:t>
            </a:r>
          </a:p>
          <a:p>
            <a:pPr>
              <a:lnSpc>
                <a:spcPct val="150000"/>
              </a:lnSpc>
            </a:pPr>
            <a:r>
              <a:rPr lang="en-US" altLang="en-US" sz="2000" dirty="0"/>
              <a:t> Test, code, refactor, repeat</a:t>
            </a:r>
          </a:p>
        </p:txBody>
      </p:sp>
    </p:spTree>
  </p:cSld>
  <p:clrMapOvr>
    <a:masterClrMapping/>
  </p:clrMapOvr>
  <p:transition advClick="0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itle 1">
            <a:extLst>
              <a:ext uri="{FF2B5EF4-FFF2-40B4-BE49-F238E27FC236}">
                <a16:creationId xmlns:a16="http://schemas.microsoft.com/office/drawing/2014/main" id="{CB79B819-FB23-46C5-802E-A8DE0DDB02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/>
          <a:lstStyle/>
          <a:p>
            <a:br>
              <a:rPr lang="en-US" altLang="en-US" dirty="0"/>
            </a:br>
            <a:r>
              <a:rPr lang="en-US" altLang="en-US" dirty="0"/>
              <a:t>Assertions &amp; Assumptions</a:t>
            </a:r>
            <a:br>
              <a:rPr lang="en-US" altLang="en-US" dirty="0"/>
            </a:br>
            <a:endParaRPr lang="en-IN" altLang="en-US" dirty="0"/>
          </a:p>
        </p:txBody>
      </p:sp>
      <p:sp>
        <p:nvSpPr>
          <p:cNvPr id="77827" name="Content Placeholder 2">
            <a:extLst>
              <a:ext uri="{FF2B5EF4-FFF2-40B4-BE49-F238E27FC236}">
                <a16:creationId xmlns:a16="http://schemas.microsoft.com/office/drawing/2014/main" id="{268A14EF-20A9-4648-834C-8FE08FCDB89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en-US" sz="2000" b="1" dirty="0"/>
              <a:t>Assertions</a:t>
            </a:r>
          </a:p>
          <a:p>
            <a:pPr lvl="1">
              <a:lnSpc>
                <a:spcPct val="150000"/>
              </a:lnSpc>
            </a:pPr>
            <a:r>
              <a:rPr lang="en-US" altLang="en-US" sz="2000" dirty="0"/>
              <a:t>Static methods in </a:t>
            </a:r>
            <a:r>
              <a:rPr lang="en-US" altLang="en-US" sz="2000" b="1" dirty="0" err="1">
                <a:solidFill>
                  <a:srgbClr val="C00000"/>
                </a:solidFill>
              </a:rPr>
              <a:t>org.junit.jupiter.api.Assertions</a:t>
            </a:r>
            <a:r>
              <a:rPr lang="en-US" altLang="en-US" sz="2000" dirty="0"/>
              <a:t> class.</a:t>
            </a:r>
          </a:p>
          <a:p>
            <a:pPr lvl="1">
              <a:lnSpc>
                <a:spcPct val="150000"/>
              </a:lnSpc>
            </a:pPr>
            <a:r>
              <a:rPr lang="en-US" altLang="en-US" sz="2000" dirty="0"/>
              <a:t>Used to support asserting conditions in a Test Method</a:t>
            </a:r>
          </a:p>
          <a:p>
            <a:pPr>
              <a:lnSpc>
                <a:spcPct val="150000"/>
              </a:lnSpc>
            </a:pPr>
            <a:r>
              <a:rPr lang="en-US" altLang="en-US" sz="2000" b="1" dirty="0"/>
              <a:t>Assumptions</a:t>
            </a:r>
          </a:p>
          <a:p>
            <a:pPr lvl="1">
              <a:lnSpc>
                <a:spcPct val="150000"/>
              </a:lnSpc>
            </a:pPr>
            <a:r>
              <a:rPr lang="en-US" altLang="en-US" sz="2000" dirty="0"/>
              <a:t>Static methods in the </a:t>
            </a:r>
            <a:r>
              <a:rPr lang="en-US" altLang="en-US" sz="2000" b="1" dirty="0" err="1">
                <a:solidFill>
                  <a:srgbClr val="C00000"/>
                </a:solidFill>
              </a:rPr>
              <a:t>org.junit.jupiter.api.Assumptions</a:t>
            </a:r>
            <a:r>
              <a:rPr lang="en-US" altLang="en-US" sz="2000" b="1" dirty="0">
                <a:solidFill>
                  <a:srgbClr val="C00000"/>
                </a:solidFill>
              </a:rPr>
              <a:t> </a:t>
            </a:r>
            <a:r>
              <a:rPr lang="en-US" altLang="en-US" sz="2000" dirty="0"/>
              <a:t>class. </a:t>
            </a:r>
          </a:p>
          <a:p>
            <a:pPr lvl="1">
              <a:lnSpc>
                <a:spcPct val="150000"/>
              </a:lnSpc>
            </a:pPr>
            <a:r>
              <a:rPr lang="en-US" altLang="en-US" sz="2000" dirty="0"/>
              <a:t>Execute a test only when the specified condition met </a:t>
            </a:r>
          </a:p>
          <a:p>
            <a:pPr lvl="2">
              <a:lnSpc>
                <a:spcPct val="150000"/>
              </a:lnSpc>
            </a:pPr>
            <a:r>
              <a:rPr lang="en-US" altLang="en-US" sz="2000" dirty="0"/>
              <a:t>If not met Test will be aborted. </a:t>
            </a:r>
          </a:p>
          <a:p>
            <a:pPr lvl="2">
              <a:lnSpc>
                <a:spcPct val="150000"/>
              </a:lnSpc>
            </a:pPr>
            <a:r>
              <a:rPr lang="en-US" altLang="en-US" sz="2000" dirty="0"/>
              <a:t>The aborted test will not cause build failure. </a:t>
            </a:r>
          </a:p>
          <a:p>
            <a:pPr lvl="3">
              <a:lnSpc>
                <a:spcPct val="150000"/>
              </a:lnSpc>
            </a:pPr>
            <a:r>
              <a:rPr lang="en-US" altLang="en-US" dirty="0"/>
              <a:t>But Throws </a:t>
            </a:r>
            <a:r>
              <a:rPr lang="en-US" altLang="en-US" b="1" i="1" dirty="0" err="1"/>
              <a:t>TestAbortedException</a:t>
            </a:r>
            <a:r>
              <a:rPr lang="en-US" altLang="en-US" dirty="0"/>
              <a:t> and the test is skipped.</a:t>
            </a:r>
          </a:p>
        </p:txBody>
      </p:sp>
    </p:spTree>
    <p:extLst>
      <p:ext uri="{BB962C8B-B14F-4D97-AF65-F5344CB8AC3E}">
        <p14:creationId xmlns:p14="http://schemas.microsoft.com/office/powerpoint/2010/main" val="3276571713"/>
      </p:ext>
    </p:extLst>
  </p:cSld>
  <p:clrMapOvr>
    <a:masterClrMapping/>
  </p:clrMapOvr>
  <p:transition advClick="0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0182A-3AF4-4B0C-9D05-FF3F78F4C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Assertions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2A0C8B-F995-4DD1-BF60-68ADB6AA97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en-US" sz="2000" b="1" dirty="0" err="1"/>
              <a:t>assertEquals</a:t>
            </a:r>
            <a:r>
              <a:rPr lang="en-US" altLang="en-US" sz="2000" b="1" dirty="0"/>
              <a:t>(expected, actual)	</a:t>
            </a:r>
          </a:p>
          <a:p>
            <a:pPr lvl="1">
              <a:lnSpc>
                <a:spcPct val="150000"/>
              </a:lnSpc>
            </a:pPr>
            <a:r>
              <a:rPr lang="en-US" altLang="en-US" sz="2000" dirty="0"/>
              <a:t>Fails when expected does not equal actual</a:t>
            </a:r>
          </a:p>
          <a:p>
            <a:pPr>
              <a:lnSpc>
                <a:spcPct val="150000"/>
              </a:lnSpc>
            </a:pPr>
            <a:r>
              <a:rPr lang="en-US" altLang="en-US" sz="2000" b="1" dirty="0" err="1"/>
              <a:t>assertNull</a:t>
            </a:r>
            <a:r>
              <a:rPr lang="en-US" altLang="en-US" sz="2000" b="1" dirty="0"/>
              <a:t>(actual)	</a:t>
            </a:r>
          </a:p>
          <a:p>
            <a:pPr lvl="1">
              <a:lnSpc>
                <a:spcPct val="150000"/>
              </a:lnSpc>
            </a:pPr>
            <a:r>
              <a:rPr lang="en-US" altLang="en-US" sz="2000" dirty="0"/>
              <a:t>Fails when actual is not null</a:t>
            </a:r>
          </a:p>
          <a:p>
            <a:pPr>
              <a:lnSpc>
                <a:spcPct val="150000"/>
              </a:lnSpc>
            </a:pPr>
            <a:r>
              <a:rPr lang="en-US" altLang="en-US" sz="2000" b="1" dirty="0" err="1"/>
              <a:t>assertAll</a:t>
            </a:r>
            <a:r>
              <a:rPr lang="en-US" altLang="en-US" sz="2000" b="1" dirty="0"/>
              <a:t>()	</a:t>
            </a:r>
          </a:p>
          <a:p>
            <a:pPr lvl="1">
              <a:lnSpc>
                <a:spcPct val="150000"/>
              </a:lnSpc>
            </a:pPr>
            <a:r>
              <a:rPr lang="en-US" altLang="en-US" sz="2000" dirty="0"/>
              <a:t>Group many assertions </a:t>
            </a:r>
          </a:p>
          <a:p>
            <a:pPr lvl="1">
              <a:lnSpc>
                <a:spcPct val="150000"/>
              </a:lnSpc>
            </a:pPr>
            <a:r>
              <a:rPr lang="en-US" altLang="en-US" sz="2000" dirty="0"/>
              <a:t>Every assertion is executed even if one or more of them fails</a:t>
            </a:r>
          </a:p>
          <a:p>
            <a:pPr>
              <a:lnSpc>
                <a:spcPct val="150000"/>
              </a:lnSpc>
            </a:pPr>
            <a:r>
              <a:rPr lang="en-US" altLang="en-US" sz="2000" b="1" dirty="0" err="1"/>
              <a:t>assertThrows</a:t>
            </a:r>
            <a:r>
              <a:rPr lang="en-US" altLang="en-US" sz="2000" b="1" dirty="0"/>
              <a:t>()	</a:t>
            </a:r>
          </a:p>
          <a:p>
            <a:pPr lvl="1">
              <a:lnSpc>
                <a:spcPct val="150000"/>
              </a:lnSpc>
            </a:pPr>
            <a:r>
              <a:rPr lang="en-US" altLang="en-US" sz="2000" dirty="0"/>
              <a:t>Class to be tested is expected to throw an exception</a:t>
            </a:r>
          </a:p>
          <a:p>
            <a:pPr>
              <a:lnSpc>
                <a:spcPct val="150000"/>
              </a:lnSpc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237655"/>
      </p:ext>
    </p:extLst>
  </p:cSld>
  <p:clrMapOvr>
    <a:masterClrMapping/>
  </p:clrMapOvr>
  <p:transition advClick="0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5BBE6-C24A-4546-A8B6-A4A2EFC63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3267"/>
            <a:ext cx="8229600" cy="334962"/>
          </a:xfrm>
        </p:spPr>
        <p:txBody>
          <a:bodyPr/>
          <a:lstStyle/>
          <a:p>
            <a:r>
              <a:rPr lang="en-US" altLang="en-US" dirty="0"/>
              <a:t>Writing a Junit Test – Assert Equals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7030B3-147B-4337-8CC4-28CC2123EB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IN" sz="1800" b="1" dirty="0">
                <a:solidFill>
                  <a:srgbClr val="7F0055"/>
                </a:solidFill>
                <a:latin typeface="Arial" panose="020B0604020202020204" pitchFamily="34" charset="0"/>
              </a:rPr>
              <a:t>import</a:t>
            </a:r>
            <a:r>
              <a:rPr lang="en-IN" sz="1800" b="1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IN" sz="1800" b="1" dirty="0">
                <a:solidFill>
                  <a:srgbClr val="7F0055"/>
                </a:solidFill>
                <a:latin typeface="Arial" panose="020B0604020202020204" pitchFamily="34" charset="0"/>
              </a:rPr>
              <a:t>static</a:t>
            </a:r>
            <a:r>
              <a:rPr lang="en-IN" sz="1800" b="1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IN" sz="1800" b="1" dirty="0" err="1">
                <a:solidFill>
                  <a:srgbClr val="000000"/>
                </a:solidFill>
                <a:latin typeface="Arial" panose="020B0604020202020204" pitchFamily="34" charset="0"/>
              </a:rPr>
              <a:t>org.junit.jupiter.api.</a:t>
            </a:r>
            <a:r>
              <a:rPr lang="en-IN" sz="1800" b="1" dirty="0" err="1">
                <a:solidFill>
                  <a:srgbClr val="7030A0"/>
                </a:solidFill>
                <a:latin typeface="Arial" panose="020B0604020202020204" pitchFamily="34" charset="0"/>
              </a:rPr>
              <a:t>Assertions</a:t>
            </a:r>
            <a:r>
              <a:rPr lang="en-IN" sz="1800" b="1" dirty="0">
                <a:solidFill>
                  <a:srgbClr val="7030A0"/>
                </a:solidFill>
                <a:latin typeface="Arial" panose="020B0604020202020204" pitchFamily="34" charset="0"/>
              </a:rPr>
              <a:t>.*</a:t>
            </a:r>
            <a:r>
              <a:rPr lang="en-IN" sz="1800" b="1" dirty="0">
                <a:solidFill>
                  <a:srgbClr val="000000"/>
                </a:solidFill>
                <a:latin typeface="Arial" panose="020B0604020202020204" pitchFamily="34" charset="0"/>
              </a:rPr>
              <a:t>;</a:t>
            </a:r>
          </a:p>
          <a:p>
            <a:pPr marL="457200" lvl="1" indent="0">
              <a:buNone/>
            </a:pPr>
            <a:r>
              <a:rPr lang="en-IN" sz="1800" b="1" dirty="0">
                <a:solidFill>
                  <a:srgbClr val="7F0055"/>
                </a:solidFill>
                <a:latin typeface="Arial" panose="020B0604020202020204" pitchFamily="34" charset="0"/>
              </a:rPr>
              <a:t>import</a:t>
            </a:r>
            <a:r>
              <a:rPr lang="en-IN" sz="1800" b="1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IN" sz="1800" b="1" dirty="0" err="1">
                <a:solidFill>
                  <a:srgbClr val="000000"/>
                </a:solidFill>
                <a:latin typeface="Arial" panose="020B0604020202020204" pitchFamily="34" charset="0"/>
              </a:rPr>
              <a:t>org.junit.jupiter.api.Test</a:t>
            </a:r>
            <a:r>
              <a:rPr lang="en-IN" sz="1800" b="1" dirty="0">
                <a:solidFill>
                  <a:srgbClr val="000000"/>
                </a:solidFill>
                <a:latin typeface="Arial" panose="020B0604020202020204" pitchFamily="34" charset="0"/>
              </a:rPr>
              <a:t>;</a:t>
            </a:r>
          </a:p>
          <a:p>
            <a:pPr marL="457200" lvl="1" indent="0">
              <a:buNone/>
            </a:pPr>
            <a:endParaRPr lang="en-IN" sz="1800" dirty="0">
              <a:latin typeface="Arial" panose="020B0604020202020204" pitchFamily="34" charset="0"/>
            </a:endParaRPr>
          </a:p>
          <a:p>
            <a:pPr marL="457200" lvl="1" indent="0">
              <a:buNone/>
            </a:pPr>
            <a:r>
              <a:rPr lang="en-IN" sz="1800" b="1" dirty="0">
                <a:solidFill>
                  <a:srgbClr val="7F0055"/>
                </a:solidFill>
                <a:latin typeface="Arial" panose="020B0604020202020204" pitchFamily="34" charset="0"/>
              </a:rPr>
              <a:t>class</a:t>
            </a:r>
            <a:r>
              <a:rPr lang="en-IN" sz="1800" b="1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IN" sz="1800" b="1" dirty="0" err="1">
                <a:solidFill>
                  <a:srgbClr val="000000"/>
                </a:solidFill>
                <a:latin typeface="Arial" panose="020B0604020202020204" pitchFamily="34" charset="0"/>
              </a:rPr>
              <a:t>TestGreeting</a:t>
            </a:r>
            <a:r>
              <a:rPr lang="en-IN" sz="1800" b="1" dirty="0">
                <a:solidFill>
                  <a:srgbClr val="000000"/>
                </a:solidFill>
                <a:latin typeface="Arial" panose="020B0604020202020204" pitchFamily="34" charset="0"/>
              </a:rPr>
              <a:t> {</a:t>
            </a:r>
          </a:p>
          <a:p>
            <a:pPr marL="457200" lvl="1" indent="0">
              <a:buNone/>
            </a:pPr>
            <a:endParaRPr lang="en-IN" sz="1800" dirty="0">
              <a:latin typeface="Arial" panose="020B0604020202020204" pitchFamily="34" charset="0"/>
            </a:endParaRPr>
          </a:p>
          <a:p>
            <a:pPr marL="457200" lvl="1" indent="0">
              <a:buNone/>
            </a:pPr>
            <a:r>
              <a:rPr lang="en-US" sz="1800" b="1" dirty="0">
                <a:solidFill>
                  <a:srgbClr val="7F0055"/>
                </a:solidFill>
                <a:latin typeface="Arial" panose="020B0604020202020204" pitchFamily="34" charset="0"/>
              </a:rPr>
              <a:t>private</a:t>
            </a:r>
            <a:r>
              <a:rPr lang="en-US" sz="1800" b="1" dirty="0">
                <a:solidFill>
                  <a:srgbClr val="000000"/>
                </a:solidFill>
                <a:latin typeface="Arial" panose="020B0604020202020204" pitchFamily="34" charset="0"/>
              </a:rPr>
              <a:t>  Greeting </a:t>
            </a:r>
            <a:r>
              <a:rPr lang="en-US" sz="1800" b="1" dirty="0" err="1">
                <a:solidFill>
                  <a:srgbClr val="0000C0"/>
                </a:solidFill>
                <a:latin typeface="Arial" panose="020B0604020202020204" pitchFamily="34" charset="0"/>
              </a:rPr>
              <a:t>grtObj</a:t>
            </a:r>
            <a:r>
              <a:rPr lang="en-US" sz="1800" b="1" dirty="0">
                <a:solidFill>
                  <a:srgbClr val="000000"/>
                </a:solidFill>
                <a:latin typeface="Arial" panose="020B0604020202020204" pitchFamily="34" charset="0"/>
              </a:rPr>
              <a:t> =  </a:t>
            </a:r>
            <a:r>
              <a:rPr lang="en-US" sz="1800" b="1" dirty="0">
                <a:solidFill>
                  <a:srgbClr val="7F0055"/>
                </a:solidFill>
                <a:latin typeface="Arial" panose="020B0604020202020204" pitchFamily="34" charset="0"/>
              </a:rPr>
              <a:t>new</a:t>
            </a:r>
            <a:r>
              <a:rPr lang="en-US" sz="1800" b="1" dirty="0">
                <a:solidFill>
                  <a:srgbClr val="000000"/>
                </a:solidFill>
                <a:latin typeface="Arial" panose="020B0604020202020204" pitchFamily="34" charset="0"/>
              </a:rPr>
              <a:t> Greeting();</a:t>
            </a:r>
          </a:p>
          <a:p>
            <a:pPr marL="457200" lvl="1" indent="0">
              <a:buNone/>
            </a:pPr>
            <a:endParaRPr lang="en-IN" sz="1800" dirty="0">
              <a:latin typeface="Arial" panose="020B0604020202020204" pitchFamily="34" charset="0"/>
            </a:endParaRPr>
          </a:p>
          <a:p>
            <a:pPr marL="457200" lvl="1" indent="0">
              <a:buNone/>
            </a:pPr>
            <a:r>
              <a:rPr lang="en-IN" sz="1800" b="1" dirty="0">
                <a:solidFill>
                  <a:srgbClr val="C00000"/>
                </a:solidFill>
                <a:latin typeface="Arial" panose="020B0604020202020204" pitchFamily="34" charset="0"/>
              </a:rPr>
              <a:t>@Test</a:t>
            </a:r>
          </a:p>
          <a:p>
            <a:pPr marL="457200" lvl="1" indent="0">
              <a:buNone/>
            </a:pPr>
            <a:r>
              <a:rPr lang="en-IN" sz="1800" b="1" dirty="0">
                <a:solidFill>
                  <a:srgbClr val="7F0055"/>
                </a:solidFill>
                <a:latin typeface="Arial" panose="020B0604020202020204" pitchFamily="34" charset="0"/>
              </a:rPr>
              <a:t>void</a:t>
            </a:r>
            <a:r>
              <a:rPr lang="en-IN" sz="1800" b="1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IN" sz="1800" b="1" dirty="0" err="1">
                <a:solidFill>
                  <a:srgbClr val="000000"/>
                </a:solidFill>
                <a:latin typeface="Arial" panose="020B0604020202020204" pitchFamily="34" charset="0"/>
              </a:rPr>
              <a:t>testGetMessageLength</a:t>
            </a:r>
            <a:r>
              <a:rPr lang="en-IN" sz="1800" b="1" dirty="0">
                <a:solidFill>
                  <a:srgbClr val="000000"/>
                </a:solidFill>
                <a:latin typeface="Arial" panose="020B0604020202020204" pitchFamily="34" charset="0"/>
              </a:rPr>
              <a:t>() {</a:t>
            </a:r>
          </a:p>
          <a:p>
            <a:pPr marL="457200" lvl="1" indent="0">
              <a:buNone/>
            </a:pPr>
            <a:r>
              <a:rPr lang="en-IN" sz="1800" dirty="0">
                <a:solidFill>
                  <a:srgbClr val="000000"/>
                </a:solidFill>
                <a:latin typeface="Arial" panose="020B0604020202020204" pitchFamily="34" charset="0"/>
              </a:rPr>
              <a:t>        </a:t>
            </a:r>
          </a:p>
          <a:p>
            <a:pPr marL="457200" lvl="1" indent="0">
              <a:buNone/>
            </a:pPr>
            <a:r>
              <a:rPr lang="en-US" sz="1800" b="1" dirty="0">
                <a:solidFill>
                  <a:srgbClr val="7F0055"/>
                </a:solidFill>
                <a:latin typeface="Arial" panose="020B0604020202020204" pitchFamily="34" charset="0"/>
              </a:rPr>
              <a:t>    int</a:t>
            </a:r>
            <a:r>
              <a:rPr lang="en-US" sz="1800" b="1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sz="1800" b="1" dirty="0">
                <a:solidFill>
                  <a:srgbClr val="6A3E3E"/>
                </a:solidFill>
                <a:latin typeface="Arial" panose="020B0604020202020204" pitchFamily="34" charset="0"/>
              </a:rPr>
              <a:t>actual</a:t>
            </a:r>
            <a:r>
              <a:rPr lang="en-US" sz="1800" b="1" dirty="0">
                <a:solidFill>
                  <a:srgbClr val="000000"/>
                </a:solidFill>
                <a:latin typeface="Arial" panose="020B0604020202020204" pitchFamily="34" charset="0"/>
              </a:rPr>
              <a:t> = </a:t>
            </a:r>
            <a:r>
              <a:rPr lang="en-US" sz="1800" b="1" dirty="0" err="1">
                <a:solidFill>
                  <a:srgbClr val="0000C0"/>
                </a:solidFill>
                <a:latin typeface="Arial" panose="020B0604020202020204" pitchFamily="34" charset="0"/>
              </a:rPr>
              <a:t>grtObj</a:t>
            </a:r>
            <a:r>
              <a:rPr lang="en-US" sz="1800" b="1" dirty="0" err="1">
                <a:solidFill>
                  <a:srgbClr val="000000"/>
                </a:solidFill>
                <a:latin typeface="Arial" panose="020B0604020202020204" pitchFamily="34" charset="0"/>
              </a:rPr>
              <a:t>.getMessage</a:t>
            </a:r>
            <a:r>
              <a:rPr lang="en-US" sz="1800" b="1" dirty="0">
                <a:solidFill>
                  <a:srgbClr val="000000"/>
                </a:solidFill>
                <a:latin typeface="Arial" panose="020B0604020202020204" pitchFamily="34" charset="0"/>
              </a:rPr>
              <a:t>().length();</a:t>
            </a:r>
          </a:p>
          <a:p>
            <a:pPr marL="457200" lvl="1" indent="0">
              <a:buNone/>
            </a:pPr>
            <a:endParaRPr lang="en-IN" sz="1800" dirty="0">
              <a:latin typeface="Arial" panose="020B0604020202020204" pitchFamily="34" charset="0"/>
            </a:endParaRPr>
          </a:p>
          <a:p>
            <a:pPr marL="457200" lvl="1" indent="0">
              <a:buNone/>
            </a:pPr>
            <a:r>
              <a:rPr lang="en-IN" sz="1800" i="1" dirty="0">
                <a:solidFill>
                  <a:srgbClr val="000000"/>
                </a:solidFill>
                <a:latin typeface="Arial" panose="020B0604020202020204" pitchFamily="34" charset="0"/>
              </a:rPr>
              <a:t>       </a:t>
            </a:r>
            <a:r>
              <a:rPr lang="en-IN" sz="1800" b="1" i="1" dirty="0" err="1">
                <a:solidFill>
                  <a:srgbClr val="7030A0"/>
                </a:solidFill>
                <a:latin typeface="Arial" panose="020B0604020202020204" pitchFamily="34" charset="0"/>
              </a:rPr>
              <a:t>assertEquals</a:t>
            </a:r>
            <a:r>
              <a:rPr lang="en-IN" sz="1800" b="1" i="1" dirty="0">
                <a:solidFill>
                  <a:srgbClr val="7030A0"/>
                </a:solidFill>
                <a:latin typeface="Arial" panose="020B0604020202020204" pitchFamily="34" charset="0"/>
              </a:rPr>
              <a:t>(5,actual)</a:t>
            </a:r>
            <a:r>
              <a:rPr lang="en-IN" sz="1800" i="1" dirty="0">
                <a:solidFill>
                  <a:srgbClr val="000000"/>
                </a:solidFill>
                <a:latin typeface="Arial" panose="020B0604020202020204" pitchFamily="34" charset="0"/>
              </a:rPr>
              <a:t>;</a:t>
            </a:r>
          </a:p>
          <a:p>
            <a:pPr marL="457200" lvl="1" indent="0">
              <a:buNone/>
            </a:pPr>
            <a:r>
              <a:rPr lang="en-IN" sz="1800" dirty="0">
                <a:solidFill>
                  <a:srgbClr val="000000"/>
                </a:solidFill>
                <a:latin typeface="Arial" panose="020B0604020202020204" pitchFamily="34" charset="0"/>
              </a:rPr>
              <a:t>  }</a:t>
            </a:r>
          </a:p>
          <a:p>
            <a:pPr marL="457200" lvl="1" indent="0">
              <a:buNone/>
            </a:pPr>
            <a:r>
              <a:rPr lang="en-IN" sz="1800" dirty="0">
                <a:solidFill>
                  <a:srgbClr val="000000"/>
                </a:solidFill>
                <a:latin typeface="Arial" panose="020B0604020202020204" pitchFamily="34" charset="0"/>
              </a:rPr>
              <a:t>}</a:t>
            </a:r>
          </a:p>
          <a:p>
            <a:pPr marL="457200" lvl="1" indent="0">
              <a:buNone/>
            </a:pP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26236647"/>
      </p:ext>
    </p:extLst>
  </p:cSld>
  <p:clrMapOvr>
    <a:masterClrMapping/>
  </p:clrMapOvr>
  <p:transition advClick="0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>
            <a:extLst>
              <a:ext uri="{FF2B5EF4-FFF2-40B4-BE49-F238E27FC236}">
                <a16:creationId xmlns:a16="http://schemas.microsoft.com/office/drawing/2014/main" id="{E5503551-1A11-4990-B927-8589334329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6B368-8B1B-4719-BBBD-42C6A553DD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0050" lvl="1" indent="0">
              <a:buNone/>
            </a:pPr>
            <a:r>
              <a:rPr lang="en-IN" sz="2000" b="1" dirty="0">
                <a:solidFill>
                  <a:srgbClr val="7F0055"/>
                </a:solidFill>
                <a:latin typeface="Arial" panose="020B0604020202020204" pitchFamily="34" charset="0"/>
              </a:rPr>
              <a:t>public</a:t>
            </a:r>
            <a:r>
              <a:rPr lang="en-IN" sz="2000" b="1" dirty="0">
                <a:solidFill>
                  <a:srgbClr val="000000"/>
                </a:solidFill>
                <a:latin typeface="Arial" panose="020B0604020202020204" pitchFamily="34" charset="0"/>
              </a:rPr>
              <a:t> String </a:t>
            </a:r>
            <a:r>
              <a:rPr lang="en-IN" sz="2000" b="1" dirty="0" err="1">
                <a:solidFill>
                  <a:srgbClr val="000000"/>
                </a:solidFill>
                <a:latin typeface="Arial" panose="020B0604020202020204" pitchFamily="34" charset="0"/>
              </a:rPr>
              <a:t>findResult</a:t>
            </a:r>
            <a:r>
              <a:rPr lang="en-IN" sz="2000" b="1" dirty="0">
                <a:solidFill>
                  <a:srgbClr val="000000"/>
                </a:solidFill>
                <a:latin typeface="Arial" panose="020B0604020202020204" pitchFamily="34" charset="0"/>
              </a:rPr>
              <a:t>(</a:t>
            </a:r>
            <a:r>
              <a:rPr lang="en-IN" sz="2000" b="1" dirty="0">
                <a:solidFill>
                  <a:srgbClr val="7F0055"/>
                </a:solidFill>
                <a:latin typeface="Arial" panose="020B0604020202020204" pitchFamily="34" charset="0"/>
              </a:rPr>
              <a:t>int</a:t>
            </a:r>
            <a:r>
              <a:rPr lang="en-IN" sz="2000" b="1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IN" sz="2000" b="1" dirty="0">
                <a:solidFill>
                  <a:srgbClr val="6A3E3E"/>
                </a:solidFill>
                <a:latin typeface="Arial" panose="020B0604020202020204" pitchFamily="34" charset="0"/>
              </a:rPr>
              <a:t>mark</a:t>
            </a:r>
            <a:r>
              <a:rPr lang="en-IN" sz="2000" b="1" dirty="0">
                <a:solidFill>
                  <a:srgbClr val="000000"/>
                </a:solidFill>
                <a:latin typeface="Arial" panose="020B0604020202020204" pitchFamily="34" charset="0"/>
              </a:rPr>
              <a:t>){</a:t>
            </a:r>
          </a:p>
          <a:p>
            <a:pPr marL="400050" lvl="1" indent="0">
              <a:buNone/>
            </a:pPr>
            <a:endParaRPr lang="en-IN" sz="2000" dirty="0">
              <a:latin typeface="Arial" panose="020B0604020202020204" pitchFamily="34" charset="0"/>
            </a:endParaRPr>
          </a:p>
          <a:p>
            <a:pPr marL="400050" lvl="1" indent="0">
              <a:buNone/>
            </a:pPr>
            <a:r>
              <a:rPr lang="en-IN" sz="2000" dirty="0">
                <a:solidFill>
                  <a:srgbClr val="000000"/>
                </a:solidFill>
                <a:latin typeface="Arial" panose="020B0604020202020204" pitchFamily="34" charset="0"/>
              </a:rPr>
              <a:t>   String </a:t>
            </a:r>
            <a:r>
              <a:rPr lang="en-IN" sz="2000" dirty="0">
                <a:solidFill>
                  <a:srgbClr val="6A3E3E"/>
                </a:solidFill>
                <a:latin typeface="Arial" panose="020B0604020202020204" pitchFamily="34" charset="0"/>
              </a:rPr>
              <a:t>result</a:t>
            </a:r>
            <a:r>
              <a:rPr lang="en-IN" sz="2000" dirty="0">
                <a:solidFill>
                  <a:srgbClr val="000000"/>
                </a:solidFill>
                <a:latin typeface="Arial" panose="020B0604020202020204" pitchFamily="34" charset="0"/>
              </a:rPr>
              <a:t> =</a:t>
            </a:r>
            <a:r>
              <a:rPr lang="en-IN" sz="2000" b="1" dirty="0">
                <a:solidFill>
                  <a:srgbClr val="7F0055"/>
                </a:solidFill>
                <a:latin typeface="Arial" panose="020B0604020202020204" pitchFamily="34" charset="0"/>
              </a:rPr>
              <a:t>null</a:t>
            </a:r>
            <a:r>
              <a:rPr lang="en-IN" sz="2000" b="1" dirty="0">
                <a:solidFill>
                  <a:srgbClr val="000000"/>
                </a:solidFill>
                <a:latin typeface="Arial" panose="020B0604020202020204" pitchFamily="34" charset="0"/>
              </a:rPr>
              <a:t>;</a:t>
            </a:r>
          </a:p>
          <a:p>
            <a:pPr marL="400050" lvl="1" indent="0">
              <a:buNone/>
            </a:pPr>
            <a:r>
              <a:rPr lang="en-IN" sz="2000" dirty="0">
                <a:solidFill>
                  <a:srgbClr val="000000"/>
                </a:solidFill>
                <a:latin typeface="Arial" panose="020B0604020202020204" pitchFamily="34" charset="0"/>
              </a:rPr>
              <a:t>   </a:t>
            </a:r>
            <a:r>
              <a:rPr lang="en-IN" sz="2000" b="1" dirty="0">
                <a:solidFill>
                  <a:srgbClr val="7F0055"/>
                </a:solidFill>
                <a:latin typeface="Arial" panose="020B0604020202020204" pitchFamily="34" charset="0"/>
              </a:rPr>
              <a:t>if</a:t>
            </a:r>
            <a:r>
              <a:rPr lang="en-IN" sz="2000" b="1" dirty="0">
                <a:solidFill>
                  <a:srgbClr val="000000"/>
                </a:solidFill>
                <a:latin typeface="Arial" panose="020B0604020202020204" pitchFamily="34" charset="0"/>
              </a:rPr>
              <a:t>(</a:t>
            </a:r>
            <a:r>
              <a:rPr lang="en-IN" sz="2000" b="1" dirty="0">
                <a:solidFill>
                  <a:srgbClr val="6A3E3E"/>
                </a:solidFill>
                <a:latin typeface="Arial" panose="020B0604020202020204" pitchFamily="34" charset="0"/>
              </a:rPr>
              <a:t>mark</a:t>
            </a:r>
            <a:r>
              <a:rPr lang="en-IN" sz="2000" b="1" dirty="0">
                <a:solidFill>
                  <a:srgbClr val="000000"/>
                </a:solidFill>
                <a:latin typeface="Arial" panose="020B0604020202020204" pitchFamily="34" charset="0"/>
              </a:rPr>
              <a:t>&lt;60)</a:t>
            </a:r>
          </a:p>
          <a:p>
            <a:pPr marL="400050" lvl="1" indent="0">
              <a:buNone/>
            </a:pPr>
            <a:r>
              <a:rPr lang="en-IN" sz="2000" dirty="0">
                <a:solidFill>
                  <a:srgbClr val="000000"/>
                </a:solidFill>
                <a:latin typeface="Arial" panose="020B0604020202020204" pitchFamily="34" charset="0"/>
              </a:rPr>
              <a:t>   {</a:t>
            </a:r>
          </a:p>
          <a:p>
            <a:pPr marL="400050" lvl="1" indent="0">
              <a:buNone/>
            </a:pPr>
            <a:r>
              <a:rPr lang="en-IN" sz="2000" dirty="0">
                <a:solidFill>
                  <a:srgbClr val="000000"/>
                </a:solidFill>
                <a:latin typeface="Arial" panose="020B0604020202020204" pitchFamily="34" charset="0"/>
              </a:rPr>
              <a:t>          </a:t>
            </a:r>
            <a:r>
              <a:rPr lang="en-IN" sz="2000" dirty="0">
                <a:solidFill>
                  <a:srgbClr val="6A3E3E"/>
                </a:solidFill>
                <a:latin typeface="Arial" panose="020B0604020202020204" pitchFamily="34" charset="0"/>
              </a:rPr>
              <a:t>result</a:t>
            </a:r>
            <a:r>
              <a:rPr lang="en-IN" sz="2000" dirty="0">
                <a:solidFill>
                  <a:srgbClr val="000000"/>
                </a:solidFill>
                <a:latin typeface="Arial" panose="020B0604020202020204" pitchFamily="34" charset="0"/>
              </a:rPr>
              <a:t>=</a:t>
            </a:r>
            <a:r>
              <a:rPr lang="en-IN" sz="2000" dirty="0">
                <a:solidFill>
                  <a:srgbClr val="2A00FF"/>
                </a:solidFill>
                <a:latin typeface="Arial" panose="020B0604020202020204" pitchFamily="34" charset="0"/>
              </a:rPr>
              <a:t>"B"</a:t>
            </a:r>
            <a:r>
              <a:rPr lang="en-IN" sz="2000" dirty="0">
                <a:solidFill>
                  <a:srgbClr val="000000"/>
                </a:solidFill>
                <a:latin typeface="Arial" panose="020B0604020202020204" pitchFamily="34" charset="0"/>
              </a:rPr>
              <a:t>;</a:t>
            </a:r>
          </a:p>
          <a:p>
            <a:pPr marL="400050" lvl="1" indent="0">
              <a:buNone/>
            </a:pPr>
            <a:r>
              <a:rPr lang="en-IN" sz="2000" dirty="0">
                <a:solidFill>
                  <a:srgbClr val="000000"/>
                </a:solidFill>
                <a:latin typeface="Arial" panose="020B0604020202020204" pitchFamily="34" charset="0"/>
              </a:rPr>
              <a:t>   }</a:t>
            </a:r>
          </a:p>
          <a:p>
            <a:pPr marL="400050" lvl="1" indent="0">
              <a:buNone/>
            </a:pPr>
            <a:r>
              <a:rPr lang="de-DE" sz="2000" dirty="0">
                <a:solidFill>
                  <a:srgbClr val="000000"/>
                </a:solidFill>
                <a:latin typeface="Arial" panose="020B0604020202020204" pitchFamily="34" charset="0"/>
              </a:rPr>
              <a:t>   </a:t>
            </a:r>
            <a:r>
              <a:rPr lang="de-DE" sz="2000" b="1" dirty="0">
                <a:solidFill>
                  <a:srgbClr val="7F0055"/>
                </a:solidFill>
                <a:latin typeface="Arial" panose="020B0604020202020204" pitchFamily="34" charset="0"/>
              </a:rPr>
              <a:t>if</a:t>
            </a:r>
            <a:r>
              <a:rPr lang="de-DE" sz="2000" b="1" dirty="0">
                <a:solidFill>
                  <a:srgbClr val="000000"/>
                </a:solidFill>
                <a:latin typeface="Arial" panose="020B0604020202020204" pitchFamily="34" charset="0"/>
              </a:rPr>
              <a:t>(</a:t>
            </a:r>
            <a:r>
              <a:rPr lang="de-DE" sz="2000" b="1" dirty="0">
                <a:solidFill>
                  <a:srgbClr val="6A3E3E"/>
                </a:solidFill>
                <a:latin typeface="Arial" panose="020B0604020202020204" pitchFamily="34" charset="0"/>
              </a:rPr>
              <a:t>mark</a:t>
            </a:r>
            <a:r>
              <a:rPr lang="de-DE" sz="2000" b="1" dirty="0">
                <a:solidFill>
                  <a:srgbClr val="000000"/>
                </a:solidFill>
                <a:latin typeface="Arial" panose="020B0604020202020204" pitchFamily="34" charset="0"/>
              </a:rPr>
              <a:t>&gt;60 &amp;&amp; </a:t>
            </a:r>
            <a:r>
              <a:rPr lang="de-DE" sz="2000" b="1" dirty="0">
                <a:solidFill>
                  <a:srgbClr val="6A3E3E"/>
                </a:solidFill>
                <a:latin typeface="Arial" panose="020B0604020202020204" pitchFamily="34" charset="0"/>
              </a:rPr>
              <a:t>mark</a:t>
            </a:r>
            <a:r>
              <a:rPr lang="de-DE" sz="2000" b="1" dirty="0">
                <a:solidFill>
                  <a:srgbClr val="000000"/>
                </a:solidFill>
                <a:latin typeface="Arial" panose="020B0604020202020204" pitchFamily="34" charset="0"/>
              </a:rPr>
              <a:t>&lt;80)</a:t>
            </a:r>
          </a:p>
          <a:p>
            <a:pPr marL="400050" lvl="1" indent="0">
              <a:buNone/>
            </a:pPr>
            <a:r>
              <a:rPr lang="en-IN" sz="2000" dirty="0">
                <a:solidFill>
                  <a:srgbClr val="000000"/>
                </a:solidFill>
                <a:latin typeface="Arial" panose="020B0604020202020204" pitchFamily="34" charset="0"/>
              </a:rPr>
              <a:t>   {</a:t>
            </a:r>
          </a:p>
          <a:p>
            <a:pPr marL="400050" lvl="1" indent="0">
              <a:buNone/>
            </a:pPr>
            <a:r>
              <a:rPr lang="en-IN" sz="2000" dirty="0">
                <a:solidFill>
                  <a:srgbClr val="000000"/>
                </a:solidFill>
                <a:latin typeface="Arial" panose="020B0604020202020204" pitchFamily="34" charset="0"/>
              </a:rPr>
              <a:t>        </a:t>
            </a:r>
            <a:r>
              <a:rPr lang="en-IN" sz="2000" dirty="0">
                <a:solidFill>
                  <a:srgbClr val="6A3E3E"/>
                </a:solidFill>
                <a:latin typeface="Arial" panose="020B0604020202020204" pitchFamily="34" charset="0"/>
              </a:rPr>
              <a:t>result</a:t>
            </a:r>
            <a:r>
              <a:rPr lang="en-IN" sz="2000" dirty="0">
                <a:solidFill>
                  <a:srgbClr val="000000"/>
                </a:solidFill>
                <a:latin typeface="Arial" panose="020B0604020202020204" pitchFamily="34" charset="0"/>
              </a:rPr>
              <a:t> =</a:t>
            </a:r>
            <a:r>
              <a:rPr lang="en-IN" sz="2000" dirty="0">
                <a:solidFill>
                  <a:srgbClr val="2A00FF"/>
                </a:solidFill>
                <a:latin typeface="Arial" panose="020B0604020202020204" pitchFamily="34" charset="0"/>
              </a:rPr>
              <a:t>"C"</a:t>
            </a:r>
            <a:r>
              <a:rPr lang="en-IN" sz="2000" dirty="0">
                <a:solidFill>
                  <a:srgbClr val="000000"/>
                </a:solidFill>
                <a:latin typeface="Arial" panose="020B0604020202020204" pitchFamily="34" charset="0"/>
              </a:rPr>
              <a:t>;</a:t>
            </a:r>
          </a:p>
          <a:p>
            <a:pPr marL="400050" lvl="1" indent="0">
              <a:buNone/>
            </a:pPr>
            <a:r>
              <a:rPr lang="en-IN" sz="2000" dirty="0">
                <a:solidFill>
                  <a:srgbClr val="000000"/>
                </a:solidFill>
                <a:latin typeface="Arial" panose="020B0604020202020204" pitchFamily="34" charset="0"/>
              </a:rPr>
              <a:t>   }</a:t>
            </a:r>
          </a:p>
          <a:p>
            <a:pPr marL="400050" lvl="1" indent="0">
              <a:buNone/>
            </a:pPr>
            <a:r>
              <a:rPr lang="en-IN" sz="2000" dirty="0">
                <a:solidFill>
                  <a:srgbClr val="000000"/>
                </a:solidFill>
                <a:latin typeface="Arial" panose="020B0604020202020204" pitchFamily="34" charset="0"/>
              </a:rPr>
              <a:t>   </a:t>
            </a:r>
            <a:r>
              <a:rPr lang="en-IN" sz="2000" b="1" dirty="0">
                <a:solidFill>
                  <a:srgbClr val="7F0055"/>
                </a:solidFill>
                <a:latin typeface="Arial" panose="020B0604020202020204" pitchFamily="34" charset="0"/>
              </a:rPr>
              <a:t>return</a:t>
            </a:r>
            <a:r>
              <a:rPr lang="en-IN" sz="2000" b="1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IN" sz="2000" b="1" dirty="0">
                <a:solidFill>
                  <a:srgbClr val="6A3E3E"/>
                </a:solidFill>
                <a:latin typeface="Arial" panose="020B0604020202020204" pitchFamily="34" charset="0"/>
              </a:rPr>
              <a:t>result</a:t>
            </a:r>
            <a:r>
              <a:rPr lang="en-IN" sz="2000" b="1" dirty="0">
                <a:solidFill>
                  <a:srgbClr val="000000"/>
                </a:solidFill>
                <a:latin typeface="Arial" panose="020B0604020202020204" pitchFamily="34" charset="0"/>
              </a:rPr>
              <a:t>;</a:t>
            </a:r>
          </a:p>
          <a:p>
            <a:pPr marL="400050" lvl="1" indent="0">
              <a:buNone/>
            </a:pPr>
            <a:endParaRPr lang="en-IN" sz="2000" dirty="0">
              <a:latin typeface="Arial" panose="020B0604020202020204" pitchFamily="34" charset="0"/>
            </a:endParaRPr>
          </a:p>
          <a:p>
            <a:pPr marL="400050" lvl="1" indent="0">
              <a:buNone/>
            </a:pPr>
            <a:r>
              <a:rPr lang="en-IN" sz="2000" dirty="0">
                <a:solidFill>
                  <a:srgbClr val="000000"/>
                </a:solidFill>
                <a:latin typeface="Arial" panose="020B0604020202020204" pitchFamily="34" charset="0"/>
              </a:rPr>
              <a:t>   }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97403690"/>
      </p:ext>
    </p:extLst>
  </p:cSld>
  <p:clrMapOvr>
    <a:masterClrMapping/>
  </p:clrMapOvr>
  <p:transition advClick="0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DEF94-1F1F-4DAE-9367-51D62D0EC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Writing a Junit Test – Assert Not Null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94F518-6FF7-4094-9139-8A517EF9E8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lnSpc>
                <a:spcPct val="150000"/>
              </a:lnSpc>
              <a:buNone/>
            </a:pPr>
            <a:r>
              <a:rPr lang="en-IN" sz="2000" dirty="0">
                <a:solidFill>
                  <a:srgbClr val="646464"/>
                </a:solidFill>
                <a:latin typeface="Arial" panose="020B0604020202020204" pitchFamily="34" charset="0"/>
              </a:rPr>
              <a:t>@Test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2000" dirty="0">
                <a:solidFill>
                  <a:srgbClr val="646464"/>
                </a:solidFill>
                <a:latin typeface="Arial" panose="020B0604020202020204" pitchFamily="34" charset="0"/>
              </a:rPr>
              <a:t>@DisplayName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(</a:t>
            </a:r>
            <a:r>
              <a:rPr lang="en-US" sz="2000" dirty="0">
                <a:solidFill>
                  <a:srgbClr val="2A00FF"/>
                </a:solidFill>
                <a:latin typeface="Arial" panose="020B0604020202020204" pitchFamily="34" charset="0"/>
              </a:rPr>
              <a:t>"Test for Method  Should Not Throw  Null Value"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)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IN" sz="2000" b="1" dirty="0">
                <a:solidFill>
                  <a:srgbClr val="7F0055"/>
                </a:solidFill>
                <a:latin typeface="Arial" panose="020B0604020202020204" pitchFamily="34" charset="0"/>
              </a:rPr>
              <a:t>void</a:t>
            </a:r>
            <a:r>
              <a:rPr lang="en-IN" sz="2000" b="1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IN" sz="2000" b="1" dirty="0" err="1">
                <a:solidFill>
                  <a:srgbClr val="000000"/>
                </a:solidFill>
                <a:latin typeface="Arial" panose="020B0604020202020204" pitchFamily="34" charset="0"/>
              </a:rPr>
              <a:t>testFindResultForNotNull</a:t>
            </a:r>
            <a:r>
              <a:rPr lang="en-IN" sz="2000" b="1" dirty="0">
                <a:solidFill>
                  <a:srgbClr val="000000"/>
                </a:solidFill>
                <a:latin typeface="Arial" panose="020B0604020202020204" pitchFamily="34" charset="0"/>
              </a:rPr>
              <a:t>() {</a:t>
            </a:r>
          </a:p>
          <a:p>
            <a:pPr marL="457200" lvl="1" indent="0">
              <a:lnSpc>
                <a:spcPct val="150000"/>
              </a:lnSpc>
              <a:buNone/>
            </a:pPr>
            <a:endParaRPr lang="en-IN" sz="2000" dirty="0">
              <a:latin typeface="Arial" panose="020B0604020202020204" pitchFamily="34" charset="0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      String </a:t>
            </a:r>
            <a:r>
              <a:rPr lang="en-US" sz="2000" dirty="0">
                <a:solidFill>
                  <a:srgbClr val="6A3E3E"/>
                </a:solidFill>
                <a:latin typeface="Arial" panose="020B0604020202020204" pitchFamily="34" charset="0"/>
              </a:rPr>
              <a:t>actual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 = </a:t>
            </a:r>
            <a:r>
              <a:rPr lang="en-US" sz="2000" dirty="0" err="1">
                <a:solidFill>
                  <a:srgbClr val="0000C0"/>
                </a:solidFill>
                <a:latin typeface="Arial" panose="020B0604020202020204" pitchFamily="34" charset="0"/>
              </a:rPr>
              <a:t>grtObj</a:t>
            </a:r>
            <a:r>
              <a:rPr lang="en-US" sz="2000" dirty="0" err="1">
                <a:solidFill>
                  <a:srgbClr val="000000"/>
                </a:solidFill>
                <a:latin typeface="Arial" panose="020B0604020202020204" pitchFamily="34" charset="0"/>
              </a:rPr>
              <a:t>.findResult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(95);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IN" sz="2000" i="1" dirty="0">
                <a:solidFill>
                  <a:srgbClr val="000000"/>
                </a:solidFill>
                <a:latin typeface="Arial" panose="020B0604020202020204" pitchFamily="34" charset="0"/>
              </a:rPr>
              <a:t>      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IN" sz="2000" b="1" i="1" dirty="0">
                <a:solidFill>
                  <a:srgbClr val="C00000"/>
                </a:solidFill>
                <a:latin typeface="Arial" panose="020B0604020202020204" pitchFamily="34" charset="0"/>
              </a:rPr>
              <a:t>           </a:t>
            </a:r>
            <a:r>
              <a:rPr lang="en-IN" sz="2000" b="1" i="1" dirty="0" err="1">
                <a:solidFill>
                  <a:srgbClr val="C00000"/>
                </a:solidFill>
                <a:latin typeface="Arial" panose="020B0604020202020204" pitchFamily="34" charset="0"/>
              </a:rPr>
              <a:t>assertNotNull</a:t>
            </a:r>
            <a:r>
              <a:rPr lang="en-IN" sz="2000" b="1" i="1" dirty="0">
                <a:solidFill>
                  <a:srgbClr val="C00000"/>
                </a:solidFill>
                <a:latin typeface="Arial" panose="020B0604020202020204" pitchFamily="34" charset="0"/>
              </a:rPr>
              <a:t>(actual);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IN" sz="2000" dirty="0">
                <a:solidFill>
                  <a:srgbClr val="000000"/>
                </a:solidFill>
                <a:latin typeface="Arial" panose="020B0604020202020204" pitchFamily="34" charset="0"/>
              </a:rPr>
              <a:t>}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384663179"/>
      </p:ext>
    </p:extLst>
  </p:cSld>
  <p:clrMapOvr>
    <a:masterClrMapping/>
  </p:clrMapOvr>
  <p:transition advClick="0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B9D14-4051-49D5-A083-0EDA4E68C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Writing a Junit Test – Assert All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C7E824-3E4E-40E7-A0DD-85C6A96426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IN" sz="2000" dirty="0">
                <a:solidFill>
                  <a:srgbClr val="646464"/>
                </a:solidFill>
                <a:latin typeface="Arial" panose="020B0604020202020204" pitchFamily="34" charset="0"/>
              </a:rPr>
              <a:t>@Test</a:t>
            </a:r>
          </a:p>
          <a:p>
            <a:pPr marL="457200" lvl="1" indent="0">
              <a:buNone/>
            </a:pPr>
            <a:r>
              <a:rPr lang="en-IN" sz="2000" dirty="0">
                <a:solidFill>
                  <a:srgbClr val="646464"/>
                </a:solidFill>
                <a:latin typeface="Arial" panose="020B0604020202020204" pitchFamily="34" charset="0"/>
              </a:rPr>
              <a:t>@DisplayName</a:t>
            </a:r>
            <a:r>
              <a:rPr lang="en-IN" sz="2000" dirty="0">
                <a:solidFill>
                  <a:srgbClr val="000000"/>
                </a:solidFill>
                <a:latin typeface="Arial" panose="020B0604020202020204" pitchFamily="34" charset="0"/>
              </a:rPr>
              <a:t>(</a:t>
            </a:r>
            <a:r>
              <a:rPr lang="en-IN" sz="2000" dirty="0">
                <a:solidFill>
                  <a:srgbClr val="2A00FF"/>
                </a:solidFill>
                <a:latin typeface="Arial" panose="020B0604020202020204" pitchFamily="34" charset="0"/>
              </a:rPr>
              <a:t>"Using Assert All"</a:t>
            </a:r>
            <a:r>
              <a:rPr lang="en-IN" sz="2000" dirty="0">
                <a:solidFill>
                  <a:srgbClr val="000000"/>
                </a:solidFill>
                <a:latin typeface="Arial" panose="020B0604020202020204" pitchFamily="34" charset="0"/>
              </a:rPr>
              <a:t>)</a:t>
            </a:r>
          </a:p>
          <a:p>
            <a:pPr marL="457200" lvl="1" indent="0">
              <a:buNone/>
            </a:pPr>
            <a:r>
              <a:rPr lang="en-IN" sz="2000" b="1" dirty="0">
                <a:solidFill>
                  <a:srgbClr val="7F0055"/>
                </a:solidFill>
                <a:latin typeface="Arial" panose="020B0604020202020204" pitchFamily="34" charset="0"/>
              </a:rPr>
              <a:t>void</a:t>
            </a:r>
            <a:r>
              <a:rPr lang="en-IN" sz="2000" b="1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IN" sz="2000" b="1" dirty="0" err="1">
                <a:solidFill>
                  <a:srgbClr val="000000"/>
                </a:solidFill>
                <a:latin typeface="Arial" panose="020B0604020202020204" pitchFamily="34" charset="0"/>
              </a:rPr>
              <a:t>testFindUsingAssertAll</a:t>
            </a:r>
            <a:r>
              <a:rPr lang="en-IN" sz="2000" b="1" dirty="0">
                <a:solidFill>
                  <a:srgbClr val="000000"/>
                </a:solidFill>
                <a:latin typeface="Arial" panose="020B0604020202020204" pitchFamily="34" charset="0"/>
              </a:rPr>
              <a:t>() {</a:t>
            </a:r>
          </a:p>
          <a:p>
            <a:pPr marL="457200" lvl="1" indent="0">
              <a:buNone/>
            </a:pPr>
            <a:endParaRPr lang="en-IN" sz="2000" dirty="0">
              <a:latin typeface="Arial" panose="020B0604020202020204" pitchFamily="34" charset="0"/>
            </a:endParaRPr>
          </a:p>
          <a:p>
            <a:pPr marL="0" indent="0" algn="l">
              <a:buNone/>
            </a:pPr>
            <a:r>
              <a:rPr lang="en-IN" sz="2000" dirty="0">
                <a:solidFill>
                  <a:srgbClr val="000000"/>
                </a:solidFill>
                <a:latin typeface="Arial" panose="020B0604020202020204" pitchFamily="34" charset="0"/>
              </a:rPr>
              <a:t>       </a:t>
            </a:r>
            <a:r>
              <a:rPr lang="en-IN" sz="2000" i="1" dirty="0" err="1">
                <a:solidFill>
                  <a:srgbClr val="000000"/>
                </a:solidFill>
                <a:latin typeface="Arial" panose="020B0604020202020204" pitchFamily="34" charset="0"/>
              </a:rPr>
              <a:t>assertAll</a:t>
            </a:r>
            <a:r>
              <a:rPr lang="en-IN" sz="2000" i="1" dirty="0">
                <a:solidFill>
                  <a:srgbClr val="000000"/>
                </a:solidFill>
                <a:latin typeface="Arial" panose="020B0604020202020204" pitchFamily="34" charset="0"/>
              </a:rPr>
              <a:t>(</a:t>
            </a:r>
            <a:r>
              <a:rPr lang="en-IN" sz="2000" i="1" dirty="0">
                <a:solidFill>
                  <a:srgbClr val="2A00FF"/>
                </a:solidFill>
                <a:latin typeface="Arial" panose="020B0604020202020204" pitchFamily="34" charset="0"/>
              </a:rPr>
              <a:t>"Testing Cases"</a:t>
            </a:r>
            <a:r>
              <a:rPr lang="en-IN" sz="2000" i="1" dirty="0">
                <a:solidFill>
                  <a:srgbClr val="000000"/>
                </a:solidFill>
                <a:latin typeface="Arial" panose="020B0604020202020204" pitchFamily="34" charset="0"/>
              </a:rPr>
              <a:t>,</a:t>
            </a:r>
          </a:p>
          <a:p>
            <a:pPr marL="0" indent="0" algn="l">
              <a:buNone/>
            </a:pPr>
            <a:r>
              <a:rPr lang="en-IN" sz="2000" dirty="0">
                <a:solidFill>
                  <a:srgbClr val="000000"/>
                </a:solidFill>
                <a:latin typeface="Arial" panose="020B0604020202020204" pitchFamily="34" charset="0"/>
              </a:rPr>
              <a:t>         () -&gt; {</a:t>
            </a:r>
          </a:p>
          <a:p>
            <a:pPr marL="0" indent="0" algn="l">
              <a:buNone/>
            </a:pPr>
            <a:r>
              <a:rPr lang="en-IN" sz="2000" dirty="0">
                <a:solidFill>
                  <a:srgbClr val="000000"/>
                </a:solidFill>
                <a:latin typeface="Arial" panose="020B0604020202020204" pitchFamily="34" charset="0"/>
              </a:rPr>
              <a:t>                  String </a:t>
            </a:r>
            <a:r>
              <a:rPr lang="en-IN" sz="2000" dirty="0">
                <a:solidFill>
                  <a:srgbClr val="6A3E3E"/>
                </a:solidFill>
                <a:latin typeface="Arial" panose="020B0604020202020204" pitchFamily="34" charset="0"/>
              </a:rPr>
              <a:t>expected</a:t>
            </a:r>
            <a:r>
              <a:rPr lang="en-IN" sz="2000" dirty="0">
                <a:solidFill>
                  <a:srgbClr val="000000"/>
                </a:solidFill>
                <a:latin typeface="Arial" panose="020B0604020202020204" pitchFamily="34" charset="0"/>
              </a:rPr>
              <a:t> = </a:t>
            </a:r>
            <a:r>
              <a:rPr lang="en-IN" sz="2000" dirty="0" err="1">
                <a:solidFill>
                  <a:srgbClr val="0000C0"/>
                </a:solidFill>
                <a:latin typeface="Arial" panose="020B0604020202020204" pitchFamily="34" charset="0"/>
              </a:rPr>
              <a:t>grtObj</a:t>
            </a:r>
            <a:r>
              <a:rPr lang="en-IN" sz="2000" dirty="0" err="1">
                <a:solidFill>
                  <a:srgbClr val="000000"/>
                </a:solidFill>
                <a:latin typeface="Arial" panose="020B0604020202020204" pitchFamily="34" charset="0"/>
              </a:rPr>
              <a:t>.getMessage</a:t>
            </a:r>
            <a:r>
              <a:rPr lang="en-IN" sz="2000" dirty="0">
                <a:solidFill>
                  <a:srgbClr val="000000"/>
                </a:solidFill>
                <a:latin typeface="Arial" panose="020B0604020202020204" pitchFamily="34" charset="0"/>
              </a:rPr>
              <a:t>();</a:t>
            </a:r>
          </a:p>
          <a:p>
            <a:pPr marL="0" indent="0" algn="l">
              <a:buNone/>
            </a:pPr>
            <a:r>
              <a:rPr lang="en-IN" sz="2000" dirty="0">
                <a:solidFill>
                  <a:srgbClr val="000000"/>
                </a:solidFill>
                <a:latin typeface="Arial" panose="020B0604020202020204" pitchFamily="34" charset="0"/>
              </a:rPr>
              <a:t>                  </a:t>
            </a:r>
            <a:r>
              <a:rPr lang="en-IN" sz="2000" i="1" dirty="0" err="1">
                <a:solidFill>
                  <a:srgbClr val="000000"/>
                </a:solidFill>
                <a:latin typeface="Arial" panose="020B0604020202020204" pitchFamily="34" charset="0"/>
              </a:rPr>
              <a:t>assertNotNull</a:t>
            </a:r>
            <a:r>
              <a:rPr lang="en-IN" sz="2000" i="1" dirty="0">
                <a:solidFill>
                  <a:srgbClr val="000000"/>
                </a:solidFill>
                <a:latin typeface="Arial" panose="020B0604020202020204" pitchFamily="34" charset="0"/>
              </a:rPr>
              <a:t>(</a:t>
            </a:r>
            <a:r>
              <a:rPr lang="en-IN" sz="2000" i="1" dirty="0">
                <a:solidFill>
                  <a:srgbClr val="6A3E3E"/>
                </a:solidFill>
                <a:latin typeface="Arial" panose="020B0604020202020204" pitchFamily="34" charset="0"/>
              </a:rPr>
              <a:t>expected</a:t>
            </a:r>
            <a:r>
              <a:rPr lang="en-IN" sz="2000" i="1" dirty="0">
                <a:solidFill>
                  <a:srgbClr val="000000"/>
                </a:solidFill>
                <a:latin typeface="Arial" panose="020B0604020202020204" pitchFamily="34" charset="0"/>
              </a:rPr>
              <a:t>);</a:t>
            </a:r>
          </a:p>
          <a:p>
            <a:pPr marL="0" indent="0" algn="l">
              <a:buNone/>
            </a:pPr>
            <a:r>
              <a:rPr lang="en-IN" sz="2000" dirty="0">
                <a:solidFill>
                  <a:srgbClr val="000000"/>
                </a:solidFill>
                <a:latin typeface="Arial" panose="020B0604020202020204" pitchFamily="34" charset="0"/>
              </a:rPr>
              <a:t>                },</a:t>
            </a:r>
          </a:p>
          <a:p>
            <a:pPr marL="0" indent="0" algn="l">
              <a:buNone/>
            </a:pP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              () -&gt; </a:t>
            </a:r>
            <a:r>
              <a:rPr lang="en-US" sz="2000" i="1" dirty="0" err="1">
                <a:solidFill>
                  <a:srgbClr val="000000"/>
                </a:solidFill>
                <a:latin typeface="Arial" panose="020B0604020202020204" pitchFamily="34" charset="0"/>
              </a:rPr>
              <a:t>assertEquals</a:t>
            </a:r>
            <a:r>
              <a:rPr lang="en-US" sz="2000" i="1" dirty="0">
                <a:solidFill>
                  <a:srgbClr val="000000"/>
                </a:solidFill>
                <a:latin typeface="Arial" panose="020B0604020202020204" pitchFamily="34" charset="0"/>
              </a:rPr>
              <a:t>(</a:t>
            </a:r>
            <a:r>
              <a:rPr lang="en-US" sz="2000" i="1" dirty="0">
                <a:solidFill>
                  <a:srgbClr val="2A00FF"/>
                </a:solidFill>
                <a:latin typeface="Arial" panose="020B0604020202020204" pitchFamily="34" charset="0"/>
              </a:rPr>
              <a:t>"Hello World"</a:t>
            </a:r>
            <a:r>
              <a:rPr lang="en-US" sz="2000" i="1" dirty="0">
                <a:solidFill>
                  <a:srgbClr val="000000"/>
                </a:solidFill>
                <a:latin typeface="Arial" panose="020B0604020202020204" pitchFamily="34" charset="0"/>
              </a:rPr>
              <a:t>,</a:t>
            </a:r>
            <a:r>
              <a:rPr lang="en-US" sz="2000" i="1" dirty="0" err="1">
                <a:solidFill>
                  <a:srgbClr val="0000C0"/>
                </a:solidFill>
                <a:latin typeface="Arial" panose="020B0604020202020204" pitchFamily="34" charset="0"/>
              </a:rPr>
              <a:t>grtObj</a:t>
            </a:r>
            <a:r>
              <a:rPr lang="en-US" sz="2000" i="1" dirty="0" err="1">
                <a:solidFill>
                  <a:srgbClr val="000000"/>
                </a:solidFill>
                <a:latin typeface="Arial" panose="020B0604020202020204" pitchFamily="34" charset="0"/>
              </a:rPr>
              <a:t>.getMessage</a:t>
            </a:r>
            <a:r>
              <a:rPr lang="en-US" sz="2000" i="1" dirty="0">
                <a:solidFill>
                  <a:srgbClr val="000000"/>
                </a:solidFill>
                <a:latin typeface="Arial" panose="020B0604020202020204" pitchFamily="34" charset="0"/>
              </a:rPr>
              <a:t>())</a:t>
            </a:r>
          </a:p>
          <a:p>
            <a:pPr marL="0" indent="0" algn="l">
              <a:buNone/>
            </a:pPr>
            <a:r>
              <a:rPr lang="en-IN" sz="2000" dirty="0">
                <a:solidFill>
                  <a:srgbClr val="000000"/>
                </a:solidFill>
                <a:latin typeface="Arial" panose="020B0604020202020204" pitchFamily="34" charset="0"/>
              </a:rPr>
              <a:t>              );</a:t>
            </a:r>
          </a:p>
          <a:p>
            <a:pPr marL="0" indent="0" algn="l">
              <a:buNone/>
            </a:pPr>
            <a:r>
              <a:rPr lang="en-IN" sz="2000" dirty="0">
                <a:solidFill>
                  <a:srgbClr val="000000"/>
                </a:solidFill>
                <a:latin typeface="Arial" panose="020B0604020202020204" pitchFamily="34" charset="0"/>
              </a:rPr>
              <a:t>        }</a:t>
            </a:r>
          </a:p>
          <a:p>
            <a:pPr marL="457200" lvl="1" indent="0">
              <a:buNone/>
            </a:pPr>
            <a:r>
              <a:rPr lang="en-IN" sz="2000" dirty="0">
                <a:solidFill>
                  <a:srgbClr val="000000"/>
                </a:solidFill>
                <a:latin typeface="Arial" panose="020B0604020202020204" pitchFamily="34" charset="0"/>
              </a:rPr>
              <a:t>    }</a:t>
            </a:r>
          </a:p>
          <a:p>
            <a:pPr marL="457200" lvl="1" indent="0">
              <a:buNone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74475063"/>
      </p:ext>
    </p:extLst>
  </p:cSld>
  <p:clrMapOvr>
    <a:masterClrMapping/>
  </p:clrMapOvr>
  <p:transition advClick="0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A7ADC-BEE5-473C-BBD8-10C6AEF50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ACACDF-7AAD-4D78-BC85-AF68DFA60D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latin typeface="Arial" panose="020B0604020202020204" pitchFamily="34" charset="0"/>
              </a:rPr>
              <a:t>public</a:t>
            </a:r>
            <a:r>
              <a:rPr lang="en-US" sz="2000" b="1" dirty="0">
                <a:solidFill>
                  <a:srgbClr val="000000"/>
                </a:solidFill>
                <a:latin typeface="Arial" panose="020B0604020202020204" pitchFamily="34" charset="0"/>
              </a:rPr>
              <a:t> String </a:t>
            </a:r>
            <a:r>
              <a:rPr lang="en-US" sz="2000" b="1" dirty="0" err="1">
                <a:solidFill>
                  <a:srgbClr val="000000"/>
                </a:solidFill>
                <a:latin typeface="Arial" panose="020B0604020202020204" pitchFamily="34" charset="0"/>
              </a:rPr>
              <a:t>checkUserId</a:t>
            </a:r>
            <a:r>
              <a:rPr lang="en-US" sz="2000" b="1" dirty="0">
                <a:solidFill>
                  <a:srgbClr val="000000"/>
                </a:solidFill>
                <a:latin typeface="Arial" panose="020B0604020202020204" pitchFamily="34" charset="0"/>
              </a:rPr>
              <a:t>(String ... </a:t>
            </a:r>
            <a:r>
              <a:rPr lang="en-US" sz="2000" b="1" dirty="0">
                <a:solidFill>
                  <a:srgbClr val="6A3E3E"/>
                </a:solidFill>
                <a:latin typeface="Arial" panose="020B0604020202020204" pitchFamily="34" charset="0"/>
              </a:rPr>
              <a:t>values</a:t>
            </a:r>
            <a:r>
              <a:rPr lang="en-US" sz="2000" b="1" dirty="0">
                <a:solidFill>
                  <a:srgbClr val="000000"/>
                </a:solidFill>
                <a:latin typeface="Arial" panose="020B0604020202020204" pitchFamily="34" charset="0"/>
              </a:rPr>
              <a:t>)  {</a:t>
            </a:r>
          </a:p>
          <a:p>
            <a:pPr marL="457200" lvl="1" indent="0">
              <a:buNone/>
            </a:pPr>
            <a:r>
              <a:rPr lang="en-IN" sz="2000" dirty="0">
                <a:solidFill>
                  <a:srgbClr val="000000"/>
                </a:solidFill>
                <a:latin typeface="Arial" panose="020B0604020202020204" pitchFamily="34" charset="0"/>
              </a:rPr>
              <a:t>   </a:t>
            </a:r>
          </a:p>
          <a:p>
            <a:pPr marL="457200" lvl="1" indent="0">
              <a:buNone/>
            </a:pPr>
            <a:r>
              <a:rPr lang="en-IN" sz="2000" dirty="0">
                <a:solidFill>
                  <a:srgbClr val="000000"/>
                </a:solidFill>
                <a:latin typeface="Arial" panose="020B0604020202020204" pitchFamily="34" charset="0"/>
              </a:rPr>
              <a:t>   String </a:t>
            </a:r>
            <a:r>
              <a:rPr lang="en-IN" sz="2000" dirty="0">
                <a:solidFill>
                  <a:srgbClr val="6A3E3E"/>
                </a:solidFill>
                <a:latin typeface="Arial" panose="020B0604020202020204" pitchFamily="34" charset="0"/>
              </a:rPr>
              <a:t>message</a:t>
            </a:r>
            <a:r>
              <a:rPr lang="en-IN" sz="2000" dirty="0">
                <a:solidFill>
                  <a:srgbClr val="000000"/>
                </a:solidFill>
                <a:latin typeface="Arial" panose="020B0604020202020204" pitchFamily="34" charset="0"/>
              </a:rPr>
              <a:t> = </a:t>
            </a:r>
            <a:r>
              <a:rPr lang="en-IN" sz="2000" dirty="0">
                <a:solidFill>
                  <a:srgbClr val="2A00FF"/>
                </a:solidFill>
                <a:latin typeface="Arial" panose="020B0604020202020204" pitchFamily="34" charset="0"/>
              </a:rPr>
              <a:t>"invalid"</a:t>
            </a:r>
            <a:r>
              <a:rPr lang="en-IN" sz="2000" dirty="0">
                <a:solidFill>
                  <a:srgbClr val="000000"/>
                </a:solidFill>
                <a:latin typeface="Arial" panose="020B0604020202020204" pitchFamily="34" charset="0"/>
              </a:rPr>
              <a:t>;</a:t>
            </a:r>
          </a:p>
          <a:p>
            <a:pPr marL="457200" lvl="1" indent="0">
              <a:buNone/>
            </a:pPr>
            <a:r>
              <a:rPr lang="en-IN" sz="2000" dirty="0">
                <a:solidFill>
                  <a:srgbClr val="000000"/>
                </a:solidFill>
                <a:latin typeface="Arial" panose="020B0604020202020204" pitchFamily="34" charset="0"/>
              </a:rPr>
              <a:t>      </a:t>
            </a:r>
            <a:r>
              <a:rPr lang="en-IN" sz="2000" b="1" dirty="0">
                <a:solidFill>
                  <a:srgbClr val="7F0055"/>
                </a:solidFill>
                <a:latin typeface="Arial" panose="020B0604020202020204" pitchFamily="34" charset="0"/>
              </a:rPr>
              <a:t>try</a:t>
            </a:r>
            <a:r>
              <a:rPr lang="en-IN" sz="2000" b="1" dirty="0">
                <a:solidFill>
                  <a:srgbClr val="000000"/>
                </a:solidFill>
                <a:latin typeface="Arial" panose="020B0604020202020204" pitchFamily="34" charset="0"/>
              </a:rPr>
              <a:t> {</a:t>
            </a:r>
          </a:p>
          <a:p>
            <a:pPr marL="457200" lvl="1" indent="0">
              <a:buNone/>
            </a:pPr>
            <a:endParaRPr lang="en-IN" sz="2000" dirty="0">
              <a:latin typeface="Arial" panose="020B0604020202020204" pitchFamily="34" charset="0"/>
            </a:endParaRPr>
          </a:p>
          <a:p>
            <a:pPr marL="457200" lvl="1" indent="0">
              <a:buNone/>
            </a:pPr>
            <a:r>
              <a:rPr lang="nn-NO" sz="2000" dirty="0">
                <a:solidFill>
                  <a:srgbClr val="000000"/>
                </a:solidFill>
                <a:latin typeface="Arial" panose="020B0604020202020204" pitchFamily="34" charset="0"/>
              </a:rPr>
              <a:t>   </a:t>
            </a:r>
            <a:r>
              <a:rPr lang="nn-NO" sz="2000" b="1" dirty="0">
                <a:solidFill>
                  <a:srgbClr val="7F0055"/>
                </a:solidFill>
                <a:latin typeface="Arial" panose="020B0604020202020204" pitchFamily="34" charset="0"/>
              </a:rPr>
              <a:t>int</a:t>
            </a:r>
            <a:r>
              <a:rPr lang="nn-NO" sz="2000" b="1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nn-NO" sz="2000" b="1" dirty="0">
                <a:solidFill>
                  <a:srgbClr val="6A3E3E"/>
                </a:solidFill>
                <a:latin typeface="Arial" panose="020B0604020202020204" pitchFamily="34" charset="0"/>
              </a:rPr>
              <a:t>id</a:t>
            </a:r>
            <a:r>
              <a:rPr lang="nn-NO" sz="2000" b="1" dirty="0">
                <a:solidFill>
                  <a:srgbClr val="000000"/>
                </a:solidFill>
                <a:latin typeface="Arial" panose="020B0604020202020204" pitchFamily="34" charset="0"/>
              </a:rPr>
              <a:t> = Integer.</a:t>
            </a:r>
            <a:r>
              <a:rPr lang="nn-NO" sz="2000" b="1" i="1" dirty="0">
                <a:solidFill>
                  <a:srgbClr val="000000"/>
                </a:solidFill>
                <a:latin typeface="Arial" panose="020B0604020202020204" pitchFamily="34" charset="0"/>
              </a:rPr>
              <a:t>parseInt(</a:t>
            </a:r>
            <a:r>
              <a:rPr lang="nn-NO" sz="2000" b="1" i="1" dirty="0">
                <a:solidFill>
                  <a:srgbClr val="6A3E3E"/>
                </a:solidFill>
                <a:latin typeface="Arial" panose="020B0604020202020204" pitchFamily="34" charset="0"/>
              </a:rPr>
              <a:t>values</a:t>
            </a:r>
            <a:r>
              <a:rPr lang="nn-NO" sz="2000" b="1" i="1" dirty="0">
                <a:solidFill>
                  <a:srgbClr val="000000"/>
                </a:solidFill>
                <a:latin typeface="Arial" panose="020B0604020202020204" pitchFamily="34" charset="0"/>
              </a:rPr>
              <a:t>[1]);</a:t>
            </a:r>
          </a:p>
          <a:p>
            <a:pPr marL="457200" lvl="1" indent="0">
              <a:buNone/>
            </a:pPr>
            <a:r>
              <a:rPr lang="en-IN" sz="2000" dirty="0">
                <a:solidFill>
                  <a:srgbClr val="000000"/>
                </a:solidFill>
                <a:latin typeface="Arial" panose="020B0604020202020204" pitchFamily="34" charset="0"/>
              </a:rPr>
              <a:t>      </a:t>
            </a:r>
            <a:r>
              <a:rPr lang="en-IN" sz="2000" dirty="0">
                <a:solidFill>
                  <a:srgbClr val="6A3E3E"/>
                </a:solidFill>
                <a:latin typeface="Arial" panose="020B0604020202020204" pitchFamily="34" charset="0"/>
              </a:rPr>
              <a:t>message</a:t>
            </a:r>
            <a:r>
              <a:rPr lang="en-IN" sz="2000" dirty="0">
                <a:solidFill>
                  <a:srgbClr val="000000"/>
                </a:solidFill>
                <a:latin typeface="Arial" panose="020B0604020202020204" pitchFamily="34" charset="0"/>
              </a:rPr>
              <a:t>=</a:t>
            </a:r>
            <a:r>
              <a:rPr lang="en-IN" sz="2000" dirty="0">
                <a:solidFill>
                  <a:srgbClr val="2A00FF"/>
                </a:solidFill>
                <a:latin typeface="Arial" panose="020B0604020202020204" pitchFamily="34" charset="0"/>
              </a:rPr>
              <a:t>"valid"</a:t>
            </a:r>
            <a:r>
              <a:rPr lang="en-IN" sz="2000" dirty="0">
                <a:solidFill>
                  <a:srgbClr val="000000"/>
                </a:solidFill>
                <a:latin typeface="Arial" panose="020B0604020202020204" pitchFamily="34" charset="0"/>
              </a:rPr>
              <a:t>;</a:t>
            </a:r>
          </a:p>
          <a:p>
            <a:pPr marL="457200" lvl="1" indent="0">
              <a:buNone/>
            </a:pPr>
            <a:r>
              <a:rPr lang="en-IN" sz="2000" dirty="0">
                <a:solidFill>
                  <a:srgbClr val="000000"/>
                </a:solidFill>
                <a:latin typeface="Arial" panose="020B0604020202020204" pitchFamily="34" charset="0"/>
              </a:rPr>
              <a:t>   </a:t>
            </a:r>
          </a:p>
          <a:p>
            <a:pPr marL="457200" lvl="1" indent="0">
              <a:buNone/>
            </a:pPr>
            <a:r>
              <a:rPr lang="en-IN" sz="2000" dirty="0">
                <a:solidFill>
                  <a:srgbClr val="000000"/>
                </a:solidFill>
                <a:latin typeface="Arial" panose="020B0604020202020204" pitchFamily="34" charset="0"/>
              </a:rPr>
              <a:t>} </a:t>
            </a:r>
            <a:r>
              <a:rPr lang="en-IN" sz="2000" b="1" dirty="0">
                <a:solidFill>
                  <a:srgbClr val="7F0055"/>
                </a:solidFill>
                <a:latin typeface="Arial" panose="020B0604020202020204" pitchFamily="34" charset="0"/>
              </a:rPr>
              <a:t>catch</a:t>
            </a:r>
            <a:r>
              <a:rPr lang="en-IN" sz="2000" b="1" dirty="0">
                <a:solidFill>
                  <a:srgbClr val="000000"/>
                </a:solidFill>
                <a:latin typeface="Arial" panose="020B0604020202020204" pitchFamily="34" charset="0"/>
              </a:rPr>
              <a:t> (</a:t>
            </a:r>
            <a:r>
              <a:rPr lang="en-IN" sz="2000" b="1" dirty="0" err="1">
                <a:solidFill>
                  <a:srgbClr val="000000"/>
                </a:solidFill>
                <a:latin typeface="Arial" panose="020B0604020202020204" pitchFamily="34" charset="0"/>
              </a:rPr>
              <a:t>NumberFormatException</a:t>
            </a:r>
            <a:r>
              <a:rPr lang="en-IN" sz="2000" b="1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IN" sz="2000" b="1" dirty="0">
                <a:solidFill>
                  <a:srgbClr val="6A3E3E"/>
                </a:solidFill>
                <a:latin typeface="Arial" panose="020B0604020202020204" pitchFamily="34" charset="0"/>
              </a:rPr>
              <a:t>e</a:t>
            </a:r>
            <a:r>
              <a:rPr lang="en-IN" sz="2000" b="1" dirty="0">
                <a:solidFill>
                  <a:srgbClr val="000000"/>
                </a:solidFill>
                <a:latin typeface="Arial" panose="020B0604020202020204" pitchFamily="34" charset="0"/>
              </a:rPr>
              <a:t>) {</a:t>
            </a:r>
          </a:p>
          <a:p>
            <a:pPr marL="457200" lvl="1" indent="0">
              <a:buNone/>
            </a:pPr>
            <a:r>
              <a:rPr lang="en-IN" sz="2000" dirty="0">
                <a:solidFill>
                  <a:srgbClr val="000000"/>
                </a:solidFill>
                <a:latin typeface="Arial" panose="020B0604020202020204" pitchFamily="34" charset="0"/>
              </a:rPr>
              <a:t>  </a:t>
            </a:r>
          </a:p>
          <a:p>
            <a:pPr marL="457200" lvl="1" indent="0">
              <a:buNone/>
            </a:pPr>
            <a:r>
              <a:rPr lang="en-IN" sz="2000" dirty="0">
                <a:solidFill>
                  <a:srgbClr val="000000"/>
                </a:solidFill>
                <a:latin typeface="Arial" panose="020B0604020202020204" pitchFamily="34" charset="0"/>
              </a:rPr>
              <a:t>        </a:t>
            </a:r>
            <a:r>
              <a:rPr lang="en-IN" sz="2000" dirty="0" err="1">
                <a:solidFill>
                  <a:srgbClr val="000000"/>
                </a:solidFill>
                <a:latin typeface="Arial" panose="020B0604020202020204" pitchFamily="34" charset="0"/>
              </a:rPr>
              <a:t>System.</a:t>
            </a:r>
            <a:r>
              <a:rPr lang="en-IN" sz="2000" b="1" i="1" dirty="0" err="1">
                <a:solidFill>
                  <a:srgbClr val="0000C0"/>
                </a:solidFill>
                <a:latin typeface="Arial" panose="020B0604020202020204" pitchFamily="34" charset="0"/>
              </a:rPr>
              <a:t>err</a:t>
            </a:r>
            <a:r>
              <a:rPr lang="en-IN" sz="2000" b="1" i="1" dirty="0" err="1">
                <a:solidFill>
                  <a:srgbClr val="000000"/>
                </a:solidFill>
                <a:latin typeface="Arial" panose="020B0604020202020204" pitchFamily="34" charset="0"/>
              </a:rPr>
              <a:t>.println</a:t>
            </a:r>
            <a:r>
              <a:rPr lang="en-IN" sz="2000" b="1" i="1" dirty="0">
                <a:solidFill>
                  <a:srgbClr val="000000"/>
                </a:solidFill>
                <a:latin typeface="Arial" panose="020B0604020202020204" pitchFamily="34" charset="0"/>
              </a:rPr>
              <a:t>(</a:t>
            </a:r>
            <a:r>
              <a:rPr lang="en-IN" sz="2000" b="1" i="1" dirty="0" err="1">
                <a:solidFill>
                  <a:srgbClr val="6A3E3E"/>
                </a:solidFill>
                <a:latin typeface="Arial" panose="020B0604020202020204" pitchFamily="34" charset="0"/>
              </a:rPr>
              <a:t>e</a:t>
            </a:r>
            <a:r>
              <a:rPr lang="en-IN" sz="2000" b="1" i="1" dirty="0" err="1">
                <a:solidFill>
                  <a:srgbClr val="000000"/>
                </a:solidFill>
                <a:latin typeface="Arial" panose="020B0604020202020204" pitchFamily="34" charset="0"/>
              </a:rPr>
              <a:t>.getMessage</a:t>
            </a:r>
            <a:r>
              <a:rPr lang="en-IN" sz="2000" b="1" i="1" dirty="0">
                <a:solidFill>
                  <a:srgbClr val="000000"/>
                </a:solidFill>
                <a:latin typeface="Arial" panose="020B0604020202020204" pitchFamily="34" charset="0"/>
              </a:rPr>
              <a:t>());</a:t>
            </a:r>
          </a:p>
          <a:p>
            <a:pPr marL="457200" lvl="1" indent="0">
              <a:buNone/>
            </a:pPr>
            <a:r>
              <a:rPr lang="en-IN" sz="2000" dirty="0">
                <a:solidFill>
                  <a:srgbClr val="000000"/>
                </a:solidFill>
                <a:latin typeface="Arial" panose="020B0604020202020204" pitchFamily="34" charset="0"/>
              </a:rPr>
              <a:t>}</a:t>
            </a:r>
          </a:p>
          <a:p>
            <a:pPr marL="457200" lvl="1" indent="0">
              <a:buNone/>
            </a:pPr>
            <a:r>
              <a:rPr lang="en-IN" sz="2000" dirty="0">
                <a:solidFill>
                  <a:srgbClr val="000000"/>
                </a:solidFill>
                <a:latin typeface="Arial" panose="020B0604020202020204" pitchFamily="34" charset="0"/>
              </a:rPr>
              <a:t>    </a:t>
            </a:r>
            <a:r>
              <a:rPr lang="en-IN" sz="2000" b="1" dirty="0">
                <a:solidFill>
                  <a:srgbClr val="7F0055"/>
                </a:solidFill>
                <a:latin typeface="Arial" panose="020B0604020202020204" pitchFamily="34" charset="0"/>
              </a:rPr>
              <a:t>return</a:t>
            </a:r>
            <a:r>
              <a:rPr lang="en-IN" sz="2000" b="1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IN" sz="2000" b="1" dirty="0">
                <a:solidFill>
                  <a:srgbClr val="6A3E3E"/>
                </a:solidFill>
                <a:latin typeface="Arial" panose="020B0604020202020204" pitchFamily="34" charset="0"/>
              </a:rPr>
              <a:t>message</a:t>
            </a:r>
            <a:r>
              <a:rPr lang="en-IN" sz="2000" b="1" dirty="0">
                <a:solidFill>
                  <a:srgbClr val="000000"/>
                </a:solidFill>
                <a:latin typeface="Arial" panose="020B0604020202020204" pitchFamily="34" charset="0"/>
              </a:rPr>
              <a:t>;</a:t>
            </a:r>
          </a:p>
          <a:p>
            <a:pPr marL="457200" lvl="1" indent="0">
              <a:buNone/>
            </a:pPr>
            <a:r>
              <a:rPr lang="en-IN" sz="2000" dirty="0">
                <a:solidFill>
                  <a:srgbClr val="000000"/>
                </a:solidFill>
                <a:latin typeface="Arial" panose="020B0604020202020204" pitchFamily="34" charset="0"/>
              </a:rPr>
              <a:t>}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346709585"/>
      </p:ext>
    </p:extLst>
  </p:cSld>
  <p:clrMapOvr>
    <a:masterClrMapping/>
  </p:clrMapOvr>
  <p:transition advClick="0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5011B-8F90-4111-A9E7-FC134E82A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Writing a Junit Test – Assert Throws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B3D237-7438-47BD-85CD-A24F3EC3E5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lnSpc>
                <a:spcPct val="150000"/>
              </a:lnSpc>
              <a:buNone/>
            </a:pPr>
            <a:r>
              <a:rPr lang="en-IN" sz="2000" dirty="0">
                <a:solidFill>
                  <a:srgbClr val="646464"/>
                </a:solidFill>
                <a:latin typeface="Arial" panose="020B0604020202020204" pitchFamily="34" charset="0"/>
              </a:rPr>
              <a:t>@Test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2000" dirty="0">
                <a:solidFill>
                  <a:srgbClr val="646464"/>
                </a:solidFill>
                <a:latin typeface="Arial" panose="020B0604020202020204" pitchFamily="34" charset="0"/>
              </a:rPr>
              <a:t>@DisplayName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(</a:t>
            </a:r>
            <a:r>
              <a:rPr lang="en-US" sz="2000" dirty="0">
                <a:solidFill>
                  <a:srgbClr val="2A00FF"/>
                </a:solidFill>
                <a:latin typeface="Arial" panose="020B0604020202020204" pitchFamily="34" charset="0"/>
              </a:rPr>
              <a:t>"Test For Number Format Exception "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)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IN" sz="2000" b="1" dirty="0">
                <a:solidFill>
                  <a:srgbClr val="7F0055"/>
                </a:solidFill>
                <a:latin typeface="Arial" panose="020B0604020202020204" pitchFamily="34" charset="0"/>
              </a:rPr>
              <a:t>void</a:t>
            </a:r>
            <a:r>
              <a:rPr lang="en-IN" sz="2000" b="1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IN" sz="2000" b="1" dirty="0" err="1">
                <a:solidFill>
                  <a:srgbClr val="000000"/>
                </a:solidFill>
                <a:latin typeface="Arial" panose="020B0604020202020204" pitchFamily="34" charset="0"/>
              </a:rPr>
              <a:t>testForException</a:t>
            </a:r>
            <a:r>
              <a:rPr lang="en-IN" sz="2000" b="1" dirty="0">
                <a:solidFill>
                  <a:srgbClr val="000000"/>
                </a:solidFill>
                <a:latin typeface="Arial" panose="020B0604020202020204" pitchFamily="34" charset="0"/>
              </a:rPr>
              <a:t>() {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IN" sz="2000" dirty="0">
                <a:solidFill>
                  <a:srgbClr val="000000"/>
                </a:solidFill>
                <a:latin typeface="Arial" panose="020B0604020202020204" pitchFamily="34" charset="0"/>
              </a:rPr>
              <a:t>Throwable </a:t>
            </a:r>
            <a:r>
              <a:rPr lang="en-IN" sz="2000" b="1" dirty="0">
                <a:solidFill>
                  <a:srgbClr val="00B050"/>
                </a:solidFill>
                <a:latin typeface="Arial" panose="020B0604020202020204" pitchFamily="34" charset="0"/>
              </a:rPr>
              <a:t>exception</a:t>
            </a:r>
            <a:r>
              <a:rPr lang="en-IN" sz="2000" dirty="0">
                <a:solidFill>
                  <a:srgbClr val="000000"/>
                </a:solidFill>
                <a:latin typeface="Arial" panose="020B0604020202020204" pitchFamily="34" charset="0"/>
              </a:rPr>
              <a:t> =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IN" sz="2000" i="1" dirty="0">
                <a:solidFill>
                  <a:srgbClr val="000000"/>
                </a:solidFill>
                <a:latin typeface="Arial" panose="020B0604020202020204" pitchFamily="34" charset="0"/>
              </a:rPr>
              <a:t>            </a:t>
            </a:r>
            <a:r>
              <a:rPr lang="en-IN" sz="2000" b="1" i="1" dirty="0" err="1">
                <a:solidFill>
                  <a:srgbClr val="C00000"/>
                </a:solidFill>
                <a:latin typeface="Arial" panose="020B0604020202020204" pitchFamily="34" charset="0"/>
              </a:rPr>
              <a:t>assertThrows</a:t>
            </a:r>
            <a:r>
              <a:rPr lang="en-IN" sz="2000" i="1" dirty="0">
                <a:solidFill>
                  <a:srgbClr val="000000"/>
                </a:solidFill>
                <a:latin typeface="Arial" panose="020B0604020202020204" pitchFamily="34" charset="0"/>
              </a:rPr>
              <a:t>(</a:t>
            </a:r>
            <a:r>
              <a:rPr lang="en-IN" sz="2000" i="1" dirty="0" err="1">
                <a:solidFill>
                  <a:srgbClr val="000000"/>
                </a:solidFill>
                <a:latin typeface="Arial" panose="020B0604020202020204" pitchFamily="34" charset="0"/>
              </a:rPr>
              <a:t>NumberFormatException.</a:t>
            </a:r>
            <a:r>
              <a:rPr lang="en-IN" sz="2000" b="1" i="1" dirty="0" err="1">
                <a:solidFill>
                  <a:srgbClr val="7F0055"/>
                </a:solidFill>
                <a:latin typeface="Arial" panose="020B0604020202020204" pitchFamily="34" charset="0"/>
              </a:rPr>
              <a:t>class</a:t>
            </a:r>
            <a:r>
              <a:rPr lang="en-IN" sz="2000" b="1" i="1" dirty="0">
                <a:solidFill>
                  <a:srgbClr val="000000"/>
                </a:solidFill>
                <a:latin typeface="Arial" panose="020B0604020202020204" pitchFamily="34" charset="0"/>
              </a:rPr>
              <a:t>, ()-&gt;                    		</a:t>
            </a:r>
            <a:r>
              <a:rPr lang="en-IN" sz="2000" b="1" i="1" dirty="0" err="1">
                <a:solidFill>
                  <a:srgbClr val="0000C0"/>
                </a:solidFill>
                <a:latin typeface="Arial" panose="020B0604020202020204" pitchFamily="34" charset="0"/>
              </a:rPr>
              <a:t>grtObj</a:t>
            </a:r>
            <a:r>
              <a:rPr lang="en-IN" sz="2000" b="1" i="1" dirty="0" err="1">
                <a:solidFill>
                  <a:srgbClr val="000000"/>
                </a:solidFill>
                <a:latin typeface="Arial" panose="020B0604020202020204" pitchFamily="34" charset="0"/>
              </a:rPr>
              <a:t>.checkUserId</a:t>
            </a:r>
            <a:r>
              <a:rPr lang="en-IN" sz="2000" b="1" i="1" dirty="0">
                <a:solidFill>
                  <a:srgbClr val="000000"/>
                </a:solidFill>
                <a:latin typeface="Arial" panose="020B0604020202020204" pitchFamily="34" charset="0"/>
              </a:rPr>
              <a:t>(</a:t>
            </a:r>
            <a:r>
              <a:rPr lang="en-IN" sz="2000" b="1" i="1" dirty="0">
                <a:solidFill>
                  <a:srgbClr val="2A00FF"/>
                </a:solidFill>
                <a:latin typeface="Arial" panose="020B0604020202020204" pitchFamily="34" charset="0"/>
              </a:rPr>
              <a:t>"</a:t>
            </a:r>
            <a:r>
              <a:rPr lang="en-IN" sz="2000" b="1" i="1" dirty="0" err="1">
                <a:solidFill>
                  <a:srgbClr val="2A00FF"/>
                </a:solidFill>
                <a:latin typeface="Arial" panose="020B0604020202020204" pitchFamily="34" charset="0"/>
              </a:rPr>
              <a:t>fourTwenty</a:t>
            </a:r>
            <a:r>
              <a:rPr lang="en-IN" sz="2000" b="1" i="1" dirty="0">
                <a:solidFill>
                  <a:srgbClr val="2A00FF"/>
                </a:solidFill>
                <a:latin typeface="Arial" panose="020B0604020202020204" pitchFamily="34" charset="0"/>
              </a:rPr>
              <a:t>"</a:t>
            </a:r>
            <a:r>
              <a:rPr lang="en-IN" sz="2000" b="1" i="1" dirty="0">
                <a:solidFill>
                  <a:srgbClr val="000000"/>
                </a:solidFill>
                <a:latin typeface="Arial" panose="020B0604020202020204" pitchFamily="34" charset="0"/>
              </a:rPr>
              <a:t>));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2000" i="1" dirty="0">
                <a:solidFill>
                  <a:srgbClr val="000000"/>
                </a:solidFill>
                <a:latin typeface="Arial" panose="020B0604020202020204" pitchFamily="34" charset="0"/>
              </a:rPr>
              <a:t>	</a:t>
            </a:r>
            <a:r>
              <a:rPr lang="en-US" sz="2000" b="1" i="1" dirty="0" err="1">
                <a:solidFill>
                  <a:srgbClr val="7030A0"/>
                </a:solidFill>
                <a:latin typeface="Arial" panose="020B0604020202020204" pitchFamily="34" charset="0"/>
              </a:rPr>
              <a:t>assertEquals</a:t>
            </a:r>
            <a:r>
              <a:rPr lang="en-US" sz="2000" i="1" dirty="0">
                <a:solidFill>
                  <a:srgbClr val="000000"/>
                </a:solidFill>
                <a:latin typeface="Arial" panose="020B0604020202020204" pitchFamily="34" charset="0"/>
              </a:rPr>
              <a:t>(</a:t>
            </a:r>
            <a:r>
              <a:rPr lang="en-US" sz="2000" i="1" dirty="0">
                <a:solidFill>
                  <a:srgbClr val="2A00FF"/>
                </a:solidFill>
                <a:latin typeface="Arial" panose="020B0604020202020204" pitchFamily="34" charset="0"/>
              </a:rPr>
              <a:t>"Invalid Number"</a:t>
            </a:r>
            <a:r>
              <a:rPr lang="en-US" sz="2000" i="1" dirty="0">
                <a:solidFill>
                  <a:srgbClr val="000000"/>
                </a:solidFill>
                <a:latin typeface="Arial" panose="020B0604020202020204" pitchFamily="34" charset="0"/>
              </a:rPr>
              <a:t>,</a:t>
            </a:r>
            <a:r>
              <a:rPr lang="en-US" sz="2000" b="1" i="1" dirty="0" err="1">
                <a:solidFill>
                  <a:srgbClr val="00B050"/>
                </a:solidFill>
                <a:latin typeface="Arial" panose="020B0604020202020204" pitchFamily="34" charset="0"/>
              </a:rPr>
              <a:t>exception</a:t>
            </a:r>
            <a:r>
              <a:rPr lang="en-US" sz="2000" i="1" dirty="0" err="1">
                <a:solidFill>
                  <a:srgbClr val="000000"/>
                </a:solidFill>
                <a:latin typeface="Arial" panose="020B0604020202020204" pitchFamily="34" charset="0"/>
              </a:rPr>
              <a:t>.getMessage</a:t>
            </a:r>
            <a:r>
              <a:rPr lang="en-US" sz="2000" i="1" dirty="0">
                <a:solidFill>
                  <a:srgbClr val="000000"/>
                </a:solidFill>
                <a:latin typeface="Arial" panose="020B0604020202020204" pitchFamily="34" charset="0"/>
              </a:rPr>
              <a:t>());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IN" sz="2000" dirty="0">
                <a:solidFill>
                  <a:srgbClr val="000000"/>
                </a:solidFill>
                <a:latin typeface="Arial" panose="020B0604020202020204" pitchFamily="34" charset="0"/>
              </a:rPr>
              <a:t>       }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51016713"/>
      </p:ext>
    </p:extLst>
  </p:cSld>
  <p:clrMapOvr>
    <a:masterClrMapping/>
  </p:clrMapOvr>
  <p:transition advClick="0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itle 1">
            <a:extLst>
              <a:ext uri="{FF2B5EF4-FFF2-40B4-BE49-F238E27FC236}">
                <a16:creationId xmlns:a16="http://schemas.microsoft.com/office/drawing/2014/main" id="{48A41233-2925-4438-8B46-3654ED4035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br>
              <a:rPr lang="en-US" altLang="en-US" dirty="0"/>
            </a:br>
            <a:r>
              <a:rPr lang="en-US" altLang="en-US" dirty="0"/>
              <a:t>Disabling Tests</a:t>
            </a:r>
            <a:br>
              <a:rPr lang="en-US" altLang="en-US" dirty="0"/>
            </a:br>
            <a:endParaRPr lang="en-IN" altLang="en-US" dirty="0"/>
          </a:p>
        </p:txBody>
      </p:sp>
      <p:sp>
        <p:nvSpPr>
          <p:cNvPr id="73731" name="Content Placeholder 2">
            <a:extLst>
              <a:ext uri="{FF2B5EF4-FFF2-40B4-BE49-F238E27FC236}">
                <a16:creationId xmlns:a16="http://schemas.microsoft.com/office/drawing/2014/main" id="{65374506-CD4B-4395-8675-1DB4F0A5ECD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000" dirty="0"/>
              <a:t>@Disabled </a:t>
            </a:r>
          </a:p>
          <a:p>
            <a:pPr lvl="1" indent="-342900"/>
            <a:r>
              <a:rPr lang="en-US" altLang="en-US" sz="2000" dirty="0"/>
              <a:t>Entire test classes or individual test methods can  be disabled</a:t>
            </a:r>
          </a:p>
          <a:p>
            <a:pPr lvl="1" indent="-342900"/>
            <a:r>
              <a:rPr lang="en-US" altLang="en-US" sz="2000" dirty="0"/>
              <a:t>Can also be declared without providing a reason</a:t>
            </a:r>
          </a:p>
          <a:p>
            <a:pPr lvl="1" indent="-342900"/>
            <a:endParaRPr lang="en-US" altLang="en-US" sz="2000" dirty="0"/>
          </a:p>
          <a:p>
            <a:pPr marL="400050" lvl="1" indent="0">
              <a:buNone/>
            </a:pPr>
            <a:endParaRPr lang="en-US" altLang="en-US" sz="2000" dirty="0"/>
          </a:p>
          <a:p>
            <a:pPr marL="400050" lvl="1" indent="0">
              <a:buNone/>
            </a:pPr>
            <a:r>
              <a:rPr lang="en-US" altLang="en-US" sz="2000" dirty="0"/>
              <a:t>@Disabled("Disabled until bug #560 has been fixed")</a:t>
            </a:r>
          </a:p>
          <a:p>
            <a:pPr marL="400050" lvl="1" indent="0">
              <a:buNone/>
            </a:pPr>
            <a:r>
              <a:rPr lang="en-US" altLang="en-US" sz="2000" dirty="0"/>
              <a:t>class </a:t>
            </a:r>
            <a:r>
              <a:rPr lang="en-US" altLang="en-US" sz="2000" dirty="0" err="1"/>
              <a:t>DisabledClassDemo</a:t>
            </a:r>
            <a:r>
              <a:rPr lang="en-US" altLang="en-US" sz="2000" dirty="0"/>
              <a:t> {</a:t>
            </a:r>
          </a:p>
          <a:p>
            <a:pPr marL="400050" lvl="1" indent="0">
              <a:buNone/>
            </a:pPr>
            <a:endParaRPr lang="en-US" altLang="en-US" sz="2000" dirty="0"/>
          </a:p>
          <a:p>
            <a:pPr marL="400050" lvl="1" indent="0">
              <a:buNone/>
            </a:pPr>
            <a:r>
              <a:rPr lang="en-US" altLang="en-US" sz="2000" dirty="0"/>
              <a:t>    @Test</a:t>
            </a:r>
          </a:p>
          <a:p>
            <a:pPr marL="400050" lvl="1" indent="0">
              <a:buNone/>
            </a:pPr>
            <a:r>
              <a:rPr lang="en-US" altLang="en-US" sz="2000" dirty="0"/>
              <a:t>    void </a:t>
            </a:r>
            <a:r>
              <a:rPr lang="en-US" altLang="en-US" sz="2000" dirty="0" err="1"/>
              <a:t>testWillBeSkipped</a:t>
            </a:r>
            <a:r>
              <a:rPr lang="en-US" altLang="en-US" sz="2000" dirty="0"/>
              <a:t>() {</a:t>
            </a:r>
          </a:p>
          <a:p>
            <a:pPr marL="400050" lvl="1" indent="0">
              <a:buNone/>
            </a:pPr>
            <a:r>
              <a:rPr lang="en-US" altLang="en-US" sz="2000" dirty="0"/>
              <a:t>    }</a:t>
            </a:r>
          </a:p>
          <a:p>
            <a:pPr marL="400050" lvl="1" indent="0">
              <a:buNone/>
            </a:pPr>
            <a:endParaRPr lang="en-US" altLang="en-US" sz="2000" dirty="0"/>
          </a:p>
          <a:p>
            <a:pPr marL="400050" lvl="1" indent="0">
              <a:buNone/>
            </a:pPr>
            <a:r>
              <a:rPr lang="en-US" altLang="en-US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33324664"/>
      </p:ext>
    </p:extLst>
  </p:cSld>
  <p:clrMapOvr>
    <a:masterClrMapping/>
  </p:clrMapOvr>
  <p:transition advClick="0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>
            <a:extLst>
              <a:ext uri="{FF2B5EF4-FFF2-40B4-BE49-F238E27FC236}">
                <a16:creationId xmlns:a16="http://schemas.microsoft.com/office/drawing/2014/main" id="{EDF02100-3AD6-4A7F-AF2C-B6E3131482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br>
              <a:rPr lang="en-US" altLang="en-US" sz="3200" dirty="0"/>
            </a:br>
            <a:r>
              <a:rPr lang="en-US" altLang="en-US" sz="3200" dirty="0"/>
              <a:t>Lifecycle Method </a:t>
            </a:r>
            <a:br>
              <a:rPr lang="en-US" altLang="en-US" dirty="0"/>
            </a:br>
            <a:endParaRPr lang="en-IN" altLang="en-US" dirty="0"/>
          </a:p>
        </p:txBody>
      </p:sp>
      <p:sp>
        <p:nvSpPr>
          <p:cNvPr id="56323" name="Content Placeholder 2">
            <a:extLst>
              <a:ext uri="{FF2B5EF4-FFF2-40B4-BE49-F238E27FC236}">
                <a16:creationId xmlns:a16="http://schemas.microsoft.com/office/drawing/2014/main" id="{F39F19E1-F731-48AB-B1D4-AD9F1E9ED90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en-US" sz="2000" b="1" dirty="0"/>
              <a:t>@BeforeAll</a:t>
            </a:r>
          </a:p>
          <a:p>
            <a:pPr lvl="1">
              <a:lnSpc>
                <a:spcPct val="150000"/>
              </a:lnSpc>
            </a:pPr>
            <a:r>
              <a:rPr lang="en-US" altLang="en-US" sz="2000" dirty="0"/>
              <a:t>Denotes that the annotated method should be executed once  before all Test Methods</a:t>
            </a:r>
          </a:p>
          <a:p>
            <a:pPr lvl="1">
              <a:lnSpc>
                <a:spcPct val="150000"/>
              </a:lnSpc>
            </a:pPr>
            <a:r>
              <a:rPr lang="en-US" altLang="en-US" sz="2000" b="1" i="1" dirty="0">
                <a:solidFill>
                  <a:srgbClr val="7030A0"/>
                </a:solidFill>
              </a:rPr>
              <a:t>Methods must be static </a:t>
            </a:r>
          </a:p>
          <a:p>
            <a:pPr lvl="1">
              <a:lnSpc>
                <a:spcPct val="150000"/>
              </a:lnSpc>
            </a:pPr>
            <a:r>
              <a:rPr lang="en-US" sz="2000" b="0" i="0" dirty="0">
                <a:solidFill>
                  <a:srgbClr val="333333"/>
                </a:solidFill>
                <a:effectLst/>
              </a:rPr>
              <a:t>Used for expensive common operation like database connection or the startup of a server.</a:t>
            </a:r>
            <a:endParaRPr lang="en-US" altLang="en-US" sz="2000" b="1" i="1" dirty="0">
              <a:solidFill>
                <a:srgbClr val="7030A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en-US" sz="2000" b="1" dirty="0"/>
              <a:t>@AfterAll</a:t>
            </a:r>
          </a:p>
          <a:p>
            <a:pPr lvl="1">
              <a:lnSpc>
                <a:spcPct val="150000"/>
              </a:lnSpc>
            </a:pPr>
            <a:r>
              <a:rPr lang="en-US" altLang="en-US" sz="2000" dirty="0"/>
              <a:t>Denotes that the annotated method should be executed after all the Test Methods</a:t>
            </a:r>
          </a:p>
          <a:p>
            <a:pPr lvl="1">
              <a:lnSpc>
                <a:spcPct val="150000"/>
              </a:lnSpc>
            </a:pPr>
            <a:r>
              <a:rPr lang="en-US" altLang="en-US" sz="2000" b="1" i="1" dirty="0">
                <a:solidFill>
                  <a:srgbClr val="7030A0"/>
                </a:solidFill>
              </a:rPr>
              <a:t>Methods must be static</a:t>
            </a:r>
            <a:r>
              <a:rPr lang="en-US" altLang="en-US" sz="2000" i="1" dirty="0"/>
              <a:t> </a:t>
            </a:r>
          </a:p>
          <a:p>
            <a:pPr lvl="1">
              <a:lnSpc>
                <a:spcPct val="150000"/>
              </a:lnSpc>
            </a:pPr>
            <a:endParaRPr lang="en-US" altLang="en-US" sz="2000" b="1" dirty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800487972"/>
      </p:ext>
    </p:extLst>
  </p:cSld>
  <p:clrMapOvr>
    <a:masterClrMapping/>
  </p:clrMapOvr>
  <p:transition advClick="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6FEB2944-A9D5-4041-996E-AF233A0F66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Test Driven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CD8CAF-E606-4218-AA9B-F20ECEAD94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2000" dirty="0"/>
              <a:t>TDD starts with developing test for each one of the features. </a:t>
            </a:r>
          </a:p>
          <a:p>
            <a:pPr>
              <a:defRPr/>
            </a:pPr>
            <a:endParaRPr lang="en-US" sz="2000" dirty="0"/>
          </a:p>
          <a:p>
            <a:pPr>
              <a:defRPr/>
            </a:pPr>
            <a:r>
              <a:rPr lang="en-US" sz="2000" dirty="0"/>
              <a:t>The test might fail as the tests are developed even before the development. </a:t>
            </a:r>
          </a:p>
          <a:p>
            <a:pPr>
              <a:defRPr/>
            </a:pPr>
            <a:endParaRPr lang="en-US" sz="2000" dirty="0"/>
          </a:p>
          <a:p>
            <a:pPr>
              <a:defRPr/>
            </a:pPr>
            <a:r>
              <a:rPr lang="en-US" sz="2000" dirty="0"/>
              <a:t>Development team then develops and refactors the code to pass the test.</a:t>
            </a:r>
          </a:p>
          <a:p>
            <a:pPr>
              <a:defRPr/>
            </a:pPr>
            <a:endParaRPr lang="en-US" sz="2400" dirty="0"/>
          </a:p>
          <a:p>
            <a:pPr lvl="1">
              <a:defRPr/>
            </a:pPr>
            <a:r>
              <a:rPr lang="en-US" sz="2400" i="1" dirty="0">
                <a:ea typeface="+mn-ea"/>
                <a:cs typeface="+mn-cs"/>
              </a:rPr>
              <a:t>test-first as part of extreme programming concepts.</a:t>
            </a:r>
          </a:p>
        </p:txBody>
      </p:sp>
    </p:spTree>
  </p:cSld>
  <p:clrMapOvr>
    <a:masterClrMapping/>
  </p:clrMapOvr>
  <p:transition advClick="0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96111-24FF-4C35-86EA-35524A50A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dirty="0"/>
              <a:t>Lifecycle Method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2AFB5-47DC-4D56-B407-2706066B63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en-US" sz="2000" b="1" dirty="0"/>
              <a:t>@BeforeEach</a:t>
            </a:r>
          </a:p>
          <a:p>
            <a:pPr lvl="1">
              <a:lnSpc>
                <a:spcPct val="150000"/>
              </a:lnSpc>
            </a:pPr>
            <a:r>
              <a:rPr lang="en-US" altLang="en-US" sz="2000" dirty="0"/>
              <a:t>Denotes that the annotated method should be executed </a:t>
            </a:r>
            <a:r>
              <a:rPr lang="en-US" altLang="en-US" sz="2000" b="1" dirty="0">
                <a:solidFill>
                  <a:srgbClr val="C00000"/>
                </a:solidFill>
              </a:rPr>
              <a:t>before EACH Test Method</a:t>
            </a:r>
          </a:p>
          <a:p>
            <a:pPr lvl="1">
              <a:lnSpc>
                <a:spcPct val="150000"/>
              </a:lnSpc>
            </a:pPr>
            <a:r>
              <a:rPr lang="en-US" sz="2000" b="0" i="0" dirty="0">
                <a:solidFill>
                  <a:srgbClr val="333333"/>
                </a:solidFill>
                <a:effectLst/>
              </a:rPr>
              <a:t>To execute some common code before running a test</a:t>
            </a:r>
            <a:endParaRPr lang="en-US" altLang="en-US" sz="2000" b="1" dirty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endParaRPr lang="en-US" altLang="en-US" sz="2000" b="1" dirty="0"/>
          </a:p>
          <a:p>
            <a:pPr>
              <a:lnSpc>
                <a:spcPct val="150000"/>
              </a:lnSpc>
            </a:pPr>
            <a:r>
              <a:rPr lang="en-US" altLang="en-US" sz="2000" b="1" dirty="0"/>
              <a:t>@AfterEach</a:t>
            </a:r>
          </a:p>
          <a:p>
            <a:pPr lvl="1">
              <a:lnSpc>
                <a:spcPct val="150000"/>
              </a:lnSpc>
            </a:pPr>
            <a:r>
              <a:rPr lang="en-US" altLang="en-US" sz="2000" dirty="0"/>
              <a:t>Denotes that the annotated method should be executed</a:t>
            </a:r>
            <a:r>
              <a:rPr lang="en-US" altLang="en-US" sz="2000" b="1" dirty="0">
                <a:solidFill>
                  <a:srgbClr val="C00000"/>
                </a:solidFill>
              </a:rPr>
              <a:t> after EACH Test Method</a:t>
            </a:r>
          </a:p>
          <a:p>
            <a:pPr>
              <a:lnSpc>
                <a:spcPct val="150000"/>
              </a:lnSpc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88616066"/>
      </p:ext>
    </p:extLst>
  </p:cSld>
  <p:clrMapOvr>
    <a:masterClrMapping/>
  </p:clrMapOvr>
  <p:transition advClick="0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0FD2B1DC-0A84-4CD3-A0F2-5D4202803F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Writing a Junit Test Life Cycle Methods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333E66DF-F2DB-4F3F-8C8F-5BD64B593C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IN" sz="2000" b="1" dirty="0">
                <a:solidFill>
                  <a:srgbClr val="C00000"/>
                </a:solidFill>
                <a:latin typeface="Arial" panose="020B0604020202020204" pitchFamily="34" charset="0"/>
              </a:rPr>
              <a:t>@BeforeEach</a:t>
            </a:r>
          </a:p>
          <a:p>
            <a:pPr marL="457200" lvl="1" indent="0">
              <a:buNone/>
            </a:pPr>
            <a:r>
              <a:rPr lang="en-US" sz="2000" b="1" dirty="0">
                <a:solidFill>
                  <a:srgbClr val="7F0055"/>
                </a:solidFill>
                <a:latin typeface="Arial" panose="020B0604020202020204" pitchFamily="34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" panose="020B0604020202020204" pitchFamily="34" charset="0"/>
              </a:rPr>
              <a:t>setUp</a:t>
            </a:r>
            <a:r>
              <a:rPr lang="en-US" sz="2000" b="1" dirty="0">
                <a:solidFill>
                  <a:srgbClr val="000000"/>
                </a:solidFill>
                <a:latin typeface="Arial" panose="020B0604020202020204" pitchFamily="34" charset="0"/>
              </a:rPr>
              <a:t>(</a:t>
            </a:r>
            <a:r>
              <a:rPr lang="en-US" sz="2000" b="1" dirty="0" err="1">
                <a:solidFill>
                  <a:srgbClr val="000000"/>
                </a:solidFill>
                <a:latin typeface="Arial" panose="020B0604020202020204" pitchFamily="34" charset="0"/>
              </a:rPr>
              <a:t>TestInfo</a:t>
            </a:r>
            <a:r>
              <a:rPr lang="en-US" sz="2000" b="1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sz="2000" b="1" dirty="0">
                <a:solidFill>
                  <a:srgbClr val="6A3E3E"/>
                </a:solidFill>
                <a:latin typeface="Arial" panose="020B0604020202020204" pitchFamily="34" charset="0"/>
              </a:rPr>
              <a:t>info</a:t>
            </a:r>
            <a:r>
              <a:rPr lang="en-US" sz="2000" b="1" dirty="0">
                <a:solidFill>
                  <a:srgbClr val="000000"/>
                </a:solidFill>
                <a:latin typeface="Arial" panose="020B0604020202020204" pitchFamily="34" charset="0"/>
              </a:rPr>
              <a:t>) </a:t>
            </a:r>
            <a:r>
              <a:rPr lang="en-US" sz="2000" b="1" dirty="0">
                <a:solidFill>
                  <a:srgbClr val="7F0055"/>
                </a:solidFill>
                <a:latin typeface="Arial" panose="020B0604020202020204" pitchFamily="34" charset="0"/>
              </a:rPr>
              <a:t>throws</a:t>
            </a:r>
            <a:r>
              <a:rPr lang="en-US" sz="2000" b="1" dirty="0">
                <a:solidFill>
                  <a:srgbClr val="000000"/>
                </a:solidFill>
                <a:latin typeface="Arial" panose="020B0604020202020204" pitchFamily="34" charset="0"/>
              </a:rPr>
              <a:t> Exception {</a:t>
            </a:r>
          </a:p>
          <a:p>
            <a:pPr marL="457200" lvl="1" indent="0">
              <a:buNone/>
            </a:pPr>
            <a:endParaRPr lang="en-IN" sz="2000" dirty="0">
              <a:latin typeface="Arial" panose="020B0604020202020204" pitchFamily="34" charset="0"/>
            </a:endParaRPr>
          </a:p>
          <a:p>
            <a:pPr marL="457200" lvl="1" indent="0">
              <a:buNone/>
            </a:pPr>
            <a:r>
              <a:rPr lang="en-US" sz="2000" dirty="0" err="1">
                <a:solidFill>
                  <a:srgbClr val="000000"/>
                </a:solidFill>
                <a:latin typeface="Arial" panose="020B0604020202020204" pitchFamily="34" charset="0"/>
              </a:rPr>
              <a:t>System.</a:t>
            </a:r>
            <a:r>
              <a:rPr lang="en-US" sz="2000" i="1" dirty="0" err="1">
                <a:solidFill>
                  <a:srgbClr val="0000C0"/>
                </a:solidFill>
                <a:latin typeface="Arial" panose="020B0604020202020204" pitchFamily="34" charset="0"/>
              </a:rPr>
              <a:t>out</a:t>
            </a:r>
            <a:r>
              <a:rPr lang="en-US" sz="2000" i="1" dirty="0" err="1">
                <a:solidFill>
                  <a:srgbClr val="000000"/>
                </a:solidFill>
                <a:latin typeface="Arial" panose="020B0604020202020204" pitchFamily="34" charset="0"/>
              </a:rPr>
              <a:t>.println</a:t>
            </a:r>
            <a:r>
              <a:rPr lang="en-US" sz="2000" i="1" dirty="0">
                <a:solidFill>
                  <a:srgbClr val="000000"/>
                </a:solidFill>
                <a:latin typeface="Arial" panose="020B0604020202020204" pitchFamily="34" charset="0"/>
              </a:rPr>
              <a:t>(</a:t>
            </a:r>
            <a:r>
              <a:rPr lang="en-US" sz="2000" i="1" dirty="0">
                <a:solidFill>
                  <a:srgbClr val="2A00FF"/>
                </a:solidFill>
                <a:latin typeface="Arial" panose="020B0604020202020204" pitchFamily="34" charset="0"/>
              </a:rPr>
              <a:t>"</a:t>
            </a:r>
            <a:r>
              <a:rPr lang="en-US" sz="2000" i="1" dirty="0">
                <a:latin typeface="Arial" panose="020B0604020202020204" pitchFamily="34" charset="0"/>
              </a:rPr>
              <a:t>BEFORE EACH Called on </a:t>
            </a:r>
            <a:r>
              <a:rPr lang="en-US" sz="2000" i="1" dirty="0">
                <a:solidFill>
                  <a:srgbClr val="2A00FF"/>
                </a:solidFill>
                <a:latin typeface="Arial" panose="020B0604020202020204" pitchFamily="34" charset="0"/>
              </a:rPr>
              <a:t>"</a:t>
            </a:r>
            <a:r>
              <a:rPr lang="en-US" sz="2000" i="1" dirty="0">
                <a:solidFill>
                  <a:srgbClr val="000000"/>
                </a:solidFill>
                <a:latin typeface="Arial" panose="020B0604020202020204" pitchFamily="34" charset="0"/>
              </a:rPr>
              <a:t>+          			</a:t>
            </a:r>
            <a:r>
              <a:rPr lang="en-US" sz="2000" i="1" dirty="0" err="1">
                <a:solidFill>
                  <a:srgbClr val="1206FA"/>
                </a:solidFill>
                <a:latin typeface="Arial" panose="020B0604020202020204" pitchFamily="34" charset="0"/>
              </a:rPr>
              <a:t>info.getDisplayName</a:t>
            </a:r>
            <a:r>
              <a:rPr lang="en-US" sz="2000" i="1" dirty="0">
                <a:solidFill>
                  <a:srgbClr val="000000"/>
                </a:solidFill>
                <a:latin typeface="Arial" panose="020B0604020202020204" pitchFamily="34" charset="0"/>
              </a:rPr>
              <a:t>());</a:t>
            </a:r>
          </a:p>
          <a:p>
            <a:pPr marL="457200" lvl="1" indent="0">
              <a:buNone/>
            </a:pPr>
            <a:r>
              <a:rPr lang="en-IN" sz="2000" dirty="0">
                <a:solidFill>
                  <a:srgbClr val="000000"/>
                </a:solidFill>
                <a:latin typeface="Arial" panose="020B0604020202020204" pitchFamily="34" charset="0"/>
              </a:rPr>
              <a:t>}</a:t>
            </a:r>
          </a:p>
          <a:p>
            <a:pPr marL="457200" lvl="1" indent="0">
              <a:buNone/>
            </a:pPr>
            <a:endParaRPr lang="en-IN" sz="2000" b="1" dirty="0">
              <a:solidFill>
                <a:srgbClr val="C00000"/>
              </a:solidFill>
              <a:latin typeface="Arial" panose="020B0604020202020204" pitchFamily="34" charset="0"/>
            </a:endParaRPr>
          </a:p>
          <a:p>
            <a:pPr marL="457200" lvl="1" indent="0">
              <a:buNone/>
            </a:pPr>
            <a:r>
              <a:rPr lang="en-IN" sz="2000" b="1" dirty="0">
                <a:solidFill>
                  <a:srgbClr val="C00000"/>
                </a:solidFill>
                <a:latin typeface="Arial" panose="020B0604020202020204" pitchFamily="34" charset="0"/>
              </a:rPr>
              <a:t>@AfterEach</a:t>
            </a:r>
          </a:p>
          <a:p>
            <a:pPr marL="457200" lvl="1" indent="0">
              <a:buNone/>
            </a:pPr>
            <a:r>
              <a:rPr lang="en-US" sz="2000" b="1" dirty="0">
                <a:solidFill>
                  <a:srgbClr val="7F0055"/>
                </a:solidFill>
                <a:latin typeface="Arial" panose="020B0604020202020204" pitchFamily="34" charset="0"/>
              </a:rPr>
              <a:t>void</a:t>
            </a:r>
            <a:r>
              <a:rPr lang="en-US" sz="2000" b="1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" panose="020B0604020202020204" pitchFamily="34" charset="0"/>
              </a:rPr>
              <a:t>tearDown</a:t>
            </a:r>
            <a:r>
              <a:rPr lang="en-US" sz="2000" b="1" dirty="0">
                <a:solidFill>
                  <a:srgbClr val="000000"/>
                </a:solidFill>
                <a:latin typeface="Arial" panose="020B0604020202020204" pitchFamily="34" charset="0"/>
              </a:rPr>
              <a:t>(</a:t>
            </a:r>
            <a:r>
              <a:rPr lang="en-US" sz="2000" b="1" dirty="0" err="1">
                <a:solidFill>
                  <a:srgbClr val="000000"/>
                </a:solidFill>
                <a:latin typeface="Arial" panose="020B0604020202020204" pitchFamily="34" charset="0"/>
              </a:rPr>
              <a:t>TestInfo</a:t>
            </a:r>
            <a:r>
              <a:rPr lang="en-US" sz="2000" b="1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sz="2000" b="1" dirty="0">
                <a:solidFill>
                  <a:srgbClr val="6A3E3E"/>
                </a:solidFill>
                <a:latin typeface="Arial" panose="020B0604020202020204" pitchFamily="34" charset="0"/>
              </a:rPr>
              <a:t>info</a:t>
            </a:r>
            <a:r>
              <a:rPr lang="en-US" sz="2000" b="1" dirty="0">
                <a:solidFill>
                  <a:srgbClr val="000000"/>
                </a:solidFill>
                <a:latin typeface="Arial" panose="020B0604020202020204" pitchFamily="34" charset="0"/>
              </a:rPr>
              <a:t>) </a:t>
            </a:r>
            <a:r>
              <a:rPr lang="en-US" sz="2000" b="1" dirty="0">
                <a:solidFill>
                  <a:srgbClr val="7F0055"/>
                </a:solidFill>
                <a:latin typeface="Arial" panose="020B0604020202020204" pitchFamily="34" charset="0"/>
              </a:rPr>
              <a:t>throws</a:t>
            </a:r>
            <a:r>
              <a:rPr lang="en-US" sz="2000" b="1" dirty="0">
                <a:solidFill>
                  <a:srgbClr val="000000"/>
                </a:solidFill>
                <a:latin typeface="Arial" panose="020B0604020202020204" pitchFamily="34" charset="0"/>
              </a:rPr>
              <a:t> Exception {</a:t>
            </a:r>
          </a:p>
          <a:p>
            <a:pPr marL="457200" lvl="1" indent="0">
              <a:buNone/>
            </a:pPr>
            <a:endParaRPr lang="en-IN" sz="2000" dirty="0">
              <a:latin typeface="Arial" panose="020B0604020202020204" pitchFamily="34" charset="0"/>
            </a:endParaRPr>
          </a:p>
          <a:p>
            <a:pPr marL="457200" lvl="1" indent="0">
              <a:buNone/>
            </a:pPr>
            <a:r>
              <a:rPr lang="en-US" sz="2000" dirty="0" err="1">
                <a:solidFill>
                  <a:srgbClr val="000000"/>
                </a:solidFill>
                <a:latin typeface="Arial" panose="020B0604020202020204" pitchFamily="34" charset="0"/>
              </a:rPr>
              <a:t>System.</a:t>
            </a:r>
            <a:r>
              <a:rPr lang="en-US" sz="2000" b="1" i="1" dirty="0" err="1">
                <a:solidFill>
                  <a:srgbClr val="0000C0"/>
                </a:solidFill>
                <a:latin typeface="Arial" panose="020B0604020202020204" pitchFamily="34" charset="0"/>
              </a:rPr>
              <a:t>out</a:t>
            </a:r>
            <a:r>
              <a:rPr lang="en-US" sz="2000" b="1" i="1" dirty="0" err="1">
                <a:solidFill>
                  <a:srgbClr val="000000"/>
                </a:solidFill>
                <a:latin typeface="Arial" panose="020B0604020202020204" pitchFamily="34" charset="0"/>
              </a:rPr>
              <a:t>.println</a:t>
            </a:r>
            <a:r>
              <a:rPr lang="en-US" sz="2000" b="1" i="1" dirty="0">
                <a:solidFill>
                  <a:srgbClr val="000000"/>
                </a:solidFill>
                <a:latin typeface="Arial" panose="020B0604020202020204" pitchFamily="34" charset="0"/>
              </a:rPr>
              <a:t>(</a:t>
            </a:r>
            <a:r>
              <a:rPr lang="en-US" sz="2000" b="1" i="1" dirty="0">
                <a:solidFill>
                  <a:srgbClr val="2A00FF"/>
                </a:solidFill>
                <a:latin typeface="Arial" panose="020B0604020202020204" pitchFamily="34" charset="0"/>
              </a:rPr>
              <a:t>"</a:t>
            </a:r>
            <a:r>
              <a:rPr lang="en-US" sz="2000" i="1" dirty="0">
                <a:latin typeface="Arial" panose="020B0604020202020204" pitchFamily="34" charset="0"/>
              </a:rPr>
              <a:t>AFTER EACH Called on</a:t>
            </a:r>
            <a:r>
              <a:rPr lang="en-US" sz="2000" b="1" i="1" dirty="0">
                <a:solidFill>
                  <a:srgbClr val="2A00FF"/>
                </a:solidFill>
                <a:latin typeface="Arial" panose="020B0604020202020204" pitchFamily="34" charset="0"/>
              </a:rPr>
              <a:t>"</a:t>
            </a:r>
            <a:r>
              <a:rPr lang="en-US" sz="2000" b="1" i="1" dirty="0">
                <a:solidFill>
                  <a:srgbClr val="000000"/>
                </a:solidFill>
                <a:latin typeface="Arial" panose="020B0604020202020204" pitchFamily="34" charset="0"/>
              </a:rPr>
              <a:t>+                        			</a:t>
            </a:r>
            <a:r>
              <a:rPr lang="en-US" sz="2000" i="1" dirty="0" err="1">
                <a:solidFill>
                  <a:srgbClr val="1206FA"/>
                </a:solidFill>
                <a:latin typeface="Arial" panose="020B0604020202020204" pitchFamily="34" charset="0"/>
              </a:rPr>
              <a:t>info.getDisplayName</a:t>
            </a:r>
            <a:r>
              <a:rPr lang="en-US" sz="2000" i="1" dirty="0">
                <a:solidFill>
                  <a:srgbClr val="1206FA"/>
                </a:solidFill>
                <a:latin typeface="Arial" panose="020B0604020202020204" pitchFamily="34" charset="0"/>
              </a:rPr>
              <a:t>());</a:t>
            </a:r>
          </a:p>
          <a:p>
            <a:pPr marL="457200" lvl="1" indent="0">
              <a:buNone/>
            </a:pPr>
            <a:endParaRPr lang="en-IN" sz="2000" dirty="0">
              <a:latin typeface="Arial" panose="020B0604020202020204" pitchFamily="34" charset="0"/>
            </a:endParaRPr>
          </a:p>
          <a:p>
            <a:pPr marL="457200" lvl="1" indent="0">
              <a:buNone/>
            </a:pPr>
            <a:r>
              <a:rPr lang="en-IN" sz="2000" dirty="0">
                <a:solidFill>
                  <a:srgbClr val="000000"/>
                </a:solidFill>
                <a:latin typeface="Arial" panose="020B0604020202020204" pitchFamily="34" charset="0"/>
              </a:rPr>
              <a:t>}</a:t>
            </a:r>
          </a:p>
          <a:p>
            <a:pPr marL="857250" lvl="2" indent="0">
              <a:buNone/>
            </a:pPr>
            <a:endParaRPr lang="en-IN" sz="2000" dirty="0">
              <a:latin typeface="Arial" panose="020B0604020202020204" pitchFamily="34" charset="0"/>
            </a:endParaRPr>
          </a:p>
          <a:p>
            <a:pPr marL="1314450" lvl="3" indent="0">
              <a:lnSpc>
                <a:spcPct val="90000"/>
              </a:lnSpc>
              <a:buNone/>
            </a:pPr>
            <a:endParaRPr lang="en-US" altLang="en-US" dirty="0"/>
          </a:p>
        </p:txBody>
      </p:sp>
    </p:spTree>
  </p:cSld>
  <p:clrMapOvr>
    <a:masterClrMapping/>
  </p:clrMapOvr>
  <p:transition advClick="0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1">
            <a:extLst>
              <a:ext uri="{FF2B5EF4-FFF2-40B4-BE49-F238E27FC236}">
                <a16:creationId xmlns:a16="http://schemas.microsoft.com/office/drawing/2014/main" id="{E12D3FDB-198C-4180-8A8D-586CE20C72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- Timeouts</a:t>
            </a:r>
            <a:endParaRPr lang="en-IN" altLang="en-US" dirty="0"/>
          </a:p>
        </p:txBody>
      </p:sp>
      <p:sp>
        <p:nvSpPr>
          <p:cNvPr id="70659" name="Content Placeholder 2">
            <a:extLst>
              <a:ext uri="{FF2B5EF4-FFF2-40B4-BE49-F238E27FC236}">
                <a16:creationId xmlns:a16="http://schemas.microsoft.com/office/drawing/2014/main" id="{79AA1138-1438-4708-B29D-B88A5D0D042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endParaRPr lang="en-IN" altLang="en-US" sz="2000" dirty="0"/>
          </a:p>
          <a:p>
            <a:pPr marL="457200" lvl="1" indent="0">
              <a:buNone/>
            </a:pPr>
            <a:r>
              <a:rPr lang="en-IN" altLang="en-US" sz="2000" dirty="0"/>
              <a:t>    </a:t>
            </a:r>
            <a:r>
              <a:rPr lang="en-IN" sz="2000" dirty="0">
                <a:solidFill>
                  <a:srgbClr val="000000"/>
                </a:solidFill>
              </a:rPr>
              <a:t> </a:t>
            </a:r>
            <a:r>
              <a:rPr lang="en-IN" sz="2000" b="1" dirty="0">
                <a:solidFill>
                  <a:srgbClr val="7F0055"/>
                </a:solidFill>
              </a:rPr>
              <a:t>public</a:t>
            </a:r>
            <a:r>
              <a:rPr lang="en-IN" sz="2000" b="1" dirty="0">
                <a:solidFill>
                  <a:srgbClr val="000000"/>
                </a:solidFill>
              </a:rPr>
              <a:t> String </a:t>
            </a:r>
            <a:r>
              <a:rPr lang="en-IN" sz="2000" b="1" dirty="0" err="1">
                <a:solidFill>
                  <a:srgbClr val="000000"/>
                </a:solidFill>
              </a:rPr>
              <a:t>getMessage</a:t>
            </a:r>
            <a:r>
              <a:rPr lang="en-IN" sz="2000" b="1" dirty="0">
                <a:solidFill>
                  <a:srgbClr val="000000"/>
                </a:solidFill>
              </a:rPr>
              <a:t>() {</a:t>
            </a:r>
          </a:p>
          <a:p>
            <a:pPr marL="457200" lvl="1" indent="0">
              <a:buNone/>
            </a:pPr>
            <a:endParaRPr lang="en-IN" sz="2000" dirty="0"/>
          </a:p>
          <a:p>
            <a:pPr marL="457200" lvl="1" indent="0">
              <a:buNone/>
            </a:pPr>
            <a:r>
              <a:rPr lang="en-IN" sz="2000" dirty="0">
                <a:solidFill>
                  <a:srgbClr val="000000"/>
                </a:solidFill>
              </a:rPr>
              <a:t>   </a:t>
            </a:r>
            <a:r>
              <a:rPr lang="en-IN" sz="2000" b="1" dirty="0">
                <a:solidFill>
                  <a:srgbClr val="7F0055"/>
                </a:solidFill>
              </a:rPr>
              <a:t>try</a:t>
            </a:r>
            <a:r>
              <a:rPr lang="en-IN" sz="2000" b="1" dirty="0">
                <a:solidFill>
                  <a:srgbClr val="000000"/>
                </a:solidFill>
              </a:rPr>
              <a:t> {</a:t>
            </a:r>
          </a:p>
          <a:p>
            <a:pPr marL="457200" lvl="1" indent="0">
              <a:buNone/>
            </a:pPr>
            <a:endParaRPr lang="en-IN" sz="2000" dirty="0">
              <a:solidFill>
                <a:srgbClr val="000000"/>
              </a:solidFill>
            </a:endParaRPr>
          </a:p>
          <a:p>
            <a:pPr marL="457200" lvl="1" indent="0">
              <a:buNone/>
            </a:pPr>
            <a:r>
              <a:rPr lang="en-IN" sz="2000" dirty="0">
                <a:solidFill>
                  <a:srgbClr val="000000"/>
                </a:solidFill>
              </a:rPr>
              <a:t>   </a:t>
            </a:r>
            <a:r>
              <a:rPr lang="en-IN" sz="2000" dirty="0" err="1">
                <a:solidFill>
                  <a:srgbClr val="000000"/>
                </a:solidFill>
              </a:rPr>
              <a:t>Thread.</a:t>
            </a:r>
            <a:r>
              <a:rPr lang="en-IN" sz="2000" i="1" dirty="0" err="1">
                <a:solidFill>
                  <a:srgbClr val="000000"/>
                </a:solidFill>
              </a:rPr>
              <a:t>sleep</a:t>
            </a:r>
            <a:r>
              <a:rPr lang="en-IN" sz="2000" i="1" dirty="0">
                <a:solidFill>
                  <a:srgbClr val="000000"/>
                </a:solidFill>
              </a:rPr>
              <a:t>(5000);</a:t>
            </a:r>
          </a:p>
          <a:p>
            <a:pPr marL="457200" lvl="1" indent="0">
              <a:buNone/>
            </a:pPr>
            <a:endParaRPr lang="en-IN" sz="2000" i="1" dirty="0">
              <a:solidFill>
                <a:srgbClr val="000000"/>
              </a:solidFill>
            </a:endParaRPr>
          </a:p>
          <a:p>
            <a:pPr marL="457200" lvl="1" indent="0">
              <a:buNone/>
            </a:pPr>
            <a:r>
              <a:rPr lang="en-IN" sz="2000" dirty="0">
                <a:solidFill>
                  <a:srgbClr val="000000"/>
                </a:solidFill>
              </a:rPr>
              <a:t>} </a:t>
            </a:r>
            <a:r>
              <a:rPr lang="en-IN" sz="2000" b="1" dirty="0">
                <a:solidFill>
                  <a:srgbClr val="7F0055"/>
                </a:solidFill>
              </a:rPr>
              <a:t>catch</a:t>
            </a:r>
            <a:r>
              <a:rPr lang="en-IN" sz="2000" b="1" dirty="0">
                <a:solidFill>
                  <a:srgbClr val="000000"/>
                </a:solidFill>
              </a:rPr>
              <a:t> (</a:t>
            </a:r>
            <a:r>
              <a:rPr lang="en-IN" sz="2000" b="1" dirty="0" err="1">
                <a:solidFill>
                  <a:srgbClr val="000000"/>
                </a:solidFill>
              </a:rPr>
              <a:t>InterruptedException</a:t>
            </a:r>
            <a:r>
              <a:rPr lang="en-IN" sz="2000" b="1" dirty="0">
                <a:solidFill>
                  <a:srgbClr val="000000"/>
                </a:solidFill>
              </a:rPr>
              <a:t> </a:t>
            </a:r>
            <a:r>
              <a:rPr lang="en-IN" sz="2000" b="1" dirty="0">
                <a:solidFill>
                  <a:srgbClr val="6A3E3E"/>
                </a:solidFill>
              </a:rPr>
              <a:t>e</a:t>
            </a:r>
            <a:r>
              <a:rPr lang="en-IN" sz="2000" b="1" dirty="0">
                <a:solidFill>
                  <a:srgbClr val="000000"/>
                </a:solidFill>
              </a:rPr>
              <a:t>) {</a:t>
            </a:r>
          </a:p>
          <a:p>
            <a:pPr marL="457200" lvl="1" indent="0">
              <a:buNone/>
            </a:pPr>
            <a:r>
              <a:rPr lang="en-IN" sz="2000" dirty="0">
                <a:solidFill>
                  <a:srgbClr val="6A3E3E"/>
                </a:solidFill>
              </a:rPr>
              <a:t>       </a:t>
            </a:r>
            <a:r>
              <a:rPr lang="en-IN" sz="2000" dirty="0" err="1">
                <a:solidFill>
                  <a:srgbClr val="6A3E3E"/>
                </a:solidFill>
              </a:rPr>
              <a:t>e</a:t>
            </a:r>
            <a:r>
              <a:rPr lang="en-IN" sz="2000" dirty="0" err="1">
                <a:solidFill>
                  <a:srgbClr val="000000"/>
                </a:solidFill>
              </a:rPr>
              <a:t>.printStackTrace</a:t>
            </a:r>
            <a:r>
              <a:rPr lang="en-IN" sz="2000" dirty="0">
                <a:solidFill>
                  <a:srgbClr val="000000"/>
                </a:solidFill>
              </a:rPr>
              <a:t>();</a:t>
            </a:r>
          </a:p>
          <a:p>
            <a:pPr marL="457200" lvl="1" indent="0">
              <a:buNone/>
            </a:pPr>
            <a:r>
              <a:rPr lang="en-IN" sz="2000" dirty="0">
                <a:solidFill>
                  <a:srgbClr val="000000"/>
                </a:solidFill>
              </a:rPr>
              <a:t>}</a:t>
            </a:r>
          </a:p>
          <a:p>
            <a:pPr marL="457200" lvl="1" indent="0">
              <a:buNone/>
            </a:pPr>
            <a:r>
              <a:rPr lang="en-US" sz="2000" b="1" dirty="0">
                <a:solidFill>
                  <a:srgbClr val="7F0055"/>
                </a:solidFill>
              </a:rPr>
              <a:t>    return</a:t>
            </a:r>
            <a:r>
              <a:rPr lang="en-US" sz="2000" b="1" dirty="0">
                <a:solidFill>
                  <a:srgbClr val="000000"/>
                </a:solidFill>
              </a:rPr>
              <a:t>  </a:t>
            </a:r>
            <a:r>
              <a:rPr lang="en-US" sz="2000" b="1" dirty="0">
                <a:solidFill>
                  <a:srgbClr val="2A00FF"/>
                </a:solidFill>
              </a:rPr>
              <a:t>"Welcome to Java Programming"</a:t>
            </a:r>
            <a:r>
              <a:rPr lang="en-US" sz="2000" b="1" dirty="0">
                <a:solidFill>
                  <a:srgbClr val="000000"/>
                </a:solidFill>
              </a:rPr>
              <a:t>;</a:t>
            </a:r>
          </a:p>
          <a:p>
            <a:pPr marL="457200" lvl="1" indent="0">
              <a:buNone/>
            </a:pPr>
            <a:r>
              <a:rPr lang="en-IN" sz="2000" dirty="0">
                <a:solidFill>
                  <a:srgbClr val="000000"/>
                </a:solidFill>
              </a:rPr>
              <a:t>}</a:t>
            </a:r>
          </a:p>
          <a:p>
            <a:pPr marL="457200" lvl="1" indent="0">
              <a:buNone/>
            </a:pPr>
            <a:r>
              <a:rPr lang="en-IN" sz="2000" dirty="0">
                <a:solidFill>
                  <a:srgbClr val="000000"/>
                </a:solidFill>
              </a:rPr>
              <a:t> </a:t>
            </a:r>
            <a:endParaRPr lang="en-I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540546321"/>
      </p:ext>
    </p:extLst>
  </p:cSld>
  <p:clrMapOvr>
    <a:masterClrMapping/>
  </p:clrMapOvr>
  <p:transition advClick="0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35569-2060-40EE-8DC7-416EC8201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Timeouts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5126ED-D756-4EC8-8C56-0A6FB4702D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IN" sz="1800" b="1" dirty="0">
                <a:solidFill>
                  <a:srgbClr val="7F0055"/>
                </a:solidFill>
                <a:latin typeface="Arial" panose="020B0604020202020204" pitchFamily="34" charset="0"/>
              </a:rPr>
              <a:t>import</a:t>
            </a:r>
            <a:r>
              <a:rPr lang="en-IN" sz="1800" b="1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IN" sz="1800" b="1" dirty="0">
                <a:solidFill>
                  <a:srgbClr val="7F0055"/>
                </a:solidFill>
                <a:latin typeface="Arial" panose="020B0604020202020204" pitchFamily="34" charset="0"/>
              </a:rPr>
              <a:t>static</a:t>
            </a:r>
            <a:r>
              <a:rPr lang="en-IN" sz="1800" b="1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IN" sz="1800" b="1" dirty="0" err="1">
                <a:solidFill>
                  <a:srgbClr val="000000"/>
                </a:solidFill>
                <a:latin typeface="Arial" panose="020B0604020202020204" pitchFamily="34" charset="0"/>
              </a:rPr>
              <a:t>java.time.Duration.</a:t>
            </a:r>
            <a:r>
              <a:rPr lang="en-IN" sz="1800" b="1" i="1" dirty="0" err="1">
                <a:solidFill>
                  <a:srgbClr val="000000"/>
                </a:solidFill>
                <a:latin typeface="Arial" panose="020B0604020202020204" pitchFamily="34" charset="0"/>
              </a:rPr>
              <a:t>ofMillis</a:t>
            </a:r>
            <a:r>
              <a:rPr lang="en-IN" sz="1800" b="1" i="1" dirty="0">
                <a:solidFill>
                  <a:srgbClr val="000000"/>
                </a:solidFill>
                <a:latin typeface="Arial" panose="020B0604020202020204" pitchFamily="34" charset="0"/>
              </a:rPr>
              <a:t>;</a:t>
            </a:r>
          </a:p>
          <a:p>
            <a:pPr marL="0" indent="0" algn="l">
              <a:buNone/>
            </a:pPr>
            <a:r>
              <a:rPr lang="en-IN" sz="1800" b="1" dirty="0">
                <a:solidFill>
                  <a:srgbClr val="7F0055"/>
                </a:solidFill>
                <a:latin typeface="Arial" panose="020B0604020202020204" pitchFamily="34" charset="0"/>
              </a:rPr>
              <a:t>import</a:t>
            </a:r>
            <a:r>
              <a:rPr lang="en-IN" sz="1800" b="1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IN" sz="1800" b="1" dirty="0">
                <a:solidFill>
                  <a:srgbClr val="7F0055"/>
                </a:solidFill>
                <a:latin typeface="Arial" panose="020B0604020202020204" pitchFamily="34" charset="0"/>
              </a:rPr>
              <a:t>static</a:t>
            </a:r>
            <a:r>
              <a:rPr lang="en-IN" sz="1800" b="1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IN" sz="1800" b="1" dirty="0" err="1">
                <a:solidFill>
                  <a:srgbClr val="000000"/>
                </a:solidFill>
                <a:latin typeface="Arial" panose="020B0604020202020204" pitchFamily="34" charset="0"/>
              </a:rPr>
              <a:t>org.junit.jupiter.api.Assertions.</a:t>
            </a:r>
            <a:r>
              <a:rPr lang="en-IN" sz="1800" b="1" i="1" dirty="0" err="1">
                <a:solidFill>
                  <a:srgbClr val="000000"/>
                </a:solidFill>
                <a:latin typeface="Arial" panose="020B0604020202020204" pitchFamily="34" charset="0"/>
              </a:rPr>
              <a:t>assertTimeout</a:t>
            </a:r>
            <a:r>
              <a:rPr lang="en-IN" sz="1800" b="1" i="1" dirty="0">
                <a:solidFill>
                  <a:srgbClr val="000000"/>
                </a:solidFill>
                <a:latin typeface="Arial" panose="020B0604020202020204" pitchFamily="34" charset="0"/>
              </a:rPr>
              <a:t>;</a:t>
            </a:r>
          </a:p>
          <a:p>
            <a:pPr marL="400050" lvl="1" indent="0">
              <a:lnSpc>
                <a:spcPct val="150000"/>
              </a:lnSpc>
              <a:buNone/>
            </a:pPr>
            <a:endParaRPr lang="en-IN" sz="2000" dirty="0">
              <a:solidFill>
                <a:srgbClr val="646464"/>
              </a:solidFill>
              <a:latin typeface="Arial" panose="020B0604020202020204" pitchFamily="34" charset="0"/>
            </a:endParaRPr>
          </a:p>
          <a:p>
            <a:pPr marL="400050" lvl="1" indent="0">
              <a:lnSpc>
                <a:spcPct val="150000"/>
              </a:lnSpc>
              <a:buNone/>
            </a:pPr>
            <a:r>
              <a:rPr lang="en-IN" sz="2000" dirty="0">
                <a:solidFill>
                  <a:srgbClr val="646464"/>
                </a:solidFill>
                <a:latin typeface="Arial" panose="020B0604020202020204" pitchFamily="34" charset="0"/>
              </a:rPr>
              <a:t>@Test</a:t>
            </a:r>
          </a:p>
          <a:p>
            <a:pPr marL="400050" lvl="1" indent="0">
              <a:lnSpc>
                <a:spcPct val="150000"/>
              </a:lnSpc>
              <a:buNone/>
            </a:pPr>
            <a:r>
              <a:rPr lang="en-IN" sz="2000" dirty="0">
                <a:solidFill>
                  <a:srgbClr val="646464"/>
                </a:solidFill>
                <a:latin typeface="Arial" panose="020B0604020202020204" pitchFamily="34" charset="0"/>
              </a:rPr>
              <a:t>@DisplayName</a:t>
            </a:r>
            <a:r>
              <a:rPr lang="en-IN" sz="2000" dirty="0">
                <a:solidFill>
                  <a:srgbClr val="000000"/>
                </a:solidFill>
                <a:latin typeface="Arial" panose="020B0604020202020204" pitchFamily="34" charset="0"/>
              </a:rPr>
              <a:t>(</a:t>
            </a:r>
            <a:r>
              <a:rPr lang="en-IN" sz="2000" dirty="0">
                <a:solidFill>
                  <a:srgbClr val="2A00FF"/>
                </a:solidFill>
                <a:latin typeface="Arial" panose="020B0604020202020204" pitchFamily="34" charset="0"/>
              </a:rPr>
              <a:t>"Testing For Timeout"</a:t>
            </a:r>
            <a:r>
              <a:rPr lang="en-IN" sz="2000" dirty="0">
                <a:solidFill>
                  <a:srgbClr val="000000"/>
                </a:solidFill>
                <a:latin typeface="Arial" panose="020B0604020202020204" pitchFamily="34" charset="0"/>
              </a:rPr>
              <a:t>)</a:t>
            </a:r>
          </a:p>
          <a:p>
            <a:pPr marL="400050" lvl="1" indent="0">
              <a:lnSpc>
                <a:spcPct val="150000"/>
              </a:lnSpc>
              <a:buNone/>
            </a:pPr>
            <a:r>
              <a:rPr lang="en-IN" sz="2000" dirty="0">
                <a:solidFill>
                  <a:srgbClr val="000000"/>
                </a:solidFill>
                <a:latin typeface="Arial" panose="020B0604020202020204" pitchFamily="34" charset="0"/>
              </a:rPr>
              <a:t>    </a:t>
            </a:r>
            <a:r>
              <a:rPr lang="en-IN" sz="2000" b="1" dirty="0">
                <a:solidFill>
                  <a:srgbClr val="7F0055"/>
                </a:solidFill>
                <a:latin typeface="Arial" panose="020B0604020202020204" pitchFamily="34" charset="0"/>
              </a:rPr>
              <a:t>void</a:t>
            </a:r>
            <a:r>
              <a:rPr lang="en-IN" sz="2000" b="1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IN" sz="2000" b="1" dirty="0" err="1">
                <a:solidFill>
                  <a:srgbClr val="000000"/>
                </a:solidFill>
                <a:latin typeface="Arial" panose="020B0604020202020204" pitchFamily="34" charset="0"/>
              </a:rPr>
              <a:t>timeoutNotExceededWithMethod</a:t>
            </a:r>
            <a:r>
              <a:rPr lang="en-IN" sz="2000" b="1" dirty="0">
                <a:solidFill>
                  <a:srgbClr val="000000"/>
                </a:solidFill>
                <a:latin typeface="Arial" panose="020B0604020202020204" pitchFamily="34" charset="0"/>
              </a:rPr>
              <a:t>() {</a:t>
            </a:r>
          </a:p>
          <a:p>
            <a:pPr marL="400050" lvl="1" indent="0">
              <a:lnSpc>
                <a:spcPct val="150000"/>
              </a:lnSpc>
              <a:buNone/>
            </a:pP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      String </a:t>
            </a:r>
            <a:r>
              <a:rPr lang="en-US" sz="2000" dirty="0" err="1">
                <a:solidFill>
                  <a:srgbClr val="6A3E3E"/>
                </a:solidFill>
                <a:latin typeface="Arial" panose="020B0604020202020204" pitchFamily="34" charset="0"/>
              </a:rPr>
              <a:t>actualGreeting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 = </a:t>
            </a:r>
            <a:r>
              <a:rPr lang="en-US" sz="2000" i="1" dirty="0" err="1">
                <a:solidFill>
                  <a:srgbClr val="C00000"/>
                </a:solidFill>
                <a:latin typeface="Arial" panose="020B0604020202020204" pitchFamily="34" charset="0"/>
              </a:rPr>
              <a:t>assertTimeout</a:t>
            </a:r>
            <a:r>
              <a:rPr lang="en-US" sz="2000" i="1" dirty="0">
                <a:solidFill>
                  <a:srgbClr val="000000"/>
                </a:solidFill>
                <a:latin typeface="Arial" panose="020B0604020202020204" pitchFamily="34" charset="0"/>
              </a:rPr>
              <a:t>(</a:t>
            </a:r>
            <a:r>
              <a:rPr lang="en-US" sz="2000" b="1" i="1" dirty="0" err="1">
                <a:solidFill>
                  <a:srgbClr val="7030A0"/>
                </a:solidFill>
                <a:latin typeface="Arial" panose="020B0604020202020204" pitchFamily="34" charset="0"/>
              </a:rPr>
              <a:t>ofMillis</a:t>
            </a:r>
            <a:r>
              <a:rPr lang="en-US" sz="2000" i="1" dirty="0">
                <a:solidFill>
                  <a:srgbClr val="000000"/>
                </a:solidFill>
                <a:latin typeface="Arial" panose="020B0604020202020204" pitchFamily="34" charset="0"/>
              </a:rPr>
              <a:t>(1000),</a:t>
            </a:r>
            <a:r>
              <a:rPr lang="en-US" sz="2000" b="1" i="1" dirty="0">
                <a:solidFill>
                  <a:srgbClr val="000000"/>
                </a:solidFill>
                <a:latin typeface="Arial" panose="020B0604020202020204" pitchFamily="34" charset="0"/>
              </a:rPr>
              <a:t>()</a:t>
            </a:r>
            <a:r>
              <a:rPr lang="en-US" sz="2000" i="1" dirty="0">
                <a:solidFill>
                  <a:srgbClr val="000000"/>
                </a:solidFill>
                <a:latin typeface="Arial" panose="020B0604020202020204" pitchFamily="34" charset="0"/>
              </a:rPr>
              <a:t> -&gt;                            			</a:t>
            </a:r>
            <a:r>
              <a:rPr lang="en-US" sz="2000" i="1" dirty="0" err="1">
                <a:solidFill>
                  <a:srgbClr val="0000C0"/>
                </a:solidFill>
                <a:latin typeface="Arial" panose="020B0604020202020204" pitchFamily="34" charset="0"/>
              </a:rPr>
              <a:t>grtObj</a:t>
            </a:r>
            <a:r>
              <a:rPr lang="en-US" sz="2000" i="1" dirty="0" err="1">
                <a:solidFill>
                  <a:srgbClr val="000000"/>
                </a:solidFill>
                <a:latin typeface="Arial" panose="020B0604020202020204" pitchFamily="34" charset="0"/>
              </a:rPr>
              <a:t>.getMessage</a:t>
            </a:r>
            <a:r>
              <a:rPr lang="en-US" sz="2000" i="1" dirty="0">
                <a:solidFill>
                  <a:srgbClr val="000000"/>
                </a:solidFill>
                <a:latin typeface="Arial" panose="020B0604020202020204" pitchFamily="34" charset="0"/>
              </a:rPr>
              <a:t>());</a:t>
            </a:r>
          </a:p>
          <a:p>
            <a:pPr marL="400050" lvl="1" indent="0">
              <a:lnSpc>
                <a:spcPct val="150000"/>
              </a:lnSpc>
              <a:buNone/>
            </a:pPr>
            <a:r>
              <a:rPr lang="en-IN" sz="2000" dirty="0">
                <a:solidFill>
                  <a:srgbClr val="000000"/>
                </a:solidFill>
                <a:latin typeface="Arial" panose="020B0604020202020204" pitchFamily="34" charset="0"/>
              </a:rPr>
              <a:t>        </a:t>
            </a:r>
            <a:r>
              <a:rPr lang="en-IN" sz="2000" i="1" dirty="0" err="1">
                <a:solidFill>
                  <a:srgbClr val="000000"/>
                </a:solidFill>
                <a:latin typeface="Arial" panose="020B0604020202020204" pitchFamily="34" charset="0"/>
              </a:rPr>
              <a:t>assertEquals</a:t>
            </a:r>
            <a:r>
              <a:rPr lang="en-IN" sz="2000" i="1" dirty="0">
                <a:solidFill>
                  <a:srgbClr val="000000"/>
                </a:solidFill>
                <a:latin typeface="Arial" panose="020B0604020202020204" pitchFamily="34" charset="0"/>
              </a:rPr>
              <a:t>(</a:t>
            </a:r>
            <a:r>
              <a:rPr lang="en-IN" sz="2000" i="1" dirty="0">
                <a:solidFill>
                  <a:srgbClr val="2A00FF"/>
                </a:solidFill>
                <a:latin typeface="Arial" panose="020B0604020202020204" pitchFamily="34" charset="0"/>
              </a:rPr>
              <a:t>"Hello, World!"</a:t>
            </a:r>
            <a:r>
              <a:rPr lang="en-IN" sz="2000" i="1" dirty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en-IN" sz="2000" i="1" dirty="0" err="1">
                <a:solidFill>
                  <a:srgbClr val="6A3E3E"/>
                </a:solidFill>
                <a:latin typeface="Arial" panose="020B0604020202020204" pitchFamily="34" charset="0"/>
              </a:rPr>
              <a:t>actualGreeting</a:t>
            </a:r>
            <a:r>
              <a:rPr lang="en-IN" sz="2000" i="1" dirty="0">
                <a:solidFill>
                  <a:srgbClr val="000000"/>
                </a:solidFill>
                <a:latin typeface="Arial" panose="020B0604020202020204" pitchFamily="34" charset="0"/>
              </a:rPr>
              <a:t>);</a:t>
            </a:r>
          </a:p>
          <a:p>
            <a:pPr marL="400050" lvl="1" indent="0">
              <a:lnSpc>
                <a:spcPct val="150000"/>
              </a:lnSpc>
              <a:buNone/>
            </a:pPr>
            <a:r>
              <a:rPr lang="en-IN" sz="2000" dirty="0">
                <a:solidFill>
                  <a:srgbClr val="000000"/>
                </a:solidFill>
                <a:latin typeface="Arial" panose="020B0604020202020204" pitchFamily="34" charset="0"/>
              </a:rPr>
              <a:t>    }</a:t>
            </a:r>
          </a:p>
          <a:p>
            <a:pPr marL="400050" lvl="1" indent="0">
              <a:lnSpc>
                <a:spcPct val="150000"/>
              </a:lnSpc>
              <a:buNone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577618205"/>
      </p:ext>
    </p:extLst>
  </p:cSld>
  <p:clrMapOvr>
    <a:masterClrMapping/>
  </p:clrMapOvr>
  <p:transition advClick="0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itle 1">
            <a:extLst>
              <a:ext uri="{FF2B5EF4-FFF2-40B4-BE49-F238E27FC236}">
                <a16:creationId xmlns:a16="http://schemas.microsoft.com/office/drawing/2014/main" id="{E0E868AE-2C58-4F0D-B415-DF448CC964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br>
              <a:rPr lang="en-US" altLang="en-US" dirty="0"/>
            </a:br>
            <a:r>
              <a:rPr lang="en-US" altLang="en-US" dirty="0" err="1"/>
              <a:t>ParameterizedTest</a:t>
            </a:r>
            <a:br>
              <a:rPr lang="en-US" altLang="en-US" dirty="0"/>
            </a:br>
            <a:endParaRPr lang="en-IN" altLang="en-US" dirty="0"/>
          </a:p>
        </p:txBody>
      </p:sp>
      <p:sp>
        <p:nvSpPr>
          <p:cNvPr id="76803" name="Content Placeholder 2">
            <a:extLst>
              <a:ext uri="{FF2B5EF4-FFF2-40B4-BE49-F238E27FC236}">
                <a16:creationId xmlns:a16="http://schemas.microsoft.com/office/drawing/2014/main" id="{59EB38E7-9C7E-483D-BB4C-2B9C7D7B218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en-US" sz="2000" b="1" dirty="0"/>
              <a:t>@ParameterizedTest</a:t>
            </a:r>
          </a:p>
          <a:p>
            <a:pPr lvl="1">
              <a:lnSpc>
                <a:spcPct val="150000"/>
              </a:lnSpc>
            </a:pPr>
            <a:r>
              <a:rPr lang="en-US" altLang="en-US" sz="2000" dirty="0"/>
              <a:t>Denotes that a method is a parameterized test. </a:t>
            </a:r>
          </a:p>
          <a:p>
            <a:pPr lvl="1">
              <a:lnSpc>
                <a:spcPct val="150000"/>
              </a:lnSpc>
            </a:pPr>
            <a:r>
              <a:rPr lang="en-US" altLang="en-US" sz="2000" dirty="0"/>
              <a:t>When executing the parameterized test method</a:t>
            </a:r>
          </a:p>
          <a:p>
            <a:pPr lvl="1">
              <a:lnSpc>
                <a:spcPct val="150000"/>
              </a:lnSpc>
            </a:pPr>
            <a:r>
              <a:rPr lang="en-US" altLang="en-US" sz="2000" dirty="0"/>
              <a:t>Each invocation will be passed with arguments and reported separately.</a:t>
            </a:r>
          </a:p>
          <a:p>
            <a:pPr algn="l">
              <a:lnSpc>
                <a:spcPct val="150000"/>
              </a:lnSpc>
            </a:pPr>
            <a:endParaRPr lang="en-US" sz="1200" b="1" i="0" dirty="0">
              <a:solidFill>
                <a:srgbClr val="333333"/>
              </a:solidFill>
              <a:effectLst/>
              <a:latin typeface="raleway"/>
            </a:endParaRPr>
          </a:p>
          <a:p>
            <a:pPr algn="l">
              <a:lnSpc>
                <a:spcPct val="150000"/>
              </a:lnSpc>
            </a:pPr>
            <a:r>
              <a:rPr lang="en-US" sz="1200" b="1" i="0" dirty="0">
                <a:solidFill>
                  <a:srgbClr val="333333"/>
                </a:solidFill>
                <a:effectLst/>
                <a:latin typeface="raleway"/>
              </a:rPr>
              <a:t> </a:t>
            </a:r>
            <a:r>
              <a:rPr lang="en-US" sz="2000" b="1" dirty="0"/>
              <a:t>@ValueSource 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Used to pass an array of values to the test method.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Values can be </a:t>
            </a:r>
            <a:r>
              <a:rPr lang="en-US" sz="2000" dirty="0" err="1"/>
              <a:t>int,byte,short</a:t>
            </a:r>
            <a:r>
              <a:rPr lang="en-US" sz="2000" dirty="0"/>
              <a:t> ,</a:t>
            </a:r>
            <a:r>
              <a:rPr lang="en-US" sz="2000" dirty="0" err="1"/>
              <a:t>double,char,String</a:t>
            </a:r>
            <a:endParaRPr lang="en-US" sz="2000" dirty="0"/>
          </a:p>
          <a:p>
            <a:pPr lvl="1">
              <a:lnSpc>
                <a:spcPct val="150000"/>
              </a:lnSpc>
            </a:pPr>
            <a:r>
              <a:rPr lang="en-US" sz="2000" dirty="0"/>
              <a:t>Can Pass Only one Argument to the method.</a:t>
            </a:r>
          </a:p>
          <a:p>
            <a:pPr>
              <a:lnSpc>
                <a:spcPct val="150000"/>
              </a:lnSpc>
            </a:pPr>
            <a:endParaRPr lang="en-US" altLang="en-US" sz="2000" dirty="0"/>
          </a:p>
          <a:p>
            <a:pPr marL="457200" lvl="1" indent="0">
              <a:lnSpc>
                <a:spcPct val="150000"/>
              </a:lnSpc>
              <a:buNone/>
            </a:pPr>
            <a:endParaRPr lang="en-IN" sz="200" b="1" dirty="0">
              <a:solidFill>
                <a:srgbClr val="7F0055"/>
              </a:solidFill>
              <a:latin typeface="Arial" panose="020B0604020202020204" pitchFamily="34" charset="0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IN" sz="200" b="1" dirty="0">
                <a:solidFill>
                  <a:srgbClr val="7F0055"/>
                </a:solidFill>
                <a:latin typeface="Arial" panose="020B0604020202020204" pitchFamily="34" charset="0"/>
              </a:rPr>
              <a:t> </a:t>
            </a:r>
            <a:endParaRPr lang="en-I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82739525"/>
      </p:ext>
    </p:extLst>
  </p:cSld>
  <p:clrMapOvr>
    <a:masterClrMapping/>
  </p:clrMapOvr>
  <p:transition advClick="0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F9374-8FEB-4895-B40E-9D91BB40A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ParameterizedTest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1F9FA2-0F79-44B5-8603-89D482B4EB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0050" lvl="1" indent="0">
              <a:lnSpc>
                <a:spcPct val="150000"/>
              </a:lnSpc>
              <a:buNone/>
            </a:pPr>
            <a:r>
              <a:rPr lang="en-US" sz="2000" dirty="0">
                <a:solidFill>
                  <a:srgbClr val="646464"/>
                </a:solidFill>
                <a:latin typeface="Arial" panose="020B0604020202020204" pitchFamily="34" charset="0"/>
              </a:rPr>
              <a:t>@DisplayName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(</a:t>
            </a:r>
            <a:r>
              <a:rPr lang="en-US" sz="2000" dirty="0">
                <a:solidFill>
                  <a:srgbClr val="2A00FF"/>
                </a:solidFill>
                <a:latin typeface="Arial" panose="020B0604020202020204" pitchFamily="34" charset="0"/>
              </a:rPr>
              <a:t>"Testing For elements in even position should not be null"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)</a:t>
            </a:r>
          </a:p>
          <a:p>
            <a:pPr marL="400050" lvl="1" indent="0">
              <a:lnSpc>
                <a:spcPct val="150000"/>
              </a:lnSpc>
              <a:buNone/>
            </a:pPr>
            <a:r>
              <a:rPr lang="en-IN" sz="2000" dirty="0">
                <a:solidFill>
                  <a:srgbClr val="646464"/>
                </a:solidFill>
                <a:latin typeface="Arial" panose="020B0604020202020204" pitchFamily="34" charset="0"/>
              </a:rPr>
              <a:t>@ParameterizedTest</a:t>
            </a:r>
          </a:p>
          <a:p>
            <a:pPr marL="400050" lvl="1" indent="0">
              <a:lnSpc>
                <a:spcPct val="150000"/>
              </a:lnSpc>
              <a:buNone/>
            </a:pPr>
            <a:r>
              <a:rPr lang="en-IN" sz="2000" dirty="0">
                <a:solidFill>
                  <a:srgbClr val="646464"/>
                </a:solidFill>
                <a:latin typeface="Arial" panose="020B0604020202020204" pitchFamily="34" charset="0"/>
              </a:rPr>
              <a:t>@ValueSource</a:t>
            </a:r>
            <a:r>
              <a:rPr lang="en-IN" sz="2000" dirty="0">
                <a:solidFill>
                  <a:srgbClr val="000000"/>
                </a:solidFill>
                <a:latin typeface="Arial" panose="020B0604020202020204" pitchFamily="34" charset="0"/>
              </a:rPr>
              <a:t>(ints = {0,2,4,6})</a:t>
            </a:r>
          </a:p>
          <a:p>
            <a:pPr marL="400050" lvl="1" indent="0">
              <a:lnSpc>
                <a:spcPct val="150000"/>
              </a:lnSpc>
              <a:buNone/>
            </a:pPr>
            <a:r>
              <a:rPr lang="en-IN" sz="2000" dirty="0">
                <a:solidFill>
                  <a:srgbClr val="000000"/>
                </a:solidFill>
                <a:latin typeface="Arial" panose="020B0604020202020204" pitchFamily="34" charset="0"/>
              </a:rPr>
              <a:t>    </a:t>
            </a:r>
            <a:r>
              <a:rPr lang="en-IN" sz="2000" b="1" dirty="0">
                <a:solidFill>
                  <a:srgbClr val="7F0055"/>
                </a:solidFill>
                <a:latin typeface="Arial" panose="020B0604020202020204" pitchFamily="34" charset="0"/>
              </a:rPr>
              <a:t>void</a:t>
            </a:r>
            <a:r>
              <a:rPr lang="en-IN" sz="2000" b="1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IN" sz="2000" b="1" dirty="0" err="1">
                <a:solidFill>
                  <a:srgbClr val="000000"/>
                </a:solidFill>
                <a:latin typeface="Arial" panose="020B0604020202020204" pitchFamily="34" charset="0"/>
              </a:rPr>
              <a:t>checkingForNullInList</a:t>
            </a:r>
            <a:r>
              <a:rPr lang="en-IN" sz="2000" b="1" dirty="0">
                <a:solidFill>
                  <a:srgbClr val="000000"/>
                </a:solidFill>
                <a:latin typeface="Arial" panose="020B0604020202020204" pitchFamily="34" charset="0"/>
              </a:rPr>
              <a:t>(</a:t>
            </a:r>
            <a:r>
              <a:rPr lang="en-IN" sz="2000" b="1" dirty="0">
                <a:solidFill>
                  <a:srgbClr val="7F0055"/>
                </a:solidFill>
                <a:latin typeface="Arial" panose="020B0604020202020204" pitchFamily="34" charset="0"/>
              </a:rPr>
              <a:t>int</a:t>
            </a:r>
            <a:r>
              <a:rPr lang="en-IN" sz="2000" b="1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IN" sz="2000" b="1" dirty="0" err="1">
                <a:solidFill>
                  <a:srgbClr val="6A3E3E"/>
                </a:solidFill>
                <a:latin typeface="Arial" panose="020B0604020202020204" pitchFamily="34" charset="0"/>
              </a:rPr>
              <a:t>idxPos</a:t>
            </a:r>
            <a:r>
              <a:rPr lang="en-IN" sz="2000" b="1" dirty="0">
                <a:solidFill>
                  <a:srgbClr val="000000"/>
                </a:solidFill>
                <a:latin typeface="Arial" panose="020B0604020202020204" pitchFamily="34" charset="0"/>
              </a:rPr>
              <a:t>) {</a:t>
            </a:r>
          </a:p>
          <a:p>
            <a:pPr marL="400050" lvl="1" indent="0">
              <a:lnSpc>
                <a:spcPct val="150000"/>
              </a:lnSpc>
              <a:buNone/>
            </a:pPr>
            <a:r>
              <a:rPr lang="en-IN" sz="2000" dirty="0">
                <a:solidFill>
                  <a:srgbClr val="000000"/>
                </a:solidFill>
                <a:latin typeface="Arial" panose="020B0604020202020204" pitchFamily="34" charset="0"/>
              </a:rPr>
              <a:t>      </a:t>
            </a:r>
          </a:p>
          <a:p>
            <a:pPr marL="400050" lvl="1" indent="0">
              <a:lnSpc>
                <a:spcPct val="150000"/>
              </a:lnSpc>
              <a:buNone/>
            </a:pPr>
            <a:r>
              <a:rPr lang="en-IN" sz="2000" i="1" dirty="0" err="1">
                <a:solidFill>
                  <a:srgbClr val="000000"/>
                </a:solidFill>
                <a:latin typeface="Arial" panose="020B0604020202020204" pitchFamily="34" charset="0"/>
              </a:rPr>
              <a:t>assertNotNull</a:t>
            </a:r>
            <a:r>
              <a:rPr lang="en-IN" sz="2000" i="1" dirty="0">
                <a:solidFill>
                  <a:srgbClr val="000000"/>
                </a:solidFill>
                <a:latin typeface="Arial" panose="020B0604020202020204" pitchFamily="34" charset="0"/>
              </a:rPr>
              <a:t>(</a:t>
            </a:r>
            <a:r>
              <a:rPr lang="en-IN" sz="2000" i="1" dirty="0" err="1">
                <a:solidFill>
                  <a:srgbClr val="0000C0"/>
                </a:solidFill>
                <a:latin typeface="Arial" panose="020B0604020202020204" pitchFamily="34" charset="0"/>
              </a:rPr>
              <a:t>grtObj</a:t>
            </a:r>
            <a:r>
              <a:rPr lang="en-IN" sz="2000" i="1" dirty="0" err="1">
                <a:solidFill>
                  <a:srgbClr val="000000"/>
                </a:solidFill>
                <a:latin typeface="Arial" panose="020B0604020202020204" pitchFamily="34" charset="0"/>
              </a:rPr>
              <a:t>.findElement</a:t>
            </a:r>
            <a:r>
              <a:rPr lang="en-IN" sz="2000" i="1" dirty="0">
                <a:solidFill>
                  <a:srgbClr val="000000"/>
                </a:solidFill>
                <a:latin typeface="Arial" panose="020B0604020202020204" pitchFamily="34" charset="0"/>
              </a:rPr>
              <a:t>(</a:t>
            </a:r>
            <a:r>
              <a:rPr lang="en-IN" sz="2000" i="1" dirty="0" err="1">
                <a:solidFill>
                  <a:srgbClr val="6A3E3E"/>
                </a:solidFill>
                <a:latin typeface="Arial" panose="020B0604020202020204" pitchFamily="34" charset="0"/>
              </a:rPr>
              <a:t>idxPos</a:t>
            </a:r>
            <a:r>
              <a:rPr lang="en-IN" sz="2000" i="1" dirty="0">
                <a:solidFill>
                  <a:srgbClr val="000000"/>
                </a:solidFill>
                <a:latin typeface="Arial" panose="020B0604020202020204" pitchFamily="34" charset="0"/>
              </a:rPr>
              <a:t>));</a:t>
            </a:r>
          </a:p>
          <a:p>
            <a:pPr marL="400050" lvl="1" indent="0">
              <a:lnSpc>
                <a:spcPct val="150000"/>
              </a:lnSpc>
              <a:buNone/>
            </a:pPr>
            <a:r>
              <a:rPr lang="en-IN" sz="2000" dirty="0">
                <a:solidFill>
                  <a:srgbClr val="000000"/>
                </a:solidFill>
                <a:latin typeface="Arial" panose="020B0604020202020204" pitchFamily="34" charset="0"/>
              </a:rPr>
              <a:t>    }</a:t>
            </a:r>
          </a:p>
          <a:p>
            <a:pPr marL="400050" lvl="1" indent="0">
              <a:lnSpc>
                <a:spcPct val="150000"/>
              </a:lnSpc>
              <a:buNone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287221405"/>
      </p:ext>
    </p:extLst>
  </p:cSld>
  <p:clrMapOvr>
    <a:masterClrMapping/>
  </p:clrMapOvr>
  <p:transition advClick="0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4B04C-C4DB-4234-8E87-FA3EBFC9D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ParameterizedTest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FADBB3-F098-435C-9C52-EE8E1FE2DE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lnSpc>
                <a:spcPct val="150000"/>
              </a:lnSpc>
              <a:buNone/>
            </a:pPr>
            <a:r>
              <a:rPr lang="en-IN" sz="2000" b="1" dirty="0">
                <a:solidFill>
                  <a:srgbClr val="7F0055"/>
                </a:solidFill>
                <a:latin typeface="Arial" panose="020B0604020202020204" pitchFamily="34" charset="0"/>
              </a:rPr>
              <a:t>public</a:t>
            </a:r>
            <a:r>
              <a:rPr lang="en-IN" sz="2000" b="1" dirty="0">
                <a:solidFill>
                  <a:srgbClr val="000000"/>
                </a:solidFill>
                <a:latin typeface="Arial" panose="020B0604020202020204" pitchFamily="34" charset="0"/>
              </a:rPr>
              <a:t> String </a:t>
            </a:r>
            <a:r>
              <a:rPr lang="en-IN" sz="2000" b="1" dirty="0" err="1">
                <a:solidFill>
                  <a:srgbClr val="000000"/>
                </a:solidFill>
                <a:latin typeface="Arial" panose="020B0604020202020204" pitchFamily="34" charset="0"/>
              </a:rPr>
              <a:t>findElement</a:t>
            </a:r>
            <a:r>
              <a:rPr lang="en-IN" sz="2000" b="1" dirty="0">
                <a:solidFill>
                  <a:srgbClr val="000000"/>
                </a:solidFill>
                <a:latin typeface="Arial" panose="020B0604020202020204" pitchFamily="34" charset="0"/>
              </a:rPr>
              <a:t>(</a:t>
            </a:r>
            <a:r>
              <a:rPr lang="en-IN" sz="2000" b="1" dirty="0">
                <a:solidFill>
                  <a:srgbClr val="7F0055"/>
                </a:solidFill>
                <a:latin typeface="Arial" panose="020B0604020202020204" pitchFamily="34" charset="0"/>
              </a:rPr>
              <a:t>int</a:t>
            </a:r>
            <a:r>
              <a:rPr lang="en-IN" sz="2000" b="1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IN" sz="2000" b="1" dirty="0" err="1">
                <a:solidFill>
                  <a:srgbClr val="6A3E3E"/>
                </a:solidFill>
                <a:latin typeface="Arial" panose="020B0604020202020204" pitchFamily="34" charset="0"/>
              </a:rPr>
              <a:t>idxPos</a:t>
            </a:r>
            <a:r>
              <a:rPr lang="en-IN" sz="2000" b="1" dirty="0">
                <a:solidFill>
                  <a:srgbClr val="000000"/>
                </a:solidFill>
                <a:latin typeface="Arial" panose="020B0604020202020204" pitchFamily="34" charset="0"/>
              </a:rPr>
              <a:t>) {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IN" sz="2000" dirty="0">
                <a:solidFill>
                  <a:srgbClr val="000000"/>
                </a:solidFill>
                <a:latin typeface="Arial" panose="020B0604020202020204" pitchFamily="34" charset="0"/>
              </a:rPr>
              <a:t>   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IN" sz="2000" dirty="0">
                <a:solidFill>
                  <a:srgbClr val="000000"/>
                </a:solidFill>
                <a:latin typeface="Arial" panose="020B0604020202020204" pitchFamily="34" charset="0"/>
              </a:rPr>
              <a:t>     List&lt;String&gt; </a:t>
            </a:r>
            <a:r>
              <a:rPr lang="en-IN" sz="2000" dirty="0">
                <a:solidFill>
                  <a:srgbClr val="6A3E3E"/>
                </a:solidFill>
                <a:latin typeface="Arial" panose="020B0604020202020204" pitchFamily="34" charset="0"/>
              </a:rPr>
              <a:t>names</a:t>
            </a:r>
            <a:r>
              <a:rPr lang="en-IN" sz="2000" dirty="0">
                <a:solidFill>
                  <a:srgbClr val="000000"/>
                </a:solidFill>
                <a:latin typeface="Arial" panose="020B0604020202020204" pitchFamily="34" charset="0"/>
              </a:rPr>
              <a:t> = </a:t>
            </a:r>
          </a:p>
          <a:p>
            <a:pPr marL="457200" lvl="1" indent="0">
              <a:lnSpc>
                <a:spcPct val="150000"/>
              </a:lnSpc>
              <a:buNone/>
            </a:pPr>
            <a:endParaRPr lang="en-IN" sz="20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IN" sz="2000" dirty="0" err="1">
                <a:solidFill>
                  <a:srgbClr val="000000"/>
                </a:solidFill>
                <a:latin typeface="Arial" panose="020B0604020202020204" pitchFamily="34" charset="0"/>
              </a:rPr>
              <a:t>Arrays.</a:t>
            </a:r>
            <a:r>
              <a:rPr lang="en-IN" sz="2000" i="1" dirty="0" err="1">
                <a:solidFill>
                  <a:srgbClr val="000000"/>
                </a:solidFill>
                <a:latin typeface="Arial" panose="020B0604020202020204" pitchFamily="34" charset="0"/>
              </a:rPr>
              <a:t>asList</a:t>
            </a:r>
            <a:r>
              <a:rPr lang="en-IN" sz="2000" i="1" dirty="0">
                <a:solidFill>
                  <a:srgbClr val="000000"/>
                </a:solidFill>
                <a:latin typeface="Arial" panose="020B0604020202020204" pitchFamily="34" charset="0"/>
              </a:rPr>
              <a:t>(</a:t>
            </a:r>
            <a:r>
              <a:rPr lang="en-IN" sz="2000" i="1" dirty="0">
                <a:solidFill>
                  <a:srgbClr val="2A00FF"/>
                </a:solidFill>
                <a:latin typeface="Arial" panose="020B0604020202020204" pitchFamily="34" charset="0"/>
              </a:rPr>
              <a:t>"Ramesh"</a:t>
            </a:r>
            <a:r>
              <a:rPr lang="en-IN" sz="2000" i="1" dirty="0">
                <a:solidFill>
                  <a:srgbClr val="000000"/>
                </a:solidFill>
                <a:latin typeface="Arial" panose="020B0604020202020204" pitchFamily="34" charset="0"/>
              </a:rPr>
              <a:t>,</a:t>
            </a:r>
            <a:r>
              <a:rPr lang="en-IN" sz="2000" i="1" dirty="0">
                <a:solidFill>
                  <a:srgbClr val="2A00FF"/>
                </a:solidFill>
                <a:latin typeface="Arial" panose="020B0604020202020204" pitchFamily="34" charset="0"/>
              </a:rPr>
              <a:t>"Suresh"</a:t>
            </a:r>
            <a:r>
              <a:rPr lang="en-IN" sz="2000" i="1" dirty="0">
                <a:solidFill>
                  <a:srgbClr val="000000"/>
                </a:solidFill>
                <a:latin typeface="Arial" panose="020B0604020202020204" pitchFamily="34" charset="0"/>
              </a:rPr>
              <a:t>,</a:t>
            </a:r>
            <a:r>
              <a:rPr lang="en-IN" sz="2000" b="1" i="1" dirty="0">
                <a:solidFill>
                  <a:srgbClr val="7F0055"/>
                </a:solidFill>
                <a:latin typeface="Arial" panose="020B0604020202020204" pitchFamily="34" charset="0"/>
              </a:rPr>
              <a:t>null</a:t>
            </a:r>
            <a:r>
              <a:rPr lang="en-IN" sz="2000" b="1" i="1" dirty="0">
                <a:solidFill>
                  <a:srgbClr val="000000"/>
                </a:solidFill>
                <a:latin typeface="Arial" panose="020B0604020202020204" pitchFamily="34" charset="0"/>
              </a:rPr>
              <a:t>,</a:t>
            </a:r>
            <a:r>
              <a:rPr lang="en-IN" sz="2000" b="1" i="1" dirty="0">
                <a:solidFill>
                  <a:srgbClr val="2A00FF"/>
                </a:solidFill>
                <a:latin typeface="Arial" panose="020B0604020202020204" pitchFamily="34" charset="0"/>
              </a:rPr>
              <a:t>"</a:t>
            </a:r>
            <a:r>
              <a:rPr lang="en-IN" sz="2000" b="1" i="1" dirty="0" err="1">
                <a:solidFill>
                  <a:srgbClr val="2A00FF"/>
                </a:solidFill>
                <a:latin typeface="Arial" panose="020B0604020202020204" pitchFamily="34" charset="0"/>
              </a:rPr>
              <a:t>magesh</a:t>
            </a:r>
            <a:r>
              <a:rPr lang="en-IN" sz="2000" b="1" i="1" dirty="0">
                <a:solidFill>
                  <a:srgbClr val="2A00FF"/>
                </a:solidFill>
                <a:latin typeface="Arial" panose="020B0604020202020204" pitchFamily="34" charset="0"/>
              </a:rPr>
              <a:t>"</a:t>
            </a:r>
            <a:r>
              <a:rPr lang="en-IN" sz="2000" b="1" i="1" dirty="0">
                <a:solidFill>
                  <a:srgbClr val="000000"/>
                </a:solidFill>
                <a:latin typeface="Arial" panose="020B0604020202020204" pitchFamily="34" charset="0"/>
              </a:rPr>
              <a:t>,</a:t>
            </a:r>
            <a:r>
              <a:rPr lang="en-IN" sz="2000" b="1" i="1" dirty="0" err="1">
                <a:solidFill>
                  <a:srgbClr val="7F0055"/>
                </a:solidFill>
                <a:latin typeface="Arial" panose="020B0604020202020204" pitchFamily="34" charset="0"/>
              </a:rPr>
              <a:t>null</a:t>
            </a:r>
            <a:r>
              <a:rPr lang="en-IN" sz="2000" b="1" i="1" dirty="0" err="1">
                <a:solidFill>
                  <a:srgbClr val="000000"/>
                </a:solidFill>
                <a:latin typeface="Arial" panose="020B0604020202020204" pitchFamily="34" charset="0"/>
              </a:rPr>
              <a:t>,</a:t>
            </a:r>
            <a:r>
              <a:rPr lang="en-IN" sz="2000" b="1" i="1" dirty="0" err="1">
                <a:solidFill>
                  <a:srgbClr val="2A00FF"/>
                </a:solidFill>
                <a:latin typeface="Arial" panose="020B0604020202020204" pitchFamily="34" charset="0"/>
              </a:rPr>
              <a:t>"Rajesh"</a:t>
            </a:r>
            <a:r>
              <a:rPr lang="en-IN" sz="2000" b="1" i="1" dirty="0" err="1">
                <a:solidFill>
                  <a:srgbClr val="000000"/>
                </a:solidFill>
                <a:latin typeface="Arial" panose="020B0604020202020204" pitchFamily="34" charset="0"/>
              </a:rPr>
              <a:t>,</a:t>
            </a:r>
            <a:r>
              <a:rPr lang="en-IN" sz="2000" b="1" i="1" dirty="0" err="1">
                <a:solidFill>
                  <a:srgbClr val="2A00FF"/>
                </a:solidFill>
                <a:latin typeface="Arial" panose="020B0604020202020204" pitchFamily="34" charset="0"/>
              </a:rPr>
              <a:t>"Siva</a:t>
            </a:r>
            <a:r>
              <a:rPr lang="en-IN" sz="2000" b="1" i="1" dirty="0">
                <a:solidFill>
                  <a:srgbClr val="2A00FF"/>
                </a:solidFill>
                <a:latin typeface="Arial" panose="020B0604020202020204" pitchFamily="34" charset="0"/>
              </a:rPr>
              <a:t>"</a:t>
            </a:r>
            <a:r>
              <a:rPr lang="en-IN" sz="2000" b="1" i="1" dirty="0">
                <a:solidFill>
                  <a:srgbClr val="000000"/>
                </a:solidFill>
                <a:latin typeface="Arial" panose="020B0604020202020204" pitchFamily="34" charset="0"/>
              </a:rPr>
              <a:t>);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IN" sz="2000" dirty="0">
                <a:solidFill>
                  <a:srgbClr val="000000"/>
                </a:solidFill>
                <a:latin typeface="Arial" panose="020B0604020202020204" pitchFamily="34" charset="0"/>
              </a:rPr>
              <a:t>          </a:t>
            </a:r>
            <a:r>
              <a:rPr lang="en-IN" sz="2000" b="1" dirty="0">
                <a:solidFill>
                  <a:srgbClr val="7F0055"/>
                </a:solidFill>
                <a:latin typeface="Arial" panose="020B0604020202020204" pitchFamily="34" charset="0"/>
              </a:rPr>
              <a:t>return</a:t>
            </a:r>
            <a:r>
              <a:rPr lang="en-IN" sz="2000" b="1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IN" sz="2000" b="1" dirty="0" err="1">
                <a:solidFill>
                  <a:srgbClr val="6A3E3E"/>
                </a:solidFill>
                <a:latin typeface="Arial" panose="020B0604020202020204" pitchFamily="34" charset="0"/>
              </a:rPr>
              <a:t>names</a:t>
            </a:r>
            <a:r>
              <a:rPr lang="en-IN" sz="2000" b="1" dirty="0" err="1">
                <a:solidFill>
                  <a:srgbClr val="000000"/>
                </a:solidFill>
                <a:latin typeface="Arial" panose="020B0604020202020204" pitchFamily="34" charset="0"/>
              </a:rPr>
              <a:t>.get</a:t>
            </a:r>
            <a:r>
              <a:rPr lang="en-IN" sz="2000" b="1" dirty="0">
                <a:solidFill>
                  <a:srgbClr val="000000"/>
                </a:solidFill>
                <a:latin typeface="Arial" panose="020B0604020202020204" pitchFamily="34" charset="0"/>
              </a:rPr>
              <a:t>(</a:t>
            </a:r>
            <a:r>
              <a:rPr lang="en-IN" sz="2000" b="1" dirty="0" err="1">
                <a:solidFill>
                  <a:srgbClr val="6A3E3E"/>
                </a:solidFill>
                <a:latin typeface="Arial" panose="020B0604020202020204" pitchFamily="34" charset="0"/>
              </a:rPr>
              <a:t>idxPos</a:t>
            </a:r>
            <a:r>
              <a:rPr lang="en-IN" sz="2000" b="1" dirty="0">
                <a:solidFill>
                  <a:srgbClr val="000000"/>
                </a:solidFill>
                <a:latin typeface="Arial" panose="020B0604020202020204" pitchFamily="34" charset="0"/>
              </a:rPr>
              <a:t>);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IN" sz="2000" dirty="0">
                <a:solidFill>
                  <a:srgbClr val="000000"/>
                </a:solidFill>
                <a:latin typeface="Arial" panose="020B0604020202020204" pitchFamily="34" charset="0"/>
              </a:rPr>
              <a:t>     }</a:t>
            </a:r>
            <a:endParaRPr lang="en-US" altLang="en-US" sz="2000" dirty="0"/>
          </a:p>
          <a:p>
            <a:pPr>
              <a:lnSpc>
                <a:spcPct val="150000"/>
              </a:lnSpc>
            </a:pPr>
            <a:endParaRPr lang="en-IN" altLang="en-US" sz="2000" dirty="0"/>
          </a:p>
          <a:p>
            <a:pPr>
              <a:lnSpc>
                <a:spcPct val="150000"/>
              </a:lnSpc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60591544"/>
      </p:ext>
    </p:extLst>
  </p:cSld>
  <p:clrMapOvr>
    <a:masterClrMapping/>
  </p:clrMapOvr>
  <p:transition advClick="0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itle 1">
            <a:extLst>
              <a:ext uri="{FF2B5EF4-FFF2-40B4-BE49-F238E27FC236}">
                <a16:creationId xmlns:a16="http://schemas.microsoft.com/office/drawing/2014/main" id="{05726898-42B0-4A1B-A7F5-3806D45101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br>
              <a:rPr lang="en-US" altLang="en-US" dirty="0"/>
            </a:br>
            <a:r>
              <a:rPr lang="en-US" altLang="en-US" dirty="0"/>
              <a:t>Assumptions</a:t>
            </a:r>
            <a:br>
              <a:rPr lang="en-US" altLang="en-US" dirty="0"/>
            </a:br>
            <a:endParaRPr lang="en-IN" altLang="en-US" dirty="0"/>
          </a:p>
        </p:txBody>
      </p:sp>
      <p:sp>
        <p:nvSpPr>
          <p:cNvPr id="78851" name="Content Placeholder 2">
            <a:extLst>
              <a:ext uri="{FF2B5EF4-FFF2-40B4-BE49-F238E27FC236}">
                <a16:creationId xmlns:a16="http://schemas.microsoft.com/office/drawing/2014/main" id="{397E6D4C-B177-4675-BB7B-9B9994A0BCD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en-US" sz="2000" b="1" dirty="0" err="1"/>
              <a:t>assumeTrue</a:t>
            </a:r>
            <a:r>
              <a:rPr lang="en-US" altLang="en-US" sz="2000" dirty="0"/>
              <a:t>	</a:t>
            </a:r>
          </a:p>
          <a:p>
            <a:pPr lvl="1">
              <a:lnSpc>
                <a:spcPct val="150000"/>
              </a:lnSpc>
            </a:pPr>
            <a:r>
              <a:rPr lang="en-US" altLang="en-US" sz="2000" dirty="0"/>
              <a:t>Execute the body of lambda when the positive condition hold else test will be skipped</a:t>
            </a:r>
          </a:p>
          <a:p>
            <a:pPr>
              <a:lnSpc>
                <a:spcPct val="150000"/>
              </a:lnSpc>
            </a:pPr>
            <a:r>
              <a:rPr lang="en-US" altLang="en-US" sz="2000" b="1" dirty="0" err="1"/>
              <a:t>assumeFalse</a:t>
            </a:r>
            <a:r>
              <a:rPr lang="en-US" altLang="en-US" sz="2000" b="1" dirty="0"/>
              <a:t>	</a:t>
            </a:r>
          </a:p>
          <a:p>
            <a:pPr lvl="1">
              <a:lnSpc>
                <a:spcPct val="150000"/>
              </a:lnSpc>
            </a:pPr>
            <a:r>
              <a:rPr lang="en-US" altLang="en-US" sz="2000" dirty="0"/>
              <a:t>Execute the body of lambda when the negative condition hold else test will be skipped</a:t>
            </a:r>
          </a:p>
          <a:p>
            <a:pPr>
              <a:lnSpc>
                <a:spcPct val="150000"/>
              </a:lnSpc>
            </a:pPr>
            <a:r>
              <a:rPr lang="en-US" altLang="en-US" sz="2000" b="1" dirty="0" err="1"/>
              <a:t>assumingThat</a:t>
            </a:r>
            <a:r>
              <a:rPr lang="en-US" altLang="en-US" sz="2000" b="1" dirty="0"/>
              <a:t>	</a:t>
            </a:r>
          </a:p>
          <a:p>
            <a:pPr lvl="1">
              <a:lnSpc>
                <a:spcPct val="150000"/>
              </a:lnSpc>
            </a:pPr>
            <a:r>
              <a:rPr lang="en-US" altLang="en-US" sz="2000" dirty="0"/>
              <a:t>Flexible, If condition is true then executes</a:t>
            </a:r>
          </a:p>
          <a:p>
            <a:pPr lvl="1">
              <a:lnSpc>
                <a:spcPct val="150000"/>
              </a:lnSpc>
            </a:pPr>
            <a:r>
              <a:rPr lang="en-US" altLang="en-US" sz="2000" dirty="0"/>
              <a:t>Else do not abort test continue rest of code in test.</a:t>
            </a:r>
          </a:p>
          <a:p>
            <a:pPr lvl="1">
              <a:lnSpc>
                <a:spcPct val="150000"/>
              </a:lnSpc>
            </a:pP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558404764"/>
      </p:ext>
    </p:extLst>
  </p:cSld>
  <p:clrMapOvr>
    <a:masterClrMapping/>
  </p:clrMapOvr>
  <p:transition advClick="0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itle 1">
            <a:extLst>
              <a:ext uri="{FF2B5EF4-FFF2-40B4-BE49-F238E27FC236}">
                <a16:creationId xmlns:a16="http://schemas.microsoft.com/office/drawing/2014/main" id="{B761754C-C8A4-4B3F-A181-44B0DD3CDB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br>
              <a:rPr lang="en-US" altLang="en-US" dirty="0"/>
            </a:br>
            <a:r>
              <a:rPr lang="en-US" altLang="en-US" dirty="0"/>
              <a:t>Assumptions vs Assertions</a:t>
            </a:r>
            <a:br>
              <a:rPr lang="en-US" altLang="en-US" dirty="0"/>
            </a:br>
            <a:endParaRPr lang="en-IN" alt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D9B1DC9-2F2A-47C3-939D-EA41FEB771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Assertions</a:t>
            </a:r>
            <a:endParaRPr lang="en-IN" dirty="0"/>
          </a:p>
        </p:txBody>
      </p:sp>
      <p:sp>
        <p:nvSpPr>
          <p:cNvPr id="84995" name="Content Placeholder 2">
            <a:extLst>
              <a:ext uri="{FF2B5EF4-FFF2-40B4-BE49-F238E27FC236}">
                <a16:creationId xmlns:a16="http://schemas.microsoft.com/office/drawing/2014/main" id="{F569870E-6779-4865-BBF9-404A60003A31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/>
        <p:txBody>
          <a:bodyPr/>
          <a:lstStyle/>
          <a:p>
            <a:endParaRPr lang="en-US" altLang="en-US" sz="2000" dirty="0"/>
          </a:p>
          <a:p>
            <a:r>
              <a:rPr lang="en-US" altLang="en-US" sz="2000" dirty="0"/>
              <a:t>Assertions  is used to write testing scenarios for test methods. </a:t>
            </a:r>
          </a:p>
          <a:p>
            <a:endParaRPr lang="en-US" altLang="en-US" sz="2000" dirty="0"/>
          </a:p>
          <a:p>
            <a:endParaRPr lang="en-US" altLang="en-US" sz="2000" dirty="0"/>
          </a:p>
          <a:p>
            <a:r>
              <a:rPr lang="en-US" altLang="en-US" sz="2000" dirty="0"/>
              <a:t>Assertions fail, the test fails. </a:t>
            </a:r>
          </a:p>
          <a:p>
            <a:endParaRPr lang="en-US" altLang="en-US" sz="2000" dirty="0"/>
          </a:p>
          <a:p>
            <a:endParaRPr lang="en-US" altLang="en-US" sz="2000" dirty="0"/>
          </a:p>
          <a:p>
            <a:endParaRPr lang="en-US" altLang="en-US" sz="2000" dirty="0"/>
          </a:p>
          <a:p>
            <a:endParaRPr lang="en-US" altLang="en-US" sz="2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5D5F28-B5C9-4FF2-A2F6-159495499F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Assumptions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5E060B-4BDE-47DF-BF8B-074EC2D0ABC9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 altLang="en-US" sz="2000" dirty="0"/>
          </a:p>
          <a:p>
            <a:r>
              <a:rPr lang="en-US" altLang="en-US" sz="2000" dirty="0"/>
              <a:t>Assumptions are used to validate favorable conditions for test cases.</a:t>
            </a:r>
          </a:p>
          <a:p>
            <a:endParaRPr lang="en-US" altLang="en-US" sz="2000" dirty="0"/>
          </a:p>
          <a:p>
            <a:endParaRPr lang="en-US" altLang="en-US" sz="2000" dirty="0"/>
          </a:p>
          <a:p>
            <a:r>
              <a:rPr lang="en-US" altLang="en-US" sz="2000" dirty="0"/>
              <a:t>Assumptions fails then test method is skipped.</a:t>
            </a: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4232284656"/>
      </p:ext>
    </p:extLst>
  </p:cSld>
  <p:clrMapOvr>
    <a:masterClrMapping/>
  </p:clrMapOvr>
  <p:transition advClick="0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itle 1">
            <a:extLst>
              <a:ext uri="{FF2B5EF4-FFF2-40B4-BE49-F238E27FC236}">
                <a16:creationId xmlns:a16="http://schemas.microsoft.com/office/drawing/2014/main" id="{2782C22E-19FB-4FD7-AD95-E1498BE89B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Assumptions -</a:t>
            </a:r>
            <a:r>
              <a:rPr lang="en-US" altLang="en-US" dirty="0" err="1"/>
              <a:t>AssumeTrue</a:t>
            </a:r>
            <a:endParaRPr lang="en-IN" altLang="en-US" dirty="0"/>
          </a:p>
        </p:txBody>
      </p:sp>
      <p:sp>
        <p:nvSpPr>
          <p:cNvPr id="79875" name="Content Placeholder 2">
            <a:extLst>
              <a:ext uri="{FF2B5EF4-FFF2-40B4-BE49-F238E27FC236}">
                <a16:creationId xmlns:a16="http://schemas.microsoft.com/office/drawing/2014/main" id="{66C788DE-55A1-4277-922E-854A987C40E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sz="2000" dirty="0">
                <a:solidFill>
                  <a:srgbClr val="646464"/>
                </a:solidFill>
                <a:latin typeface="Arial" panose="020B0604020202020204" pitchFamily="34" charset="0"/>
              </a:rPr>
              <a:t>@DisplayName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(</a:t>
            </a:r>
            <a:r>
              <a:rPr lang="en-US" sz="2000" dirty="0">
                <a:solidFill>
                  <a:srgbClr val="2A00FF"/>
                </a:solidFill>
                <a:latin typeface="Arial" panose="020B0604020202020204" pitchFamily="34" charset="0"/>
              </a:rPr>
              <a:t>"Testing For elements in even position should not be null"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)</a:t>
            </a:r>
          </a:p>
          <a:p>
            <a:pPr marL="457200" lvl="1" indent="0">
              <a:buNone/>
            </a:pPr>
            <a:r>
              <a:rPr lang="en-IN" sz="2000" dirty="0">
                <a:solidFill>
                  <a:srgbClr val="646464"/>
                </a:solidFill>
                <a:latin typeface="Arial" panose="020B0604020202020204" pitchFamily="34" charset="0"/>
              </a:rPr>
              <a:t>@ParameterizedTest</a:t>
            </a:r>
          </a:p>
          <a:p>
            <a:pPr marL="457200" lvl="1" indent="0">
              <a:buNone/>
            </a:pPr>
            <a:r>
              <a:rPr lang="en-IN" sz="2000" dirty="0">
                <a:solidFill>
                  <a:srgbClr val="646464"/>
                </a:solidFill>
                <a:latin typeface="Arial" panose="020B0604020202020204" pitchFamily="34" charset="0"/>
              </a:rPr>
              <a:t>@ValueSource</a:t>
            </a:r>
            <a:r>
              <a:rPr lang="en-IN" sz="2000" dirty="0">
                <a:solidFill>
                  <a:srgbClr val="000000"/>
                </a:solidFill>
                <a:latin typeface="Arial" panose="020B0604020202020204" pitchFamily="34" charset="0"/>
              </a:rPr>
              <a:t>(ints = {0,2,4,6})</a:t>
            </a:r>
          </a:p>
          <a:p>
            <a:pPr marL="457200" lvl="1" indent="0">
              <a:buNone/>
            </a:pPr>
            <a:endParaRPr lang="en-IN" sz="20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457200" lvl="1" indent="0">
              <a:buNone/>
            </a:pPr>
            <a:r>
              <a:rPr lang="en-IN" sz="2000" dirty="0">
                <a:solidFill>
                  <a:srgbClr val="000000"/>
                </a:solidFill>
                <a:latin typeface="Arial" panose="020B0604020202020204" pitchFamily="34" charset="0"/>
              </a:rPr>
              <a:t>    </a:t>
            </a:r>
            <a:r>
              <a:rPr lang="en-IN" sz="2000" b="1" dirty="0">
                <a:solidFill>
                  <a:srgbClr val="7F0055"/>
                </a:solidFill>
                <a:latin typeface="Arial" panose="020B0604020202020204" pitchFamily="34" charset="0"/>
              </a:rPr>
              <a:t>void</a:t>
            </a:r>
            <a:r>
              <a:rPr lang="en-IN" sz="2000" b="1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IN" sz="2000" b="1" dirty="0" err="1">
                <a:solidFill>
                  <a:srgbClr val="000000"/>
                </a:solidFill>
                <a:latin typeface="Arial" panose="020B0604020202020204" pitchFamily="34" charset="0"/>
              </a:rPr>
              <a:t>checkingForNullInList</a:t>
            </a:r>
            <a:r>
              <a:rPr lang="en-IN" sz="2000" b="1" dirty="0">
                <a:solidFill>
                  <a:srgbClr val="000000"/>
                </a:solidFill>
                <a:latin typeface="Arial" panose="020B0604020202020204" pitchFamily="34" charset="0"/>
              </a:rPr>
              <a:t>(</a:t>
            </a:r>
            <a:r>
              <a:rPr lang="en-IN" sz="2000" b="1" dirty="0">
                <a:solidFill>
                  <a:srgbClr val="7F0055"/>
                </a:solidFill>
                <a:latin typeface="Arial" panose="020B0604020202020204" pitchFamily="34" charset="0"/>
              </a:rPr>
              <a:t>int</a:t>
            </a:r>
            <a:r>
              <a:rPr lang="en-IN" sz="2000" b="1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IN" sz="2000" b="1" dirty="0" err="1">
                <a:solidFill>
                  <a:srgbClr val="6A3E3E"/>
                </a:solidFill>
                <a:latin typeface="Arial" panose="020B0604020202020204" pitchFamily="34" charset="0"/>
              </a:rPr>
              <a:t>idxPos</a:t>
            </a:r>
            <a:r>
              <a:rPr lang="en-IN" sz="2000" b="1" dirty="0">
                <a:solidFill>
                  <a:srgbClr val="000000"/>
                </a:solidFill>
                <a:latin typeface="Arial" panose="020B0604020202020204" pitchFamily="34" charset="0"/>
              </a:rPr>
              <a:t>) {</a:t>
            </a:r>
          </a:p>
          <a:p>
            <a:pPr marL="457200" lvl="1" indent="0">
              <a:buNone/>
            </a:pPr>
            <a:endParaRPr lang="en-IN" sz="20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457200" lvl="1" indent="0">
              <a:buNone/>
            </a:pPr>
            <a:r>
              <a:rPr lang="en-IN" sz="2000" dirty="0">
                <a:solidFill>
                  <a:srgbClr val="000000"/>
                </a:solidFill>
                <a:latin typeface="Arial" panose="020B0604020202020204" pitchFamily="34" charset="0"/>
              </a:rPr>
              <a:t>     </a:t>
            </a:r>
            <a:r>
              <a:rPr lang="en-IN" sz="2000" dirty="0" err="1">
                <a:solidFill>
                  <a:srgbClr val="000000"/>
                </a:solidFill>
                <a:latin typeface="Arial" panose="020B0604020202020204" pitchFamily="34" charset="0"/>
              </a:rPr>
              <a:t>LocalDateTime</a:t>
            </a:r>
            <a:r>
              <a:rPr lang="en-IN" sz="20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IN" sz="2000" dirty="0">
                <a:solidFill>
                  <a:srgbClr val="6A3E3E"/>
                </a:solidFill>
                <a:latin typeface="Arial" panose="020B0604020202020204" pitchFamily="34" charset="0"/>
              </a:rPr>
              <a:t>dt</a:t>
            </a:r>
            <a:r>
              <a:rPr lang="en-IN" sz="2000" dirty="0">
                <a:solidFill>
                  <a:srgbClr val="000000"/>
                </a:solidFill>
                <a:latin typeface="Arial" panose="020B0604020202020204" pitchFamily="34" charset="0"/>
              </a:rPr>
              <a:t> = </a:t>
            </a:r>
            <a:r>
              <a:rPr lang="en-IN" sz="2000" dirty="0" err="1">
                <a:solidFill>
                  <a:srgbClr val="000000"/>
                </a:solidFill>
                <a:latin typeface="Arial" panose="020B0604020202020204" pitchFamily="34" charset="0"/>
              </a:rPr>
              <a:t>LocalDateTime.</a:t>
            </a:r>
            <a:r>
              <a:rPr lang="en-IN" sz="2000" i="1" dirty="0" err="1">
                <a:solidFill>
                  <a:srgbClr val="000000"/>
                </a:solidFill>
                <a:latin typeface="Arial" panose="020B0604020202020204" pitchFamily="34" charset="0"/>
              </a:rPr>
              <a:t>now</a:t>
            </a:r>
            <a:r>
              <a:rPr lang="en-IN" sz="2000" i="1" dirty="0">
                <a:solidFill>
                  <a:srgbClr val="000000"/>
                </a:solidFill>
                <a:latin typeface="Arial" panose="020B0604020202020204" pitchFamily="34" charset="0"/>
              </a:rPr>
              <a:t>();</a:t>
            </a:r>
          </a:p>
          <a:p>
            <a:pPr marL="457200" lvl="1" indent="0">
              <a:buNone/>
            </a:pPr>
            <a:endParaRPr lang="en-IN" sz="20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457200" lvl="1" indent="0">
              <a:buNone/>
            </a:pPr>
            <a:r>
              <a:rPr lang="en-IN" sz="2000" b="1" dirty="0">
                <a:solidFill>
                  <a:srgbClr val="C00000"/>
                </a:solidFill>
                <a:latin typeface="Arial" panose="020B0604020202020204" pitchFamily="34" charset="0"/>
              </a:rPr>
              <a:t>     </a:t>
            </a:r>
            <a:r>
              <a:rPr lang="en-IN" sz="2000" b="1" i="1" dirty="0" err="1">
                <a:solidFill>
                  <a:srgbClr val="C00000"/>
                </a:solidFill>
                <a:latin typeface="Arial" panose="020B0604020202020204" pitchFamily="34" charset="0"/>
              </a:rPr>
              <a:t>assumeTrue</a:t>
            </a:r>
            <a:r>
              <a:rPr lang="en-IN" sz="2000" b="1" i="1" dirty="0">
                <a:solidFill>
                  <a:srgbClr val="C00000"/>
                </a:solidFill>
                <a:latin typeface="Arial" panose="020B0604020202020204" pitchFamily="34" charset="0"/>
              </a:rPr>
              <a:t>(</a:t>
            </a:r>
            <a:r>
              <a:rPr lang="en-IN" sz="2000" b="1" i="1" dirty="0" err="1">
                <a:solidFill>
                  <a:srgbClr val="C00000"/>
                </a:solidFill>
                <a:latin typeface="Arial" panose="020B0604020202020204" pitchFamily="34" charset="0"/>
              </a:rPr>
              <a:t>dt.getDayOfWeek</a:t>
            </a:r>
            <a:r>
              <a:rPr lang="en-IN" sz="2000" b="1" i="1" dirty="0">
                <a:solidFill>
                  <a:srgbClr val="C00000"/>
                </a:solidFill>
                <a:latin typeface="Arial" panose="020B0604020202020204" pitchFamily="34" charset="0"/>
              </a:rPr>
              <a:t>().</a:t>
            </a:r>
            <a:r>
              <a:rPr lang="en-IN" sz="2000" b="1" i="1" dirty="0" err="1">
                <a:solidFill>
                  <a:srgbClr val="C00000"/>
                </a:solidFill>
                <a:latin typeface="Arial" panose="020B0604020202020204" pitchFamily="34" charset="0"/>
              </a:rPr>
              <a:t>getValue</a:t>
            </a:r>
            <a:r>
              <a:rPr lang="en-IN" sz="2000" b="1" i="1" dirty="0">
                <a:solidFill>
                  <a:srgbClr val="C00000"/>
                </a:solidFill>
                <a:latin typeface="Arial" panose="020B0604020202020204" pitchFamily="34" charset="0"/>
              </a:rPr>
              <a:t>() == 6);</a:t>
            </a:r>
          </a:p>
          <a:p>
            <a:pPr marL="457200" lvl="1" indent="0">
              <a:buNone/>
            </a:pPr>
            <a:endParaRPr lang="en-IN" sz="2000" dirty="0">
              <a:latin typeface="Arial" panose="020B0604020202020204" pitchFamily="34" charset="0"/>
            </a:endParaRPr>
          </a:p>
          <a:p>
            <a:pPr marL="457200" lvl="1" indent="0">
              <a:buNone/>
            </a:pPr>
            <a:r>
              <a:rPr lang="en-IN" sz="2000" i="1" dirty="0" err="1">
                <a:solidFill>
                  <a:srgbClr val="000000"/>
                </a:solidFill>
                <a:latin typeface="Arial" panose="020B0604020202020204" pitchFamily="34" charset="0"/>
              </a:rPr>
              <a:t>assertNotNull</a:t>
            </a:r>
            <a:r>
              <a:rPr lang="en-IN" sz="2000" i="1" dirty="0">
                <a:solidFill>
                  <a:srgbClr val="000000"/>
                </a:solidFill>
                <a:latin typeface="Arial" panose="020B0604020202020204" pitchFamily="34" charset="0"/>
              </a:rPr>
              <a:t>(</a:t>
            </a:r>
            <a:r>
              <a:rPr lang="en-IN" sz="2000" i="1" dirty="0" err="1">
                <a:solidFill>
                  <a:srgbClr val="0000C0"/>
                </a:solidFill>
                <a:latin typeface="Arial" panose="020B0604020202020204" pitchFamily="34" charset="0"/>
              </a:rPr>
              <a:t>grtObj</a:t>
            </a:r>
            <a:r>
              <a:rPr lang="en-IN" sz="2000" i="1" dirty="0" err="1">
                <a:solidFill>
                  <a:srgbClr val="000000"/>
                </a:solidFill>
                <a:latin typeface="Arial" panose="020B0604020202020204" pitchFamily="34" charset="0"/>
              </a:rPr>
              <a:t>.findElement</a:t>
            </a:r>
            <a:r>
              <a:rPr lang="en-IN" sz="2000" i="1" dirty="0">
                <a:solidFill>
                  <a:srgbClr val="000000"/>
                </a:solidFill>
                <a:latin typeface="Arial" panose="020B0604020202020204" pitchFamily="34" charset="0"/>
              </a:rPr>
              <a:t>(</a:t>
            </a:r>
            <a:r>
              <a:rPr lang="en-IN" sz="2000" i="1" dirty="0" err="1">
                <a:solidFill>
                  <a:srgbClr val="6A3E3E"/>
                </a:solidFill>
                <a:latin typeface="Arial" panose="020B0604020202020204" pitchFamily="34" charset="0"/>
              </a:rPr>
              <a:t>idxPos</a:t>
            </a:r>
            <a:r>
              <a:rPr lang="en-IN" sz="2000" i="1" dirty="0">
                <a:solidFill>
                  <a:srgbClr val="000000"/>
                </a:solidFill>
                <a:latin typeface="Arial" panose="020B0604020202020204" pitchFamily="34" charset="0"/>
              </a:rPr>
              <a:t>));</a:t>
            </a:r>
          </a:p>
          <a:p>
            <a:pPr marL="457200" lvl="1" indent="0">
              <a:buNone/>
            </a:pPr>
            <a:r>
              <a:rPr lang="en-IN" sz="2000" dirty="0">
                <a:solidFill>
                  <a:srgbClr val="000000"/>
                </a:solidFill>
                <a:latin typeface="Arial" panose="020B0604020202020204" pitchFamily="34" charset="0"/>
              </a:rPr>
              <a:t>    }</a:t>
            </a:r>
          </a:p>
          <a:p>
            <a:pPr marL="457200" lvl="1" indent="0">
              <a:buNone/>
            </a:pPr>
            <a:endParaRPr lang="en-IN" sz="2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1896272"/>
      </p:ext>
    </p:extLst>
  </p:cSld>
  <p:clrMapOvr>
    <a:masterClrMapping/>
  </p:clrMapOvr>
  <p:transition advClick="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833EC9A-43C8-432E-83C2-AB22D7A62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>
                <a:cs typeface="Arial" pitchFamily="34" charset="0"/>
              </a:rPr>
              <a:t>Testing phases</a:t>
            </a:r>
          </a:p>
        </p:txBody>
      </p:sp>
      <p:sp>
        <p:nvSpPr>
          <p:cNvPr id="26627" name="Content Placeholder 4">
            <a:extLst>
              <a:ext uri="{FF2B5EF4-FFF2-40B4-BE49-F238E27FC236}">
                <a16:creationId xmlns:a16="http://schemas.microsoft.com/office/drawing/2014/main" id="{0DC0E172-BF21-444C-B713-64573AF3F7D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altLang="en-US" sz="2000" b="1" i="1">
              <a:cs typeface="Arial" panose="020B0604020202020204" pitchFamily="34" charset="0"/>
            </a:endParaRPr>
          </a:p>
          <a:p>
            <a:r>
              <a:rPr lang="en-US" altLang="en-US" sz="2000" b="1" i="1">
                <a:cs typeface="Arial" panose="020B0604020202020204" pitchFamily="34" charset="0"/>
              </a:rPr>
              <a:t>Unit Testing</a:t>
            </a:r>
            <a:r>
              <a:rPr lang="en-US" altLang="en-US" sz="2000" i="1">
                <a:cs typeface="Arial" panose="020B0604020202020204" pitchFamily="34" charset="0"/>
              </a:rPr>
              <a:t> </a:t>
            </a:r>
          </a:p>
          <a:p>
            <a:pPr lvl="1"/>
            <a:r>
              <a:rPr lang="en-US" altLang="en-US" sz="2000">
                <a:cs typeface="Arial" panose="020B0604020202020204" pitchFamily="34" charset="0"/>
              </a:rPr>
              <a:t>on individual units of source code (mostly methods)</a:t>
            </a:r>
          </a:p>
          <a:p>
            <a:endParaRPr lang="en-US" altLang="en-US" sz="2000">
              <a:cs typeface="Arial" panose="020B0604020202020204" pitchFamily="34" charset="0"/>
            </a:endParaRPr>
          </a:p>
          <a:p>
            <a:endParaRPr lang="en-US" altLang="en-US" sz="2000">
              <a:cs typeface="Arial" panose="020B0604020202020204" pitchFamily="34" charset="0"/>
            </a:endParaRPr>
          </a:p>
          <a:p>
            <a:r>
              <a:rPr lang="en-US" altLang="en-US" sz="2000" b="1" i="1">
                <a:cs typeface="Arial" panose="020B0604020202020204" pitchFamily="34" charset="0"/>
              </a:rPr>
              <a:t>Integration Testing </a:t>
            </a:r>
          </a:p>
          <a:p>
            <a:pPr lvl="1"/>
            <a:r>
              <a:rPr lang="en-US" altLang="en-US" sz="2000">
                <a:cs typeface="Arial" panose="020B0604020202020204" pitchFamily="34" charset="0"/>
              </a:rPr>
              <a:t>on groups of individual software modules</a:t>
            </a:r>
          </a:p>
          <a:p>
            <a:endParaRPr lang="en-US" altLang="en-US" sz="2000">
              <a:cs typeface="Arial" panose="020B0604020202020204" pitchFamily="34" charset="0"/>
            </a:endParaRPr>
          </a:p>
          <a:p>
            <a:endParaRPr lang="en-US" altLang="en-US" sz="2000">
              <a:cs typeface="Arial" panose="020B0604020202020204" pitchFamily="34" charset="0"/>
            </a:endParaRPr>
          </a:p>
          <a:p>
            <a:r>
              <a:rPr lang="en-US" altLang="en-US" sz="2000" b="1" i="1">
                <a:cs typeface="Arial" panose="020B0604020202020204" pitchFamily="34" charset="0"/>
              </a:rPr>
              <a:t>System testing </a:t>
            </a:r>
          </a:p>
          <a:p>
            <a:pPr lvl="1"/>
            <a:r>
              <a:rPr lang="en-US" altLang="en-US" sz="2000">
                <a:cs typeface="Arial" panose="020B0604020202020204" pitchFamily="34" charset="0"/>
              </a:rPr>
              <a:t>on a complete end-to-end system</a:t>
            </a:r>
          </a:p>
        </p:txBody>
      </p:sp>
    </p:spTree>
    <p:extLst>
      <p:ext uri="{BB962C8B-B14F-4D97-AF65-F5344CB8AC3E}">
        <p14:creationId xmlns:p14="http://schemas.microsoft.com/office/powerpoint/2010/main" val="189113540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itle 1">
            <a:extLst>
              <a:ext uri="{FF2B5EF4-FFF2-40B4-BE49-F238E27FC236}">
                <a16:creationId xmlns:a16="http://schemas.microsoft.com/office/drawing/2014/main" id="{B401A32B-2F98-435F-A670-4C01060DAB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br>
              <a:rPr lang="en-US" altLang="en-US" dirty="0"/>
            </a:br>
            <a:r>
              <a:rPr lang="en-US" altLang="en-US" dirty="0"/>
              <a:t>Assumptions -</a:t>
            </a:r>
            <a:r>
              <a:rPr lang="en-US" altLang="en-US" dirty="0" err="1"/>
              <a:t>AssumingThat</a:t>
            </a:r>
            <a:br>
              <a:rPr lang="en-US" altLang="en-US" dirty="0"/>
            </a:br>
            <a:endParaRPr lang="en-IN" altLang="en-US" dirty="0"/>
          </a:p>
        </p:txBody>
      </p:sp>
      <p:sp>
        <p:nvSpPr>
          <p:cNvPr id="81923" name="Content Placeholder 2">
            <a:extLst>
              <a:ext uri="{FF2B5EF4-FFF2-40B4-BE49-F238E27FC236}">
                <a16:creationId xmlns:a16="http://schemas.microsoft.com/office/drawing/2014/main" id="{96B275BB-505F-41F0-B49F-70102DAADD3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00050" lvl="1" indent="0">
              <a:buNone/>
            </a:pPr>
            <a:endParaRPr lang="en-IN" sz="20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400050" lvl="1" indent="0">
              <a:buNone/>
            </a:pPr>
            <a:r>
              <a:rPr lang="en-IN" sz="20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IN" sz="2000" dirty="0" err="1">
                <a:solidFill>
                  <a:srgbClr val="000000"/>
                </a:solidFill>
                <a:latin typeface="Arial" panose="020B0604020202020204" pitchFamily="34" charset="0"/>
              </a:rPr>
              <a:t>System.</a:t>
            </a:r>
            <a:r>
              <a:rPr lang="en-IN" sz="2000" i="1" dirty="0" err="1">
                <a:solidFill>
                  <a:srgbClr val="000000"/>
                </a:solidFill>
                <a:latin typeface="Arial" panose="020B0604020202020204" pitchFamily="34" charset="0"/>
              </a:rPr>
              <a:t>setProperty</a:t>
            </a:r>
            <a:r>
              <a:rPr lang="en-IN" sz="2000" i="1" dirty="0">
                <a:solidFill>
                  <a:srgbClr val="000000"/>
                </a:solidFill>
                <a:latin typeface="Arial" panose="020B0604020202020204" pitchFamily="34" charset="0"/>
              </a:rPr>
              <a:t>(</a:t>
            </a:r>
            <a:r>
              <a:rPr lang="en-IN" sz="2000" i="1" dirty="0">
                <a:solidFill>
                  <a:srgbClr val="2A00FF"/>
                </a:solidFill>
                <a:latin typeface="Arial" panose="020B0604020202020204" pitchFamily="34" charset="0"/>
              </a:rPr>
              <a:t>"env"</a:t>
            </a:r>
            <a:r>
              <a:rPr lang="en-IN" sz="2000" i="1" dirty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en-IN" sz="2000" i="1" dirty="0">
                <a:solidFill>
                  <a:srgbClr val="2A00FF"/>
                </a:solidFill>
                <a:latin typeface="Arial" panose="020B0604020202020204" pitchFamily="34" charset="0"/>
              </a:rPr>
              <a:t>"test"</a:t>
            </a:r>
            <a:r>
              <a:rPr lang="en-IN" sz="2000" i="1" dirty="0">
                <a:solidFill>
                  <a:srgbClr val="000000"/>
                </a:solidFill>
                <a:latin typeface="Arial" panose="020B0604020202020204" pitchFamily="34" charset="0"/>
              </a:rPr>
              <a:t>);</a:t>
            </a:r>
          </a:p>
          <a:p>
            <a:pPr marL="400050" lvl="1" indent="0">
              <a:buNone/>
            </a:pPr>
            <a:endParaRPr lang="en-IN" sz="2000" i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400050" lvl="1" indent="0">
              <a:buNone/>
            </a:pP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     </a:t>
            </a:r>
            <a:r>
              <a:rPr lang="en-US" sz="2000" i="1" dirty="0" err="1">
                <a:solidFill>
                  <a:srgbClr val="000000"/>
                </a:solidFill>
                <a:latin typeface="Arial" panose="020B0604020202020204" pitchFamily="34" charset="0"/>
              </a:rPr>
              <a:t>assumingThat</a:t>
            </a:r>
            <a:r>
              <a:rPr lang="en-US" sz="2000" i="1" dirty="0">
                <a:solidFill>
                  <a:srgbClr val="000000"/>
                </a:solidFill>
                <a:latin typeface="Arial" panose="020B0604020202020204" pitchFamily="34" charset="0"/>
              </a:rPr>
              <a:t>(</a:t>
            </a:r>
            <a:r>
              <a:rPr lang="en-US" sz="2000" i="1" dirty="0">
                <a:solidFill>
                  <a:srgbClr val="2A00FF"/>
                </a:solidFill>
                <a:latin typeface="Arial" panose="020B0604020202020204" pitchFamily="34" charset="0"/>
              </a:rPr>
              <a:t>"</a:t>
            </a:r>
            <a:r>
              <a:rPr lang="en-US" sz="2000" i="1" dirty="0" err="1">
                <a:solidFill>
                  <a:srgbClr val="2A00FF"/>
                </a:solidFill>
                <a:latin typeface="Arial" panose="020B0604020202020204" pitchFamily="34" charset="0"/>
              </a:rPr>
              <a:t>test"</a:t>
            </a:r>
            <a:r>
              <a:rPr lang="en-US" sz="2000" i="1" dirty="0" err="1">
                <a:solidFill>
                  <a:srgbClr val="000000"/>
                </a:solidFill>
                <a:latin typeface="Arial" panose="020B0604020202020204" pitchFamily="34" charset="0"/>
              </a:rPr>
              <a:t>.equals</a:t>
            </a:r>
            <a:r>
              <a:rPr lang="en-US" sz="2000" i="1" dirty="0">
                <a:solidFill>
                  <a:srgbClr val="000000"/>
                </a:solidFill>
                <a:latin typeface="Arial" panose="020B0604020202020204" pitchFamily="34" charset="0"/>
              </a:rPr>
              <a:t>(</a:t>
            </a:r>
            <a:r>
              <a:rPr lang="en-US" sz="2000" i="1" dirty="0" err="1">
                <a:solidFill>
                  <a:srgbClr val="000000"/>
                </a:solidFill>
                <a:latin typeface="Arial" panose="020B0604020202020204" pitchFamily="34" charset="0"/>
              </a:rPr>
              <a:t>System.getProperty</a:t>
            </a:r>
            <a:r>
              <a:rPr lang="en-US" sz="2000" i="1" dirty="0">
                <a:solidFill>
                  <a:srgbClr val="000000"/>
                </a:solidFill>
                <a:latin typeface="Arial" panose="020B0604020202020204" pitchFamily="34" charset="0"/>
              </a:rPr>
              <a:t>(</a:t>
            </a:r>
            <a:r>
              <a:rPr lang="en-US" sz="2000" i="1" dirty="0">
                <a:solidFill>
                  <a:srgbClr val="2A00FF"/>
                </a:solidFill>
                <a:latin typeface="Arial" panose="020B0604020202020204" pitchFamily="34" charset="0"/>
              </a:rPr>
              <a:t>"os.name"</a:t>
            </a:r>
            <a:r>
              <a:rPr lang="en-US" sz="2000" i="1" dirty="0">
                <a:solidFill>
                  <a:srgbClr val="000000"/>
                </a:solidFill>
                <a:latin typeface="Arial" panose="020B0604020202020204" pitchFamily="34" charset="0"/>
              </a:rPr>
              <a:t>)),</a:t>
            </a:r>
          </a:p>
          <a:p>
            <a:pPr marL="400050" lvl="1" indent="0">
              <a:buNone/>
            </a:pPr>
            <a:r>
              <a:rPr lang="en-IN" sz="2000" dirty="0">
                <a:solidFill>
                  <a:srgbClr val="000000"/>
                </a:solidFill>
                <a:latin typeface="Arial" panose="020B0604020202020204" pitchFamily="34" charset="0"/>
              </a:rPr>
              <a:t>          () -&gt; {</a:t>
            </a:r>
          </a:p>
          <a:p>
            <a:pPr marL="400050" lvl="1" indent="0">
              <a:buNone/>
            </a:pPr>
            <a:r>
              <a:rPr lang="en-IN" sz="2000" dirty="0">
                <a:solidFill>
                  <a:srgbClr val="000000"/>
                </a:solidFill>
                <a:latin typeface="Arial" panose="020B0604020202020204" pitchFamily="34" charset="0"/>
              </a:rPr>
              <a:t>               </a:t>
            </a:r>
            <a:r>
              <a:rPr lang="en-IN" sz="2000" i="1" dirty="0" err="1">
                <a:solidFill>
                  <a:srgbClr val="000000"/>
                </a:solidFill>
                <a:latin typeface="Arial" panose="020B0604020202020204" pitchFamily="34" charset="0"/>
              </a:rPr>
              <a:t>assertEquals</a:t>
            </a:r>
            <a:r>
              <a:rPr lang="en-IN" sz="2000" i="1" dirty="0">
                <a:solidFill>
                  <a:srgbClr val="000000"/>
                </a:solidFill>
                <a:latin typeface="Arial" panose="020B0604020202020204" pitchFamily="34" charset="0"/>
              </a:rPr>
              <a:t>(10, 10);</a:t>
            </a:r>
          </a:p>
          <a:p>
            <a:pPr marL="400050" lvl="1" indent="0">
              <a:buNone/>
            </a:pP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               </a:t>
            </a:r>
            <a:r>
              <a:rPr lang="en-US" sz="2000" dirty="0" err="1">
                <a:solidFill>
                  <a:srgbClr val="000000"/>
                </a:solidFill>
                <a:latin typeface="Arial" panose="020B0604020202020204" pitchFamily="34" charset="0"/>
              </a:rPr>
              <a:t>System.</a:t>
            </a:r>
            <a:r>
              <a:rPr lang="en-US" sz="2000" b="1" i="1" dirty="0" err="1">
                <a:solidFill>
                  <a:srgbClr val="0000C0"/>
                </a:solidFill>
                <a:latin typeface="Arial" panose="020B0604020202020204" pitchFamily="34" charset="0"/>
              </a:rPr>
              <a:t>out</a:t>
            </a:r>
            <a:r>
              <a:rPr lang="en-US" sz="2000" b="1" i="1" dirty="0" err="1">
                <a:solidFill>
                  <a:srgbClr val="000000"/>
                </a:solidFill>
                <a:latin typeface="Arial" panose="020B0604020202020204" pitchFamily="34" charset="0"/>
              </a:rPr>
              <a:t>.println</a:t>
            </a:r>
            <a:r>
              <a:rPr lang="en-US" sz="2000" b="1" i="1" dirty="0">
                <a:solidFill>
                  <a:srgbClr val="000000"/>
                </a:solidFill>
                <a:latin typeface="Arial" panose="020B0604020202020204" pitchFamily="34" charset="0"/>
              </a:rPr>
              <a:t>(</a:t>
            </a:r>
            <a:r>
              <a:rPr lang="en-US" sz="2000" b="1" i="1" dirty="0">
                <a:solidFill>
                  <a:srgbClr val="2A00FF"/>
                </a:solidFill>
                <a:latin typeface="Arial" panose="020B0604020202020204" pitchFamily="34" charset="0"/>
              </a:rPr>
              <a:t>"perform below assertions only on the test env"</a:t>
            </a:r>
            <a:r>
              <a:rPr lang="en-US" sz="2000" b="1" i="1" dirty="0">
                <a:solidFill>
                  <a:srgbClr val="000000"/>
                </a:solidFill>
                <a:latin typeface="Arial" panose="020B0604020202020204" pitchFamily="34" charset="0"/>
              </a:rPr>
              <a:t>);</a:t>
            </a:r>
          </a:p>
          <a:p>
            <a:pPr marL="400050" lvl="1" indent="0">
              <a:buNone/>
            </a:pPr>
            <a:r>
              <a:rPr lang="en-IN" sz="2000" dirty="0">
                <a:solidFill>
                  <a:srgbClr val="000000"/>
                </a:solidFill>
                <a:latin typeface="Arial" panose="020B0604020202020204" pitchFamily="34" charset="0"/>
              </a:rPr>
              <a:t>               });</a:t>
            </a:r>
          </a:p>
          <a:p>
            <a:pPr marL="400050" lvl="1" indent="0">
              <a:buNone/>
            </a:pPr>
            <a:endParaRPr lang="en-IN" sz="2000" dirty="0">
              <a:latin typeface="Arial" panose="020B0604020202020204" pitchFamily="34" charset="0"/>
            </a:endParaRPr>
          </a:p>
          <a:p>
            <a:pPr marL="400050" lvl="1" indent="0">
              <a:buNone/>
            </a:pPr>
            <a:r>
              <a:rPr lang="en-IN" sz="2000" dirty="0">
                <a:solidFill>
                  <a:srgbClr val="000000"/>
                </a:solidFill>
                <a:latin typeface="Arial" panose="020B0604020202020204" pitchFamily="34" charset="0"/>
              </a:rPr>
              <a:t>     </a:t>
            </a:r>
            <a:r>
              <a:rPr lang="en-IN" sz="2000" i="1" dirty="0" err="1">
                <a:solidFill>
                  <a:srgbClr val="000000"/>
                </a:solidFill>
                <a:latin typeface="Arial" panose="020B0604020202020204" pitchFamily="34" charset="0"/>
              </a:rPr>
              <a:t>assertEquals</a:t>
            </a:r>
            <a:r>
              <a:rPr lang="en-IN" sz="2000" i="1" dirty="0">
                <a:solidFill>
                  <a:srgbClr val="000000"/>
                </a:solidFill>
                <a:latin typeface="Arial" panose="020B0604020202020204" pitchFamily="34" charset="0"/>
              </a:rPr>
              <a:t>(20, 20);</a:t>
            </a:r>
          </a:p>
          <a:p>
            <a:pPr marL="400050" lvl="1" indent="0">
              <a:buNone/>
            </a:pP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     </a:t>
            </a:r>
            <a:r>
              <a:rPr lang="en-US" sz="2000" dirty="0" err="1">
                <a:solidFill>
                  <a:srgbClr val="000000"/>
                </a:solidFill>
                <a:latin typeface="Arial" panose="020B0604020202020204" pitchFamily="34" charset="0"/>
              </a:rPr>
              <a:t>System.</a:t>
            </a:r>
            <a:r>
              <a:rPr lang="en-US" sz="2000" b="1" i="1" dirty="0" err="1">
                <a:solidFill>
                  <a:srgbClr val="0000C0"/>
                </a:solidFill>
                <a:latin typeface="Arial" panose="020B0604020202020204" pitchFamily="34" charset="0"/>
              </a:rPr>
              <a:t>out</a:t>
            </a:r>
            <a:r>
              <a:rPr lang="en-US" sz="2000" b="1" i="1" dirty="0" err="1">
                <a:solidFill>
                  <a:srgbClr val="000000"/>
                </a:solidFill>
                <a:latin typeface="Arial" panose="020B0604020202020204" pitchFamily="34" charset="0"/>
              </a:rPr>
              <a:t>.println</a:t>
            </a:r>
            <a:r>
              <a:rPr lang="en-US" sz="2000" b="1" i="1" dirty="0">
                <a:solidFill>
                  <a:srgbClr val="000000"/>
                </a:solidFill>
                <a:latin typeface="Arial" panose="020B0604020202020204" pitchFamily="34" charset="0"/>
              </a:rPr>
              <a:t>(</a:t>
            </a:r>
            <a:r>
              <a:rPr lang="en-US" sz="2000" b="1" i="1" dirty="0">
                <a:solidFill>
                  <a:srgbClr val="2A00FF"/>
                </a:solidFill>
                <a:latin typeface="Arial" panose="020B0604020202020204" pitchFamily="34" charset="0"/>
              </a:rPr>
              <a:t>"perform below assertions on all env"</a:t>
            </a:r>
            <a:r>
              <a:rPr lang="en-US" sz="2000" b="1" i="1" dirty="0">
                <a:solidFill>
                  <a:srgbClr val="000000"/>
                </a:solidFill>
                <a:latin typeface="Arial" panose="020B0604020202020204" pitchFamily="34" charset="0"/>
              </a:rPr>
              <a:t>);</a:t>
            </a:r>
          </a:p>
          <a:p>
            <a:pPr marL="400050" lvl="1" indent="0">
              <a:buNone/>
            </a:pPr>
            <a:r>
              <a:rPr lang="en-IN" sz="2000" dirty="0">
                <a:solidFill>
                  <a:srgbClr val="000000"/>
                </a:solidFill>
                <a:latin typeface="Arial" panose="020B0604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89566407"/>
      </p:ext>
    </p:extLst>
  </p:cSld>
  <p:clrMapOvr>
    <a:masterClrMapping/>
  </p:clrMapOvr>
  <p:transition advClick="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4F9D6449-D30B-47C4-A08C-631D35B84C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Test-driven development</a:t>
            </a:r>
          </a:p>
        </p:txBody>
      </p:sp>
      <p:sp>
        <p:nvSpPr>
          <p:cNvPr id="496643" name="Rectangle 3">
            <a:extLst>
              <a:ext uri="{FF2B5EF4-FFF2-40B4-BE49-F238E27FC236}">
                <a16:creationId xmlns:a16="http://schemas.microsoft.com/office/drawing/2014/main" id="{6D6EC338-1790-4568-8187-FB393785F82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2000" dirty="0">
                <a:solidFill>
                  <a:srgbClr val="262626"/>
                </a:solidFill>
              </a:rPr>
              <a:t>Unit tests can be written after, during, or even </a:t>
            </a:r>
            <a:r>
              <a:rPr lang="en-US" sz="2000" i="1" dirty="0">
                <a:solidFill>
                  <a:srgbClr val="262626"/>
                </a:solidFill>
              </a:rPr>
              <a:t>before</a:t>
            </a:r>
            <a:r>
              <a:rPr lang="en-US" sz="2000" dirty="0">
                <a:solidFill>
                  <a:srgbClr val="262626"/>
                </a:solidFill>
              </a:rPr>
              <a:t> coding.</a:t>
            </a:r>
          </a:p>
          <a:p>
            <a:pPr>
              <a:defRPr/>
            </a:pPr>
            <a:endParaRPr lang="en-US" sz="2000" dirty="0">
              <a:solidFill>
                <a:srgbClr val="262626"/>
              </a:solidFill>
            </a:endParaRPr>
          </a:p>
          <a:p>
            <a:pPr lvl="1">
              <a:defRPr/>
            </a:pPr>
            <a:r>
              <a:rPr lang="en-US" sz="2000" b="1" dirty="0">
                <a:solidFill>
                  <a:srgbClr val="404040"/>
                </a:solidFill>
              </a:rPr>
              <a:t>test-driven development</a:t>
            </a:r>
            <a:r>
              <a:rPr lang="en-US" sz="2000" dirty="0">
                <a:solidFill>
                  <a:srgbClr val="404040"/>
                </a:solidFill>
              </a:rPr>
              <a:t>: Write tests, </a:t>
            </a:r>
            <a:r>
              <a:rPr lang="en-US" sz="2000" i="1" dirty="0">
                <a:solidFill>
                  <a:srgbClr val="404040"/>
                </a:solidFill>
              </a:rPr>
              <a:t>then </a:t>
            </a:r>
            <a:r>
              <a:rPr lang="en-US" sz="2000" dirty="0">
                <a:solidFill>
                  <a:srgbClr val="404040"/>
                </a:solidFill>
              </a:rPr>
              <a:t>write code to pass them.</a:t>
            </a:r>
          </a:p>
          <a:p>
            <a:pPr lvl="1">
              <a:defRPr/>
            </a:pPr>
            <a:endParaRPr lang="en-US" sz="2400" dirty="0">
              <a:solidFill>
                <a:srgbClr val="404040"/>
              </a:solidFill>
            </a:endParaRPr>
          </a:p>
          <a:p>
            <a:pPr>
              <a:defRPr/>
            </a:pPr>
            <a:r>
              <a:rPr lang="en-US" sz="2000" dirty="0">
                <a:solidFill>
                  <a:srgbClr val="262626"/>
                </a:solidFill>
              </a:rPr>
              <a:t>"Smells" (bad things to avoid) in tests:</a:t>
            </a:r>
          </a:p>
          <a:p>
            <a:pPr lvl="1">
              <a:spcBef>
                <a:spcPct val="80000"/>
              </a:spcBef>
              <a:defRPr/>
            </a:pPr>
            <a:r>
              <a:rPr lang="en-US" sz="2000" b="1" dirty="0">
                <a:solidFill>
                  <a:srgbClr val="262626"/>
                </a:solidFill>
                <a:ea typeface="+mn-ea"/>
                <a:cs typeface="+mn-cs"/>
              </a:rPr>
              <a:t>Constrained test order</a:t>
            </a:r>
            <a:r>
              <a:rPr lang="en-US" sz="2000" dirty="0">
                <a:solidFill>
                  <a:srgbClr val="262626"/>
                </a:solidFill>
                <a:ea typeface="+mn-ea"/>
                <a:cs typeface="+mn-cs"/>
              </a:rPr>
              <a:t>	: Test A must run before Test B.</a:t>
            </a:r>
            <a:br>
              <a:rPr lang="en-US" sz="2000" dirty="0">
                <a:solidFill>
                  <a:srgbClr val="262626"/>
                </a:solidFill>
                <a:ea typeface="+mn-ea"/>
                <a:cs typeface="+mn-cs"/>
              </a:rPr>
            </a:br>
            <a:r>
              <a:rPr lang="en-US" sz="2000" dirty="0">
                <a:solidFill>
                  <a:srgbClr val="262626"/>
                </a:solidFill>
                <a:ea typeface="+mn-ea"/>
                <a:cs typeface="+mn-cs"/>
              </a:rPr>
              <a:t>	  (usually a misguided attempt to test order/flow)</a:t>
            </a:r>
          </a:p>
          <a:p>
            <a:pPr lvl="1">
              <a:spcBef>
                <a:spcPct val="80000"/>
              </a:spcBef>
              <a:defRPr/>
            </a:pPr>
            <a:r>
              <a:rPr lang="en-US" sz="2000" b="1" dirty="0">
                <a:solidFill>
                  <a:srgbClr val="262626"/>
                </a:solidFill>
                <a:ea typeface="+mn-ea"/>
                <a:cs typeface="+mn-cs"/>
              </a:rPr>
              <a:t>Tests call each other</a:t>
            </a:r>
            <a:r>
              <a:rPr lang="en-US" sz="2000" dirty="0">
                <a:solidFill>
                  <a:srgbClr val="262626"/>
                </a:solidFill>
                <a:ea typeface="+mn-ea"/>
                <a:cs typeface="+mn-cs"/>
              </a:rPr>
              <a:t>	: Test A calls Test B's method</a:t>
            </a:r>
            <a:br>
              <a:rPr lang="en-US" sz="2000" dirty="0">
                <a:solidFill>
                  <a:srgbClr val="262626"/>
                </a:solidFill>
                <a:ea typeface="+mn-ea"/>
                <a:cs typeface="+mn-cs"/>
              </a:rPr>
            </a:br>
            <a:r>
              <a:rPr lang="en-US" sz="2000" dirty="0">
                <a:solidFill>
                  <a:srgbClr val="262626"/>
                </a:solidFill>
                <a:ea typeface="+mn-ea"/>
                <a:cs typeface="+mn-cs"/>
              </a:rPr>
              <a:t>	  (calling a shared helper is OK, though)</a:t>
            </a:r>
          </a:p>
          <a:p>
            <a:pPr lvl="1">
              <a:spcBef>
                <a:spcPct val="80000"/>
              </a:spcBef>
              <a:defRPr/>
            </a:pPr>
            <a:r>
              <a:rPr lang="en-US" sz="2000" b="1" dirty="0">
                <a:solidFill>
                  <a:srgbClr val="262626"/>
                </a:solidFill>
                <a:ea typeface="+mn-ea"/>
                <a:cs typeface="+mn-cs"/>
              </a:rPr>
              <a:t>Mutable shared state</a:t>
            </a:r>
            <a:r>
              <a:rPr lang="en-US" sz="2000" dirty="0">
                <a:solidFill>
                  <a:srgbClr val="262626"/>
                </a:solidFill>
                <a:ea typeface="+mn-ea"/>
                <a:cs typeface="+mn-cs"/>
              </a:rPr>
              <a:t>	: Tests A/B both use a shared object.</a:t>
            </a:r>
            <a:br>
              <a:rPr lang="en-US" sz="2000" dirty="0">
                <a:solidFill>
                  <a:srgbClr val="262626"/>
                </a:solidFill>
                <a:ea typeface="+mn-ea"/>
                <a:cs typeface="+mn-cs"/>
              </a:rPr>
            </a:br>
            <a:r>
              <a:rPr lang="en-US" sz="2000" dirty="0">
                <a:solidFill>
                  <a:srgbClr val="262626"/>
                </a:solidFill>
                <a:ea typeface="+mn-ea"/>
                <a:cs typeface="+mn-cs"/>
              </a:rPr>
              <a:t>  (If A breaks it, what happens to B?)</a:t>
            </a:r>
          </a:p>
          <a:p>
            <a:pPr lvl="1">
              <a:defRPr/>
            </a:pPr>
            <a:endParaRPr lang="en-US" sz="2400" dirty="0">
              <a:solidFill>
                <a:srgbClr val="404040"/>
              </a:solidFill>
            </a:endParaRP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0E8B536F-C909-4EA3-9947-F77BBD9962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br>
              <a:rPr lang="en-US" altLang="en-US">
                <a:solidFill>
                  <a:schemeClr val="tx1"/>
                </a:solidFill>
              </a:rPr>
            </a:br>
            <a:r>
              <a:rPr lang="en-US" altLang="en-US">
                <a:solidFill>
                  <a:schemeClr val="tx1"/>
                </a:solidFill>
              </a:rPr>
              <a:t>Benefits of TDD</a:t>
            </a:r>
            <a:br>
              <a:rPr lang="en-US" altLang="en-US">
                <a:solidFill>
                  <a:schemeClr val="tx1"/>
                </a:solidFill>
              </a:rPr>
            </a:br>
            <a:endParaRPr lang="en-US" altLang="en-US"/>
          </a:p>
        </p:txBody>
      </p:sp>
      <p:sp>
        <p:nvSpPr>
          <p:cNvPr id="16387" name="Content Placeholder 2">
            <a:extLst>
              <a:ext uri="{FF2B5EF4-FFF2-40B4-BE49-F238E27FC236}">
                <a16:creationId xmlns:a16="http://schemas.microsoft.com/office/drawing/2014/main" id="{20DEAF60-1624-4FD3-BF03-CF3104E8CCE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en-US" sz="2000"/>
              <a:t>Much less debug time</a:t>
            </a:r>
          </a:p>
          <a:p>
            <a:pPr>
              <a:lnSpc>
                <a:spcPct val="150000"/>
              </a:lnSpc>
            </a:pPr>
            <a:r>
              <a:rPr lang="en-US" altLang="en-US" sz="2000"/>
              <a:t>Code proven to meet requirements</a:t>
            </a:r>
          </a:p>
          <a:p>
            <a:pPr>
              <a:lnSpc>
                <a:spcPct val="150000"/>
              </a:lnSpc>
            </a:pPr>
            <a:r>
              <a:rPr lang="en-US" altLang="en-US" sz="2000"/>
              <a:t>Tests become Safety Net</a:t>
            </a:r>
          </a:p>
          <a:p>
            <a:pPr>
              <a:lnSpc>
                <a:spcPct val="150000"/>
              </a:lnSpc>
            </a:pPr>
            <a:r>
              <a:rPr lang="en-US" altLang="en-US" sz="2000"/>
              <a:t>Near zero defects</a:t>
            </a:r>
          </a:p>
          <a:p>
            <a:pPr>
              <a:lnSpc>
                <a:spcPct val="150000"/>
              </a:lnSpc>
            </a:pPr>
            <a:r>
              <a:rPr lang="en-US" altLang="en-US" sz="2000"/>
              <a:t>Shorter development cycles</a:t>
            </a:r>
          </a:p>
        </p:txBody>
      </p:sp>
    </p:spTree>
    <p:extLst>
      <p:ext uri="{BB962C8B-B14F-4D97-AF65-F5344CB8AC3E}">
        <p14:creationId xmlns:p14="http://schemas.microsoft.com/office/powerpoint/2010/main" val="2541331666"/>
      </p:ext>
    </p:extLst>
  </p:cSld>
  <p:clrMapOvr>
    <a:masterClrMapping/>
  </p:clrMapOvr>
  <p:transition advClick="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9F7175C1-9257-4F26-84AC-0659378CCF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Development Process</a:t>
            </a:r>
          </a:p>
        </p:txBody>
      </p:sp>
      <p:sp>
        <p:nvSpPr>
          <p:cNvPr id="14339" name="Content Placeholder 2">
            <a:extLst>
              <a:ext uri="{FF2B5EF4-FFF2-40B4-BE49-F238E27FC236}">
                <a16:creationId xmlns:a16="http://schemas.microsoft.com/office/drawing/2014/main" id="{2BDEFD39-955C-45B7-A588-B62FC75F0D0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en-US" sz="2000"/>
              <a:t>Add a Test</a:t>
            </a:r>
          </a:p>
          <a:p>
            <a:pPr>
              <a:lnSpc>
                <a:spcPct val="150000"/>
              </a:lnSpc>
            </a:pPr>
            <a:r>
              <a:rPr lang="en-US" altLang="en-US" sz="2000"/>
              <a:t>Run all tests and see if the new one fails</a:t>
            </a:r>
          </a:p>
          <a:p>
            <a:pPr>
              <a:lnSpc>
                <a:spcPct val="150000"/>
              </a:lnSpc>
            </a:pPr>
            <a:r>
              <a:rPr lang="en-US" altLang="en-US" sz="2000"/>
              <a:t>Write some code</a:t>
            </a:r>
          </a:p>
          <a:p>
            <a:pPr>
              <a:lnSpc>
                <a:spcPct val="150000"/>
              </a:lnSpc>
            </a:pPr>
            <a:r>
              <a:rPr lang="en-US" altLang="en-US" sz="2000"/>
              <a:t>Run tests and Refactor code</a:t>
            </a:r>
          </a:p>
          <a:p>
            <a:pPr>
              <a:lnSpc>
                <a:spcPct val="150000"/>
              </a:lnSpc>
            </a:pPr>
            <a:r>
              <a:rPr lang="en-US" altLang="en-US" sz="2000"/>
              <a:t>Repeat</a:t>
            </a:r>
          </a:p>
          <a:p>
            <a:pPr>
              <a:lnSpc>
                <a:spcPct val="150000"/>
              </a:lnSpc>
            </a:pPr>
            <a:endParaRPr lang="en-US" altLang="en-US" sz="2000"/>
          </a:p>
        </p:txBody>
      </p:sp>
    </p:spTree>
  </p:cSld>
  <p:clrMapOvr>
    <a:masterClrMapping/>
  </p:clrMapOvr>
  <p:transition advClick="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>
            <a:extLst>
              <a:ext uri="{FF2B5EF4-FFF2-40B4-BE49-F238E27FC236}">
                <a16:creationId xmlns:a16="http://schemas.microsoft.com/office/drawing/2014/main" id="{16315F91-8F84-4F27-9F46-4B6C213229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br>
              <a:rPr lang="en-US" altLang="en-US" dirty="0">
                <a:solidFill>
                  <a:schemeClr val="tx1"/>
                </a:solidFill>
              </a:rPr>
            </a:br>
            <a:r>
              <a:rPr lang="en-US" altLang="en-US" dirty="0">
                <a:solidFill>
                  <a:schemeClr val="tx1"/>
                </a:solidFill>
              </a:rPr>
              <a:t>What is unit testing</a:t>
            </a:r>
            <a:br>
              <a:rPr lang="en-US" altLang="en-US" dirty="0">
                <a:solidFill>
                  <a:schemeClr val="tx1"/>
                </a:solidFill>
              </a:rPr>
            </a:br>
            <a:endParaRPr lang="en-US" altLang="en-US" dirty="0"/>
          </a:p>
        </p:txBody>
      </p:sp>
      <p:sp>
        <p:nvSpPr>
          <p:cNvPr id="27651" name="Content Placeholder 4">
            <a:extLst>
              <a:ext uri="{FF2B5EF4-FFF2-40B4-BE49-F238E27FC236}">
                <a16:creationId xmlns:a16="http://schemas.microsoft.com/office/drawing/2014/main" id="{5C5E587D-DAA0-4480-8C9E-08EEA9A7190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000" b="1" u="sng" dirty="0"/>
              <a:t>Unit </a:t>
            </a:r>
          </a:p>
          <a:p>
            <a:pPr lvl="1"/>
            <a:r>
              <a:rPr lang="en-US" altLang="en-US" sz="2000" dirty="0"/>
              <a:t>A Method , a class, a package, or a subsystem. </a:t>
            </a:r>
          </a:p>
          <a:p>
            <a:pPr lvl="1"/>
            <a:endParaRPr lang="en-US" altLang="en-US" sz="2000" dirty="0"/>
          </a:p>
          <a:p>
            <a:r>
              <a:rPr lang="en-US" altLang="en-US" sz="2000" b="1" u="sng" dirty="0"/>
              <a:t>Can Test :</a:t>
            </a:r>
          </a:p>
          <a:p>
            <a:pPr lvl="1"/>
            <a:r>
              <a:rPr lang="en-US" altLang="en-US" sz="2000" dirty="0"/>
              <a:t>an entire object</a:t>
            </a:r>
          </a:p>
          <a:p>
            <a:pPr lvl="1"/>
            <a:r>
              <a:rPr lang="en-US" altLang="en-US" sz="2000" dirty="0"/>
              <a:t>part of an object – a method or some interacting methods</a:t>
            </a:r>
          </a:p>
          <a:p>
            <a:pPr lvl="1"/>
            <a:r>
              <a:rPr lang="en-US" altLang="en-US" sz="2000" dirty="0"/>
              <a:t>interaction between several objects</a:t>
            </a:r>
          </a:p>
          <a:p>
            <a:pPr lvl="1"/>
            <a:endParaRPr lang="en-US" altLang="en-US" sz="2000" dirty="0"/>
          </a:p>
          <a:p>
            <a:r>
              <a:rPr lang="en-US" altLang="en-US" sz="2000" dirty="0"/>
              <a:t>Helps discover failures in the logic and improve the quality of their code. </a:t>
            </a:r>
          </a:p>
          <a:p>
            <a:endParaRPr lang="en-US" altLang="en-US" sz="2000" dirty="0"/>
          </a:p>
          <a:p>
            <a:r>
              <a:rPr lang="en-US" altLang="en-US" sz="2000" dirty="0"/>
              <a:t>Used to ensure that the code work as expected in case of future changes.</a:t>
            </a:r>
          </a:p>
          <a:p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714888014"/>
      </p:ext>
    </p:extLst>
  </p:cSld>
  <p:clrMapOvr>
    <a:masterClrMapping/>
  </p:clrMapOvr>
  <p:transition advClick="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A77D6090-7155-4FD7-9744-CF8D5149D2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br>
              <a:rPr lang="en-US" altLang="en-US">
                <a:ea typeface="ＭＳ Ｐゴシック" panose="020B0600070205080204" pitchFamily="34" charset="-128"/>
              </a:rPr>
            </a:br>
            <a:r>
              <a:rPr lang="en-US" altLang="en-US">
                <a:ea typeface="ＭＳ Ｐゴシック" panose="020B0600070205080204" pitchFamily="34" charset="-128"/>
              </a:rPr>
              <a:t>When to Write Test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5F984D81-16E7-449D-AC7F-5B2D02243AA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Helvetica CE"/>
              <a:buNone/>
              <a:defRPr/>
            </a:pPr>
            <a:endParaRPr lang="en-US" sz="2000" b="1" i="1" dirty="0">
              <a:ea typeface="ＭＳ Ｐゴシック" pitchFamily="34" charset="-128"/>
            </a:endParaRPr>
          </a:p>
          <a:p>
            <a:pPr eaLnBrk="1" hangingPunct="1">
              <a:buFont typeface="Helvetica CE"/>
              <a:buNone/>
              <a:defRPr/>
            </a:pPr>
            <a:r>
              <a:rPr lang="en-US" sz="2000" b="1" i="1" dirty="0">
                <a:ea typeface="ＭＳ Ｐゴシック" pitchFamily="34" charset="-128"/>
              </a:rPr>
              <a:t>During Development</a:t>
            </a:r>
          </a:p>
          <a:p>
            <a:pPr eaLnBrk="1" hangingPunct="1">
              <a:defRPr/>
            </a:pPr>
            <a:r>
              <a:rPr lang="en-US" sz="2000" dirty="0">
                <a:solidFill>
                  <a:srgbClr val="C00000"/>
                </a:solidFill>
                <a:ea typeface="ＭＳ Ｐゴシック" pitchFamily="34" charset="-128"/>
              </a:rPr>
              <a:t>To add new functionality</a:t>
            </a:r>
          </a:p>
          <a:p>
            <a:pPr eaLnBrk="1" hangingPunct="1">
              <a:defRPr/>
            </a:pPr>
            <a:r>
              <a:rPr lang="en-US" sz="2000" dirty="0">
                <a:solidFill>
                  <a:srgbClr val="C00000"/>
                </a:solidFill>
                <a:ea typeface="ＭＳ Ｐゴシック" pitchFamily="34" charset="-128"/>
              </a:rPr>
              <a:t>When adding  new features, </a:t>
            </a:r>
          </a:p>
          <a:p>
            <a:pPr lvl="1" eaLnBrk="1" hangingPunct="1">
              <a:buFont typeface="Helvetica CE"/>
              <a:buNone/>
              <a:defRPr/>
            </a:pPr>
            <a:endParaRPr lang="en-US" sz="1800" dirty="0">
              <a:ea typeface="ＭＳ Ｐゴシック" pitchFamily="34" charset="-128"/>
            </a:endParaRPr>
          </a:p>
          <a:p>
            <a:pPr eaLnBrk="1" hangingPunct="1">
              <a:buFont typeface="Helvetica CE"/>
              <a:buNone/>
              <a:defRPr/>
            </a:pPr>
            <a:r>
              <a:rPr lang="en-US" sz="2000" b="1" i="1" dirty="0">
                <a:ea typeface="ＭＳ Ｐゴシック" pitchFamily="34" charset="-128"/>
              </a:rPr>
              <a:t>During Debugging</a:t>
            </a:r>
          </a:p>
          <a:p>
            <a:pPr eaLnBrk="1" hangingPunct="1">
              <a:defRPr/>
            </a:pPr>
            <a:r>
              <a:rPr lang="en-US" sz="1800" b="1" dirty="0">
                <a:solidFill>
                  <a:schemeClr val="accent6">
                    <a:lumMod val="50000"/>
                  </a:schemeClr>
                </a:solidFill>
                <a:ea typeface="ＭＳ Ｐゴシック" pitchFamily="34" charset="-128"/>
              </a:rPr>
              <a:t>While a defect is discovered in code  to demonstrates the defect.</a:t>
            </a:r>
          </a:p>
          <a:p>
            <a:pPr lvl="1" eaLnBrk="1" hangingPunct="1">
              <a:defRPr/>
            </a:pPr>
            <a:endParaRPr lang="en-US" sz="1800" dirty="0">
              <a:ea typeface="ＭＳ Ｐゴシック" pitchFamily="34" charset="-128"/>
            </a:endParaRPr>
          </a:p>
          <a:p>
            <a:pPr lvl="1" eaLnBrk="1" hangingPunct="1">
              <a:defRPr/>
            </a:pPr>
            <a:endParaRPr lang="en-US" sz="1800" dirty="0">
              <a:ea typeface="ＭＳ Ｐゴシック" pitchFamily="34" charset="-128"/>
            </a:endParaRPr>
          </a:p>
          <a:p>
            <a:pPr eaLnBrk="1" hangingPunct="1">
              <a:defRPr/>
            </a:pPr>
            <a:r>
              <a:rPr lang="en-US" sz="2000" b="1" dirty="0">
                <a:ea typeface="ＭＳ Ｐゴシック" pitchFamily="34" charset="-128"/>
              </a:rPr>
              <a:t>write unit tests to </a:t>
            </a:r>
            <a:r>
              <a:rPr lang="en-US" sz="2000" b="1" i="1" dirty="0">
                <a:solidFill>
                  <a:srgbClr val="7F0101"/>
                </a:solidFill>
                <a:ea typeface="ＭＳ Ｐゴシック" pitchFamily="34" charset="-128"/>
              </a:rPr>
              <a:t>thoroughly test a single class</a:t>
            </a:r>
            <a:endParaRPr lang="en-US" sz="2000" b="1" dirty="0">
              <a:ea typeface="ＭＳ Ｐゴシック" pitchFamily="34" charset="-128"/>
            </a:endParaRPr>
          </a:p>
          <a:p>
            <a:pPr eaLnBrk="1" hangingPunct="1">
              <a:defRPr/>
            </a:pPr>
            <a:r>
              <a:rPr lang="en-US" sz="2000" b="1" dirty="0">
                <a:ea typeface="ＭＳ Ｐゴシック" pitchFamily="34" charset="-128"/>
              </a:rPr>
              <a:t>write tests </a:t>
            </a:r>
            <a:r>
              <a:rPr lang="en-US" sz="2000" b="1" i="1" dirty="0">
                <a:solidFill>
                  <a:srgbClr val="7F0101"/>
                </a:solidFill>
                <a:ea typeface="ＭＳ Ｐゴシック" pitchFamily="34" charset="-128"/>
              </a:rPr>
              <a:t>as develop</a:t>
            </a:r>
            <a:r>
              <a:rPr lang="en-US" sz="2000" b="1" dirty="0">
                <a:ea typeface="ＭＳ Ｐゴシック" pitchFamily="34" charset="-128"/>
              </a:rPr>
              <a:t> (even before you implement)</a:t>
            </a:r>
          </a:p>
          <a:p>
            <a:pPr eaLnBrk="1" hangingPunct="1">
              <a:defRPr/>
            </a:pPr>
            <a:r>
              <a:rPr lang="en-US" sz="2000" b="1" dirty="0">
                <a:ea typeface="ＭＳ Ｐゴシック" pitchFamily="34" charset="-128"/>
              </a:rPr>
              <a:t>write tests for </a:t>
            </a:r>
            <a:r>
              <a:rPr lang="en-US" sz="2000" b="1" i="1" dirty="0">
                <a:solidFill>
                  <a:srgbClr val="7F0101"/>
                </a:solidFill>
                <a:ea typeface="ＭＳ Ｐゴシック" pitchFamily="34" charset="-128"/>
              </a:rPr>
              <a:t>every new piece of functionality</a:t>
            </a:r>
            <a:endParaRPr lang="en-US" sz="2000" b="1" dirty="0">
              <a:ea typeface="ＭＳ Ｐゴシック" pitchFamily="34" charset="-128"/>
            </a:endParaRPr>
          </a:p>
          <a:p>
            <a:pPr lvl="1" eaLnBrk="1" hangingPunct="1">
              <a:defRPr/>
            </a:pPr>
            <a:endParaRPr lang="en-US" sz="1800" dirty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13814870"/>
      </p:ext>
    </p:extLst>
  </p:cSld>
  <p:clrMapOvr>
    <a:masterClrMapping/>
  </p:clrMapOvr>
</p:sld>
</file>

<file path=ppt/theme/theme1.xml><?xml version="1.0" encoding="utf-8"?>
<a:theme xmlns:a="http://schemas.openxmlformats.org/drawingml/2006/main" name="vees">
  <a:themeElements>
    <a:clrScheme name="vees 14">
      <a:dk1>
        <a:srgbClr val="000000"/>
      </a:dk1>
      <a:lt1>
        <a:srgbClr val="FF99CC"/>
      </a:lt1>
      <a:dk2>
        <a:srgbClr val="1C1C1C"/>
      </a:dk2>
      <a:lt2>
        <a:srgbClr val="4D4D4D"/>
      </a:lt2>
      <a:accent1>
        <a:srgbClr val="FF0000"/>
      </a:accent1>
      <a:accent2>
        <a:srgbClr val="FF99CC"/>
      </a:accent2>
      <a:accent3>
        <a:srgbClr val="FFCAE2"/>
      </a:accent3>
      <a:accent4>
        <a:srgbClr val="000000"/>
      </a:accent4>
      <a:accent5>
        <a:srgbClr val="FFAAAA"/>
      </a:accent5>
      <a:accent6>
        <a:srgbClr val="E78AB9"/>
      </a:accent6>
      <a:hlink>
        <a:srgbClr val="9933FF"/>
      </a:hlink>
      <a:folHlink>
        <a:srgbClr val="44C63A"/>
      </a:folHlink>
    </a:clrScheme>
    <a:fontScheme name="vee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vees 1">
        <a:dk1>
          <a:srgbClr val="C0C0C0"/>
        </a:dk1>
        <a:lt1>
          <a:srgbClr val="FFFFFF"/>
        </a:lt1>
        <a:dk2>
          <a:srgbClr val="000099"/>
        </a:dk2>
        <a:lt2>
          <a:srgbClr val="CCECFF"/>
        </a:lt2>
        <a:accent1>
          <a:srgbClr val="FF3399"/>
        </a:accent1>
        <a:accent2>
          <a:srgbClr val="99CCFF"/>
        </a:accent2>
        <a:accent3>
          <a:srgbClr val="AAAACA"/>
        </a:accent3>
        <a:accent4>
          <a:srgbClr val="DADADA"/>
        </a:accent4>
        <a:accent5>
          <a:srgbClr val="FFADCA"/>
        </a:accent5>
        <a:accent6>
          <a:srgbClr val="8AB9E7"/>
        </a:accent6>
        <a:hlink>
          <a:srgbClr val="FF505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ees 2">
        <a:dk1>
          <a:srgbClr val="000000"/>
        </a:dk1>
        <a:lt1>
          <a:srgbClr val="99CCFF"/>
        </a:lt1>
        <a:dk2>
          <a:srgbClr val="1C1C1C"/>
        </a:dk2>
        <a:lt2>
          <a:srgbClr val="4D4D4D"/>
        </a:lt2>
        <a:accent1>
          <a:srgbClr val="CC0066"/>
        </a:accent1>
        <a:accent2>
          <a:srgbClr val="3366FF"/>
        </a:accent2>
        <a:accent3>
          <a:srgbClr val="CAE2FF"/>
        </a:accent3>
        <a:accent4>
          <a:srgbClr val="000000"/>
        </a:accent4>
        <a:accent5>
          <a:srgbClr val="E2AAB8"/>
        </a:accent5>
        <a:accent6>
          <a:srgbClr val="2D5CE7"/>
        </a:accent6>
        <a:hlink>
          <a:srgbClr val="FF0000"/>
        </a:hlink>
        <a:folHlink>
          <a:srgbClr val="FF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ees 3">
        <a:dk1>
          <a:srgbClr val="C0C0C0"/>
        </a:dk1>
        <a:lt1>
          <a:srgbClr val="FFFFFF"/>
        </a:lt1>
        <a:dk2>
          <a:srgbClr val="800000"/>
        </a:dk2>
        <a:lt2>
          <a:srgbClr val="FFCC99"/>
        </a:lt2>
        <a:accent1>
          <a:srgbClr val="FF9900"/>
        </a:accent1>
        <a:accent2>
          <a:srgbClr val="CC00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B90000"/>
        </a:accent6>
        <a:hlink>
          <a:srgbClr val="FF33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ees 4">
        <a:dk1>
          <a:srgbClr val="000000"/>
        </a:dk1>
        <a:lt1>
          <a:srgbClr val="FF9966"/>
        </a:lt1>
        <a:dk2>
          <a:srgbClr val="1C1C1C"/>
        </a:dk2>
        <a:lt2>
          <a:srgbClr val="4D4D4D"/>
        </a:lt2>
        <a:accent1>
          <a:srgbClr val="FF0000"/>
        </a:accent1>
        <a:accent2>
          <a:srgbClr val="FF6699"/>
        </a:accent2>
        <a:accent3>
          <a:srgbClr val="FFCAB8"/>
        </a:accent3>
        <a:accent4>
          <a:srgbClr val="000000"/>
        </a:accent4>
        <a:accent5>
          <a:srgbClr val="FFAAAA"/>
        </a:accent5>
        <a:accent6>
          <a:srgbClr val="E75C8A"/>
        </a:accent6>
        <a:hlink>
          <a:srgbClr val="CC00CC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ees 5">
        <a:dk1>
          <a:srgbClr val="C0C0C0"/>
        </a:dk1>
        <a:lt1>
          <a:srgbClr val="FFFFFF"/>
        </a:lt1>
        <a:dk2>
          <a:srgbClr val="008000"/>
        </a:dk2>
        <a:lt2>
          <a:srgbClr val="CCECFF"/>
        </a:lt2>
        <a:accent1>
          <a:srgbClr val="0066FF"/>
        </a:accent1>
        <a:accent2>
          <a:srgbClr val="00FF00"/>
        </a:accent2>
        <a:accent3>
          <a:srgbClr val="AAC0AA"/>
        </a:accent3>
        <a:accent4>
          <a:srgbClr val="DADADA"/>
        </a:accent4>
        <a:accent5>
          <a:srgbClr val="AAB8FF"/>
        </a:accent5>
        <a:accent6>
          <a:srgbClr val="00E700"/>
        </a:accent6>
        <a:hlink>
          <a:srgbClr val="A29E00"/>
        </a:hlink>
        <a:folHlink>
          <a:srgbClr val="EA8B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ees 6">
        <a:dk1>
          <a:srgbClr val="000000"/>
        </a:dk1>
        <a:lt1>
          <a:srgbClr val="97E183"/>
        </a:lt1>
        <a:dk2>
          <a:srgbClr val="1C1C1C"/>
        </a:dk2>
        <a:lt2>
          <a:srgbClr val="4D4D4D"/>
        </a:lt2>
        <a:accent1>
          <a:srgbClr val="0066FF"/>
        </a:accent1>
        <a:accent2>
          <a:srgbClr val="99FF99"/>
        </a:accent2>
        <a:accent3>
          <a:srgbClr val="C9EEC1"/>
        </a:accent3>
        <a:accent4>
          <a:srgbClr val="000000"/>
        </a:accent4>
        <a:accent5>
          <a:srgbClr val="AAB8FF"/>
        </a:accent5>
        <a:accent6>
          <a:srgbClr val="8AE78A"/>
        </a:accent6>
        <a:hlink>
          <a:srgbClr val="CC9900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ees 7">
        <a:dk1>
          <a:srgbClr val="C0C0C0"/>
        </a:dk1>
        <a:lt1>
          <a:srgbClr val="FFFFFF"/>
        </a:lt1>
        <a:dk2>
          <a:srgbClr val="008080"/>
        </a:dk2>
        <a:lt2>
          <a:srgbClr val="CCECFF"/>
        </a:lt2>
        <a:accent1>
          <a:srgbClr val="29A329"/>
        </a:accent1>
        <a:accent2>
          <a:srgbClr val="00FFFF"/>
        </a:accent2>
        <a:accent3>
          <a:srgbClr val="AAC0C0"/>
        </a:accent3>
        <a:accent4>
          <a:srgbClr val="DADADA"/>
        </a:accent4>
        <a:accent5>
          <a:srgbClr val="ACCEAC"/>
        </a:accent5>
        <a:accent6>
          <a:srgbClr val="00E7E7"/>
        </a:accent6>
        <a:hlink>
          <a:srgbClr val="3B6AFF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ees 8">
        <a:dk1>
          <a:srgbClr val="000000"/>
        </a:dk1>
        <a:lt1>
          <a:srgbClr val="64F0BE"/>
        </a:lt1>
        <a:dk2>
          <a:srgbClr val="1C1C1C"/>
        </a:dk2>
        <a:lt2>
          <a:srgbClr val="4D4D4D"/>
        </a:lt2>
        <a:accent1>
          <a:srgbClr val="008000"/>
        </a:accent1>
        <a:accent2>
          <a:srgbClr val="00FFFF"/>
        </a:accent2>
        <a:accent3>
          <a:srgbClr val="B8F6DB"/>
        </a:accent3>
        <a:accent4>
          <a:srgbClr val="000000"/>
        </a:accent4>
        <a:accent5>
          <a:srgbClr val="AAC0AA"/>
        </a:accent5>
        <a:accent6>
          <a:srgbClr val="00E7E7"/>
        </a:accent6>
        <a:hlink>
          <a:srgbClr val="3366FF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ees 9">
        <a:dk1>
          <a:srgbClr val="C0C0C0"/>
        </a:dk1>
        <a:lt1>
          <a:srgbClr val="FFFFFF"/>
        </a:lt1>
        <a:dk2>
          <a:srgbClr val="CC9900"/>
        </a:dk2>
        <a:lt2>
          <a:srgbClr val="FFFFCC"/>
        </a:lt2>
        <a:accent1>
          <a:srgbClr val="FF3300"/>
        </a:accent1>
        <a:accent2>
          <a:srgbClr val="FFCC66"/>
        </a:accent2>
        <a:accent3>
          <a:srgbClr val="E2CAAA"/>
        </a:accent3>
        <a:accent4>
          <a:srgbClr val="DADADA"/>
        </a:accent4>
        <a:accent5>
          <a:srgbClr val="FFADAA"/>
        </a:accent5>
        <a:accent6>
          <a:srgbClr val="E7B95C"/>
        </a:accent6>
        <a:hlink>
          <a:srgbClr val="008080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ees 10">
        <a:dk1>
          <a:srgbClr val="000000"/>
        </a:dk1>
        <a:lt1>
          <a:srgbClr val="EFF274"/>
        </a:lt1>
        <a:dk2>
          <a:srgbClr val="1C1C1C"/>
        </a:dk2>
        <a:lt2>
          <a:srgbClr val="4D4D4D"/>
        </a:lt2>
        <a:accent1>
          <a:srgbClr val="9966FF"/>
        </a:accent1>
        <a:accent2>
          <a:srgbClr val="FFFFCC"/>
        </a:accent2>
        <a:accent3>
          <a:srgbClr val="F6F7BC"/>
        </a:accent3>
        <a:accent4>
          <a:srgbClr val="000000"/>
        </a:accent4>
        <a:accent5>
          <a:srgbClr val="CAB8FF"/>
        </a:accent5>
        <a:accent6>
          <a:srgbClr val="E7E7B9"/>
        </a:accent6>
        <a:hlink>
          <a:srgbClr val="6666FF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ees 11">
        <a:dk1>
          <a:srgbClr val="C0C0C0"/>
        </a:dk1>
        <a:lt1>
          <a:srgbClr val="FFFFFF"/>
        </a:lt1>
        <a:dk2>
          <a:srgbClr val="6600CC"/>
        </a:dk2>
        <a:lt2>
          <a:srgbClr val="CCCCFF"/>
        </a:lt2>
        <a:accent1>
          <a:srgbClr val="D60093"/>
        </a:accent1>
        <a:accent2>
          <a:srgbClr val="9999FF"/>
        </a:accent2>
        <a:accent3>
          <a:srgbClr val="B8AAE2"/>
        </a:accent3>
        <a:accent4>
          <a:srgbClr val="DADADA"/>
        </a:accent4>
        <a:accent5>
          <a:srgbClr val="E8AAC8"/>
        </a:accent5>
        <a:accent6>
          <a:srgbClr val="8A8AE7"/>
        </a:accent6>
        <a:hlink>
          <a:srgbClr val="008000"/>
        </a:hlink>
        <a:folHlink>
          <a:srgbClr val="FF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ees 12">
        <a:dk1>
          <a:srgbClr val="000000"/>
        </a:dk1>
        <a:lt1>
          <a:srgbClr val="CC99FF"/>
        </a:lt1>
        <a:dk2>
          <a:srgbClr val="1C1C1C"/>
        </a:dk2>
        <a:lt2>
          <a:srgbClr val="4D4D4D"/>
        </a:lt2>
        <a:accent1>
          <a:srgbClr val="0066FF"/>
        </a:accent1>
        <a:accent2>
          <a:srgbClr val="CCCCFF"/>
        </a:accent2>
        <a:accent3>
          <a:srgbClr val="E2CAFF"/>
        </a:accent3>
        <a:accent4>
          <a:srgbClr val="000000"/>
        </a:accent4>
        <a:accent5>
          <a:srgbClr val="AAB8FF"/>
        </a:accent5>
        <a:accent6>
          <a:srgbClr val="B9B9E7"/>
        </a:accent6>
        <a:hlink>
          <a:srgbClr val="FF0066"/>
        </a:hlink>
        <a:folHlink>
          <a:srgbClr val="66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ees 13">
        <a:dk1>
          <a:srgbClr val="C0C0C0"/>
        </a:dk1>
        <a:lt1>
          <a:srgbClr val="FFFFFF"/>
        </a:lt1>
        <a:dk2>
          <a:srgbClr val="CC0066"/>
        </a:dk2>
        <a:lt2>
          <a:srgbClr val="FFCCCC"/>
        </a:lt2>
        <a:accent1>
          <a:srgbClr val="993366"/>
        </a:accent1>
        <a:accent2>
          <a:srgbClr val="FF9999"/>
        </a:accent2>
        <a:accent3>
          <a:srgbClr val="E2AAB8"/>
        </a:accent3>
        <a:accent4>
          <a:srgbClr val="DADADA"/>
        </a:accent4>
        <a:accent5>
          <a:srgbClr val="CAADB8"/>
        </a:accent5>
        <a:accent6>
          <a:srgbClr val="E78A8A"/>
        </a:accent6>
        <a:hlink>
          <a:srgbClr val="009999"/>
        </a:hlink>
        <a:folHlink>
          <a:srgbClr val="FF99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ees 14">
        <a:dk1>
          <a:srgbClr val="000000"/>
        </a:dk1>
        <a:lt1>
          <a:srgbClr val="FF99CC"/>
        </a:lt1>
        <a:dk2>
          <a:srgbClr val="1C1C1C"/>
        </a:dk2>
        <a:lt2>
          <a:srgbClr val="4D4D4D"/>
        </a:lt2>
        <a:accent1>
          <a:srgbClr val="FF0000"/>
        </a:accent1>
        <a:accent2>
          <a:srgbClr val="FF99CC"/>
        </a:accent2>
        <a:accent3>
          <a:srgbClr val="FFCAE2"/>
        </a:accent3>
        <a:accent4>
          <a:srgbClr val="000000"/>
        </a:accent4>
        <a:accent5>
          <a:srgbClr val="FFAAAA"/>
        </a:accent5>
        <a:accent6>
          <a:srgbClr val="E78AB9"/>
        </a:accent6>
        <a:hlink>
          <a:srgbClr val="9933FF"/>
        </a:hlink>
        <a:folHlink>
          <a:srgbClr val="44C63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ees 15">
        <a:dk1>
          <a:srgbClr val="C0C0C0"/>
        </a:dk1>
        <a:lt1>
          <a:srgbClr val="FFFFFF"/>
        </a:lt1>
        <a:dk2>
          <a:srgbClr val="000000"/>
        </a:dk2>
        <a:lt2>
          <a:srgbClr val="DDDDDD"/>
        </a:lt2>
        <a:accent1>
          <a:srgbClr val="4D4D4D"/>
        </a:accent1>
        <a:accent2>
          <a:srgbClr val="C0C0C0"/>
        </a:accent2>
        <a:accent3>
          <a:srgbClr val="AAAAAA"/>
        </a:accent3>
        <a:accent4>
          <a:srgbClr val="DADADA"/>
        </a:accent4>
        <a:accent5>
          <a:srgbClr val="B2B2B2"/>
        </a:accent5>
        <a:accent6>
          <a:srgbClr val="AEAEAE"/>
        </a:accent6>
        <a:hlink>
          <a:srgbClr val="777777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ees 16">
        <a:dk1>
          <a:srgbClr val="000000"/>
        </a:dk1>
        <a:lt1>
          <a:srgbClr val="FFFFFF"/>
        </a:lt1>
        <a:dk2>
          <a:srgbClr val="1C1C1C"/>
        </a:dk2>
        <a:lt2>
          <a:srgbClr val="4D4D4D"/>
        </a:lt2>
        <a:accent1>
          <a:srgbClr val="4D4D4D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B2B2B2"/>
        </a:accent5>
        <a:accent6>
          <a:srgbClr val="C8C8C8"/>
        </a:accent6>
        <a:hlink>
          <a:srgbClr val="808080"/>
        </a:hlink>
        <a:folHlink>
          <a:srgbClr val="F8F8F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040</Template>
  <TotalTime>9626</TotalTime>
  <Words>2081</Words>
  <Application>Microsoft Office PowerPoint</Application>
  <PresentationFormat>On-screen Show (4:3)</PresentationFormat>
  <Paragraphs>403</Paragraphs>
  <Slides>40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50" baseType="lpstr">
      <vt:lpstr>Arial</vt:lpstr>
      <vt:lpstr>Times New Roman</vt:lpstr>
      <vt:lpstr>ＭＳ Ｐゴシック</vt:lpstr>
      <vt:lpstr>Times</vt:lpstr>
      <vt:lpstr>Helvetica CE</vt:lpstr>
      <vt:lpstr>Wingdings</vt:lpstr>
      <vt:lpstr>Trebuchet MS</vt:lpstr>
      <vt:lpstr>Verdana</vt:lpstr>
      <vt:lpstr>ヒラギノ角ゴ Pro W3</vt:lpstr>
      <vt:lpstr>vees</vt:lpstr>
      <vt:lpstr>JUNIT 5.0 with Maven</vt:lpstr>
      <vt:lpstr>Topics</vt:lpstr>
      <vt:lpstr>Test Driven Development</vt:lpstr>
      <vt:lpstr>Testing phases</vt:lpstr>
      <vt:lpstr>Test-driven development</vt:lpstr>
      <vt:lpstr> Benefits of TDD </vt:lpstr>
      <vt:lpstr>Development Process</vt:lpstr>
      <vt:lpstr> What is unit testing </vt:lpstr>
      <vt:lpstr> When to Write Test</vt:lpstr>
      <vt:lpstr>CORRECT -JUNIT</vt:lpstr>
      <vt:lpstr>Junit </vt:lpstr>
      <vt:lpstr>Testing Tools -JUNIT</vt:lpstr>
      <vt:lpstr>Features</vt:lpstr>
      <vt:lpstr>Junit 5</vt:lpstr>
      <vt:lpstr> JUnit Platform  </vt:lpstr>
      <vt:lpstr>Junit Jupiter</vt:lpstr>
      <vt:lpstr>Installation</vt:lpstr>
      <vt:lpstr>Test Classes and Methods </vt:lpstr>
      <vt:lpstr>Write Unit Test</vt:lpstr>
      <vt:lpstr> Assertions &amp; Assumptions </vt:lpstr>
      <vt:lpstr>Assertions</vt:lpstr>
      <vt:lpstr>Writing a Junit Test – Assert Equals </vt:lpstr>
      <vt:lpstr>Example</vt:lpstr>
      <vt:lpstr>Writing a Junit Test – Assert Not Null</vt:lpstr>
      <vt:lpstr>Writing a Junit Test – Assert All</vt:lpstr>
      <vt:lpstr>Example</vt:lpstr>
      <vt:lpstr>Writing a Junit Test – Assert Throws</vt:lpstr>
      <vt:lpstr> Disabling Tests </vt:lpstr>
      <vt:lpstr> Lifecycle Method  </vt:lpstr>
      <vt:lpstr>Lifecycle Method</vt:lpstr>
      <vt:lpstr>Writing a Junit Test Life Cycle Methods</vt:lpstr>
      <vt:lpstr>Example - Timeouts</vt:lpstr>
      <vt:lpstr>Test Timeouts</vt:lpstr>
      <vt:lpstr> ParameterizedTest </vt:lpstr>
      <vt:lpstr>ParameterizedTest</vt:lpstr>
      <vt:lpstr>ParameterizedTest</vt:lpstr>
      <vt:lpstr> Assumptions </vt:lpstr>
      <vt:lpstr> Assumptions vs Assertions </vt:lpstr>
      <vt:lpstr>Assumptions -AssumeTrue</vt:lpstr>
      <vt:lpstr> Assumptions -AssumingThat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srivatsan</dc:creator>
  <cp:lastModifiedBy>Srivatsan Krishnamachari</cp:lastModifiedBy>
  <cp:revision>776</cp:revision>
  <dcterms:created xsi:type="dcterms:W3CDTF">1601-01-01T00:00:00Z</dcterms:created>
  <dcterms:modified xsi:type="dcterms:W3CDTF">2020-11-08T17:30:34Z</dcterms:modified>
</cp:coreProperties>
</file>