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7"/>
  </p:notesMasterIdLst>
  <p:sldIdLst>
    <p:sldId id="1044" r:id="rId2"/>
    <p:sldId id="1051" r:id="rId3"/>
    <p:sldId id="798" r:id="rId4"/>
    <p:sldId id="734" r:id="rId5"/>
    <p:sldId id="837" r:id="rId6"/>
    <p:sldId id="838" r:id="rId7"/>
    <p:sldId id="839" r:id="rId8"/>
    <p:sldId id="1082" r:id="rId9"/>
    <p:sldId id="1074" r:id="rId10"/>
    <p:sldId id="1075" r:id="rId11"/>
    <p:sldId id="796" r:id="rId12"/>
    <p:sldId id="1076" r:id="rId13"/>
    <p:sldId id="1078" r:id="rId14"/>
    <p:sldId id="1091" r:id="rId15"/>
    <p:sldId id="1092" r:id="rId16"/>
    <p:sldId id="1069" r:id="rId17"/>
    <p:sldId id="1123" r:id="rId18"/>
    <p:sldId id="904" r:id="rId19"/>
    <p:sldId id="1090" r:id="rId20"/>
    <p:sldId id="1094" r:id="rId21"/>
    <p:sldId id="1079" r:id="rId22"/>
    <p:sldId id="810" r:id="rId23"/>
    <p:sldId id="811" r:id="rId24"/>
    <p:sldId id="812" r:id="rId25"/>
    <p:sldId id="813" r:id="rId26"/>
    <p:sldId id="895" r:id="rId27"/>
    <p:sldId id="1093" r:id="rId28"/>
    <p:sldId id="816" r:id="rId29"/>
    <p:sldId id="1056" r:id="rId30"/>
    <p:sldId id="814" r:id="rId31"/>
    <p:sldId id="815" r:id="rId32"/>
    <p:sldId id="1052" r:id="rId33"/>
    <p:sldId id="1058" r:id="rId34"/>
    <p:sldId id="805" r:id="rId35"/>
    <p:sldId id="806" r:id="rId36"/>
    <p:sldId id="817" r:id="rId37"/>
    <p:sldId id="898" r:id="rId38"/>
    <p:sldId id="897" r:id="rId39"/>
    <p:sldId id="896" r:id="rId40"/>
    <p:sldId id="818" r:id="rId41"/>
    <p:sldId id="1089" r:id="rId42"/>
    <p:sldId id="822" r:id="rId43"/>
    <p:sldId id="1098" r:id="rId44"/>
    <p:sldId id="1100" r:id="rId45"/>
    <p:sldId id="1099" r:id="rId46"/>
    <p:sldId id="1101" r:id="rId47"/>
    <p:sldId id="1104" r:id="rId48"/>
    <p:sldId id="1105" r:id="rId49"/>
    <p:sldId id="1106" r:id="rId50"/>
    <p:sldId id="823" r:id="rId51"/>
    <p:sldId id="824" r:id="rId52"/>
    <p:sldId id="1107" r:id="rId53"/>
    <p:sldId id="1108" r:id="rId54"/>
    <p:sldId id="1113" r:id="rId55"/>
    <p:sldId id="1114" r:id="rId56"/>
    <p:sldId id="1115" r:id="rId57"/>
    <p:sldId id="843" r:id="rId58"/>
    <p:sldId id="845" r:id="rId59"/>
    <p:sldId id="846" r:id="rId60"/>
    <p:sldId id="847" r:id="rId61"/>
    <p:sldId id="861" r:id="rId62"/>
    <p:sldId id="862" r:id="rId63"/>
    <p:sldId id="864" r:id="rId64"/>
    <p:sldId id="892" r:id="rId65"/>
    <p:sldId id="893" r:id="rId66"/>
    <p:sldId id="971" r:id="rId67"/>
    <p:sldId id="973" r:id="rId68"/>
    <p:sldId id="974" r:id="rId69"/>
    <p:sldId id="976" r:id="rId70"/>
    <p:sldId id="1121" r:id="rId71"/>
    <p:sldId id="1122" r:id="rId72"/>
    <p:sldId id="979" r:id="rId73"/>
    <p:sldId id="980" r:id="rId74"/>
    <p:sldId id="982" r:id="rId75"/>
    <p:sldId id="984" r:id="rId76"/>
    <p:sldId id="986" r:id="rId77"/>
    <p:sldId id="988" r:id="rId78"/>
    <p:sldId id="989" r:id="rId79"/>
    <p:sldId id="990" r:id="rId80"/>
    <p:sldId id="998" r:id="rId81"/>
    <p:sldId id="999" r:id="rId82"/>
    <p:sldId id="1000" r:id="rId83"/>
    <p:sldId id="1001" r:id="rId84"/>
    <p:sldId id="1002" r:id="rId85"/>
    <p:sldId id="1003" r:id="rId86"/>
    <p:sldId id="1004" r:id="rId87"/>
    <p:sldId id="1005" r:id="rId88"/>
    <p:sldId id="1071" r:id="rId89"/>
    <p:sldId id="1125" r:id="rId90"/>
    <p:sldId id="1126" r:id="rId91"/>
    <p:sldId id="1127" r:id="rId92"/>
    <p:sldId id="1097" r:id="rId93"/>
    <p:sldId id="1128" r:id="rId94"/>
    <p:sldId id="1119" r:id="rId95"/>
    <p:sldId id="1120" r:id="rId96"/>
    <p:sldId id="1084" r:id="rId97"/>
    <p:sldId id="1085" r:id="rId98"/>
    <p:sldId id="1086" r:id="rId99"/>
    <p:sldId id="1087" r:id="rId100"/>
    <p:sldId id="866" r:id="rId101"/>
    <p:sldId id="867" r:id="rId102"/>
    <p:sldId id="868" r:id="rId103"/>
    <p:sldId id="869" r:id="rId104"/>
    <p:sldId id="870" r:id="rId105"/>
    <p:sldId id="871" r:id="rId106"/>
    <p:sldId id="872" r:id="rId107"/>
    <p:sldId id="1096" r:id="rId108"/>
    <p:sldId id="1095" r:id="rId109"/>
    <p:sldId id="873" r:id="rId110"/>
    <p:sldId id="874" r:id="rId111"/>
    <p:sldId id="875" r:id="rId112"/>
    <p:sldId id="876" r:id="rId113"/>
    <p:sldId id="877" r:id="rId114"/>
    <p:sldId id="889" r:id="rId115"/>
    <p:sldId id="890" r:id="rId116"/>
    <p:sldId id="891" r:id="rId117"/>
    <p:sldId id="1129" r:id="rId118"/>
    <p:sldId id="1016" r:id="rId119"/>
    <p:sldId id="1017" r:id="rId120"/>
    <p:sldId id="1018" r:id="rId121"/>
    <p:sldId id="1019" r:id="rId122"/>
    <p:sldId id="1020" r:id="rId123"/>
    <p:sldId id="1130" r:id="rId124"/>
    <p:sldId id="900" r:id="rId125"/>
    <p:sldId id="901" r:id="rId126"/>
    <p:sldId id="927" r:id="rId127"/>
    <p:sldId id="930" r:id="rId128"/>
    <p:sldId id="1131" r:id="rId129"/>
    <p:sldId id="1070" r:id="rId130"/>
    <p:sldId id="1062" r:id="rId131"/>
    <p:sldId id="1063" r:id="rId132"/>
    <p:sldId id="1064" r:id="rId133"/>
    <p:sldId id="1072" r:id="rId134"/>
    <p:sldId id="1073" r:id="rId135"/>
    <p:sldId id="1132" r:id="rId1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620"/>
    <p:restoredTop sz="98821" autoAdjust="0"/>
  </p:normalViewPr>
  <p:slideViewPr>
    <p:cSldViewPr>
      <p:cViewPr varScale="1">
        <p:scale>
          <a:sx n="128" d="100"/>
          <a:sy n="128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9202"/>
    </p:cViewPr>
  </p:sorterViewPr>
  <p:notesViewPr>
    <p:cSldViewPr>
      <p:cViewPr varScale="1">
        <p:scale>
          <a:sx n="41" d="100"/>
          <a:sy n="41" d="100"/>
        </p:scale>
        <p:origin x="-233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A0B85C98-71E8-8CD8-2A35-0F285515E6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498C0CB-DF92-ADEE-5DB6-79229ED0D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E2B05A35-61C8-8D69-3805-BCB6A10F25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09F49BC4-D89E-A6E9-ADD9-2498BD0132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D80E5AD2-FBBD-A5AE-741F-CC893964CA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2422BF18-0216-C1E4-85CC-B73CDFDFBC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B819CED-B543-B24C-BEBC-F186DBE7F5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9CE39A93-B925-D0ED-C40C-73028BAB0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65AF5ED5-C33D-07A3-17FF-F9E006F6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EFE91955-FADD-E188-B2DA-3F94AAF9D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6A9BF6-5021-E34A-889D-C8D38CDF2DCA}" type="slidenum">
              <a:rPr lang="en-US" altLang="en-US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25A27840-E07B-2884-0BD3-1CBA9D1F2F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F6144C11-71C2-A1B0-F9E1-EB2760B0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4AD156C5-02E1-40D5-D9CD-AF8215A39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81D1CD-E93F-0247-9DC8-4B6B14502B20}" type="slidenum">
              <a:rPr lang="en-US" altLang="en-US">
                <a:latin typeface="Times New Roman" panose="02020603050405020304" pitchFamily="18" charset="0"/>
              </a:rPr>
              <a:pPr eaLnBrk="1" hangingPunct="1"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1DDD0F72-140B-E845-C2CE-77A38DE912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AF6E1EB7-444D-69FF-D0EA-66C592FF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8011DB73-8FCB-6D31-D7A1-83FFC9673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49D71A-90DD-0842-909D-5F1FD9E44D3A}" type="slidenum">
              <a:rPr lang="en-US" altLang="en-US">
                <a:latin typeface="Times New Roman" panose="02020603050405020304" pitchFamily="18" charset="0"/>
              </a:rPr>
              <a:pPr eaLnBrk="1" hangingPunct="1"/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372CBD1-C44B-4FFF-787A-4070995CD9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0C5252DB-A74F-57A8-0EA0-0884BA2D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4226B20-BE7D-2D39-60C8-8B400D973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6DAB4E-6948-9C41-8153-E0C2CACCD879}" type="slidenum">
              <a:rPr lang="en-US" altLang="en-US">
                <a:latin typeface="Times New Roman" panose="02020603050405020304" pitchFamily="18" charset="0"/>
              </a:rPr>
              <a:pPr eaLnBrk="1" hangingPunct="1"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61E79FCE-F590-121A-38A4-DF765449CE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39C796A8-1292-1A29-2311-52FED83E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B54C2701-733D-238D-9B41-E2B69AB62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7D614F-4D8C-2F4C-9755-A96A343CB464}" type="slidenum">
              <a:rPr lang="en-US" altLang="en-US">
                <a:latin typeface="Times New Roman" panose="02020603050405020304" pitchFamily="18" charset="0"/>
              </a:rPr>
              <a:pPr eaLnBrk="1" hangingPunct="1"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66DEBC0D-7D1D-1149-FE9F-FACB236DCA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A9A775D2-5D80-244F-DC0F-614FC124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8F21AF31-2E58-B9D1-494A-0103C788A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3C28AE-4517-6642-8A3C-3344FC10A871}" type="slidenum">
              <a:rPr lang="en-US" altLang="en-US">
                <a:latin typeface="Times New Roman" panose="02020603050405020304" pitchFamily="18" charset="0"/>
              </a:rPr>
              <a:pPr eaLnBrk="1" hangingPunct="1"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0F801D35-0670-75DD-3FD3-F4E1B86FCC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0D0FE2E7-9EF2-13AD-5090-428AA893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29503FF9-23C0-A202-AF7B-43CFB7887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5E96EE-25E2-DB47-BE4F-6526970B6A38}" type="slidenum">
              <a:rPr lang="en-US" altLang="en-US">
                <a:latin typeface="Times New Roman" panose="02020603050405020304" pitchFamily="18" charset="0"/>
              </a:rPr>
              <a:pPr eaLnBrk="1" hangingPunct="1"/>
              <a:t>83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02A63489-EF19-4978-50C6-268A6771B3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AE714FDA-7CB3-0CDD-4CE6-D8E1F196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B2985DCF-D5E5-F076-12CC-0C74815DA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AB2E9B-B7F0-A140-9637-BB7C2A894AB6}" type="slidenum">
              <a:rPr lang="en-US" altLang="en-US">
                <a:latin typeface="Times New Roman" panose="02020603050405020304" pitchFamily="18" charset="0"/>
              </a:rPr>
              <a:pPr eaLnBrk="1" hangingPunct="1"/>
              <a:t>84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ACE340B2-2F91-6DA2-5E2D-FEC5F377FB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4CCAE763-081F-626A-682E-3D5DBFC7F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8CA50634-1522-6176-5DC9-E67184F4A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3B6576-8038-F24A-A9CD-67761A6BB883}" type="slidenum">
              <a:rPr lang="en-US" altLang="en-US">
                <a:latin typeface="Times New Roman" panose="02020603050405020304" pitchFamily="18" charset="0"/>
              </a:rPr>
              <a:pPr eaLnBrk="1" hangingPunct="1"/>
              <a:t>86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53710476-3981-EF10-7F9A-734F8D0ED3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783E3ED9-2685-1A33-F8B4-55D0B303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7137053A-3EBB-BEE7-A691-F3BC77473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9A1E8E-2312-3041-A3CE-C74CF5BA2E78}" type="slidenum">
              <a:rPr lang="en-US" altLang="en-US">
                <a:latin typeface="Times New Roman" panose="02020603050405020304" pitchFamily="18" charset="0"/>
              </a:rPr>
              <a:pPr eaLnBrk="1" hangingPunct="1"/>
              <a:t>87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6D3532F9-F68D-873E-376A-F2C48C1F8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797EA5FE-E5E5-3C1C-8003-B4344C63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Find a good example or w3c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3438599E-4E34-D0A6-4E74-3CFDD097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C4FDD9-DCCC-7149-B074-1F2FD33A4CF8}" type="slidenum">
              <a:rPr lang="en-US" altLang="en-US"/>
              <a:pPr>
                <a:spcBef>
                  <a:spcPct val="0"/>
                </a:spcBef>
              </a:pPr>
              <a:t>90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D0B66475-5768-3EF0-1B34-4011A2784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F43932-F5F0-0C4C-8186-09461DA6908B}" type="slidenum">
              <a:rPr lang="en-US" altLang="en-US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7C39A42F-49AB-A8B5-8859-CF35C2ED7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02BE0F7F-4CDE-E96B-CE7B-B2E3A9EA3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67E0BD95-5262-C22A-49CB-B478A6D847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EDA00899-3C32-A85B-C64C-111D5231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24710E4F-180A-AA0B-FF09-2E67C4A36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FCA20A-0216-6A49-AFFC-A1BF41D364C0}" type="slidenum">
              <a:rPr lang="en-US" altLang="en-US">
                <a:latin typeface="Times New Roman" panose="02020603050405020304" pitchFamily="18" charset="0"/>
              </a:rPr>
              <a:pPr eaLnBrk="1" hangingPunct="1"/>
              <a:t>122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848202DF-E377-781B-A688-76BA44FD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1CDB7A-5502-C749-BA34-B432E2B9D702}" type="slidenum">
              <a:rPr lang="en-US" altLang="en-US">
                <a:latin typeface="Times New Roman" panose="02020603050405020304" pitchFamily="18" charset="0"/>
                <a:ea typeface="Microsoft YaHei" panose="020B0503020204020204" pitchFamily="34" charset="-122"/>
              </a:rPr>
              <a:pPr eaLnBrk="1" hangingPunct="1"/>
              <a:t>50</a:t>
            </a:fld>
            <a:endParaRPr lang="en-US" altLang="en-US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D8A2ECF-BCC5-19EB-70A6-2453DE910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DDFE1CF1-71F7-5DB7-0635-A5E922E0F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F5E31F66-1C8A-75EB-54BB-9F52C7EA4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F82B8A-C5A1-7B47-9EFB-7F727DFA609F}" type="slidenum">
              <a:rPr lang="en-US" altLang="en-US">
                <a:latin typeface="Times New Roman" panose="02020603050405020304" pitchFamily="18" charset="0"/>
                <a:ea typeface="Microsoft YaHei" panose="020B0503020204020204" pitchFamily="34" charset="-122"/>
              </a:rPr>
              <a:pPr eaLnBrk="1" hangingPunct="1"/>
              <a:t>51</a:t>
            </a:fld>
            <a:endParaRPr lang="en-US" altLang="en-US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187E66B6-FE46-2229-AA13-77F00CEC53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6313CC2C-DBAA-C833-77CA-CF3C5705A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6FD95EFE-8FFD-CE43-4241-32B3745CD0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63953BC5-4187-F90E-DF9C-7A3535F7B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42F1B64D-A007-056F-A281-79FB20968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164EF6-D2FA-E747-8630-4AE94AB283E6}" type="slidenum">
              <a:rPr lang="en-US" altLang="en-US">
                <a:latin typeface="Times New Roman" panose="02020603050405020304" pitchFamily="18" charset="0"/>
              </a:rPr>
              <a:pPr eaLnBrk="1" hangingPunct="1"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A140167F-149C-2B7D-3343-D281CAD1AE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3426FC5F-428B-CB86-839C-6296E391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51731099-2237-0FC6-6FD9-CF09AA1C0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A4E726-48C6-CD42-AF53-F899F8311FBB}" type="slidenum">
              <a:rPr lang="en-US" altLang="en-US">
                <a:latin typeface="Times New Roman" panose="02020603050405020304" pitchFamily="18" charset="0"/>
              </a:rPr>
              <a:pPr eaLnBrk="1" hangingPunct="1"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44E064FB-AA80-8D6C-356E-736A95E3BC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AD38656A-8C50-48EB-CAC1-CEB0F519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5CD35006-BFA3-4840-34E8-39C60509B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C409FA-06CF-9346-AAAD-9F67696D76BD}" type="slidenum">
              <a:rPr lang="en-US" altLang="en-US">
                <a:latin typeface="Times New Roman" panose="02020603050405020304" pitchFamily="18" charset="0"/>
              </a:rPr>
              <a:pPr eaLnBrk="1" hangingPunct="1"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1D57C0C3-3AFE-DDE9-49B1-BFFFA06399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C63F12C3-6A06-78A0-7D0F-18BD1F5D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861576FC-CD8C-2B17-ED9E-721757192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21C185-6F49-4A47-94DE-D6D91F6CB2A8}" type="slidenum">
              <a:rPr lang="en-US" altLang="en-US">
                <a:latin typeface="Times New Roman" panose="02020603050405020304" pitchFamily="18" charset="0"/>
              </a:rPr>
              <a:pPr eaLnBrk="1" hangingPunct="1"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DBD6C49F-C96D-0629-5E7F-8391C1ED47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E4C32079-2250-C557-B776-647C7000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996E83AD-0000-2FDC-225B-CB9FE359F0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F0D695-0942-564A-80D5-0C367B605B30}" type="slidenum">
              <a:rPr lang="en-US" altLang="en-US">
                <a:latin typeface="Times New Roman" panose="02020603050405020304" pitchFamily="18" charset="0"/>
              </a:rPr>
              <a:pPr eaLnBrk="1" hangingPunct="1"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0E7DC4-96B2-0F19-422D-37E3B9AE9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1C315E-65CA-74C8-F45F-89296435E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5B91EB-5F93-07FE-B7E6-7819374A9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5452A-ACC4-654F-8E4E-8ADF95BCE7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44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57D19C-9D3B-C15C-1ACA-793059B550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E0C7AA-C44B-3B00-C5BD-AB9D58422F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48FBF0-1983-CA69-2978-83E3CB897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70297-771E-C24C-848E-89C55D393A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3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737D35-3B30-46D3-418B-9D51A5208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D8ECCB-3D8A-838A-AC49-0E873A6FA1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55B540-B6FC-EBD7-CA19-E10FB2809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BCD4C-C90D-4947-AEB3-8A2CFA008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61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912882-7D8D-6937-17D7-3D667EA8B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A82721-8A70-C58F-1A71-1B3D2236A0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38FB23-789D-57F8-E725-C10E85FC3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277B5-8491-E543-A39D-99D12D1829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6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BA7CF7-B4EC-62B0-03A2-1A31B1187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F6C0CC-2D60-5170-6999-E328E29779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F45783-5AEF-3B49-E7F2-DB52103EF5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50EE2-4EED-9840-BFA1-A604211B0F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8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EF777-C28F-BFBE-6ACA-E42F12D3C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01421-56A0-25E0-F965-21D5A2E397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C9B76-B4CE-F2BC-56ED-DBFE1014A6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F4C32-9684-AF46-A719-9234367CCC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3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EB5973-B05B-B334-D3E2-5A025E8F4F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FEEFD08-595C-3EA4-EE0A-2AE7F2EBC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CE5E92-BA81-8630-12AF-7D21B4697B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F043AE-A879-604E-AC07-26942FB3EC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58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8C6994A-15F3-A249-E4CE-7E0BAE102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8134D6-4C0A-BEC8-826F-9B3C8DFE2B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6846D1-5A3C-4825-BFD3-F487450898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2A1AF-9330-974E-A2B7-FDBCF3472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48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209FE4-4B66-4A1F-3E7F-7CDE1B3A33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DA259A1-09EA-0DB7-2C96-BF7705D9D6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F386F8-851D-456E-1502-24B1A1724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F3662-CC69-FA44-8753-CDB93CBE3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0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711F0-C507-469D-B1B7-5676BE021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6E010-A4F3-0DA1-13D4-230674D3D0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24A46A-C9A6-07FD-79D1-C537A00198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9AA0-404C-6446-9AAD-B56ABC8C42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2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CA8EF-7AFF-82DC-CC62-10EC475237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46EF95-2FB4-DFFE-B561-F535F4796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9B7201-9446-5F9D-7ADE-2D354CE868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E6D70-F6FB-AC4F-B11E-E2C07872A7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7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D256418-E88E-73FC-6D46-012B480A9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7F80291-DBA3-962B-91D4-29CAA2DE8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546820" name="Rectangle 4">
            <a:extLst>
              <a:ext uri="{FF2B5EF4-FFF2-40B4-BE49-F238E27FC236}">
                <a16:creationId xmlns:a16="http://schemas.microsoft.com/office/drawing/2014/main" id="{816CBE16-EA52-095E-4E1C-BD1A94CDF3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6821" name="Rectangle 5">
            <a:extLst>
              <a:ext uri="{FF2B5EF4-FFF2-40B4-BE49-F238E27FC236}">
                <a16:creationId xmlns:a16="http://schemas.microsoft.com/office/drawing/2014/main" id="{D2E0CA3F-3C0C-BAF8-D179-F82D0D4999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6822" name="Rectangle 6">
            <a:extLst>
              <a:ext uri="{FF2B5EF4-FFF2-40B4-BE49-F238E27FC236}">
                <a16:creationId xmlns:a16="http://schemas.microsoft.com/office/drawing/2014/main" id="{7FE43CD5-E584-BC6E-8CC9-D6E3A64CB4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CE6E66-B979-FE46-91BA-926EBDC0EB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/pr_pseudo_visited.asp" TargetMode="External"/><Relationship Id="rId3" Type="http://schemas.openxmlformats.org/officeDocument/2006/relationships/hyperlink" Target="http://www.w3schools.com/Css/pr_pseudo_first-child.asp" TargetMode="External"/><Relationship Id="rId7" Type="http://schemas.openxmlformats.org/officeDocument/2006/relationships/hyperlink" Target="http://www.w3schools.com/Css/pr_pseudo_link.asp" TargetMode="External"/><Relationship Id="rId2" Type="http://schemas.openxmlformats.org/officeDocument/2006/relationships/hyperlink" Target="http://www.w3schools.com/Css/pr_pseudo_activ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/pr_pseudo_lang.asp" TargetMode="External"/><Relationship Id="rId5" Type="http://schemas.openxmlformats.org/officeDocument/2006/relationships/hyperlink" Target="http://www.w3schools.com/Css/pr_pseudo_hover.asp" TargetMode="External"/><Relationship Id="rId4" Type="http://schemas.openxmlformats.org/officeDocument/2006/relationships/hyperlink" Target="http://www.w3schools.com/Css/pr_pseudo_focus.as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reference.sitepoint.com/css/pseudoclass-disabled" TargetMode="External"/><Relationship Id="rId3" Type="http://schemas.openxmlformats.org/officeDocument/2006/relationships/hyperlink" Target="http://www.sitepoint.com/web-foundations/first-type-css-selector/" TargetMode="External"/><Relationship Id="rId7" Type="http://schemas.openxmlformats.org/officeDocument/2006/relationships/hyperlink" Target="http://reference.sitepoint.com/css/pseudoclass-enabled" TargetMode="External"/><Relationship Id="rId2" Type="http://schemas.openxmlformats.org/officeDocument/2006/relationships/hyperlink" Target="http://reference.sitepoint.com/css/pseudoclass-lastchil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.sitepoint.com/css/pseudoclass-root" TargetMode="External"/><Relationship Id="rId5" Type="http://schemas.openxmlformats.org/officeDocument/2006/relationships/hyperlink" Target="http://reference.sitepoint.com/css/pseudoclass-onlyoftype" TargetMode="External"/><Relationship Id="rId4" Type="http://schemas.openxmlformats.org/officeDocument/2006/relationships/hyperlink" Target="http://reference.sitepoint.com/css/pseudoclass-lastoftyp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web-foundations/81298/" TargetMode="External"/><Relationship Id="rId2" Type="http://schemas.openxmlformats.org/officeDocument/2006/relationships/hyperlink" Target="http://www.sitepoint.com/web-foundations/nth-childn-css-selec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ference.sitepoint.com/css/pseudoclass-nthlastoftype" TargetMode="External"/><Relationship Id="rId4" Type="http://schemas.openxmlformats.org/officeDocument/2006/relationships/hyperlink" Target="http://www.sitepoint.com/web-foundations/nth-typen-css-selector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reference.sitepoint.com/css/pseudoelement-firstline" TargetMode="External"/><Relationship Id="rId2" Type="http://schemas.openxmlformats.org/officeDocument/2006/relationships/hyperlink" Target="http://reference.sitepoint.com/css/pseudoelement-firstlet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.sitepoint.com/css/pseudoelement-selection" TargetMode="External"/><Relationship Id="rId5" Type="http://schemas.openxmlformats.org/officeDocument/2006/relationships/hyperlink" Target="http://reference.sitepoint.com/css/pseudoelement-after" TargetMode="External"/><Relationship Id="rId4" Type="http://schemas.openxmlformats.org/officeDocument/2006/relationships/hyperlink" Target="http://reference.sitepoint.com/css/pseudoelement-befo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E402455-6EA7-5D0F-12C9-FAC70A94D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CSS and  CSS3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35BAD2BA-9A7F-86F4-7E91-65998907A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C4026BB-1FDB-A49B-2296-BE7C0D4F6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Style Classes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CAF1D37-ACA9-3391-4839-2C571E64A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Style classes can also be “generic,” i.e. not tied to a specific element type. </a:t>
            </a:r>
          </a:p>
          <a:p>
            <a:pPr lvl="1">
              <a:buFontTx/>
              <a:buNone/>
            </a:pPr>
            <a:r>
              <a:rPr lang="en-US" altLang="en-US"/>
              <a:t>.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mytag {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font-size: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23px;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gray;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.urtag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font-size: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32px;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 fuchsia;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F8B539B9-3D8B-F882-1210-05FCFDCB5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 Transformation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7F20731-9E7A-C0F9-DB95-B81BE452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CSS 3.0 it is possible to perform 2D transformations on HTML elements via the transform CSS property.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Older Versions its done with relative and absolute positioning</a:t>
            </a:r>
          </a:p>
          <a:p>
            <a:pPr>
              <a:defRPr/>
            </a:pPr>
            <a:r>
              <a:rPr lang="en-US" dirty="0"/>
              <a:t>The following  transformations can be performed:</a:t>
            </a:r>
          </a:p>
          <a:p>
            <a:pPr>
              <a:defRPr/>
            </a:pPr>
            <a:r>
              <a:rPr lang="en-US" dirty="0"/>
              <a:t>Rotate</a:t>
            </a:r>
          </a:p>
          <a:p>
            <a:pPr>
              <a:defRPr/>
            </a:pPr>
            <a:r>
              <a:rPr lang="en-US" dirty="0"/>
              <a:t>Translate</a:t>
            </a:r>
          </a:p>
          <a:p>
            <a:pPr>
              <a:defRPr/>
            </a:pPr>
            <a:r>
              <a:rPr lang="en-US" dirty="0"/>
              <a:t>Scale</a:t>
            </a:r>
          </a:p>
          <a:p>
            <a:pPr>
              <a:defRPr/>
            </a:pPr>
            <a:r>
              <a:rPr lang="en-US" dirty="0"/>
              <a:t>Skew</a:t>
            </a:r>
          </a:p>
          <a:p>
            <a:pPr>
              <a:defRPr/>
            </a:pPr>
            <a:r>
              <a:rPr lang="en-US" dirty="0"/>
              <a:t>Used to control aspects of an element’s appearance.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A9A710D1-30E8-F904-8057-BB5C14FA2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Transform Functions -translate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972F69A4-7AC1-1E3A-3A0F-EA24926F8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move elements left, right, up, or down. </a:t>
            </a:r>
          </a:p>
          <a:p>
            <a:pPr lvl="1"/>
            <a:r>
              <a:rPr lang="en-US" altLang="en-US" sz="2000"/>
              <a:t>similar to the behavior of position: relative; </a:t>
            </a:r>
          </a:p>
          <a:p>
            <a:endParaRPr lang="en-US" altLang="en-US"/>
          </a:p>
          <a:p>
            <a:r>
              <a:rPr lang="en-US" altLang="en-US"/>
              <a:t>Element can  only be moved relative to its current position</a:t>
            </a:r>
          </a:p>
          <a:p>
            <a:endParaRPr lang="en-US" altLang="en-US"/>
          </a:p>
          <a:p>
            <a:r>
              <a:rPr lang="en-US" altLang="en-US" b="1"/>
              <a:t>translate(</a:t>
            </a:r>
            <a:r>
              <a:rPr lang="en-US" altLang="en-US" b="1" i="1"/>
              <a:t>x,y </a:t>
            </a:r>
            <a:r>
              <a:rPr lang="en-US" altLang="en-US" b="1"/>
              <a:t>)</a:t>
            </a:r>
          </a:p>
          <a:p>
            <a:pPr lvl="1"/>
            <a:r>
              <a:rPr lang="en-US" altLang="en-US" sz="2000"/>
              <a:t>Defines a 2D translation, moving the element along the X- and the Y-axis</a:t>
            </a:r>
          </a:p>
          <a:p>
            <a:r>
              <a:rPr lang="en-US" altLang="en-US" b="1"/>
              <a:t>translateX(</a:t>
            </a:r>
            <a:r>
              <a:rPr lang="en-US" altLang="en-US" b="1" i="1"/>
              <a:t>n</a:t>
            </a:r>
            <a:r>
              <a:rPr lang="en-US" altLang="en-US" b="1"/>
              <a:t>)</a:t>
            </a:r>
          </a:p>
          <a:p>
            <a:pPr lvl="1"/>
            <a:r>
              <a:rPr lang="en-US" altLang="en-US" sz="2000"/>
              <a:t>Defines a 2D translation, moving the element along the X-axis</a:t>
            </a:r>
          </a:p>
          <a:p>
            <a:r>
              <a:rPr lang="en-US" altLang="en-US" b="1"/>
              <a:t>translateY(</a:t>
            </a:r>
            <a:r>
              <a:rPr lang="en-US" altLang="en-US" b="1" i="1"/>
              <a:t>n</a:t>
            </a:r>
            <a:r>
              <a:rPr lang="en-US" altLang="en-US" b="1"/>
              <a:t>)</a:t>
            </a:r>
          </a:p>
          <a:p>
            <a:pPr lvl="1"/>
            <a:r>
              <a:rPr lang="en-US" altLang="en-US" sz="2000"/>
              <a:t>Defines a 2D translation, moving the element along the Y-axis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A63B53A3-6449-95E4-2E45-1CEF66C5C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translate()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36B57CAD-31F2-480D-2012-07ACC4950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div</a:t>
            </a:r>
            <a:br>
              <a:rPr lang="en-US" altLang="en-US"/>
            </a:br>
            <a:r>
              <a:rPr lang="en-US" altLang="en-US"/>
              <a:t>{</a:t>
            </a:r>
          </a:p>
          <a:p>
            <a:r>
              <a:rPr lang="en-US" altLang="en-US"/>
              <a:t> width: 100px; height: 100px; </a:t>
            </a:r>
          </a:p>
          <a:p>
            <a:r>
              <a:rPr lang="en-US" altLang="en-US"/>
              <a:t> background-color: #ff0000; </a:t>
            </a:r>
          </a:p>
          <a:p>
            <a:r>
              <a:rPr lang="en-US" altLang="en-US"/>
              <a:t> -webkit-transform : translate(25px, 25px); </a:t>
            </a:r>
          </a:p>
          <a:p>
            <a:r>
              <a:rPr lang="en-US" altLang="en-US"/>
              <a:t>  transform : translate(25px, 25px); </a:t>
            </a:r>
            <a:br>
              <a:rPr lang="en-US" altLang="en-US"/>
            </a:br>
            <a:r>
              <a:rPr lang="en-US" altLang="en-US"/>
              <a:t>}</a:t>
            </a:r>
          </a:p>
          <a:p>
            <a:endParaRPr lang="en-US" altLang="en-US"/>
          </a:p>
          <a:p>
            <a:r>
              <a:rPr lang="en-US" altLang="en-US"/>
              <a:t>The value translate(25px,25px) moves the element 25 pixels from the left, and 25 pixels from the top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052DD1C5-2ADA-3FAB-A299-7A0A932B1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rotate()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7B6FFFDE-8204-F1AC-DA27-B2AA82CE8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rotates an element around the point of origin , by default this is the element’s center</a:t>
            </a:r>
          </a:p>
          <a:p>
            <a:endParaRPr lang="en-US" altLang="en-US"/>
          </a:p>
          <a:p>
            <a:r>
              <a:rPr lang="en-US" altLang="en-US"/>
              <a:t>Angles are declared in degrees, with positive degrees moving clockwise and negative</a:t>
            </a:r>
          </a:p>
          <a:p>
            <a:endParaRPr lang="en-US" altLang="en-US"/>
          </a:p>
          <a:p>
            <a:r>
              <a:rPr lang="en-US" altLang="en-US"/>
              <a:t>div</a:t>
            </a:r>
            <a:br>
              <a:rPr lang="en-US" altLang="en-US"/>
            </a:b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-ms-transform: rotate(30deg); </a:t>
            </a:r>
          </a:p>
          <a:p>
            <a:r>
              <a:rPr lang="en-US" altLang="en-US"/>
              <a:t>-webkit-transform: rotate(30deg); </a:t>
            </a:r>
          </a:p>
          <a:p>
            <a:r>
              <a:rPr lang="en-US" altLang="en-US"/>
              <a:t>  transform: rotate(30deg);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6A7AA1A2-A2CF-25E8-421C-8CEF1278C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3 Transforms -Skew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309F3A09-E99F-D1B8-50CE-268F5B166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Skew()</a:t>
            </a:r>
          </a:p>
          <a:p>
            <a:pPr lvl="1"/>
            <a:r>
              <a:rPr lang="en-US" altLang="en-US" sz="2000"/>
              <a:t>turns elements at a given angle depending on the parameters set for the X and Y axis</a:t>
            </a:r>
            <a:r>
              <a:rPr lang="en-US" altLang="en-US"/>
              <a:t>.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div</a:t>
            </a:r>
            <a:br>
              <a:rPr lang="en-US" altLang="en-US"/>
            </a:br>
            <a:r>
              <a:rPr lang="en-US" altLang="en-US"/>
              <a:t>{</a:t>
            </a:r>
            <a:br>
              <a:rPr lang="en-US" altLang="en-US"/>
            </a:br>
            <a:r>
              <a:rPr lang="en-US" altLang="en-US" sz="2000"/>
              <a:t>-ms-transform: skew(30deg,20deg); </a:t>
            </a:r>
            <a:br>
              <a:rPr lang="en-US" altLang="en-US" sz="2000"/>
            </a:br>
            <a:r>
              <a:rPr lang="en-US" altLang="en-US" sz="2000"/>
              <a:t>-webkit-transform: skew(30deg,20deg)</a:t>
            </a:r>
            <a:br>
              <a:rPr lang="en-US" altLang="en-US" sz="2000"/>
            </a:br>
            <a:r>
              <a:rPr lang="en-US" altLang="en-US" sz="2000"/>
              <a:t>transform: skew(30deg,20deg);</a:t>
            </a:r>
            <a:br>
              <a:rPr lang="en-US" altLang="en-US" sz="2000"/>
            </a:br>
            <a:r>
              <a:rPr lang="en-US" altLang="en-US"/>
              <a:t>}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C4EF47A0-2BB3-9B8C-AE55-4C6D370DE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CSS3- Scale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51648205-58C0-8B82-0A13-FED965DD8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scale(x,y) function scales an element by the defined factors horizontally and vertically, </a:t>
            </a:r>
          </a:p>
          <a:p>
            <a:endParaRPr lang="en-US" altLang="en-US"/>
          </a:p>
          <a:p>
            <a:r>
              <a:rPr lang="en-US" altLang="en-US"/>
              <a:t>If only one value is provided, it will be used for both the x and y scaling. </a:t>
            </a:r>
          </a:p>
          <a:p>
            <a:endParaRPr lang="en-US" altLang="en-US"/>
          </a:p>
          <a:p>
            <a:r>
              <a:rPr lang="en-US" altLang="en-US"/>
              <a:t>scale(1) </a:t>
            </a:r>
          </a:p>
          <a:p>
            <a:pPr lvl="1"/>
            <a:r>
              <a:rPr lang="en-US" altLang="en-US" sz="2000"/>
              <a:t>leave the element the same size,</a:t>
            </a:r>
          </a:p>
          <a:p>
            <a:r>
              <a:rPr lang="en-US" altLang="en-US"/>
              <a:t>scale(2) </a:t>
            </a:r>
          </a:p>
          <a:p>
            <a:pPr lvl="1"/>
            <a:r>
              <a:rPr lang="en-US" altLang="en-US" sz="2000"/>
              <a:t>double its proportions, </a:t>
            </a:r>
          </a:p>
          <a:p>
            <a:r>
              <a:rPr lang="en-US" altLang="en-US"/>
              <a:t>scale(0.5) </a:t>
            </a:r>
          </a:p>
          <a:p>
            <a:pPr lvl="1"/>
            <a:r>
              <a:rPr lang="en-US" altLang="en-US" sz="2400"/>
              <a:t>would reduce by half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EF0F889-A231-7582-A868-AD290BE6C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the origin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5785811-6427-A381-275E-B9B9CC7C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Specifies around which point the transformations take place.</a:t>
            </a:r>
          </a:p>
          <a:p>
            <a:pPr>
              <a:defRPr/>
            </a:pPr>
            <a:r>
              <a:rPr lang="en-US" dirty="0"/>
              <a:t>Takes two values: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A length and a height CSS property. </a:t>
            </a:r>
          </a:p>
          <a:p>
            <a:pPr lvl="1"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Defaults to the center of the object </a:t>
            </a:r>
          </a:p>
          <a:p>
            <a:pPr lvl="1">
              <a:defRPr/>
            </a:pPr>
            <a:r>
              <a:rPr lang="en-US" sz="2000" dirty="0"/>
              <a:t>Can be given in terms of percentage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1600" b="1" dirty="0">
                <a:solidFill>
                  <a:srgbClr val="C00000"/>
                </a:solidFill>
              </a:rPr>
              <a:t>transform-origin: 0 0;</a:t>
            </a:r>
          </a:p>
          <a:p>
            <a:pPr lvl="1">
              <a:defRPr/>
            </a:pPr>
            <a:r>
              <a:rPr lang="en-US" sz="2000" dirty="0"/>
              <a:t>sets the transformation origin to 0,0</a:t>
            </a:r>
          </a:p>
          <a:p>
            <a:pPr lvl="1">
              <a:defRPr/>
            </a:pPr>
            <a:r>
              <a:rPr lang="en-US" sz="2000" dirty="0"/>
              <a:t>Starts from upper left corner of the HTML element. </a:t>
            </a:r>
          </a:p>
          <a:p>
            <a:pPr lvl="1">
              <a:defRPr/>
            </a:pPr>
            <a:r>
              <a:rPr lang="en-US" sz="2000" dirty="0"/>
              <a:t>Can also specify percentages.</a:t>
            </a:r>
          </a:p>
          <a:p>
            <a:pPr lvl="1"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BA0DA37B-6940-510F-D920-ED8265FBA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Change Origin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6E17057D-FC17-C710-7E69-0BF8D3F80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Transformation can be started from a origin </a:t>
            </a:r>
          </a:p>
          <a:p>
            <a:endParaRPr lang="en-US" altLang="en-US"/>
          </a:p>
          <a:p>
            <a:r>
              <a:rPr lang="en-US" altLang="en-US"/>
              <a:t>#div1 { transform-origin: 25% 25%; } </a:t>
            </a:r>
          </a:p>
          <a:p>
            <a:endParaRPr lang="en-US" altLang="en-US"/>
          </a:p>
          <a:p>
            <a:r>
              <a:rPr lang="en-US" altLang="en-US"/>
              <a:t>Sets the transformation origin to the point which is located 25% from the left edge and 25% from the top edge of the HTML element.</a:t>
            </a:r>
          </a:p>
          <a:p>
            <a:endParaRPr lang="en-US" altLang="en-US"/>
          </a:p>
          <a:p>
            <a:r>
              <a:rPr lang="en-US" altLang="en-US"/>
              <a:t>You can also use a set of keywords as length and height values. </a:t>
            </a:r>
          </a:p>
          <a:p>
            <a:r>
              <a:rPr lang="en-US" altLang="en-US"/>
              <a:t>top</a:t>
            </a:r>
          </a:p>
          <a:p>
            <a:r>
              <a:rPr lang="en-US" altLang="en-US"/>
              <a:t>bottom</a:t>
            </a:r>
          </a:p>
          <a:p>
            <a:r>
              <a:rPr lang="en-US" altLang="en-US"/>
              <a:t>left</a:t>
            </a:r>
          </a:p>
          <a:p>
            <a:r>
              <a:rPr lang="en-US" altLang="en-US"/>
              <a:t>right</a:t>
            </a:r>
          </a:p>
          <a:p>
            <a:r>
              <a:rPr lang="en-US" altLang="en-US"/>
              <a:t>Center</a:t>
            </a:r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142AA6F1-CDE0-886B-10B0-47AAF3B14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Transformations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9C019C0A-EAE9-2720-E3D5-8AF73D430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combine CSS transformations 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Done by separating the functions by space in the transform property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#div1 { transform: rotate(25deg) translate(100px, 25px); }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6059D6F5-BC77-845F-BBCA-7E2D28A89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 Transition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7E71AC81-1AEA-F470-45E1-4ED5AE100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r>
              <a:rPr lang="en-US" altLang="en-US"/>
              <a:t>Transitions are effects that let an element gradually change from one style to another.</a:t>
            </a:r>
          </a:p>
          <a:p>
            <a:pPr lvl="1"/>
            <a:r>
              <a:rPr lang="en-US" altLang="en-US" sz="2000"/>
              <a:t>the CSS property you want to add an effect to</a:t>
            </a:r>
          </a:p>
          <a:p>
            <a:pPr lvl="1"/>
            <a:r>
              <a:rPr lang="en-US" altLang="en-US" sz="2000"/>
              <a:t>the duration of the effect</a:t>
            </a:r>
          </a:p>
          <a:p>
            <a:pPr lvl="1"/>
            <a:endParaRPr lang="en-US" altLang="en-US" sz="2000"/>
          </a:p>
          <a:p>
            <a:r>
              <a:rPr lang="en-US" altLang="en-US"/>
              <a:t>Creating transition using only CSS:</a:t>
            </a:r>
          </a:p>
          <a:p>
            <a:pPr lvl="1"/>
            <a:r>
              <a:rPr lang="en-US" altLang="en-US" sz="1800"/>
              <a:t>Declare the original state of the element in the default style declaration.</a:t>
            </a:r>
          </a:p>
          <a:p>
            <a:pPr lvl="1"/>
            <a:r>
              <a:rPr lang="en-US" altLang="en-US" sz="1800"/>
              <a:t>Declare the final state of your transitioned element; for example, in a hover state.</a:t>
            </a:r>
          </a:p>
          <a:p>
            <a:pPr lvl="1"/>
            <a:r>
              <a:rPr lang="en-US" altLang="en-US" sz="1800"/>
              <a:t>Include the transition functions in default style declaration with properties, </a:t>
            </a:r>
          </a:p>
          <a:p>
            <a:r>
              <a:rPr lang="en-US" altLang="en-US"/>
              <a:t>    transition: [ </a:t>
            </a:r>
          </a:p>
          <a:p>
            <a:r>
              <a:rPr lang="en-US" altLang="en-US"/>
              <a:t>         &lt;transition-property&gt; || &lt;transition-duration&gt; || &lt;transition-               		         timing-function&gt; || &lt;transition-delay&gt; </a:t>
            </a:r>
          </a:p>
          <a:p>
            <a:r>
              <a:rPr lang="en-US" altLang="en-US"/>
              <a:t>]</a:t>
            </a:r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E982E22-1730-4249-B978-A0A24859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CSS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4B911DA-689C-6C6A-6A23-B697F4DA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&lt;link href="MyFirstCss.css" type="text/css" rel="stylesheet"&gt;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class="mytag"&gt;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&lt;p&gt; Using Div Tag in CSS&lt;/p&gt;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class="urtag"&gt;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&lt;p&gt; Using Second Tag in the list&lt;/p&gt;</a:t>
            </a:r>
          </a:p>
          <a:p>
            <a:pPr lvl="1"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lvl="1"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alt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8CF9948F-D1D5-18B0-BAF4-C36361266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16EC9851-A17C-FF11-AE00-117F705A9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simplest form of CSS3 animation;</a:t>
            </a:r>
          </a:p>
          <a:p>
            <a:r>
              <a:rPr lang="en-US" altLang="en-US"/>
              <a:t>Effect which is triggered between two states.</a:t>
            </a:r>
          </a:p>
          <a:p>
            <a:endParaRPr lang="en-US" altLang="en-US" b="1"/>
          </a:p>
          <a:p>
            <a:r>
              <a:rPr lang="en-US" altLang="en-US" b="1" u="sng">
                <a:solidFill>
                  <a:srgbClr val="C00000"/>
                </a:solidFill>
              </a:rPr>
              <a:t>States</a:t>
            </a:r>
          </a:p>
          <a:p>
            <a:pPr lvl="1"/>
            <a:r>
              <a:rPr lang="en-US" altLang="en-US" sz="2000"/>
              <a:t>A transition requires a starting point (the initial state) and an ending point (the active state). </a:t>
            </a:r>
          </a:p>
          <a:p>
            <a:pPr lvl="1"/>
            <a:r>
              <a:rPr lang="en-US" altLang="en-US" sz="2000"/>
              <a:t>smoothly animate between the two states</a:t>
            </a:r>
          </a:p>
          <a:p>
            <a:endParaRPr lang="en-US" altLang="en-US" b="1" u="sng">
              <a:solidFill>
                <a:srgbClr val="C00000"/>
              </a:solidFill>
            </a:endParaRPr>
          </a:p>
          <a:p>
            <a:r>
              <a:rPr lang="en-US" altLang="en-US" b="1" u="sng">
                <a:solidFill>
                  <a:srgbClr val="C00000"/>
                </a:solidFill>
              </a:rPr>
              <a:t>Triggers</a:t>
            </a:r>
          </a:p>
          <a:p>
            <a:pPr lvl="1"/>
            <a:r>
              <a:rPr lang="en-US" altLang="en-US" sz="2000"/>
              <a:t>Triggered by using a pseudo selectors such as :hover or :focus. </a:t>
            </a:r>
          </a:p>
          <a:p>
            <a:pPr lvl="1"/>
            <a:r>
              <a:rPr lang="en-US" altLang="en-US" sz="2000"/>
              <a:t>Can also be  triggered JavaScript.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9B7C8E80-26FE-91DA-D70A-45A409537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C7AD8F0-D698-7402-902D-6ABFC8ACB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div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 width: 100px;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transition: width 2s;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div:hover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    width: 300px;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  <a:p>
            <a:endParaRPr lang="en-US" altLang="en-US"/>
          </a:p>
          <a:p>
            <a:r>
              <a:rPr lang="en-US" altLang="en-US"/>
              <a:t>Different transition-timing functions are :</a:t>
            </a:r>
          </a:p>
          <a:p>
            <a:pPr lvl="1"/>
            <a:r>
              <a:rPr lang="en-US" altLang="en-US" sz="2000"/>
              <a:t>ease,ease-in,ease-out,Linear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74E76CFC-F750-79BD-DD1F-FCD6AB773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transition-timing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41B90D43-05A7-1C85-FA23-80F3DDCA0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can use 6 types of transition-timing-functions:</a:t>
            </a:r>
          </a:p>
          <a:p>
            <a:endParaRPr lang="en-US" altLang="en-US" b="1"/>
          </a:p>
          <a:p>
            <a:pPr>
              <a:lnSpc>
                <a:spcPct val="150000"/>
              </a:lnSpc>
            </a:pPr>
            <a:r>
              <a:rPr lang="en-US" altLang="en-US" b="1"/>
              <a:t>linear:</a:t>
            </a:r>
            <a:r>
              <a:rPr lang="en-US" altLang="en-US"/>
              <a:t> the transition will have constant speed from start to end.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ease:</a:t>
            </a:r>
            <a:r>
              <a:rPr lang="en-US" altLang="en-US"/>
              <a:t> the transition will start slowly, then get faster, before ending slowly.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ease-in:</a:t>
            </a:r>
            <a:r>
              <a:rPr lang="en-US" altLang="en-US"/>
              <a:t> the transition will start slowly.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ease-out:</a:t>
            </a:r>
            <a:r>
              <a:rPr lang="en-US" altLang="en-US"/>
              <a:t> the transition will end slowly.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ease-in-out:</a:t>
            </a:r>
            <a:r>
              <a:rPr lang="en-US" altLang="en-US"/>
              <a:t> the transition starts and ends slowly.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cubic-bezier:</a:t>
            </a:r>
            <a:r>
              <a:rPr lang="en-US" altLang="en-US"/>
              <a:t> define specific values for your own transition.</a:t>
            </a:r>
          </a:p>
          <a:p>
            <a:pPr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1F0155EA-A309-C371-45F9-12EC29823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transition-timing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6BD0BAC1-59A7-7739-158B-242B16C39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i="1"/>
          </a:p>
          <a:p>
            <a:r>
              <a:rPr lang="en-US" altLang="en-US" i="1"/>
              <a:t>#content </a:t>
            </a:r>
            <a:r>
              <a:rPr lang="en-US" altLang="en-US" b="1" i="1"/>
              <a:t>a {</a:t>
            </a:r>
          </a:p>
          <a:p>
            <a:endParaRPr lang="en-US" altLang="en-US" b="1" i="1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margin-top: </a:t>
            </a:r>
            <a:r>
              <a:rPr lang="en-US" altLang="en-US" sz="2000" i="1"/>
              <a:t>30px;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box-shadow: </a:t>
            </a:r>
            <a:r>
              <a:rPr lang="en-US" altLang="en-US" sz="2000" i="1"/>
              <a:t>5px 5px 5px hsla(0, 0%, 26.6667%, 0.8);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text-shadow: </a:t>
            </a:r>
            <a:r>
              <a:rPr lang="en-US" altLang="en-US" sz="2000" i="1"/>
              <a:t>0px 1px black;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border: </a:t>
            </a:r>
            <a:r>
              <a:rPr lang="en-US" altLang="en-US" sz="2000" i="1"/>
              <a:t>1px solid #bfbfbf;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transition-property:</a:t>
            </a:r>
            <a:r>
              <a:rPr lang="en-US" altLang="en-US" sz="2000" i="1"/>
              <a:t>border-radius;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transition-duration: </a:t>
            </a:r>
            <a:r>
              <a:rPr lang="en-US" altLang="en-US" sz="2000" i="1"/>
              <a:t>0.2s;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transition-timing-function: </a:t>
            </a:r>
            <a:r>
              <a:rPr lang="en-US" altLang="en-US" sz="2000" i="1"/>
              <a:t>ease-out;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 transition-delay: </a:t>
            </a:r>
            <a:r>
              <a:rPr lang="en-US" altLang="en-US" sz="2000" i="1"/>
              <a:t>50ms;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</a:t>
            </a:r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C90C1A9-AFE9-67F3-318B-2BD5CB082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 b="1"/>
              <a:t>CSS3 Multiple Columns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2156AA04-D5D1-7DAB-7133-64ACC627C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Multiple Columns  used for creating the newspaper layout. </a:t>
            </a:r>
          </a:p>
          <a:p>
            <a:endParaRPr lang="en-US" altLang="en-US"/>
          </a:p>
          <a:p>
            <a:r>
              <a:rPr lang="en-US" altLang="en-US"/>
              <a:t>You can create your articles to Multiple Columns, even if it is in one paragraph.</a:t>
            </a:r>
          </a:p>
          <a:p>
            <a:endParaRPr lang="en-US" altLang="en-US"/>
          </a:p>
          <a:p>
            <a:r>
              <a:rPr lang="en-US" altLang="en-US"/>
              <a:t>The three properties of CSS3 Multiple Columns </a:t>
            </a:r>
          </a:p>
          <a:p>
            <a:endParaRPr lang="en-US" altLang="en-US"/>
          </a:p>
          <a:p>
            <a:r>
              <a:rPr lang="en-US" altLang="en-US"/>
              <a:t>column-count</a:t>
            </a:r>
          </a:p>
          <a:p>
            <a:r>
              <a:rPr lang="en-US" altLang="en-US"/>
              <a:t> column-rule</a:t>
            </a:r>
          </a:p>
          <a:p>
            <a:r>
              <a:rPr lang="en-US" altLang="en-US"/>
              <a:t> column-gap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D918893A-A623-E0CC-6547-5EFA9C560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Columns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CE82E609-E5A7-9BCB-2261-B6D12D669D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Column Gap</a:t>
            </a:r>
          </a:p>
          <a:p>
            <a:pPr lvl="1"/>
            <a:r>
              <a:rPr lang="en-US" altLang="en-US" sz="2000"/>
              <a:t>define the spaces that separate each column. </a:t>
            </a:r>
          </a:p>
          <a:p>
            <a:pPr lvl="1"/>
            <a:r>
              <a:rPr lang="en-US" altLang="en-US" sz="2000"/>
              <a:t>The gap value can be stated in em or px, </a:t>
            </a:r>
          </a:p>
          <a:p>
            <a:pPr lvl="1"/>
            <a:r>
              <a:rPr lang="en-US" altLang="en-US" sz="2000" b="1"/>
              <a:t>the value cannot be negative</a:t>
            </a:r>
            <a:r>
              <a:rPr lang="en-US" altLang="en-US" sz="2000"/>
              <a:t>. </a:t>
            </a:r>
          </a:p>
          <a:p>
            <a:pPr lvl="1"/>
            <a:endParaRPr lang="en-US" altLang="en-US" sz="2000"/>
          </a:p>
          <a:p>
            <a:r>
              <a:rPr lang="en-US" altLang="en-US" b="1"/>
              <a:t>Column Rule</a:t>
            </a:r>
          </a:p>
          <a:p>
            <a:pPr lvl="1"/>
            <a:r>
              <a:rPr lang="en-US" altLang="en-US" sz="2000"/>
              <a:t>To add borders between the column,</a:t>
            </a:r>
          </a:p>
          <a:p>
            <a:pPr lvl="1"/>
            <a:r>
              <a:rPr lang="en-US" altLang="en-US" sz="2000"/>
              <a:t>works very similar to the border property. </a:t>
            </a:r>
          </a:p>
          <a:p>
            <a:pPr lvl="1"/>
            <a:endParaRPr lang="en-US" altLang="en-US" sz="2000"/>
          </a:p>
          <a:p>
            <a:r>
              <a:rPr lang="en-US" altLang="en-US" b="1"/>
              <a:t>Column Span</a:t>
            </a:r>
          </a:p>
          <a:p>
            <a:pPr lvl="1"/>
            <a:r>
              <a:rPr lang="en-US" altLang="en-US" sz="2000"/>
              <a:t>similar to the </a:t>
            </a:r>
            <a:r>
              <a:rPr lang="en-US" altLang="en-US" sz="2000" u="sng"/>
              <a:t>colspan</a:t>
            </a:r>
            <a:r>
              <a:rPr lang="en-US" altLang="en-US" sz="2000"/>
              <a:t> in table tag. </a:t>
            </a:r>
          </a:p>
          <a:p>
            <a:pPr lvl="1"/>
            <a:r>
              <a:rPr lang="en-US" altLang="en-US" sz="2000"/>
              <a:t>The common implementation of this property is to span the content’s headline across all columns. 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0853AD71-1C37-D875-865F-EA884EF4C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Columns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EFE6DFFB-BBA3-CD86-D0D0-F24FBE5DF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</a:t>
            </a:r>
            <a:r>
              <a:rPr lang="en-US" altLang="en-US" sz="1800" b="1"/>
              <a:t>article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column-count:</a:t>
            </a:r>
            <a:r>
              <a:rPr lang="en-US" altLang="en-US" sz="1800" i="1"/>
              <a:t>2; 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column-gap: </a:t>
            </a:r>
            <a:r>
              <a:rPr lang="en-US" altLang="en-US" sz="1800" i="1"/>
              <a:t>10px;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column-rule: </a:t>
            </a:r>
            <a:r>
              <a:rPr lang="en-US" altLang="en-US" sz="1800" i="1"/>
              <a:t>0px dotted black; 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7EF86DA-9F47-B7D1-442E-1CDAA0DD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CSS3 Borders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5BD8389-737D-CF70-341D-EE660770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Border  Property is  used to create Image Based Border</a:t>
            </a:r>
          </a:p>
          <a:p>
            <a:endParaRPr lang="en-US" altLang="en-US"/>
          </a:p>
          <a:p>
            <a:pPr lvl="1"/>
            <a:r>
              <a:rPr lang="en-US" altLang="en-US" sz="2000"/>
              <a:t>No Need for Photoshop and other graphical applications. </a:t>
            </a:r>
          </a:p>
          <a:p>
            <a:endParaRPr lang="en-US" altLang="en-US"/>
          </a:p>
          <a:p>
            <a:r>
              <a:rPr lang="en-US" altLang="en-US"/>
              <a:t>CSS Provides following three ways to create the border:</a:t>
            </a:r>
          </a:p>
          <a:p>
            <a:endParaRPr lang="en-US" altLang="en-US"/>
          </a:p>
          <a:p>
            <a:pPr lvl="1"/>
            <a:r>
              <a:rPr lang="en-US" altLang="en-US" sz="2000"/>
              <a:t>Border-radius</a:t>
            </a:r>
          </a:p>
          <a:p>
            <a:pPr lvl="1"/>
            <a:r>
              <a:rPr lang="en-US" altLang="en-US" sz="2000"/>
              <a:t>Box-shadow</a:t>
            </a:r>
          </a:p>
          <a:p>
            <a:pPr lvl="1"/>
            <a:r>
              <a:rPr lang="en-US" altLang="en-US" sz="2000"/>
              <a:t>Border-image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F14625E-A1A7-D534-14BE-123FFEDA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Border 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806AF-28C8-9263-7162-22937390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Times New Roman" pitchFamily="18" charset="0"/>
              <a:buChar char="•"/>
              <a:defRPr/>
            </a:pPr>
            <a:r>
              <a:rPr lang="en-US" sz="2000" b="1" dirty="0">
                <a:solidFill>
                  <a:srgbClr val="C00000"/>
                </a:solidFill>
              </a:rPr>
              <a:t>border-radius:25px;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radius applies to</a:t>
            </a:r>
            <a:r>
              <a:rPr lang="en-US" sz="2000" b="1" dirty="0"/>
              <a:t> all 4 corners.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Times New Roman" pitchFamily="18" charset="0"/>
              <a:buChar char="•"/>
              <a:defRPr/>
            </a:pPr>
            <a:r>
              <a:rPr lang="en-US" sz="2000" b="1" dirty="0">
                <a:solidFill>
                  <a:srgbClr val="C00000"/>
                </a:solidFill>
              </a:rPr>
              <a:t>border-radius:10px 35px 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first applies to</a:t>
            </a:r>
            <a:r>
              <a:rPr lang="en-US" sz="2000" b="1" dirty="0"/>
              <a:t> top-left and bottom-right corner,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second applies to</a:t>
            </a:r>
            <a:r>
              <a:rPr lang="en-US" sz="2000" b="1" dirty="0"/>
              <a:t> top-right and bottom-left corner</a:t>
            </a:r>
            <a:r>
              <a:rPr lang="en-US" sz="2000" dirty="0"/>
              <a:t>.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Times New Roman" pitchFamily="18" charset="0"/>
              <a:buChar char="•"/>
              <a:defRPr/>
            </a:pPr>
            <a:r>
              <a:rPr lang="en-US" sz="2000" b="1" dirty="0">
                <a:solidFill>
                  <a:srgbClr val="C00000"/>
                </a:solidFill>
              </a:rPr>
              <a:t>border-radius:5px 20px 5px 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Applies to</a:t>
            </a:r>
            <a:r>
              <a:rPr lang="en-US" sz="2000" b="1" dirty="0"/>
              <a:t> top-</a:t>
            </a:r>
            <a:r>
              <a:rPr lang="en-US" sz="2000" b="1" dirty="0" err="1"/>
              <a:t>left,top</a:t>
            </a:r>
            <a:r>
              <a:rPr lang="en-US" sz="2000" b="1" dirty="0"/>
              <a:t>-right and bottom-left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Times New Roman" pitchFamily="18" charset="0"/>
              <a:buChar char="•"/>
              <a:defRPr/>
            </a:pPr>
            <a:r>
              <a:rPr lang="en-US" sz="2000" b="1" dirty="0">
                <a:solidFill>
                  <a:srgbClr val="C00000"/>
                </a:solidFill>
              </a:rPr>
              <a:t>border-radius:5px 10px 15px 20px 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b="1" dirty="0"/>
              <a:t> top-left, top-right, bottom-right, bottom-left corner 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52EB5C5-E297-B4C2-D818-7090E14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8013" cy="579438"/>
          </a:xfrm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CSS3 The box-shadow Property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B91A073-EF79-3A8F-5A0B-72669B15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 multiple drop shadows on box elements, </a:t>
            </a:r>
          </a:p>
          <a:p>
            <a:pPr lvl="1"/>
            <a:r>
              <a:rPr lang="en-US" altLang="en-US" sz="2000"/>
              <a:t>values for color, size, blur and offset.</a:t>
            </a:r>
          </a:p>
          <a:p>
            <a:endParaRPr lang="en-US" altLang="en-US" b="1">
              <a:solidFill>
                <a:srgbClr val="C00000"/>
              </a:solidFill>
            </a:endParaRPr>
          </a:p>
          <a:p>
            <a:r>
              <a:rPr lang="en-US" altLang="en-US" sz="2400" b="1">
                <a:solidFill>
                  <a:srgbClr val="C00000"/>
                </a:solidFill>
              </a:rPr>
              <a:t>box-shadow: 10px </a:t>
            </a:r>
            <a:r>
              <a:rPr lang="en-US" altLang="en-US" sz="2400" b="1">
                <a:solidFill>
                  <a:srgbClr val="0070C0"/>
                </a:solidFill>
              </a:rPr>
              <a:t>10px</a:t>
            </a:r>
            <a:r>
              <a:rPr lang="en-US" altLang="en-US" sz="2400" b="1">
                <a:solidFill>
                  <a:srgbClr val="C00000"/>
                </a:solidFill>
              </a:rPr>
              <a:t> </a:t>
            </a:r>
            <a:r>
              <a:rPr lang="en-US" altLang="en-US" sz="2400" b="1">
                <a:solidFill>
                  <a:srgbClr val="FF33CC"/>
                </a:solidFill>
              </a:rPr>
              <a:t>5px</a:t>
            </a:r>
            <a:r>
              <a:rPr lang="en-US" altLang="en-US" sz="2400" b="1">
                <a:solidFill>
                  <a:srgbClr val="C00000"/>
                </a:solidFill>
              </a:rPr>
              <a:t> #888888;</a:t>
            </a:r>
          </a:p>
          <a:p>
            <a:endParaRPr lang="en-US" altLang="en-US" b="1">
              <a:solidFill>
                <a:srgbClr val="C00000"/>
              </a:solidFill>
            </a:endParaRPr>
          </a:p>
          <a:p>
            <a:r>
              <a:rPr lang="en-US" altLang="en-US" b="1">
                <a:solidFill>
                  <a:srgbClr val="C00000"/>
                </a:solidFill>
              </a:rPr>
              <a:t>Horizontal offset </a:t>
            </a:r>
          </a:p>
          <a:p>
            <a:pPr lvl="1"/>
            <a:r>
              <a:rPr lang="en-US" altLang="en-US" sz="2000"/>
              <a:t>Positive offset Value shadow will be on the right </a:t>
            </a:r>
          </a:p>
          <a:p>
            <a:pPr lvl="1"/>
            <a:r>
              <a:rPr lang="en-US" altLang="en-US" sz="2000"/>
              <a:t>Negative offset will put the shadow on the left of the box.</a:t>
            </a:r>
          </a:p>
          <a:p>
            <a:pPr lvl="1"/>
            <a:endParaRPr lang="en-US" altLang="en-US" sz="2000"/>
          </a:p>
          <a:p>
            <a:r>
              <a:rPr lang="en-US" altLang="en-US" b="1">
                <a:solidFill>
                  <a:srgbClr val="0070C0"/>
                </a:solidFill>
              </a:rPr>
              <a:t>Vertical offset </a:t>
            </a:r>
          </a:p>
          <a:p>
            <a:pPr lvl="1"/>
            <a:r>
              <a:rPr lang="en-US" altLang="en-US" sz="2000"/>
              <a:t>Negative means the box-shadow will be above the box,</a:t>
            </a:r>
          </a:p>
          <a:p>
            <a:pPr lvl="1"/>
            <a:r>
              <a:rPr lang="en-US" altLang="en-US" sz="2000"/>
              <a:t>positive means the shadow will be below the box.</a:t>
            </a: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83670CC-11DC-3899-9C1A-6A6DBCF29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Cascading Rule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EA8EC5C-0176-DF56-392F-A0C707D78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two equally specific rules can apply to the same element, the one that comes last in the style sheet is used. </a:t>
            </a:r>
          </a:p>
          <a:p>
            <a:r>
              <a:rPr lang="en-US" altLang="en-US"/>
              <a:t> Thus, in the example below, </a:t>
            </a:r>
            <a:r>
              <a:rPr lang="en-US" altLang="en-US" b="1">
                <a:latin typeface="Courier Bold" pitchFamily="49" charset="0"/>
              </a:rPr>
              <a:t>a:hover</a:t>
            </a:r>
            <a:r>
              <a:rPr lang="en-US" altLang="en-US"/>
              <a:t> must follow </a:t>
            </a:r>
            <a:r>
              <a:rPr lang="en-US" altLang="en-US" b="1">
                <a:latin typeface="Courier Bold" pitchFamily="49" charset="0"/>
              </a:rPr>
              <a:t>a:link</a:t>
            </a:r>
            <a:r>
              <a:rPr lang="en-US" altLang="en-US"/>
              <a:t> and </a:t>
            </a:r>
            <a:r>
              <a:rPr lang="en-US" altLang="en-US" b="1">
                <a:latin typeface="Courier Bold" pitchFamily="49" charset="0"/>
              </a:rPr>
              <a:t>a:visited</a:t>
            </a:r>
            <a:r>
              <a:rPr lang="en-US" altLang="en-US"/>
              <a:t> in order to have effect, since a link can be both visited (or not) and hovering.  </a:t>
            </a:r>
          </a:p>
          <a:p>
            <a:r>
              <a:rPr lang="en-US" altLang="en-US"/>
              <a:t>The order of the first two doesn’t matter since they are mutually exclusive.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D9A6D45B-2886-533C-E31E-15FA18203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4451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ourier Bold" pitchFamily="49" charset="0"/>
              </a:rPr>
              <a:t>a:link    { color : red }</a:t>
            </a:r>
          </a:p>
          <a:p>
            <a:pPr eaLnBrk="1" hangingPunct="1"/>
            <a:r>
              <a:rPr lang="en-US" altLang="en-US" b="1">
                <a:latin typeface="Courier Bold" pitchFamily="49" charset="0"/>
              </a:rPr>
              <a:t>a:visited { color : green }</a:t>
            </a:r>
          </a:p>
          <a:p>
            <a:pPr eaLnBrk="1" hangingPunct="1"/>
            <a:r>
              <a:rPr lang="en-US" altLang="en-US" b="1">
                <a:latin typeface="Courier Bold" pitchFamily="49" charset="0"/>
              </a:rPr>
              <a:t>a:hover   { color : yellow }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B0CA2BC-EB52-4CF9-4E24-3745F475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 The box-shadow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2474-C3FA-87EA-0DA4-2ED96C56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Blur radius</a:t>
            </a:r>
            <a:r>
              <a:rPr lang="en-US" dirty="0"/>
              <a:t> </a:t>
            </a:r>
          </a:p>
          <a:p>
            <a:pPr lvl="1">
              <a:defRPr/>
            </a:pPr>
            <a:r>
              <a:rPr lang="en-US" sz="2400" dirty="0"/>
              <a:t> With the value 0 the shadow will be sharp, </a:t>
            </a:r>
          </a:p>
          <a:p>
            <a:pPr lvl="1">
              <a:defRPr/>
            </a:pPr>
            <a:r>
              <a:rPr lang="en-US" sz="2400" dirty="0"/>
              <a:t>the higher the number, the more blurred it will be</a:t>
            </a:r>
          </a:p>
          <a:p>
            <a:pPr>
              <a:defRPr/>
            </a:pPr>
            <a:r>
              <a:rPr lang="en-US" b="1" dirty="0"/>
              <a:t>Color </a:t>
            </a:r>
          </a:p>
          <a:p>
            <a:pPr lvl="1">
              <a:defRPr/>
            </a:pPr>
            <a:r>
              <a:rPr lang="en-US" sz="2400" dirty="0"/>
              <a:t>takes any color value, like hex, named, rgba or hsla. </a:t>
            </a:r>
          </a:p>
          <a:p>
            <a:pPr marL="342900" lvl="1" indent="-342900">
              <a:spcBef>
                <a:spcPts val="500"/>
              </a:spcBef>
              <a:buFont typeface="Times New Roman" pitchFamily="18" charset="0"/>
              <a:buChar char="•"/>
              <a:defRPr/>
            </a:pPr>
            <a:r>
              <a:rPr lang="en-US" sz="2000" b="1" dirty="0">
                <a:cs typeface="+mn-cs"/>
              </a:rPr>
              <a:t>Spread</a:t>
            </a:r>
          </a:p>
          <a:p>
            <a:pPr lvl="1">
              <a:defRPr/>
            </a:pPr>
            <a:r>
              <a:rPr lang="en-US" sz="2400" dirty="0"/>
              <a:t>The size of shadow</a:t>
            </a:r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b="1" dirty="0">
                <a:solidFill>
                  <a:srgbClr val="C00000"/>
                </a:solidFill>
              </a:rPr>
              <a:t>box-shadow:  </a:t>
            </a:r>
            <a:r>
              <a:rPr lang="en-US" sz="2400" dirty="0"/>
              <a:t>50px </a:t>
            </a:r>
            <a:r>
              <a:rPr lang="en-US" sz="2400" dirty="0" err="1"/>
              <a:t>50px</a:t>
            </a:r>
            <a:r>
              <a:rPr lang="en-US" sz="2400" dirty="0"/>
              <a:t> 20px black</a:t>
            </a:r>
          </a:p>
          <a:p>
            <a:pPr lvl="1">
              <a:defRPr/>
            </a:pPr>
            <a:r>
              <a:rPr lang="en-US" sz="2400" b="1" dirty="0">
                <a:solidFill>
                  <a:srgbClr val="C00000"/>
                </a:solidFill>
              </a:rPr>
              <a:t>box-shadow </a:t>
            </a:r>
            <a:r>
              <a:rPr lang="en-US" sz="2400" dirty="0"/>
              <a:t>10px </a:t>
            </a:r>
            <a:r>
              <a:rPr lang="en-US" sz="2400" dirty="0" err="1"/>
              <a:t>10px</a:t>
            </a:r>
            <a:r>
              <a:rPr lang="en-US" sz="2400" dirty="0"/>
              <a:t> 50px 20px pink inset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B668FC4-1139-52F8-8747-12A7EC52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r>
              <a:rPr lang="en-US" altLang="en-US"/>
              <a:t>Border-image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D883-69BA-D546-7191-881455F1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defRPr/>
            </a:pPr>
            <a:r>
              <a:rPr lang="en-US" dirty="0"/>
              <a:t>Uses a small image, and slices it into nine sections</a:t>
            </a:r>
          </a:p>
          <a:p>
            <a:pPr>
              <a:defRPr/>
            </a:pPr>
            <a:r>
              <a:rPr lang="en-US" dirty="0"/>
              <a:t>Spread the portions of small image across a much larger element.</a:t>
            </a:r>
          </a:p>
          <a:p>
            <a:pPr>
              <a:defRPr/>
            </a:pPr>
            <a:r>
              <a:rPr lang="en-US" dirty="0"/>
              <a:t>Can take an image and stretch it across a button or a whole page.</a:t>
            </a:r>
          </a:p>
          <a:p>
            <a:pPr>
              <a:defRPr/>
            </a:pPr>
            <a:endParaRPr lang="en-US" b="1" u="sng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b="1" u="sng" dirty="0">
                <a:solidFill>
                  <a:srgbClr val="C00000"/>
                </a:solidFill>
              </a:rPr>
              <a:t>Works with the width of  border. </a:t>
            </a:r>
          </a:p>
          <a:p>
            <a:pPr>
              <a:defRPr/>
            </a:pPr>
            <a:r>
              <a:rPr lang="en-US" dirty="0"/>
              <a:t>border-image: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(border-image.png) </a:t>
            </a:r>
            <a:r>
              <a:rPr lang="en-US" b="1" dirty="0">
                <a:solidFill>
                  <a:srgbClr val="006600"/>
                </a:solidFill>
              </a:rPr>
              <a:t>25%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repeat;</a:t>
            </a:r>
          </a:p>
          <a:p>
            <a:pPr>
              <a:defRPr/>
            </a:pPr>
            <a:r>
              <a:rPr lang="en-US" b="1" i="1" dirty="0"/>
              <a:t>border-image-source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</a:rPr>
              <a:t>An image to use as the border</a:t>
            </a:r>
          </a:p>
          <a:p>
            <a:pPr marL="342900" lvl="1" indent="-342900">
              <a:spcBef>
                <a:spcPts val="500"/>
              </a:spcBef>
              <a:buFont typeface="Times New Roman" pitchFamily="18" charset="0"/>
              <a:buChar char="•"/>
              <a:defRPr/>
            </a:pPr>
            <a:r>
              <a:rPr lang="en-US" sz="2000" b="1" i="1" dirty="0">
                <a:cs typeface="+mn-cs"/>
              </a:rPr>
              <a:t>border-image-slice</a:t>
            </a:r>
          </a:p>
          <a:p>
            <a:pPr lvl="1">
              <a:defRPr/>
            </a:pPr>
            <a:r>
              <a:rPr lang="en-US" sz="2000" dirty="0">
                <a:solidFill>
                  <a:srgbClr val="006600"/>
                </a:solidFill>
              </a:rPr>
              <a:t>Where to slice that image, dividing the image into 9 sections</a:t>
            </a:r>
          </a:p>
          <a:p>
            <a:pPr lvl="1">
              <a:defRPr/>
            </a:pPr>
            <a:r>
              <a:rPr lang="en-US" sz="2000" dirty="0">
                <a:solidFill>
                  <a:srgbClr val="006600"/>
                </a:solidFill>
              </a:rPr>
              <a:t>Image Slicing can have from one to four values, </a:t>
            </a:r>
          </a:p>
          <a:p>
            <a:pPr lvl="1">
              <a:defRPr/>
            </a:pPr>
            <a:r>
              <a:rPr lang="en-US" sz="2000" dirty="0"/>
              <a:t>specified in the same order: top, right, bottom, left. 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b="1" dirty="0"/>
              <a:t>border-image-repeat</a:t>
            </a:r>
            <a:endParaRPr lang="en-US" b="1" dirty="0">
              <a:solidFill>
                <a:srgbClr val="006600"/>
              </a:solidFill>
            </a:endParaRPr>
          </a:p>
          <a:p>
            <a:pPr lvl="1"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the browser should apply those sections to the edges of element ,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repeated, rounded, stretched</a:t>
            </a:r>
          </a:p>
          <a:p>
            <a:pPr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70E89BB-0CA3-0ECE-8413-7723ED4B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Border Image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7C78971-DFCD-7A8D-457E-17FC5836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1</a:t>
            </a:r>
            <a:r>
              <a:rPr lang="en-US" altLang="en-US"/>
              <a:t>, </a:t>
            </a:r>
            <a:r>
              <a:rPr lang="en-US" altLang="en-US" b="1"/>
              <a:t>3</a:t>
            </a:r>
            <a:r>
              <a:rPr lang="en-US" altLang="en-US"/>
              <a:t>, </a:t>
            </a:r>
            <a:r>
              <a:rPr lang="en-US" altLang="en-US" b="1"/>
              <a:t>7</a:t>
            </a:r>
            <a:r>
              <a:rPr lang="en-US" altLang="en-US"/>
              <a:t> and </a:t>
            </a:r>
            <a:r>
              <a:rPr lang="en-US" altLang="en-US" b="1"/>
              <a:t>9</a:t>
            </a:r>
            <a:r>
              <a:rPr lang="en-US" altLang="en-US"/>
              <a:t> will become the corners of the border</a:t>
            </a:r>
          </a:p>
          <a:p>
            <a:r>
              <a:rPr lang="en-US" altLang="en-US" b="1"/>
              <a:t>2</a:t>
            </a:r>
            <a:r>
              <a:rPr lang="en-US" altLang="en-US"/>
              <a:t>, </a:t>
            </a:r>
            <a:r>
              <a:rPr lang="en-US" altLang="en-US" b="1"/>
              <a:t>4</a:t>
            </a:r>
            <a:r>
              <a:rPr lang="en-US" altLang="en-US"/>
              <a:t>, </a:t>
            </a:r>
            <a:r>
              <a:rPr lang="en-US" altLang="en-US" b="1"/>
              <a:t>6</a:t>
            </a:r>
            <a:r>
              <a:rPr lang="en-US" altLang="en-US"/>
              <a:t> and </a:t>
            </a:r>
            <a:r>
              <a:rPr lang="en-US" altLang="en-US" b="1"/>
              <a:t>8</a:t>
            </a:r>
            <a:r>
              <a:rPr lang="en-US" altLang="en-US"/>
              <a:t> will become the border edge or line</a:t>
            </a:r>
          </a:p>
          <a:p>
            <a:pPr lvl="1"/>
            <a:r>
              <a:rPr lang="en-US" altLang="en-US" sz="2000"/>
              <a:t>the section where it will becomes the edge is repeatable or stretchable.</a:t>
            </a:r>
          </a:p>
          <a:p>
            <a:r>
              <a:rPr lang="en-US" altLang="en-US"/>
              <a:t>The value of the slices can be declared with a </a:t>
            </a:r>
            <a:r>
              <a:rPr lang="en-US" altLang="en-US" b="1"/>
              <a:t>pixel</a:t>
            </a:r>
            <a:r>
              <a:rPr lang="en-US" altLang="en-US"/>
              <a:t> unit or a percentage </a:t>
            </a:r>
            <a:r>
              <a:rPr lang="en-US" altLang="en-US" b="1"/>
              <a:t>(%)</a:t>
            </a:r>
            <a:r>
              <a:rPr lang="en-US" altLang="en-US"/>
              <a:t> unit for flexible measurement.</a:t>
            </a:r>
          </a:p>
          <a:p>
            <a:endParaRPr lang="en-US" altLang="en-US"/>
          </a:p>
        </p:txBody>
      </p:sp>
      <p:pic>
        <p:nvPicPr>
          <p:cNvPr id="22532" name="Picture 3" descr="border-image-slice.jpg">
            <a:extLst>
              <a:ext uri="{FF2B5EF4-FFF2-40B4-BE49-F238E27FC236}">
                <a16:creationId xmlns:a16="http://schemas.microsoft.com/office/drawing/2014/main" id="{87DF7548-D3FE-64B9-BFDB-D542A7B8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70238"/>
            <a:ext cx="6248400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A2EBFD7-10BD-BD01-3E77-14695452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Border Image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E561A7B0-71F1-FB28-5256-BDF8EDF1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.borderBox1{</a:t>
            </a:r>
          </a:p>
          <a:p>
            <a:pPr lvl="2">
              <a:buFontTx/>
              <a:buNone/>
            </a:pPr>
            <a:r>
              <a:rPr lang="en-US" altLang="en-US" sz="800"/>
              <a:t> </a:t>
            </a:r>
            <a:r>
              <a:rPr lang="en-US" altLang="en-US" sz="2000"/>
              <a:t> border: 30px solid pink;</a:t>
            </a:r>
          </a:p>
          <a:p>
            <a:pPr lvl="2">
              <a:buFontTx/>
              <a:buNone/>
            </a:pPr>
            <a:r>
              <a:rPr lang="en-US" altLang="en-US" sz="2000"/>
              <a:t>  height: 40vh;</a:t>
            </a:r>
          </a:p>
          <a:p>
            <a:pPr lvl="2">
              <a:buFontTx/>
              <a:buNone/>
            </a:pPr>
            <a:r>
              <a:rPr lang="en-US" altLang="en-US" sz="2000"/>
              <a:t>  border-image: url("images/pink-doily-bdr.png") 30;</a:t>
            </a:r>
          </a:p>
          <a:p>
            <a:pPr lvl="1">
              <a:buFontTx/>
              <a:buNone/>
            </a:pPr>
            <a:r>
              <a:rPr lang="en-US" altLang="en-US" sz="2000"/>
              <a:t>	}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sv-SE" altLang="en-US" sz="2000"/>
              <a:t>	&lt;div class="borderBox1"&gt;Border Box&lt;/div&gt;</a:t>
            </a:r>
          </a:p>
          <a:p>
            <a:endParaRPr lang="sv-SE" altLang="en-US"/>
          </a:p>
          <a:p>
            <a:pPr lvl="1">
              <a:buFontTx/>
              <a:buNone/>
            </a:pPr>
            <a:r>
              <a:rPr lang="sv-SE" altLang="en-US" sz="2000">
                <a:solidFill>
                  <a:srgbClr val="CC3300"/>
                </a:solidFill>
              </a:rPr>
              <a:t>.roundBorder{</a:t>
            </a:r>
          </a:p>
          <a:p>
            <a:pPr lvl="2">
              <a:buFontTx/>
              <a:buNone/>
            </a:pPr>
            <a:r>
              <a:rPr lang="sv-SE" altLang="en-US" sz="800">
                <a:solidFill>
                  <a:srgbClr val="CC3300"/>
                </a:solidFill>
              </a:rPr>
              <a:t> </a:t>
            </a:r>
            <a:r>
              <a:rPr lang="sv-SE" altLang="en-US" sz="2000">
                <a:solidFill>
                  <a:srgbClr val="CC3300"/>
                </a:solidFill>
              </a:rPr>
              <a:t> border-image: url("images/pink-doily-bdr.png") 30% round;</a:t>
            </a:r>
          </a:p>
          <a:p>
            <a:pPr lvl="2">
              <a:buFontTx/>
              <a:buNone/>
            </a:pPr>
            <a:r>
              <a:rPr lang="sv-SE" altLang="en-US" sz="2000">
                <a:solidFill>
                  <a:srgbClr val="CC3300"/>
                </a:solidFill>
              </a:rPr>
              <a:t>  background-image:url("images/Travel.jpg") no-repeat;</a:t>
            </a:r>
          </a:p>
          <a:p>
            <a:pPr lvl="2">
              <a:buFontTx/>
              <a:buNone/>
            </a:pPr>
            <a:r>
              <a:rPr lang="sv-SE" altLang="en-US" sz="2000">
                <a:solidFill>
                  <a:srgbClr val="CC3300"/>
                </a:solidFill>
              </a:rPr>
              <a:t>  background-size:cover;</a:t>
            </a:r>
          </a:p>
          <a:p>
            <a:pPr lvl="1">
              <a:buFontTx/>
              <a:buNone/>
            </a:pPr>
            <a:r>
              <a:rPr lang="sv-SE" altLang="en-US" sz="2000">
                <a:solidFill>
                  <a:srgbClr val="CC3300"/>
                </a:solidFill>
              </a:rPr>
              <a:t>		}</a:t>
            </a:r>
          </a:p>
          <a:p>
            <a:endParaRPr lang="sv-SE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2B57F61-3963-2EA7-C7AC-CF548EE9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2B9817B-B9CE-1147-9EF1-809FD5D1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Process by which properties are passed from parent to child elements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even though those properties have not been explicitly defined by other means. </a:t>
            </a:r>
          </a:p>
          <a:p>
            <a:endParaRPr lang="en-US" altLang="en-US"/>
          </a:p>
          <a:p>
            <a:r>
              <a:rPr lang="en-US" altLang="en-US"/>
              <a:t>Certain properties are inherited automatically</a:t>
            </a:r>
          </a:p>
          <a:p>
            <a:pPr lvl="1"/>
            <a:r>
              <a:rPr lang="en-US" altLang="en-US" sz="2000"/>
              <a:t>styles that apply to text are inherited,</a:t>
            </a:r>
          </a:p>
          <a:p>
            <a:pPr lvl="1"/>
            <a:r>
              <a:rPr lang="en-US" altLang="en-US" sz="2000"/>
              <a:t>borders, margins and paddings and similar styles are not.</a:t>
            </a:r>
          </a:p>
          <a:p>
            <a:endParaRPr lang="en-US" altLang="en-US"/>
          </a:p>
          <a:p>
            <a:r>
              <a:rPr lang="en-US" altLang="en-US"/>
              <a:t>Inheritance and the Cascade</a:t>
            </a:r>
          </a:p>
          <a:p>
            <a:pPr lvl="1"/>
            <a:r>
              <a:rPr lang="en-US" altLang="en-US" sz="2000"/>
              <a:t>inheritance applies to the DOM tree</a:t>
            </a:r>
          </a:p>
          <a:p>
            <a:pPr lvl="1"/>
            <a:r>
              <a:rPr lang="en-US" altLang="en-US" sz="2000"/>
              <a:t>cascade deals with the style sheet rules.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AF855BF-6A87-0344-2ECB-089F1924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r>
              <a:rPr lang="en-US" altLang="en-US"/>
              <a:t>Inheritance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E4E4F68-0409-7D56-6813-5D094F9C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&lt;style&gt;</a:t>
            </a:r>
          </a:p>
          <a:p>
            <a:pPr>
              <a:buFontTx/>
              <a:buNone/>
            </a:pPr>
            <a:r>
              <a:rPr lang="en-US" altLang="en-US"/>
              <a:t>        p {</a:t>
            </a:r>
          </a:p>
          <a:p>
            <a:pPr>
              <a:buFontTx/>
              <a:buNone/>
            </a:pPr>
            <a:r>
              <a:rPr lang="en-US" altLang="en-US"/>
              <a:t>            color: red;</a:t>
            </a:r>
          </a:p>
          <a:p>
            <a:pPr>
              <a:buFontTx/>
              <a:buNone/>
            </a:pPr>
            <a:r>
              <a:rPr lang="en-US" altLang="en-US"/>
              <a:t>         border:2px solid blue;</a:t>
            </a:r>
          </a:p>
          <a:p>
            <a:pPr>
              <a:buFontTx/>
              <a:buNone/>
            </a:pPr>
            <a:r>
              <a:rPr lang="en-US" altLang="en-US"/>
              <a:t>        }</a:t>
            </a:r>
          </a:p>
          <a:p>
            <a:pPr>
              <a:buFontTx/>
              <a:buNone/>
            </a:pPr>
            <a:r>
              <a:rPr lang="en-US" altLang="en-US"/>
              <a:t>        strong{</a:t>
            </a:r>
          </a:p>
          <a:p>
            <a:pPr>
              <a:buFontTx/>
              <a:buNone/>
            </a:pPr>
            <a:r>
              <a:rPr lang="en-US" altLang="en-US"/>
              <a:t>            border:inherit ;             </a:t>
            </a:r>
          </a:p>
          <a:p>
            <a:pPr>
              <a:buFontTx/>
              <a:buNone/>
            </a:pPr>
            <a:r>
              <a:rPr lang="en-US" altLang="en-US"/>
              <a:t>        }</a:t>
            </a:r>
          </a:p>
          <a:p>
            <a:pPr>
              <a:buFontTx/>
              <a:buNone/>
            </a:pPr>
            <a:r>
              <a:rPr lang="en-US" altLang="en-US"/>
              <a:t>    &lt;/style&gt;</a:t>
            </a:r>
          </a:p>
          <a:p>
            <a:endParaRPr lang="en-US" altLang="en-US"/>
          </a:p>
          <a:p>
            <a:r>
              <a:rPr lang="en-US" altLang="en-US"/>
              <a:t>    &lt;p&gt;</a:t>
            </a:r>
          </a:p>
          <a:p>
            <a:r>
              <a:rPr lang="en-US" altLang="en-US"/>
              <a:t>     &lt;strong&gt;This is the First Paragraph&lt;/strong&gt;</a:t>
            </a:r>
          </a:p>
          <a:p>
            <a:r>
              <a:rPr lang="en-US" altLang="en-US"/>
              <a:t>     The second line of this paragraph is also created with the styles.</a:t>
            </a:r>
          </a:p>
          <a:p>
            <a:r>
              <a:rPr lang="en-US" altLang="en-US"/>
              <a:t>    &lt;/p&gt;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874734D-F36C-46F9-7963-50FEB2BF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!important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292090D-43FB-4486-433E-B33C0F99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Important declarations help override normal specificity when making changes to their stylesheets.</a:t>
            </a:r>
          </a:p>
          <a:p>
            <a:endParaRPr lang="en-US" altLang="en-US"/>
          </a:p>
          <a:p>
            <a:r>
              <a:rPr lang="en-US" altLang="en-US"/>
              <a:t>It provides a way for a stylesheet author to give a CSS value </a:t>
            </a:r>
            <a:r>
              <a:rPr lang="en-US" altLang="en-US" b="1"/>
              <a:t>more weight</a:t>
            </a:r>
            <a:r>
              <a:rPr lang="en-US" altLang="en-US"/>
              <a:t> than it naturally has. </a:t>
            </a:r>
          </a:p>
          <a:p>
            <a:endParaRPr lang="en-US" altLang="en-US"/>
          </a:p>
          <a:p>
            <a:r>
              <a:rPr lang="en-US" altLang="en-US"/>
              <a:t>Its  a reference to an entire CSS declaration, including property and value</a:t>
            </a:r>
          </a:p>
          <a:p>
            <a:endParaRPr lang="en-US" altLang="en-US"/>
          </a:p>
          <a:p>
            <a:r>
              <a:rPr lang="fr-FR" altLang="en-US"/>
              <a:t>#example { font-size: 14px </a:t>
            </a:r>
            <a:r>
              <a:rPr lang="fr-FR" altLang="en-US" b="1"/>
              <a:t>!important</a:t>
            </a:r>
            <a:r>
              <a:rPr lang="fr-FR" altLang="en-US"/>
              <a:t>; } </a:t>
            </a:r>
          </a:p>
          <a:p>
            <a:endParaRPr lang="fr-FR" altLang="en-US"/>
          </a:p>
          <a:p>
            <a:r>
              <a:rPr lang="fr-FR" altLang="en-US"/>
              <a:t>#container #example { font-size: 10px; }</a:t>
            </a:r>
          </a:p>
          <a:p>
            <a:endParaRPr lang="fr-FR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EFC8923-1631-3546-D332-6E23F424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!important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A877A26-298D-69C8-F888-3BB7511F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!important keyword must be placed at the end of the line, </a:t>
            </a:r>
          </a:p>
          <a:p>
            <a:endParaRPr lang="en-US" altLang="en-US"/>
          </a:p>
          <a:p>
            <a:pPr fontAlgn="t"/>
            <a:r>
              <a:rPr lang="en-US" altLang="en-US"/>
              <a:t>Prefix ! Doesn’t means </a:t>
            </a:r>
            <a:r>
              <a:rPr lang="en-US" altLang="en-US" i="1"/>
              <a:t>not</a:t>
            </a:r>
            <a:r>
              <a:rPr lang="en-US" altLang="en-US"/>
              <a:t>.</a:t>
            </a:r>
          </a:p>
          <a:p>
            <a:pPr fontAlgn="t"/>
            <a:endParaRPr lang="en-US" altLang="en-US"/>
          </a:p>
          <a:p>
            <a:pPr fontAlgn="t"/>
            <a:r>
              <a:rPr lang="en-US" altLang="en-US"/>
              <a:t>'this is important, ignore subsequent rules, and any usual specificity issues, apply </a:t>
            </a:r>
            <a:r>
              <a:rPr lang="en-US" altLang="en-US" i="1"/>
              <a:t>this</a:t>
            </a:r>
            <a:r>
              <a:rPr lang="en-US" altLang="en-US"/>
              <a:t> rule!'</a:t>
            </a:r>
          </a:p>
          <a:p>
            <a:pPr fontAlgn="t"/>
            <a:endParaRPr lang="en-US" altLang="en-US"/>
          </a:p>
          <a:p>
            <a:pPr fontAlgn="t"/>
            <a:r>
              <a:rPr lang="en-US" altLang="en-US"/>
              <a:t>Defining a rule with the !important  discards the normal concerns as regards the 'later' rule overriding the 'earlier' ones.</a:t>
            </a:r>
          </a:p>
          <a:p>
            <a:pPr fontAlgn="t"/>
            <a:endParaRPr lang="en-US" altLang="en-US"/>
          </a:p>
          <a:p>
            <a:pPr fontAlgn="t"/>
            <a:r>
              <a:rPr lang="en-US" altLang="en-US"/>
              <a:t>Should be Used with Caution in the most appropriate Cases</a:t>
            </a:r>
          </a:p>
          <a:p>
            <a:pPr fontAlgn="t"/>
            <a:endParaRPr lang="en-US" altLang="en-US"/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8211365-9055-2884-FF65-A5F98D9A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Minify CSS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FA51128C-F254-C3E0-C65C-DEAB3E98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Css can be Minified by Using Tools</a:t>
            </a:r>
          </a:p>
          <a:p>
            <a:endParaRPr lang="en-US" altLang="en-US"/>
          </a:p>
          <a:p>
            <a:r>
              <a:rPr lang="en-US" altLang="en-US"/>
              <a:t>Minify generates a new file with an altered file extension such as .min.css, .min.html, .min.js, .min.json or .min.svg. </a:t>
            </a:r>
          </a:p>
          <a:p>
            <a:endParaRPr lang="en-US" altLang="en-US"/>
          </a:p>
          <a:p>
            <a:r>
              <a:rPr lang="en-US" altLang="en-US"/>
              <a:t>Minify is very light plugin </a:t>
            </a:r>
          </a:p>
          <a:p>
            <a:endParaRPr lang="en-US" altLang="en-US"/>
          </a:p>
          <a:p>
            <a:r>
              <a:rPr lang="en-US" altLang="en-US"/>
              <a:t>Minify does not need Internet access to do its job, it works offline.</a:t>
            </a:r>
          </a:p>
          <a:p>
            <a:endParaRPr lang="en-US" altLang="en-US"/>
          </a:p>
          <a:p>
            <a:r>
              <a:rPr lang="en-US" altLang="en-US"/>
              <a:t>Package is added by Using Install Package Control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9F9EE3-7804-E23C-08D9-99D57A1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Flexible box</a:t>
            </a:r>
          </a:p>
        </p:txBody>
      </p:sp>
      <p:sp>
        <p:nvSpPr>
          <p:cNvPr id="29699" name="Text Placeholder 6">
            <a:extLst>
              <a:ext uri="{FF2B5EF4-FFF2-40B4-BE49-F238E27FC236}">
                <a16:creationId xmlns:a16="http://schemas.microsoft.com/office/drawing/2014/main" id="{5E4B39B8-8A72-BA15-3324-197BB0467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17FFB1F-93B6-6E0E-6C3A-73AC1DE4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 class definition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E74D51A-A103-BB4D-5566-D10781F16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&lt;div class="general-div"&gt;some stuff&lt;/div&gt; </a:t>
            </a:r>
          </a:p>
          <a:p>
            <a:r>
              <a:rPr lang="en-US" altLang="en-US"/>
              <a:t>&lt;div class="general-div special"&gt;some stuff&lt;/div&gt; </a:t>
            </a:r>
          </a:p>
          <a:p>
            <a:r>
              <a:rPr lang="en-US" altLang="en-US"/>
              <a:t>&lt;div class="general-div"&gt;some stuff&lt;/div&gt; </a:t>
            </a:r>
          </a:p>
          <a:p>
            <a:r>
              <a:rPr lang="en-US" altLang="en-US"/>
              <a:t>&lt;div class="extra-div"&gt;some stuff&lt;/div&gt; </a:t>
            </a:r>
          </a:p>
          <a:p>
            <a:r>
              <a:rPr lang="en-US" altLang="en-US"/>
              <a:t>&lt;div class="extra-div special"&gt;some stuff&lt;/div&gt;</a:t>
            </a:r>
          </a:p>
          <a:p>
            <a:endParaRPr lang="en-US" altLang="en-US"/>
          </a:p>
          <a:p>
            <a:r>
              <a:rPr lang="en-US" altLang="en-US"/>
              <a:t>.general-div {width: 300px; height: 300px; border: 1px solid #000;}</a:t>
            </a:r>
          </a:p>
          <a:p>
            <a:r>
              <a:rPr lang="en-US" altLang="en-US"/>
              <a:t> .extra-div {width: 200px; height: 200px; border: 1px solid #666;}</a:t>
            </a:r>
          </a:p>
          <a:p>
            <a:endParaRPr lang="en-US" altLang="en-US"/>
          </a:p>
          <a:p>
            <a:r>
              <a:rPr lang="en-US" altLang="en-US"/>
              <a:t>.general-div.special {background-color: red;}</a:t>
            </a:r>
          </a:p>
          <a:p>
            <a:r>
              <a:rPr lang="en-US" altLang="en-US"/>
              <a:t> .extra-div.special {background-color: blue;}</a:t>
            </a:r>
          </a:p>
          <a:p>
            <a:endParaRPr lang="en-US" altLang="en-US"/>
          </a:p>
          <a:p>
            <a:r>
              <a:rPr lang="en-US" altLang="en-US"/>
              <a:t>.general-div with .special class to have red background, </a:t>
            </a:r>
          </a:p>
          <a:p>
            <a:r>
              <a:rPr lang="en-US" altLang="en-US"/>
              <a:t>extra-div with .special class to have a blue background.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7820494-A75F-7172-A976-6462D9A0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Flex-Box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C590605-89AB-0F75-414C-82BE3D6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i="1"/>
          </a:p>
          <a:p>
            <a:r>
              <a:rPr lang="en-US" altLang="en-US" i="1"/>
              <a:t>A layout mode providing for the arrangement of elements on a page such that the elements behave predictably when the page layout must accommodate different screen sizes  and different display devices</a:t>
            </a:r>
          </a:p>
          <a:p>
            <a:endParaRPr lang="en-US" altLang="en-US"/>
          </a:p>
          <a:p>
            <a:r>
              <a:rPr lang="en-US" altLang="en-US"/>
              <a:t>Alternative to using tables, floats, inline-blocks, and other CSS properties to lay out their site content. </a:t>
            </a:r>
          </a:p>
          <a:p>
            <a:endParaRPr lang="en-US" altLang="en-US" i="1"/>
          </a:p>
          <a:p>
            <a:r>
              <a:rPr lang="en-US" altLang="en-US" i="1"/>
              <a:t>Designed by Setting the Display Property to Flex</a:t>
            </a:r>
          </a:p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. container</a:t>
            </a:r>
            <a:r>
              <a:rPr lang="en-US" altLang="en-US" sz="2000"/>
              <a:t>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   display:</a:t>
            </a:r>
            <a:r>
              <a:rPr lang="en-US" altLang="en-US" sz="2000"/>
              <a:t> flex;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B0B0D3C-A4F4-888D-BEE1-903F9F58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Flex-Direction 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D35FA97-B820-D6CD-813A-61BEA8D9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establishes the main-axis, thus defining the direction flex items are placed in the flex container. </a:t>
            </a:r>
          </a:p>
          <a:p>
            <a:endParaRPr lang="en-US" altLang="en-US"/>
          </a:p>
          <a:p>
            <a:r>
              <a:rPr lang="en-US" altLang="en-US"/>
              <a:t>Flex box is a single-direction layout concept. </a:t>
            </a:r>
          </a:p>
          <a:p>
            <a:pPr lvl="1"/>
            <a:r>
              <a:rPr lang="en-US" altLang="en-US" sz="2000" b="1"/>
              <a:t>laying out either in horizontal rows or vertical columns.</a:t>
            </a:r>
          </a:p>
          <a:p>
            <a:pPr lvl="1"/>
            <a:r>
              <a:rPr lang="en-US" altLang="en-US" sz="2000" b="1"/>
              <a:t>row is the default layout</a:t>
            </a:r>
          </a:p>
          <a:p>
            <a:endParaRPr lang="en-US" altLang="en-US"/>
          </a:p>
          <a:p>
            <a:r>
              <a:rPr lang="en-US" altLang="en-US"/>
              <a:t>.container { </a:t>
            </a:r>
          </a:p>
          <a:p>
            <a:r>
              <a:rPr lang="en-US" altLang="en-US"/>
              <a:t>  flex-direction:  row | row-reverse | column | column-reverse; </a:t>
            </a:r>
          </a:p>
          <a:p>
            <a:r>
              <a:rPr lang="en-US" altLang="en-US"/>
              <a:t>}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BD4FBE0-573D-F7B9-5984-D858AA13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Justify-content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C04BD55-EDAA-BAF8-3C09-A1977C0C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Defines the alignment along the main axis. </a:t>
            </a:r>
          </a:p>
          <a:p>
            <a:endParaRPr lang="en-US" altLang="en-US"/>
          </a:p>
          <a:p>
            <a:r>
              <a:rPr lang="en-US" altLang="en-US"/>
              <a:t>Distribute extra free space left over when either all the flex items on a line are inflexible, or are flexible but have reached their maximum size. </a:t>
            </a:r>
          </a:p>
          <a:p>
            <a:endParaRPr lang="en-US" altLang="en-US"/>
          </a:p>
          <a:p>
            <a:r>
              <a:rPr lang="en-US" altLang="en-US"/>
              <a:t>It also exerts some control over the alignment of items when they overflow the line.</a:t>
            </a:r>
          </a:p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.container {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 justify-content: flex-start | flex-end | center | space-between |  					space-around;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D8A6055-6B6F-D49B-CEDE-502B0948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Flex Box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817E92C-58B7-EA8D-DC3B-F5F0F543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/>
              <a:t>Order</a:t>
            </a:r>
          </a:p>
          <a:p>
            <a:endParaRPr lang="en-US" altLang="en-US"/>
          </a:p>
          <a:p>
            <a:r>
              <a:rPr lang="en-US" altLang="en-US"/>
              <a:t>By default, flex items are laid out in the source order. </a:t>
            </a:r>
          </a:p>
          <a:p>
            <a:r>
              <a:rPr lang="en-US" altLang="en-US"/>
              <a:t>Order property controls the order in which they appear in the flex container.</a:t>
            </a:r>
          </a:p>
          <a:p>
            <a:endParaRPr lang="en-US" altLang="en-US"/>
          </a:p>
          <a:p>
            <a:r>
              <a:rPr lang="en-US" altLang="en-US"/>
              <a:t>.item { order:2; }</a:t>
            </a:r>
          </a:p>
          <a:p>
            <a:endParaRPr lang="en-US" altLang="en-US"/>
          </a:p>
          <a:p>
            <a:r>
              <a:rPr lang="en-US" altLang="en-US" b="1"/>
              <a:t>flex-shrink</a:t>
            </a:r>
          </a:p>
          <a:p>
            <a:r>
              <a:rPr lang="en-US" altLang="en-US"/>
              <a:t>Ability for a flex item to shrink if necessary.</a:t>
            </a:r>
          </a:p>
          <a:p>
            <a:r>
              <a:rPr lang="en-US" altLang="en-US"/>
              <a:t>Negative numbers are invalid.</a:t>
            </a:r>
          </a:p>
          <a:p>
            <a:endParaRPr lang="en-US" altLang="en-US"/>
          </a:p>
          <a:p>
            <a:r>
              <a:rPr lang="en-US" altLang="en-US"/>
              <a:t>.item { flex-shrink: &lt;number&gt;; /* default 1 */ }</a:t>
            </a:r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5258A13-00BB-E5FB-D2A1-D84C0F6F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Flex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A45D-0B46-479E-3713-7C053117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flex-grow</a:t>
            </a:r>
          </a:p>
          <a:p>
            <a:pPr>
              <a:defRPr/>
            </a:pPr>
            <a:r>
              <a:rPr lang="en-US" dirty="0"/>
              <a:t>Ability of  a flex item to grow if necessary. </a:t>
            </a:r>
          </a:p>
          <a:p>
            <a:pPr>
              <a:defRPr/>
            </a:pPr>
            <a:r>
              <a:rPr lang="en-US" dirty="0"/>
              <a:t>Amount  of the available space inside the flex container the item should take up.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If all items have flex-grow set to 1, the remaining space in the container will be distributed equally to all children.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If one of the children has a value of 2, the remaining space would take up twice as much space as the others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.item { flex-grow: &lt;number&gt;;   /* default 0 */ }</a:t>
            </a:r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D608365-2FDB-7B38-61F0-33E9AF4B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Flex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3A6F-A91F-0412-9124-24C2FC70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flex-basis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defines the default size of an element before the remaining space is distributed.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It can be a length (e.g. 20%, 5rem, etc.) or a keyword.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auto: "look at my width or height property”</a:t>
            </a:r>
          </a:p>
          <a:p>
            <a:pPr lvl="1"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r>
              <a:rPr lang="en-US" b="1" dirty="0"/>
              <a:t>flex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This is the shorthand for flex-grow, flex-shrink and flex-basis combined.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The second and third parameters (flex-shrink and flex-basis) are optional. Default is 0 1 auto.</a:t>
            </a:r>
            <a:endParaRPr lang="en-US" sz="2000">
              <a:ea typeface="+mn-ea"/>
              <a:cs typeface="+mn-cs"/>
            </a:endParaRPr>
          </a:p>
          <a:p>
            <a:pPr lvl="1"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r>
              <a:rPr lang="en-US" b="1" dirty="0"/>
              <a:t>It is recommended that you use this shorthand property</a:t>
            </a:r>
            <a:r>
              <a:rPr lang="en-US" dirty="0"/>
              <a:t> 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B2D6-75C4-33EF-C743-85B0F34B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Block-Level Elements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B92B7827-E754-383A-DE8B-472584E4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A block level element in HTML create a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“block”</a:t>
            </a:r>
            <a:r>
              <a:rPr lang="en-US" altLang="en-US">
                <a:cs typeface="Arial" panose="020B0604020202020204" pitchFamily="34" charset="0"/>
              </a:rPr>
              <a:t> or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“box”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Browsers typically 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display</a:t>
            </a:r>
            <a:r>
              <a:rPr lang="en-US" altLang="en-US">
                <a:cs typeface="Arial" panose="020B0604020202020204" pitchFamily="34" charset="0"/>
              </a:rPr>
              <a:t> the block-level element with a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new line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Block level elements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may contain inline elements </a:t>
            </a:r>
            <a:r>
              <a:rPr lang="en-US" altLang="en-US">
                <a:cs typeface="Arial" panose="020B0604020202020204" pitchFamily="34" charset="0"/>
              </a:rPr>
              <a:t>and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other block-level elements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The block level elements create 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“larger” structure</a:t>
            </a:r>
            <a:r>
              <a:rPr lang="en-US" altLang="en-US">
                <a:cs typeface="Arial" panose="020B0604020202020204" pitchFamily="34" charset="0"/>
              </a:rPr>
              <a:t> than inline elements.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BC2A-26AA-E78A-244E-06E5CA2E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List of Block-Level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AD57D1-F449-AEE0-8418-8310D5D00F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1" cy="5456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54">
                <a:tc>
                  <a:txBody>
                    <a:bodyPr/>
                    <a:lstStyle/>
                    <a:p>
                      <a:r>
                        <a:rPr lang="en-US" sz="1600" dirty="0"/>
                        <a:t>&lt;address&gt;</a:t>
                      </a:r>
                    </a:p>
                    <a:p>
                      <a:r>
                        <a:rPr lang="en-US" sz="1600" b="0" dirty="0"/>
                        <a:t>Contact information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figcaption</a:t>
                      </a:r>
                      <a:r>
                        <a:rPr lang="en-US" sz="1600" dirty="0"/>
                        <a:t>&gt;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Figure caption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ol</a:t>
                      </a:r>
                      <a:r>
                        <a:rPr lang="en-US" sz="1600" dirty="0"/>
                        <a:t>&gt;</a:t>
                      </a:r>
                    </a:p>
                    <a:p>
                      <a:r>
                        <a:rPr lang="en-US" sz="1600" b="0" dirty="0"/>
                        <a:t>Ordered list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08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&lt;article&gt;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Article content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&lt;figure&gt;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Groups media content with a caption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&lt;output&gt;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 output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&lt;aside&gt;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Aside content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&lt;footer&gt;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 or page footer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&lt;p&gt;</a:t>
                      </a:r>
                    </a:p>
                    <a:p>
                      <a:r>
                        <a:rPr lang="en-US" sz="1600" b="0" dirty="0"/>
                        <a:t>Paragraph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&lt;audio&gt;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Audio player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&lt;form&gt;</a:t>
                      </a:r>
                    </a:p>
                    <a:p>
                      <a:r>
                        <a:rPr lang="en-US" sz="1600" b="0" dirty="0"/>
                        <a:t>Input form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&lt;pre&gt;</a:t>
                      </a:r>
                    </a:p>
                    <a:p>
                      <a:r>
                        <a:rPr lang="en-US" sz="1600" b="0" dirty="0"/>
                        <a:t>Preformatted text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</a:t>
                      </a:r>
                      <a:r>
                        <a:rPr lang="en-US" sz="1600" b="1" dirty="0" err="1"/>
                        <a:t>blockquote</a:t>
                      </a:r>
                      <a:r>
                        <a:rPr lang="en-US" sz="1600" b="1" dirty="0"/>
                        <a:t>&gt;</a:t>
                      </a:r>
                    </a:p>
                    <a:p>
                      <a:r>
                        <a:rPr lang="en-US" sz="1600" b="0" dirty="0"/>
                        <a:t>Long (“block”) quotation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&lt;h1&gt;&lt;h2&gt;&lt;h3&gt;&lt;h4&gt;&lt;h5&gt;&lt;h6&gt;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Heading levels 1 - 6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&lt;section&gt;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 of the page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&lt;canvas&gt;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Drawing canvas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&lt;header&gt;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 or page header.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&lt;table&gt;</a:t>
                      </a:r>
                    </a:p>
                    <a:p>
                      <a:r>
                        <a:rPr lang="en-US" sz="1600" b="0" dirty="0"/>
                        <a:t>Table.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</a:t>
                      </a:r>
                      <a:r>
                        <a:rPr lang="en-US" sz="1600" b="1" dirty="0" err="1"/>
                        <a:t>dd</a:t>
                      </a:r>
                      <a:r>
                        <a:rPr lang="en-US" sz="1600" b="1" dirty="0"/>
                        <a:t>&gt;</a:t>
                      </a:r>
                    </a:p>
                    <a:p>
                      <a:r>
                        <a:rPr lang="en-US" sz="1600" b="0" dirty="0"/>
                        <a:t>Definition</a:t>
                      </a:r>
                      <a:r>
                        <a:rPr lang="en-US" sz="1600" b="0" baseline="0" dirty="0"/>
                        <a:t> description</a:t>
                      </a:r>
                      <a:endParaRPr lang="en-US" sz="1600" b="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</a:t>
                      </a:r>
                      <a:r>
                        <a:rPr lang="en-US" sz="1600" b="1" dirty="0" err="1"/>
                        <a:t>hgroup</a:t>
                      </a:r>
                      <a:r>
                        <a:rPr lang="en-US" sz="1600" b="1" dirty="0"/>
                        <a:t>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Groups header</a:t>
                      </a:r>
                      <a:r>
                        <a:rPr lang="en-US" sz="16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information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</a:t>
                      </a:r>
                      <a:r>
                        <a:rPr lang="en-US" sz="1600" b="1" dirty="0" err="1"/>
                        <a:t>tfoot</a:t>
                      </a:r>
                      <a:r>
                        <a:rPr lang="en-US" sz="1600" b="1" dirty="0"/>
                        <a:t>&gt;</a:t>
                      </a:r>
                    </a:p>
                    <a:p>
                      <a:r>
                        <a:rPr lang="en-US" sz="1600" b="0" dirty="0"/>
                        <a:t>Table footer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&lt;div&gt;</a:t>
                      </a:r>
                    </a:p>
                    <a:p>
                      <a:r>
                        <a:rPr lang="en-US" sz="1600" b="0" dirty="0"/>
                        <a:t>Document division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&lt;hr&gt;</a:t>
                      </a:r>
                    </a:p>
                    <a:p>
                      <a:r>
                        <a:rPr lang="en-US" sz="1600" b="0" dirty="0"/>
                        <a:t>Horizontal  rule (dividing line)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</a:t>
                      </a:r>
                      <a:r>
                        <a:rPr lang="en-US" sz="1600" b="1" dirty="0" err="1"/>
                        <a:t>ul</a:t>
                      </a:r>
                      <a:r>
                        <a:rPr lang="en-US" sz="1600" b="1" dirty="0"/>
                        <a:t>&gt;</a:t>
                      </a:r>
                    </a:p>
                    <a:p>
                      <a:r>
                        <a:rPr lang="en-US" sz="1600" b="0" dirty="0"/>
                        <a:t>Unordered list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&lt;dl&gt;</a:t>
                      </a:r>
                    </a:p>
                    <a:p>
                      <a:r>
                        <a:rPr lang="en-US" sz="1600" b="0" dirty="0"/>
                        <a:t>Definition list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</a:t>
                      </a:r>
                      <a:r>
                        <a:rPr lang="en-US" sz="1600" b="1" dirty="0" err="1"/>
                        <a:t>fieldset</a:t>
                      </a:r>
                      <a:r>
                        <a:rPr lang="en-US" sz="1600" b="1" dirty="0"/>
                        <a:t>&gt;</a:t>
                      </a:r>
                    </a:p>
                    <a:p>
                      <a:r>
                        <a:rPr lang="en-US" sz="1600" b="0" dirty="0"/>
                        <a:t>Field set label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&lt;video&gt;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 player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8983E37-9995-6E71-9066-595AB24E7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Inline Elements</a:t>
            </a:r>
            <a:r>
              <a:rPr lang="en-US" altLang="en-US" sz="4000"/>
              <a:t> </a:t>
            </a:r>
          </a:p>
        </p:txBody>
      </p:sp>
      <p:sp>
        <p:nvSpPr>
          <p:cNvPr id="27651" name="Content Placeholder 6">
            <a:extLst>
              <a:ext uri="{FF2B5EF4-FFF2-40B4-BE49-F238E27FC236}">
                <a16:creationId xmlns:a16="http://schemas.microsoft.com/office/drawing/2014/main" id="{C677ECA6-FD91-8D44-71E0-95B0CDD0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7652" name="Picture 17" descr="inline">
            <a:extLst>
              <a:ext uri="{FF2B5EF4-FFF2-40B4-BE49-F238E27FC236}">
                <a16:creationId xmlns:a16="http://schemas.microsoft.com/office/drawing/2014/main" id="{1F2966E7-B894-6B76-1227-FC8CE7A5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5838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18">
            <a:extLst>
              <a:ext uri="{FF2B5EF4-FFF2-40B4-BE49-F238E27FC236}">
                <a16:creationId xmlns:a16="http://schemas.microsoft.com/office/drawing/2014/main" id="{D61053B6-2B95-516D-AB55-6840527A5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35972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&lt;div id="row1" &gt;</a:t>
            </a:r>
          </a:p>
          <a:p>
            <a:pPr eaLnBrk="1" hangingPunct="1"/>
            <a:r>
              <a:rPr lang="en-US" altLang="en-US"/>
              <a:t>    &lt;span class="norm"&gt;This is small text and &lt;/span&gt;</a:t>
            </a:r>
          </a:p>
          <a:p>
            <a:pPr eaLnBrk="1" hangingPunct="1"/>
            <a:r>
              <a:rPr lang="en-US" altLang="en-US"/>
              <a:t>    &lt;span class="big"&gt;this is big&lt;/span&gt;</a:t>
            </a:r>
          </a:p>
          <a:p>
            <a:pPr eaLnBrk="1" hangingPunct="1"/>
            <a:r>
              <a:rPr lang="en-US" altLang="en-US"/>
              <a:t>    &lt;span class="italicText"&gt; I am Italic&lt;/span&gt;</a:t>
            </a:r>
          </a:p>
          <a:p>
            <a:pPr eaLnBrk="1" hangingPunct="1"/>
            <a:r>
              <a:rPr lang="en-US" altLang="en-US"/>
              <a:t>&lt;/div&gt;</a:t>
            </a:r>
          </a:p>
        </p:txBody>
      </p:sp>
      <p:sp>
        <p:nvSpPr>
          <p:cNvPr id="27654" name="Text Box 19">
            <a:extLst>
              <a:ext uri="{FF2B5EF4-FFF2-40B4-BE49-F238E27FC236}">
                <a16:creationId xmlns:a16="http://schemas.microsoft.com/office/drawing/2014/main" id="{3F759675-466A-564F-6FDD-65F58C21B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28800"/>
            <a:ext cx="28511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.norm {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color</a:t>
            </a:r>
            <a:r>
              <a:rPr lang="en-US" altLang="en-US" sz="1400"/>
              <a:t>:</a:t>
            </a:r>
            <a:r>
              <a:rPr lang="en-US" altLang="en-US" sz="1400">
                <a:solidFill>
                  <a:srgbClr val="CC3300"/>
                </a:solidFill>
              </a:rPr>
              <a:t>red</a:t>
            </a:r>
            <a:r>
              <a:rPr lang="en-US" altLang="en-US" sz="1400"/>
              <a:t>;</a:t>
            </a:r>
          </a:p>
          <a:p>
            <a:pPr eaLnBrk="1" hangingPunct="1"/>
            <a:r>
              <a:rPr lang="en-US" altLang="en-US" sz="1400"/>
              <a:t>}</a:t>
            </a:r>
          </a:p>
          <a:p>
            <a:pPr eaLnBrk="1" hangingPunct="1"/>
            <a:r>
              <a:rPr lang="en-US" altLang="en-US" sz="1400"/>
              <a:t>.big {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color</a:t>
            </a:r>
            <a:r>
              <a:rPr lang="en-US" altLang="en-US" sz="1400"/>
              <a:t>:</a:t>
            </a:r>
            <a:r>
              <a:rPr lang="en-US" altLang="en-US" sz="1400">
                <a:solidFill>
                  <a:srgbClr val="CC3300"/>
                </a:solidFill>
              </a:rPr>
              <a:t>blue</a:t>
            </a:r>
            <a:r>
              <a:rPr lang="en-US" altLang="en-US" sz="1400"/>
              <a:t>;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font-weight</a:t>
            </a:r>
            <a:r>
              <a:rPr lang="en-US" altLang="en-US" sz="1400"/>
              <a:t>:</a:t>
            </a:r>
            <a:r>
              <a:rPr lang="en-US" altLang="en-US" sz="1400">
                <a:solidFill>
                  <a:srgbClr val="CC3300"/>
                </a:solidFill>
              </a:rPr>
              <a:t>bold</a:t>
            </a:r>
            <a:r>
              <a:rPr lang="en-US" altLang="en-US" sz="1400"/>
              <a:t>;</a:t>
            </a:r>
          </a:p>
          <a:p>
            <a:pPr eaLnBrk="1" hangingPunct="1"/>
            <a:r>
              <a:rPr lang="en-US" altLang="en-US" sz="1400"/>
              <a:t>}</a:t>
            </a:r>
          </a:p>
          <a:p>
            <a:pPr eaLnBrk="1" hangingPunct="1"/>
            <a:r>
              <a:rPr lang="en-US" altLang="en-US" sz="1400"/>
              <a:t>.italicText {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color</a:t>
            </a:r>
            <a:r>
              <a:rPr lang="en-US" altLang="en-US" sz="1400"/>
              <a:t>:</a:t>
            </a:r>
            <a:r>
              <a:rPr lang="en-US" altLang="en-US" sz="1400">
                <a:solidFill>
                  <a:srgbClr val="CC3300"/>
                </a:solidFill>
              </a:rPr>
              <a:t>green</a:t>
            </a:r>
            <a:r>
              <a:rPr lang="en-US" altLang="en-US" sz="1400"/>
              <a:t>;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font-style</a:t>
            </a:r>
            <a:r>
              <a:rPr lang="en-US" altLang="en-US" sz="1400"/>
              <a:t>:</a:t>
            </a:r>
            <a:r>
              <a:rPr lang="en-US" altLang="en-US" sz="1400">
                <a:solidFill>
                  <a:srgbClr val="CC3300"/>
                </a:solidFill>
              </a:rPr>
              <a:t>italic</a:t>
            </a:r>
            <a:r>
              <a:rPr lang="en-US" altLang="en-US" sz="1400"/>
              <a:t>;</a:t>
            </a:r>
          </a:p>
          <a:p>
            <a:pPr eaLnBrk="1" hangingPunct="1"/>
            <a:r>
              <a:rPr lang="en-US" altLang="en-US" sz="1400"/>
              <a:t>}</a:t>
            </a:r>
          </a:p>
          <a:p>
            <a:pPr eaLnBrk="1" hangingPunct="1"/>
            <a:r>
              <a:rPr lang="en-US" altLang="en-US" sz="1400"/>
              <a:t>#row1 {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padding</a:t>
            </a:r>
            <a:r>
              <a:rPr lang="en-US" altLang="en-US" sz="1400"/>
              <a:t>:10px;</a:t>
            </a:r>
          </a:p>
          <a:p>
            <a:pPr eaLnBrk="1" hangingPunct="1"/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border</a:t>
            </a:r>
            <a:r>
              <a:rPr lang="en-US" altLang="en-US" sz="1400"/>
              <a:t>:</a:t>
            </a:r>
            <a:r>
              <a:rPr lang="en-US" altLang="en-US" sz="1400">
                <a:solidFill>
                  <a:srgbClr val="CC3300"/>
                </a:solidFill>
              </a:rPr>
              <a:t>solid</a:t>
            </a:r>
            <a:r>
              <a:rPr lang="en-US" altLang="en-US" sz="1400"/>
              <a:t> 1px #000;</a:t>
            </a:r>
          </a:p>
          <a:p>
            <a:pPr eaLnBrk="1" hangingPunct="1"/>
            <a:r>
              <a:rPr lang="en-US" altLang="en-US" sz="140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E90E7A3-0584-C8A4-47AE-AC525F725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685800"/>
          </a:xfrm>
        </p:spPr>
        <p:txBody>
          <a:bodyPr/>
          <a:lstStyle/>
          <a:p>
            <a:pPr eaLnBrk="1" hangingPunct="1"/>
            <a:r>
              <a:rPr lang="en-US" altLang="en-US"/>
              <a:t>CSS </a:t>
            </a:r>
            <a:r>
              <a:rPr lang="en-US" altLang="en-US">
                <a:solidFill>
                  <a:srgbClr val="FF00FF"/>
                </a:solidFill>
              </a:rPr>
              <a:t>Display</a:t>
            </a:r>
            <a:r>
              <a:rPr lang="en-US" altLang="en-US">
                <a:solidFill>
                  <a:srgbClr val="FF66CC"/>
                </a:solidFill>
              </a:rPr>
              <a:t> </a:t>
            </a:r>
            <a:r>
              <a:rPr lang="en-US" altLang="en-US"/>
              <a:t>properties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60B54A-0998-0F7C-AB79-C190773CF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>
                <a:solidFill>
                  <a:srgbClr val="FF00FF"/>
                </a:solidFill>
                <a:cs typeface="Arial" panose="020B0604020202020204" pitchFamily="34" charset="0"/>
              </a:rPr>
              <a:t>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cs typeface="Arial" panose="020B0604020202020204" pitchFamily="34" charset="0"/>
              </a:rPr>
              <a:t>display property </a:t>
            </a:r>
            <a:r>
              <a:rPr lang="en-US" altLang="en-US" sz="2000">
                <a:cs typeface="Arial" panose="020B0604020202020204" pitchFamily="34" charset="0"/>
              </a:rPr>
              <a:t>configures 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how</a:t>
            </a:r>
            <a:r>
              <a:rPr lang="en-US" altLang="en-US" sz="2000">
                <a:cs typeface="Arial" panose="020B0604020202020204" pitchFamily="34" charset="0"/>
              </a:rPr>
              <a:t> and </a:t>
            </a: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if</a:t>
            </a:r>
            <a:r>
              <a:rPr lang="en-US" altLang="en-US" sz="2000">
                <a:cs typeface="Arial" panose="020B0604020202020204" pitchFamily="34" charset="0"/>
              </a:rPr>
              <a:t> an 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element</a:t>
            </a:r>
            <a:r>
              <a:rPr lang="en-US" altLang="en-US" sz="2000">
                <a:cs typeface="Arial" panose="020B0604020202020204" pitchFamily="34" charset="0"/>
              </a:rPr>
              <a:t> is 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displayed</a:t>
            </a:r>
            <a:r>
              <a:rPr lang="en-US" altLang="en-US" sz="2000">
                <a:cs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An element configured with: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cs typeface="Arial" panose="020B0604020202020204" pitchFamily="34" charset="0"/>
              </a:rPr>
              <a:t>display:none</a:t>
            </a:r>
            <a:r>
              <a:rPr lang="en-US" altLang="en-US" sz="2000" b="1">
                <a:cs typeface="Arial" panose="020B0604020202020204" pitchFamily="34" charset="0"/>
              </a:rPr>
              <a:t> ;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will </a:t>
            </a:r>
            <a:r>
              <a:rPr lang="en-US" altLang="en-US" sz="1800" b="1">
                <a:cs typeface="Arial" panose="020B0604020202020204" pitchFamily="34" charset="0"/>
              </a:rPr>
              <a:t>not be displayed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and does not occupy any space</a:t>
            </a:r>
            <a:endParaRPr lang="en-US" altLang="en-US" sz="1800" b="1"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used when </a:t>
            </a:r>
            <a:r>
              <a:rPr lang="en-US" altLang="en-US" sz="1800" b="1">
                <a:solidFill>
                  <a:schemeClr val="hlink"/>
                </a:solidFill>
                <a:cs typeface="Arial" panose="020B0604020202020204" pitchFamily="34" charset="0"/>
              </a:rPr>
              <a:t>configuring styles to print</a:t>
            </a:r>
            <a:r>
              <a:rPr lang="en-US" altLang="en-US" sz="1800">
                <a:cs typeface="Arial" panose="020B0604020202020204" pitchFamily="34" charset="0"/>
              </a:rPr>
              <a:t> a web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hlink"/>
                </a:solidFill>
                <a:cs typeface="Arial" panose="020B0604020202020204" pitchFamily="34" charset="0"/>
              </a:rPr>
              <a:t>display:block ;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will be </a:t>
            </a:r>
            <a:r>
              <a:rPr lang="en-US" altLang="en-US" sz="1800" b="1">
                <a:cs typeface="Arial" panose="020B0604020202020204" pitchFamily="34" charset="0"/>
              </a:rPr>
              <a:t>rendered</a:t>
            </a:r>
            <a:r>
              <a:rPr lang="en-US" altLang="en-US" sz="1800">
                <a:cs typeface="Arial" panose="020B0604020202020204" pitchFamily="34" charset="0"/>
              </a:rPr>
              <a:t> as a </a:t>
            </a:r>
            <a:r>
              <a:rPr lang="en-US" altLang="en-US" sz="1800" b="1">
                <a:solidFill>
                  <a:srgbClr val="00CC66"/>
                </a:solidFill>
                <a:cs typeface="Arial" panose="020B0604020202020204" pitchFamily="34" charset="0"/>
              </a:rPr>
              <a:t>block</a:t>
            </a:r>
            <a:r>
              <a:rPr lang="en-US" altLang="en-US" sz="1800" b="1">
                <a:solidFill>
                  <a:srgbClr val="66FF66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>
                <a:cs typeface="Arial" panose="020B0604020202020204" pitchFamily="34" charset="0"/>
              </a:rPr>
              <a:t>element – </a:t>
            </a:r>
            <a:r>
              <a:rPr lang="en-US" altLang="en-US" sz="1800">
                <a:cs typeface="Arial" panose="020B0604020202020204" pitchFamily="34" charset="0"/>
              </a:rPr>
              <a:t>a</a:t>
            </a:r>
            <a:r>
              <a:rPr lang="en-US" altLang="en-US" sz="1800" b="1">
                <a:cs typeface="Arial" panose="020B0604020202020204" pitchFamily="34" charset="0"/>
              </a:rPr>
              <a:t> line break above and below</a:t>
            </a:r>
            <a:r>
              <a:rPr lang="en-US" altLang="en-US" sz="1800">
                <a:cs typeface="Arial" panose="020B0604020202020204" pitchFamily="34" charset="0"/>
              </a:rPr>
              <a:t> (even if it is actually an </a:t>
            </a:r>
            <a:r>
              <a:rPr lang="en-US" altLang="en-US" sz="1800" b="1">
                <a:solidFill>
                  <a:srgbClr val="00CC00"/>
                </a:solidFill>
                <a:cs typeface="Arial" panose="020B0604020202020204" pitchFamily="34" charset="0"/>
              </a:rPr>
              <a:t>inline</a:t>
            </a:r>
            <a:r>
              <a:rPr lang="en-US" altLang="en-US" sz="1800" b="1">
                <a:cs typeface="Arial" panose="020B0604020202020204" pitchFamily="34" charset="0"/>
              </a:rPr>
              <a:t> element</a:t>
            </a:r>
            <a:r>
              <a:rPr lang="en-US" altLang="en-US" sz="1800">
                <a:cs typeface="Arial" panose="020B0604020202020204" pitchFamily="34" charset="0"/>
              </a:rPr>
              <a:t>, such as an </a:t>
            </a:r>
            <a:r>
              <a:rPr lang="en-US" altLang="en-US" sz="1800" b="1">
                <a:solidFill>
                  <a:srgbClr val="FF00FF"/>
                </a:solidFill>
                <a:cs typeface="Arial" panose="020B0604020202020204" pitchFamily="34" charset="0"/>
              </a:rPr>
              <a:t>anchor</a:t>
            </a:r>
            <a:r>
              <a:rPr lang="en-US" altLang="en-US" sz="1800" b="1">
                <a:cs typeface="Arial" panose="020B0604020202020204" pitchFamily="34" charset="0"/>
              </a:rPr>
              <a:t> </a:t>
            </a:r>
            <a:r>
              <a:rPr lang="en-US" altLang="en-US" sz="1800">
                <a:cs typeface="Arial" panose="020B0604020202020204" pitchFamily="34" charset="0"/>
              </a:rPr>
              <a:t>tag).</a:t>
            </a:r>
            <a:endParaRPr lang="en-US" altLang="en-US" sz="140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hlink"/>
                </a:solidFill>
                <a:cs typeface="Arial" panose="020B0604020202020204" pitchFamily="34" charset="0"/>
              </a:rPr>
              <a:t>display:inline;</a:t>
            </a:r>
          </a:p>
          <a:p>
            <a:pPr lvl="2"/>
            <a:r>
              <a:rPr lang="en-US" altLang="en-US" sz="1800">
                <a:cs typeface="Arial" panose="020B0604020202020204" pitchFamily="34" charset="0"/>
              </a:rPr>
              <a:t>The element will be </a:t>
            </a:r>
            <a:r>
              <a:rPr lang="en-US" altLang="en-US" sz="1800" b="1">
                <a:cs typeface="Arial" panose="020B0604020202020204" pitchFamily="34" charset="0"/>
              </a:rPr>
              <a:t>rendered</a:t>
            </a:r>
            <a:r>
              <a:rPr lang="en-US" altLang="en-US" sz="1800">
                <a:cs typeface="Arial" panose="020B0604020202020204" pitchFamily="34" charset="0"/>
              </a:rPr>
              <a:t> as an </a:t>
            </a:r>
            <a:r>
              <a:rPr lang="en-US" altLang="en-US" sz="1800" b="1">
                <a:solidFill>
                  <a:srgbClr val="00CC00"/>
                </a:solidFill>
                <a:cs typeface="Arial" panose="020B0604020202020204" pitchFamily="34" charset="0"/>
              </a:rPr>
              <a:t>inline</a:t>
            </a:r>
            <a:r>
              <a:rPr lang="en-US" altLang="en-US" sz="1800">
                <a:cs typeface="Arial" panose="020B0604020202020204" pitchFamily="34" charset="0"/>
              </a:rPr>
              <a:t> element – </a:t>
            </a:r>
            <a:r>
              <a:rPr lang="en-US" altLang="en-US" sz="1800" b="1">
                <a:cs typeface="Arial" panose="020B0604020202020204" pitchFamily="34" charset="0"/>
              </a:rPr>
              <a:t>no line break above and below </a:t>
            </a:r>
            <a:r>
              <a:rPr lang="en-US" altLang="en-US" sz="1800">
                <a:cs typeface="Arial" panose="020B0604020202020204" pitchFamily="34" charset="0"/>
              </a:rPr>
              <a:t>(</a:t>
            </a:r>
            <a:r>
              <a:rPr lang="en-US" altLang="en-US" sz="1800" b="1">
                <a:cs typeface="Arial" panose="020B0604020202020204" pitchFamily="34" charset="0"/>
              </a:rPr>
              <a:t>even</a:t>
            </a:r>
            <a:r>
              <a:rPr lang="en-US" altLang="en-US" sz="1800">
                <a:cs typeface="Arial" panose="020B0604020202020204" pitchFamily="34" charset="0"/>
              </a:rPr>
              <a:t> if it is actually a </a:t>
            </a:r>
            <a:r>
              <a:rPr lang="en-US" altLang="en-US" sz="1800" b="1">
                <a:cs typeface="Arial" panose="020B0604020202020204" pitchFamily="34" charset="0"/>
              </a:rPr>
              <a:t>block element </a:t>
            </a:r>
            <a:r>
              <a:rPr lang="en-US" altLang="en-US" sz="1800">
                <a:cs typeface="Arial" panose="020B0604020202020204" pitchFamily="34" charset="0"/>
              </a:rPr>
              <a:t>– such as a &lt;</a:t>
            </a:r>
            <a:r>
              <a:rPr lang="en-US" altLang="en-US" sz="1800" b="1">
                <a:solidFill>
                  <a:srgbClr val="FF0000"/>
                </a:solidFill>
                <a:cs typeface="Arial" panose="020B0604020202020204" pitchFamily="34" charset="0"/>
              </a:rPr>
              <a:t>li</a:t>
            </a:r>
            <a:r>
              <a:rPr lang="en-US" altLang="en-US" sz="1800">
                <a:cs typeface="Arial" panose="020B0604020202020204" pitchFamily="34" charset="0"/>
              </a:rPr>
              <a:t>&gt;).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3600">
              <a:cs typeface="Arial" panose="020B0604020202020204" pitchFamily="34" charset="0"/>
            </a:endParaRP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B695ADA0-C55A-89A3-BA22-F1E9EFD9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786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9840015-F947-AEE8-D99F-2EEFF584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Changing How an Element is Displayed</a:t>
            </a:r>
            <a:br>
              <a:rPr lang="en-US" altLang="en-US" sz="3600">
                <a:solidFill>
                  <a:schemeClr val="tx1"/>
                </a:solidFill>
              </a:rPr>
            </a:br>
            <a:endParaRPr lang="en-US" altLang="en-US" sz="240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3D6961D-BEA0-08CC-22FC-9733ABF6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Changing an inline element to a block element, or vice versa, can be useful for making the page look a specific way, and still follow web standards.</a:t>
            </a:r>
          </a:p>
          <a:p>
            <a:r>
              <a:rPr lang="en-US" altLang="en-US"/>
              <a:t>The following example displays &lt;li&gt; elements as inline elements:</a:t>
            </a:r>
          </a:p>
          <a:p>
            <a:r>
              <a:rPr lang="en-US" altLang="en-US"/>
              <a:t>Example</a:t>
            </a:r>
          </a:p>
          <a:p>
            <a:r>
              <a:rPr lang="en-US" altLang="en-US"/>
              <a:t>li {</a:t>
            </a:r>
            <a:br>
              <a:rPr lang="en-US" altLang="en-US"/>
            </a:br>
            <a:r>
              <a:rPr lang="en-US" altLang="en-US"/>
              <a:t>    display: inline;</a:t>
            </a:r>
            <a:br>
              <a:rPr lang="en-US" altLang="en-US"/>
            </a:br>
            <a:r>
              <a:rPr lang="en-US" altLang="en-US"/>
              <a:t>}</a:t>
            </a:r>
          </a:p>
          <a:p>
            <a:br>
              <a:rPr lang="en-US" altLang="en-US"/>
            </a:br>
            <a:r>
              <a:rPr lang="en-US" altLang="en-US"/>
              <a:t>Example</a:t>
            </a:r>
          </a:p>
          <a:p>
            <a:r>
              <a:rPr lang="en-US" altLang="en-US"/>
              <a:t>span {</a:t>
            </a:r>
            <a:br>
              <a:rPr lang="en-US" altLang="en-US"/>
            </a:br>
            <a:r>
              <a:rPr lang="en-US" altLang="en-US"/>
              <a:t>    display: block;</a:t>
            </a:r>
            <a:br>
              <a:rPr lang="en-US" altLang="en-US"/>
            </a:br>
            <a:r>
              <a:rPr lang="en-US" altLang="en-US"/>
              <a:t>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A63909E-9E51-AFB3-3DBA-8F1C15AD2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CSS UNITS - Sizes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8F5185-CCA7-806B-1974-A9C515BF7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Relative length measurements: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Lucida Console" pitchFamily="49" charset="0"/>
              </a:rPr>
              <a:t>px</a:t>
            </a:r>
            <a:r>
              <a:rPr lang="en-US" sz="2000" dirty="0"/>
              <a:t> (pixels – size varies depending on screen resolution)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Lucida Console" pitchFamily="49" charset="0"/>
              </a:rPr>
              <a:t>em</a:t>
            </a:r>
            <a:r>
              <a:rPr lang="en-US" sz="2000" dirty="0"/>
              <a:t> (usually the height of a font’s uppercase M)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</a:rPr>
              <a:t>ex</a:t>
            </a:r>
            <a:r>
              <a:rPr lang="en-US" sz="2000" dirty="0"/>
              <a:t> (usually the height of a font’s lowercase x)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Percentages (of the font’s default size)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Absolute-length measurements (units that do not vary in size):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in (inches)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cm (centimeters)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mm (millimeters)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/>
              <a:t>pt</a:t>
            </a:r>
            <a:r>
              <a:rPr lang="en-US" sz="2000" dirty="0"/>
              <a:t> (points; 1 </a:t>
            </a:r>
            <a:r>
              <a:rPr lang="en-US" sz="2000" dirty="0" err="1"/>
              <a:t>pt</a:t>
            </a:r>
            <a:r>
              <a:rPr lang="en-US" sz="2000" dirty="0"/>
              <a:t> = 1/72 in)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pc (picas; 1 pc = 12 </a:t>
            </a:r>
            <a:r>
              <a:rPr lang="en-US" sz="2000" dirty="0" err="1"/>
              <a:t>pt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39A1552-F62E-3077-D649-28DB1368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366336-8FC5-A648-81BE-56510EF8A97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D1F2529-538F-D9B8-D312-9C7FA999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31AC647-4A1B-C137-4B1E-A03AEBB7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The Power of CSS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 History of CSS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Introducing CSS3</a:t>
            </a:r>
          </a:p>
          <a:p>
            <a:pPr>
              <a:lnSpc>
                <a:spcPct val="150000"/>
              </a:lnSpc>
            </a:pPr>
            <a:r>
              <a:rPr lang="en-US" altLang="en-US"/>
              <a:t>Box Model</a:t>
            </a:r>
          </a:p>
          <a:p>
            <a:pPr>
              <a:lnSpc>
                <a:spcPct val="150000"/>
              </a:lnSpc>
            </a:pPr>
            <a:r>
              <a:rPr lang="en-US" altLang="en-US"/>
              <a:t>Browser Support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Selectors and Pseudo Classes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Fonts and Text Effects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Fonts on the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B740A08-AEA1-C5CB-D109-61220F2CA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COMMENTS IN CSS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3384DD-F39E-65F9-BACC-79C72D424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&lt;style&gt;</a:t>
            </a:r>
          </a:p>
          <a:p>
            <a:pPr marL="0" indent="0">
              <a:buFontTx/>
              <a:buNone/>
            </a:pPr>
            <a:r>
              <a:rPr lang="en-US" altLang="en-US"/>
              <a:t> /*</a:t>
            </a:r>
          </a:p>
          <a:p>
            <a:pPr marL="0" indent="0">
              <a:buFontTx/>
              <a:buNone/>
            </a:pPr>
            <a:r>
              <a:rPr lang="en-US" altLang="en-US"/>
              <a:t>	 p {</a:t>
            </a:r>
          </a:p>
          <a:p>
            <a:pPr marL="0" indent="0">
              <a:buFontTx/>
              <a:buNone/>
            </a:pPr>
            <a:r>
              <a:rPr lang="en-US" altLang="en-US"/>
              <a:t>		font-family: sans-serif;</a:t>
            </a:r>
          </a:p>
          <a:p>
            <a:pPr marL="0" indent="0">
              <a:buFontTx/>
              <a:buNone/>
            </a:pPr>
            <a:r>
              <a:rPr lang="en-US" altLang="en-US"/>
              <a:t>		font-size: 15pt;</a:t>
            </a:r>
          </a:p>
          <a:p>
            <a:pPr marL="0" indent="0">
              <a:buFontTx/>
              <a:buNone/>
            </a:pPr>
            <a:r>
              <a:rPr lang="en-US" altLang="en-US"/>
              <a:t>	   }</a:t>
            </a:r>
          </a:p>
          <a:p>
            <a:pPr marL="0" indent="0">
              <a:buFontTx/>
              <a:buNone/>
            </a:pPr>
            <a:r>
              <a:rPr lang="en-US" altLang="en-US"/>
              <a:t> */</a:t>
            </a:r>
          </a:p>
          <a:p>
            <a:pPr marL="0" indent="0">
              <a:buFontTx/>
              <a:buNone/>
            </a:pPr>
            <a:r>
              <a:rPr lang="en-US" altLang="en-US"/>
              <a:t>&lt;/style&gt;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1263A1DD-B092-D820-31AF-1F6F7067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32F204-9886-654D-B531-C449283B6819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18F27-9FAE-2255-08C8-C7C27F73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</a:t>
            </a:r>
          </a:p>
        </p:txBody>
      </p:sp>
      <p:sp>
        <p:nvSpPr>
          <p:cNvPr id="32771" name="Text Placeholder 4">
            <a:extLst>
              <a:ext uri="{FF2B5EF4-FFF2-40B4-BE49-F238E27FC236}">
                <a16:creationId xmlns:a16="http://schemas.microsoft.com/office/drawing/2014/main" id="{FCCC0AEE-754C-2264-8BCD-9585C406B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D3C8271-C334-7633-475E-75A5619A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 Selectors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58613DA-DA34-DD1F-93E9-E5981A7C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Selectors are at the heart of CSS. </a:t>
            </a:r>
          </a:p>
          <a:p>
            <a:endParaRPr lang="en-US" altLang="en-US"/>
          </a:p>
          <a:p>
            <a:r>
              <a:rPr lang="en-US" altLang="en-US"/>
              <a:t>CSS allowed the matching of  elements by type, class, and/or id. </a:t>
            </a:r>
          </a:p>
          <a:p>
            <a:endParaRPr lang="en-US" altLang="en-US"/>
          </a:p>
          <a:p>
            <a:r>
              <a:rPr lang="en-US" altLang="en-US"/>
              <a:t>CSS2.1 added pseudo-elements, pseudo-classes, and combinators. </a:t>
            </a:r>
          </a:p>
          <a:p>
            <a:endParaRPr lang="en-US" altLang="en-US"/>
          </a:p>
          <a:p>
            <a:r>
              <a:rPr lang="en-US" altLang="en-US"/>
              <a:t>With CSS3, we can target almost any element on the page with a wide range of selectors.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03CDA02-9C15-6F60-A19F-0B82A30E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Selector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D7B1C5D-D5B9-A299-3336-FF9CD1A6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* {</a:t>
            </a:r>
          </a:p>
          <a:p>
            <a:r>
              <a:rPr lang="en-US" altLang="en-US" b="1"/>
              <a:t> margin: 0;</a:t>
            </a:r>
          </a:p>
          <a:p>
            <a:r>
              <a:rPr lang="en-US" altLang="en-US" b="1"/>
              <a:t> padding: 0;</a:t>
            </a:r>
          </a:p>
          <a:p>
            <a:r>
              <a:rPr lang="en-US" altLang="en-US" b="1"/>
              <a:t>}</a:t>
            </a:r>
          </a:p>
          <a:p>
            <a:endParaRPr lang="en-US" altLang="en-US"/>
          </a:p>
          <a:p>
            <a:r>
              <a:rPr lang="en-US" altLang="en-US"/>
              <a:t>The star symbol will target every single element on the page. </a:t>
            </a:r>
          </a:p>
          <a:p>
            <a:endParaRPr lang="en-US" altLang="en-US"/>
          </a:p>
          <a:p>
            <a:r>
              <a:rPr lang="en-US" altLang="en-US"/>
              <a:t>Used  to zero out the margins and padding. </a:t>
            </a:r>
          </a:p>
          <a:p>
            <a:endParaRPr lang="en-US" altLang="en-US"/>
          </a:p>
          <a:p>
            <a:r>
              <a:rPr lang="en-US" altLang="en-US"/>
              <a:t>It adds too much </a:t>
            </a:r>
            <a:r>
              <a:rPr lang="en-US" altLang="en-US" i="1"/>
              <a:t>weight</a:t>
            </a:r>
            <a:r>
              <a:rPr lang="en-US" altLang="en-US"/>
              <a:t> on the browser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4574D43-B7E7-27E6-0E1E-81CB4C66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 by Id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C619C34-A7DA-F286-E10F-4A9A2BA48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#container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 width: 960px;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 margin: auto;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Prefixing the hash symbol to a selector allows us to target by id. </a:t>
            </a:r>
          </a:p>
          <a:p>
            <a:endParaRPr lang="en-US" altLang="en-US"/>
          </a:p>
          <a:p>
            <a:r>
              <a:rPr lang="en-US" altLang="en-US"/>
              <a:t>Most common usage</a:t>
            </a:r>
          </a:p>
          <a:p>
            <a:endParaRPr lang="en-US" altLang="en-US"/>
          </a:p>
          <a:p>
            <a:r>
              <a:rPr lang="en-US" altLang="en-US"/>
              <a:t>id selectors are rigid and don't allow for reuse. </a:t>
            </a:r>
          </a:p>
          <a:p>
            <a:endParaRPr lang="en-US" altLang="en-US"/>
          </a:p>
          <a:p>
            <a:r>
              <a:rPr lang="en-US" altLang="en-US"/>
              <a:t>Can use a pseudo-class.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BE90ED5-0207-1DD4-E401-12B839CF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Selector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3FF109B-256C-13AC-C1FD-895620A1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.error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color: red;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This is a class selector. </a:t>
            </a:r>
          </a:p>
          <a:p>
            <a:endParaRPr lang="en-US" altLang="en-US"/>
          </a:p>
          <a:p>
            <a:r>
              <a:rPr lang="en-US" altLang="en-US"/>
              <a:t>The difference between ids and classes is that, with the latter, you can target multiple elements. </a:t>
            </a:r>
          </a:p>
          <a:p>
            <a:endParaRPr lang="en-US" altLang="en-US"/>
          </a:p>
          <a:p>
            <a:r>
              <a:rPr lang="en-US" altLang="en-US"/>
              <a:t>Use classes when you want your styling to apply to a group of elements.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148667E4-FCA6-D65F-81DD-CE887BB3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Selector Grouping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3637A4AB-13D8-D9FE-F47D-5189B5A4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be  grouped using a comma (,) separator. </a:t>
            </a:r>
          </a:p>
          <a:p>
            <a:endParaRPr lang="en-US" altLang="en-US"/>
          </a:p>
          <a:p>
            <a:r>
              <a:rPr lang="en-US" altLang="en-US"/>
              <a:t>Any element that matches either of the selectors in the group: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C3300"/>
                </a:solidFill>
              </a:rPr>
              <a:t>td, th { ⋮ declarations }</a:t>
            </a:r>
          </a:p>
          <a:p>
            <a:endParaRPr lang="en-US" altLang="en-US"/>
          </a:p>
          <a:p>
            <a:pPr lvl="1"/>
            <a:r>
              <a:rPr lang="en-US" altLang="en-US" sz="2000"/>
              <a:t>Similar to the  logical OR operator, </a:t>
            </a:r>
          </a:p>
          <a:p>
            <a:pPr lvl="1"/>
            <a:r>
              <a:rPr lang="en-US" altLang="en-US" sz="2000"/>
              <a:t>but it’s important to remember that each selector in a group is autonomous. </a:t>
            </a:r>
          </a:p>
          <a:p>
            <a:endParaRPr lang="en-US" altLang="en-US"/>
          </a:p>
          <a:p>
            <a:r>
              <a:rPr lang="en-US" altLang="en-US" b="1"/>
              <a:t>#foo td, th { ⋮ declarations } </a:t>
            </a:r>
          </a:p>
          <a:p>
            <a:endParaRPr lang="en-US" altLang="en-US"/>
          </a:p>
          <a:p>
            <a:r>
              <a:rPr lang="en-US" altLang="en-US"/>
              <a:t>#foo td { ⋮ declarations } th { ⋮ declarations 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6C34E33-7134-38B1-0059-6CE485FC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Compound Selectors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71923EF-8C96-AB58-E2D6-FA5169DBC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Compound selectors are more specific than simple selectors. </a:t>
            </a:r>
          </a:p>
          <a:p>
            <a:endParaRPr lang="en-US" altLang="en-US"/>
          </a:p>
          <a:p>
            <a:r>
              <a:rPr lang="en-US" altLang="en-US"/>
              <a:t> For instance, if a style sheet defines both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Courier Bold" pitchFamily="49" charset="0"/>
              </a:rPr>
              <a:t>  </a:t>
            </a:r>
            <a:r>
              <a:rPr lang="en-US" altLang="en-US" sz="1800" b="1">
                <a:latin typeface="Courier Bold" pitchFamily="49" charset="0"/>
              </a:rPr>
              <a:t>p     { color : red }</a:t>
            </a:r>
            <a:br>
              <a:rPr lang="en-US" altLang="en-US" sz="1800" b="1">
                <a:latin typeface="Courier Bold" pitchFamily="49" charset="0"/>
              </a:rPr>
            </a:br>
            <a:r>
              <a:rPr lang="en-US" altLang="en-US" sz="1800" b="1">
                <a:latin typeface="Courier Bold" pitchFamily="49" charset="0"/>
              </a:rPr>
              <a:t>  div p { color : blue }</a:t>
            </a:r>
            <a:br>
              <a:rPr lang="en-US" altLang="en-US" sz="1800">
                <a:latin typeface="Courier Bold" pitchFamily="49" charset="0"/>
              </a:rPr>
            </a:br>
            <a:endParaRPr lang="en-US" altLang="en-US" sz="1800">
              <a:latin typeface="Courier Bold" pitchFamily="49" charset="0"/>
            </a:endParaRPr>
          </a:p>
          <a:p>
            <a:r>
              <a:rPr lang="en-US" altLang="en-US"/>
              <a:t>Then for a </a:t>
            </a:r>
            <a:r>
              <a:rPr lang="en-US" altLang="en-US" b="1">
                <a:latin typeface="Courier Bold" pitchFamily="49" charset="0"/>
              </a:rPr>
              <a:t>&lt;p&gt;</a:t>
            </a:r>
            <a:r>
              <a:rPr lang="en-US" altLang="en-US"/>
              <a:t> tag that is inside a </a:t>
            </a:r>
            <a:r>
              <a:rPr lang="en-US" altLang="en-US" b="1">
                <a:latin typeface="Courier Bold" pitchFamily="49" charset="0"/>
              </a:rPr>
              <a:t>&lt;div&gt;</a:t>
            </a:r>
            <a:r>
              <a:rPr lang="en-US" altLang="en-US"/>
              <a:t> element, the second rule would apply.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3544049-BE90-E62F-E8C8-0D961063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 Selector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5601E93-52EE-8F92-E2B9-1F15E586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a[title]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 color: green;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Select the anchor tags that have a title attribute. 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a[href=“Welcome.html]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color:  green;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 sz="2400" b="1">
              <a:solidFill>
                <a:srgbClr val="C00000"/>
              </a:solidFill>
            </a:endParaRPr>
          </a:p>
          <a:p>
            <a:r>
              <a:rPr lang="en-US" altLang="en-US" sz="2400" b="1">
                <a:solidFill>
                  <a:srgbClr val="C00000"/>
                </a:solidFill>
              </a:rPr>
              <a:t>*</a:t>
            </a:r>
            <a:r>
              <a:rPr lang="en-US" altLang="en-US"/>
              <a:t>   appear </a:t>
            </a:r>
            <a:r>
              <a:rPr lang="en-US" altLang="en-US" i="1"/>
              <a:t>somewhere</a:t>
            </a:r>
            <a:r>
              <a:rPr lang="en-US" altLang="en-US"/>
              <a:t> in the attribute's value. </a:t>
            </a:r>
          </a:p>
          <a:p>
            <a:r>
              <a:rPr lang="en-US" altLang="en-US" sz="2400" b="1">
                <a:solidFill>
                  <a:srgbClr val="C00000"/>
                </a:solidFill>
              </a:rPr>
              <a:t>^ </a:t>
            </a:r>
            <a:r>
              <a:rPr lang="en-US" altLang="en-US"/>
              <a:t>   for Beginning of the String</a:t>
            </a:r>
          </a:p>
          <a:p>
            <a:r>
              <a:rPr lang="en-US" altLang="en-US" sz="2400" b="1">
                <a:solidFill>
                  <a:srgbClr val="C00000"/>
                </a:solidFill>
              </a:rPr>
              <a:t>$</a:t>
            </a:r>
            <a:r>
              <a:rPr lang="en-US" altLang="en-US"/>
              <a:t>   is used for end of the String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FB4C21-6984-920D-F47B-0F6A70EDE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 selectors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03733B7-5DD7-B9D8-99F2-B97468B60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Attribute selectors selects elements based upon the attributes present in the HTML Tags and their value.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</a:t>
            </a:r>
            <a:r>
              <a:rPr lang="en-US" altLang="en-US" sz="2000">
                <a:latin typeface="Courier New" panose="02070309020205020404" pitchFamily="49" charset="0"/>
              </a:rPr>
              <a:t>IMG</a:t>
            </a:r>
            <a:r>
              <a:rPr lang="en-US" altLang="en-US" sz="2000" b="1">
                <a:solidFill>
                  <a:srgbClr val="CC3300"/>
                </a:solidFill>
                <a:latin typeface="Courier New" panose="02070309020205020404" pitchFamily="49" charset="0"/>
              </a:rPr>
              <a:t>[src="small.gif"]</a:t>
            </a:r>
            <a:r>
              <a:rPr lang="en-US" altLang="en-US" sz="2000">
                <a:latin typeface="Courier New" panose="02070309020205020404" pitchFamily="49" charset="0"/>
              </a:rPr>
              <a:t> { 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		border: 1px solid #000; 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  <a:r>
              <a:rPr lang="en-US" altLang="en-US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will work for 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&lt;img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src=“small.gif”</a:t>
            </a:r>
            <a:r>
              <a:rPr lang="en-US" altLang="en-US" sz="2400">
                <a:latin typeface="Courier New" panose="02070309020205020404" pitchFamily="49" charset="0"/>
              </a:rPr>
              <a:t> /&gt;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A7D7DD5A-E25F-F48E-CAD1-26C34051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/>
          </a:p>
          <a:p>
            <a:pPr algn="l" eaLnBrk="1" hangingPunct="1"/>
            <a:fld id="{DB9C0C54-DE4C-E54C-8984-4DB534A5CB57}" type="slidenum">
              <a:rPr lang="en-US" altLang="en-US"/>
              <a:pPr algn="l" eaLnBrk="1" hangingPunct="1"/>
              <a:t>3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17DC952-9E79-F5AD-F176-AF6EA23FB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203200"/>
            <a:ext cx="8153400" cy="914400"/>
          </a:xfrm>
        </p:spPr>
        <p:txBody>
          <a:bodyPr/>
          <a:lstStyle/>
          <a:p>
            <a:r>
              <a:rPr lang="en-US" altLang="en-US"/>
              <a:t>Cascading StyleSheets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BA562C5-0EF2-6957-8E69-B4966C74E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355725"/>
            <a:ext cx="8408987" cy="52419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altLang="en-US"/>
              <a:t>The main aim of HTML was to create content for a web page. </a:t>
            </a:r>
          </a:p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altLang="en-US"/>
              <a:t>HTML tags when used for formatting the web pages, made websites cumbersome and expensive.</a:t>
            </a:r>
          </a:p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altLang="en-US"/>
              <a:t>CSS was created by  World Wide Web Consortium (W3C) in order to separate out formatting from content creation.</a:t>
            </a:r>
          </a:p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altLang="en-US"/>
              <a:t>Cascading Style Sheets were introduced from HTML 4.0 where all formatting tags were moved to a separate external .css file.</a:t>
            </a:r>
          </a:p>
          <a:p>
            <a:pPr eaLnBrk="1" hangingPunct="1"/>
            <a:endParaRPr lang="en-US" altLang="zh-CN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Helps to keep a common look and feel</a:t>
            </a:r>
          </a:p>
          <a:p>
            <a:pPr>
              <a:lnSpc>
                <a:spcPct val="120000"/>
              </a:lnSpc>
              <a:spcBef>
                <a:spcPct val="70000"/>
              </a:spcBef>
            </a:pPr>
            <a:endParaRPr lang="en-US" altLang="en-US"/>
          </a:p>
          <a:p>
            <a:pPr>
              <a:lnSpc>
                <a:spcPct val="120000"/>
              </a:lnSpc>
              <a:spcBef>
                <a:spcPct val="70000"/>
              </a:spcBef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76BAF50-3745-B76C-344D-912FF6F1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Descendent Selector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0E61B12A-A5BF-700E-FCAE-34D199E1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Ul  a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text-decoration: none;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The next most comment selector is the descendant selector. </a:t>
            </a:r>
          </a:p>
          <a:p>
            <a:endParaRPr lang="en-US" altLang="en-US"/>
          </a:p>
          <a:p>
            <a:r>
              <a:rPr lang="en-US" altLang="en-US"/>
              <a:t>When you need to be more specific with your selectors, you use these. </a:t>
            </a:r>
          </a:p>
          <a:p>
            <a:endParaRPr lang="en-US" altLang="en-US"/>
          </a:p>
          <a:p>
            <a:r>
              <a:rPr lang="en-US" altLang="en-US"/>
              <a:t>Example : To target the anchors which are within an unordered list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B237E6E-E6AA-FE2C-911B-76CED8FE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Adjacent Selector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48EDB33D-733F-4377-8AF3-4F8E6976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ul + p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   color: red;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This is referred to as an adjacent selector. </a:t>
            </a:r>
          </a:p>
          <a:p>
            <a:endParaRPr lang="en-US" altLang="en-US"/>
          </a:p>
          <a:p>
            <a:r>
              <a:rPr lang="en-US" altLang="en-US"/>
              <a:t>It will select </a:t>
            </a:r>
            <a:r>
              <a:rPr lang="en-US" altLang="en-US" i="1"/>
              <a:t>only</a:t>
            </a:r>
            <a:r>
              <a:rPr lang="en-US" altLang="en-US"/>
              <a:t> the element that is immediately preceded by the former element. </a:t>
            </a:r>
          </a:p>
          <a:p>
            <a:endParaRPr lang="en-US" altLang="en-US"/>
          </a:p>
          <a:p>
            <a:r>
              <a:rPr lang="en-US" altLang="en-US"/>
              <a:t>In this case, only the first paragraph after each ul will have red text.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97059CF-B6DA-E208-8AC1-E9D56A512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Child selectors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7417ED0-3B1A-1346-A3E9-163952B53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   A child selector is used to select an element that is a direct child of another element (parent). Child selectors will not select all descendants, only direct children.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</a:t>
            </a:r>
            <a:r>
              <a:rPr lang="en-US" altLang="en-US"/>
              <a:t>		HTML					CSS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&lt;div &gt;				DIV.abc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>
                <a:latin typeface="Courier New" panose="02070309020205020404" pitchFamily="49" charset="0"/>
              </a:rPr>
              <a:t> P {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&lt;</a:t>
            </a:r>
            <a:r>
              <a:rPr lang="en-US" altLang="en-US" b="1">
                <a:solidFill>
                  <a:srgbClr val="CC3300"/>
                </a:solidFill>
                <a:latin typeface="Courier New" panose="02070309020205020404" pitchFamily="49" charset="0"/>
              </a:rPr>
              <a:t>div class=“abc”</a:t>
            </a:r>
            <a:r>
              <a:rPr lang="en-US" altLang="en-US">
                <a:latin typeface="Courier New" panose="02070309020205020404" pitchFamily="49" charset="0"/>
              </a:rPr>
              <a:t>&gt;		  font-weight:bold;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&lt;</a:t>
            </a:r>
            <a:r>
              <a:rPr lang="en-US" altLang="en-US" b="1">
                <a:solidFill>
                  <a:srgbClr val="CC33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>
                <a:latin typeface="Courier New" panose="02070309020205020404" pitchFamily="49" charset="0"/>
              </a:rPr>
              <a:t>&gt;				}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Hello there! 					    	&lt;/p&gt;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&lt;/div&gt;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&lt;/div&gt;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AB373F6-93DE-31A8-1250-9685DEB2E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Pseudo-classes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B365F01-9F16-E5F2-1F28-6EFC829D0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800"/>
              <a:t>selector:pseudo-class { property: value }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:link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:visited                    }  Link (A tag) related pseudo classes</a:t>
            </a:r>
            <a:br>
              <a:rPr lang="en-US" altLang="en-US" sz="1800"/>
            </a:br>
            <a:r>
              <a:rPr lang="en-US" altLang="en-US" sz="1800"/>
              <a:t>:hover </a:t>
            </a:r>
            <a:br>
              <a:rPr lang="en-US" altLang="en-US" sz="1800"/>
            </a:br>
            <a:r>
              <a:rPr lang="en-US" altLang="en-US" sz="1800"/>
              <a:t>:active 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:after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:before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:first-child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:focus		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:first-letter	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:first-line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:lang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4BDD385F-2988-3C6C-BE20-79C43DB5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/>
          </a:p>
          <a:p>
            <a:pPr algn="l" eaLnBrk="1" hangingPunct="1"/>
            <a:fld id="{5B9FE168-08FC-A841-B965-0E37C834A093}" type="slidenum">
              <a:rPr lang="en-US" altLang="en-US"/>
              <a:pPr algn="l" eaLnBrk="1" hangingPunct="1"/>
              <a:t>34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F7D20D9-8080-1AD7-F83F-6AEB5EB7F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196850"/>
            <a:ext cx="8153400" cy="914400"/>
          </a:xfrm>
        </p:spPr>
        <p:txBody>
          <a:bodyPr/>
          <a:lstStyle/>
          <a:p>
            <a:r>
              <a:rPr lang="en-US" altLang="en-US"/>
              <a:t>CSS-Pseudo classes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85BFF75-D35D-D736-F980-8DA0FC405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9088" y="914400"/>
            <a:ext cx="8458200" cy="5626100"/>
          </a:xfrm>
        </p:spPr>
        <p:txBody>
          <a:bodyPr/>
          <a:lstStyle/>
          <a:p>
            <a:r>
              <a:rPr lang="en-US" altLang="en-US"/>
              <a:t>Pseudo classes are used to include special effects to some selectors.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</a:p>
          <a:p>
            <a:pPr>
              <a:buFontTx/>
              <a:buNone/>
            </a:pPr>
            <a:r>
              <a:rPr lang="en-US" altLang="en-US"/>
              <a:t>Syntax :  </a:t>
            </a:r>
            <a:r>
              <a:rPr lang="en-US" altLang="en-US">
                <a:solidFill>
                  <a:srgbClr val="CC3300"/>
                </a:solidFill>
              </a:rPr>
              <a:t>selector:pseudo-class {property:value}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</a:t>
            </a:r>
            <a:r>
              <a:rPr lang="en-US" altLang="en-US">
                <a:solidFill>
                  <a:srgbClr val="0000FF"/>
                </a:solidFill>
              </a:rPr>
              <a:t>For example: a:link {color:#00FF00}  </a:t>
            </a:r>
          </a:p>
          <a:p>
            <a:endParaRPr lang="en-US" altLang="en-US"/>
          </a:p>
          <a:p>
            <a:r>
              <a:rPr lang="en-US" altLang="en-US"/>
              <a:t>CSS classes can be used with pseudo-classes.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</a:p>
          <a:p>
            <a:pPr>
              <a:buFontTx/>
              <a:buNone/>
            </a:pPr>
            <a:r>
              <a:rPr lang="en-US" altLang="en-US"/>
              <a:t>Syntax: </a:t>
            </a:r>
            <a:r>
              <a:rPr lang="en-US" altLang="en-US">
                <a:solidFill>
                  <a:srgbClr val="CC3300"/>
                </a:solidFill>
              </a:rPr>
              <a:t>selector.class:pseudo-class {property:value}</a:t>
            </a:r>
            <a:br>
              <a:rPr lang="en-US" altLang="en-US"/>
            </a:br>
            <a:endParaRPr lang="en-US" altLang="en-US"/>
          </a:p>
          <a:p>
            <a:pPr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For example:	a.red:visited {color:#FF0000}</a:t>
            </a:r>
            <a:br>
              <a:rPr lang="en-US" altLang="en-US">
                <a:solidFill>
                  <a:srgbClr val="0000FF"/>
                </a:solidFill>
              </a:rPr>
            </a:br>
            <a:endParaRPr lang="en-US" altLang="en-US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en-US"/>
              <a:t>   &lt;a class="red" href=“c:\css_syntax.html"&gt;CSS Syntax&lt;/a&gt;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FEE937F9-2FFB-42D2-D1FB-2CBB65DB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/>
          </a:p>
          <a:p>
            <a:pPr algn="l" eaLnBrk="1" hangingPunct="1"/>
            <a:fld id="{E165BCFF-B31E-2C4C-A0DD-5D0EC7D46BB9}" type="slidenum">
              <a:rPr lang="en-US" altLang="en-US"/>
              <a:pPr algn="l" eaLnBrk="1" hangingPunct="1"/>
              <a:t>35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329B628-045B-B0F1-16ED-AB151669C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03200"/>
            <a:ext cx="8153400" cy="914400"/>
          </a:xfrm>
        </p:spPr>
        <p:txBody>
          <a:bodyPr/>
          <a:lstStyle/>
          <a:p>
            <a:r>
              <a:rPr lang="en-US" altLang="en-US"/>
              <a:t>CSS-Pseudo classes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3812CD7-EB8A-54B3-0956-963AD94B5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938" y="990600"/>
            <a:ext cx="8458200" cy="5434013"/>
          </a:xfrm>
        </p:spPr>
        <p:txBody>
          <a:bodyPr/>
          <a:lstStyle/>
          <a:p>
            <a:r>
              <a:rPr lang="en-US" altLang="en-US"/>
              <a:t>Some of the pseudo classes are</a:t>
            </a:r>
          </a:p>
          <a:p>
            <a:pPr lvl="1"/>
            <a:r>
              <a:rPr lang="en-US" altLang="en-US" sz="2000">
                <a:hlinkClick r:id="rId2"/>
              </a:rPr>
              <a:t>:active</a:t>
            </a:r>
            <a:r>
              <a:rPr lang="en-US" altLang="en-US" sz="2000"/>
              <a:t> Adds a style to an activated element</a:t>
            </a:r>
          </a:p>
          <a:p>
            <a:pPr lvl="1"/>
            <a:r>
              <a:rPr lang="en-US" altLang="en-US" sz="2000">
                <a:hlinkClick r:id="rId3"/>
              </a:rPr>
              <a:t>:first-child</a:t>
            </a:r>
            <a:r>
              <a:rPr lang="en-US" altLang="en-US" sz="2000"/>
              <a:t> Adds a style to the first element that is the included in  another element</a:t>
            </a:r>
          </a:p>
          <a:p>
            <a:pPr lvl="1"/>
            <a:r>
              <a:rPr lang="en-US" altLang="en-US" sz="2000">
                <a:hlinkClick r:id="rId4"/>
              </a:rPr>
              <a:t>:focus</a:t>
            </a:r>
            <a:r>
              <a:rPr lang="en-US" altLang="en-US" sz="2000"/>
              <a:t> Adds a style to an element that has keyboard input focus</a:t>
            </a:r>
          </a:p>
          <a:p>
            <a:pPr lvl="1"/>
            <a:r>
              <a:rPr lang="en-US" altLang="en-US" sz="2000">
                <a:hlinkClick r:id="rId5"/>
              </a:rPr>
              <a:t>:hover</a:t>
            </a:r>
            <a:r>
              <a:rPr lang="en-US" altLang="en-US" sz="2000"/>
              <a:t> Adds a style to an element when mouse moves over it</a:t>
            </a:r>
          </a:p>
          <a:p>
            <a:pPr lvl="1"/>
            <a:r>
              <a:rPr lang="en-US" altLang="en-US" sz="2000">
                <a:hlinkClick r:id="rId6"/>
              </a:rPr>
              <a:t>:lang</a:t>
            </a:r>
            <a:r>
              <a:rPr lang="en-US" altLang="en-US" sz="2000"/>
              <a:t> Adds a style to an element with the specific lang attribute</a:t>
            </a:r>
          </a:p>
          <a:p>
            <a:pPr lvl="1"/>
            <a:r>
              <a:rPr lang="en-US" altLang="en-US" sz="2000">
                <a:hlinkClick r:id="rId7"/>
              </a:rPr>
              <a:t>:link</a:t>
            </a:r>
            <a:r>
              <a:rPr lang="en-US" altLang="en-US" sz="2000"/>
              <a:t> Adds a style to an unvisited link</a:t>
            </a:r>
          </a:p>
          <a:p>
            <a:pPr lvl="1"/>
            <a:r>
              <a:rPr lang="en-US" altLang="en-US" sz="2000">
                <a:hlinkClick r:id="rId8"/>
              </a:rPr>
              <a:t>:visited</a:t>
            </a:r>
            <a:r>
              <a:rPr lang="en-US" altLang="en-US" sz="2000"/>
              <a:t> Adds a style to a visited link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951FC94-5A06-172F-D096-2924D8B1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 Class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F9C4FC8-173D-CA1D-CC84-56EB50F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input[type=radio]:checked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border: 1px solid black;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A user interface element that has  been </a:t>
            </a:r>
            <a:r>
              <a:rPr lang="en-US" altLang="en-US" i="1"/>
              <a:t>checked</a:t>
            </a:r>
          </a:p>
          <a:p>
            <a:endParaRPr lang="en-US" altLang="en-US" i="1"/>
          </a:p>
          <a:p>
            <a:r>
              <a:rPr lang="pt-BR" altLang="en-US" b="1">
                <a:solidFill>
                  <a:srgbClr val="C00000"/>
                </a:solidFill>
              </a:rPr>
              <a:t>div:hover {</a:t>
            </a:r>
          </a:p>
          <a:p>
            <a:r>
              <a:rPr lang="pt-BR" altLang="en-US" b="1">
                <a:solidFill>
                  <a:srgbClr val="C00000"/>
                </a:solidFill>
              </a:rPr>
              <a:t>background: #e3e3e3;</a:t>
            </a:r>
          </a:p>
          <a:p>
            <a:r>
              <a:rPr lang="pt-BR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 </a:t>
            </a:r>
            <a:r>
              <a:rPr lang="en-US" altLang="en-US" b="1">
                <a:latin typeface="Courier Bold" pitchFamily="49" charset="0"/>
              </a:rPr>
              <a:t> a:link    { color : red }</a:t>
            </a:r>
          </a:p>
          <a:p>
            <a:r>
              <a:rPr lang="en-US" altLang="en-US">
                <a:latin typeface="Courier Bold" pitchFamily="49" charset="0"/>
              </a:rPr>
              <a:t> </a:t>
            </a:r>
            <a:r>
              <a:rPr lang="en-US" altLang="en-US" b="1">
                <a:latin typeface="Courier Bold" pitchFamily="49" charset="0"/>
              </a:rPr>
              <a:t>a:visited { color : green }</a:t>
            </a:r>
          </a:p>
          <a:p>
            <a:r>
              <a:rPr lang="en-US" altLang="en-US">
                <a:latin typeface="Courier Bold" pitchFamily="49" charset="0"/>
              </a:rPr>
              <a:t> </a:t>
            </a:r>
            <a:r>
              <a:rPr lang="en-US" altLang="en-US" b="1">
                <a:latin typeface="Courier Bold" pitchFamily="49" charset="0"/>
              </a:rPr>
              <a:t>a:hover   { color: yellow }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6695333-D272-9855-30F5-21A458EA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 Psuedo Classes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9C3EDEC3-2B05-FFF8-E9CB-FFD64AE0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altLang="en-US">
                <a:hlinkClick r:id="rId2"/>
              </a:rPr>
              <a:t>:last-child</a:t>
            </a:r>
            <a:br>
              <a:rPr lang="en-US" altLang="en-US"/>
            </a:br>
            <a:r>
              <a:rPr lang="en-US" altLang="en-US"/>
              <a:t>matches an element that’s the last child element of its parent element</a:t>
            </a:r>
          </a:p>
          <a:p>
            <a:r>
              <a:rPr lang="en-US" altLang="en-US">
                <a:hlinkClick r:id="rId3"/>
              </a:rPr>
              <a:t>:first-of-type</a:t>
            </a:r>
            <a:br>
              <a:rPr lang="en-US" altLang="en-US"/>
            </a:br>
            <a:r>
              <a:rPr lang="en-US" altLang="en-US"/>
              <a:t>matches the first child element of the specified element type</a:t>
            </a:r>
          </a:p>
          <a:p>
            <a:r>
              <a:rPr lang="en-US" altLang="en-US">
                <a:hlinkClick r:id="rId4"/>
              </a:rPr>
              <a:t>:last-of-type</a:t>
            </a:r>
            <a:br>
              <a:rPr lang="en-US" altLang="en-US"/>
            </a:br>
            <a:r>
              <a:rPr lang="en-US" altLang="en-US"/>
              <a:t>matches the last child element of the specified element type</a:t>
            </a:r>
          </a:p>
          <a:p>
            <a:r>
              <a:rPr lang="en-US" altLang="en-US">
                <a:hlinkClick r:id="rId5"/>
              </a:rPr>
              <a:t>:only-of-type</a:t>
            </a:r>
            <a:br>
              <a:rPr lang="en-US" altLang="en-US"/>
            </a:br>
            <a:r>
              <a:rPr lang="en-US" altLang="en-US"/>
              <a:t>matches an element that’s the only child element of its type</a:t>
            </a:r>
          </a:p>
          <a:p>
            <a:r>
              <a:rPr lang="en-US" altLang="en-US">
                <a:hlinkClick r:id="rId6"/>
              </a:rPr>
              <a:t>:root</a:t>
            </a:r>
            <a:br>
              <a:rPr lang="en-US" altLang="en-US"/>
            </a:br>
            <a:r>
              <a:rPr lang="en-US" altLang="en-US"/>
              <a:t>matches the element that’s the root element of the document</a:t>
            </a:r>
          </a:p>
          <a:p>
            <a:r>
              <a:rPr lang="en-US" altLang="en-US">
                <a:hlinkClick r:id="rId7"/>
              </a:rPr>
              <a:t>:enabled</a:t>
            </a:r>
            <a:br>
              <a:rPr lang="en-US" altLang="en-US"/>
            </a:br>
            <a:r>
              <a:rPr lang="en-US" altLang="en-US"/>
              <a:t>matches user interface elements that are enabled</a:t>
            </a:r>
          </a:p>
          <a:p>
            <a:r>
              <a:rPr lang="en-US" altLang="en-US">
                <a:hlinkClick r:id="rId8"/>
              </a:rPr>
              <a:t>:disabled</a:t>
            </a:r>
            <a:br>
              <a:rPr lang="en-US" altLang="en-US"/>
            </a:br>
            <a:r>
              <a:rPr lang="en-US" altLang="en-US"/>
              <a:t>matches user interface elements that are disabled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27BBC02-06EF-FA9B-B80A-2F2C248D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 Psuedo Classes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BE8E333A-24FF-C45A-4CC6-381FEC8A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:nth-child(N)</a:t>
            </a:r>
            <a:br>
              <a:rPr lang="en-US" altLang="en-US"/>
            </a:br>
            <a:r>
              <a:rPr lang="en-US" altLang="en-US"/>
              <a:t>matches elements on the basis of their positions within a parent element’s list of child elements</a:t>
            </a:r>
          </a:p>
          <a:p>
            <a:r>
              <a:rPr lang="en-US" altLang="en-US">
                <a:hlinkClick r:id="rId3"/>
              </a:rPr>
              <a:t>:nth-last-child(N)</a:t>
            </a:r>
            <a:br>
              <a:rPr lang="en-US" altLang="en-US"/>
            </a:br>
            <a:r>
              <a:rPr lang="en-US" altLang="en-US"/>
              <a:t>matches elements on the basis of their positions within a parent element’s list of child elements</a:t>
            </a:r>
          </a:p>
          <a:p>
            <a:r>
              <a:rPr lang="en-US" altLang="en-US">
                <a:hlinkClick r:id="rId4"/>
              </a:rPr>
              <a:t>:nth-of-type(N)</a:t>
            </a:r>
            <a:br>
              <a:rPr lang="en-US" altLang="en-US"/>
            </a:br>
            <a:r>
              <a:rPr lang="en-US" altLang="en-US"/>
              <a:t>matches elements on the basis of their positions within a parent element’s list of child elements of the same type</a:t>
            </a:r>
          </a:p>
          <a:p>
            <a:r>
              <a:rPr lang="en-US" altLang="en-US">
                <a:hlinkClick r:id="rId5"/>
              </a:rPr>
              <a:t>:nth-last-of-type(N)</a:t>
            </a:r>
            <a:br>
              <a:rPr lang="en-US" altLang="en-US"/>
            </a:br>
            <a:r>
              <a:rPr lang="en-US" altLang="en-US"/>
              <a:t>matches elements on the basis of their positions within a parent element’s list of child elements of the same type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4FFA465-64D7-B655-7443-04692FB8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pseudo Element</a:t>
            </a:r>
            <a:endParaRPr lang="en-US" altLang="en-US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0580C8F1-2AB3-8A15-950E-243C4995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CSS classes can also be used with pseudo-elements:</a:t>
            </a:r>
          </a:p>
          <a:p>
            <a:r>
              <a:rPr lang="en-US" altLang="en-US">
                <a:solidFill>
                  <a:srgbClr val="CC3300"/>
                </a:solidFill>
              </a:rPr>
              <a:t>selector.class::pseudo-element {</a:t>
            </a:r>
            <a:br>
              <a:rPr lang="en-US" altLang="en-US">
                <a:solidFill>
                  <a:srgbClr val="CC3300"/>
                </a:solidFill>
              </a:rPr>
            </a:br>
            <a:r>
              <a:rPr lang="en-US" altLang="en-US">
                <a:solidFill>
                  <a:srgbClr val="CC3300"/>
                </a:solidFill>
              </a:rPr>
              <a:t>    property:value;</a:t>
            </a:r>
            <a:br>
              <a:rPr lang="en-US" altLang="en-US">
                <a:solidFill>
                  <a:srgbClr val="CC3300"/>
                </a:solidFill>
              </a:rPr>
            </a:br>
            <a:r>
              <a:rPr lang="en-US" altLang="en-US">
                <a:solidFill>
                  <a:srgbClr val="CC3300"/>
                </a:solidFill>
              </a:rPr>
              <a:t>}</a:t>
            </a:r>
          </a:p>
          <a:p>
            <a:r>
              <a:rPr lang="en-US" altLang="en-US">
                <a:hlinkClick r:id="rId2"/>
              </a:rPr>
              <a:t>:first-letter</a:t>
            </a:r>
            <a:br>
              <a:rPr lang="en-US" altLang="en-US"/>
            </a:br>
            <a:r>
              <a:rPr lang="en-US" altLang="en-US"/>
              <a:t>represents the first character of the first line of text within an element</a:t>
            </a:r>
          </a:p>
          <a:p>
            <a:r>
              <a:rPr lang="en-US" altLang="en-US">
                <a:hlinkClick r:id="rId3"/>
              </a:rPr>
              <a:t>:first-line</a:t>
            </a:r>
            <a:br>
              <a:rPr lang="en-US" altLang="en-US"/>
            </a:br>
            <a:r>
              <a:rPr lang="en-US" altLang="en-US"/>
              <a:t>represents the first formatted line of text</a:t>
            </a:r>
          </a:p>
          <a:p>
            <a:r>
              <a:rPr lang="en-US" altLang="en-US">
                <a:hlinkClick r:id="rId4"/>
              </a:rPr>
              <a:t>:before</a:t>
            </a:r>
            <a:br>
              <a:rPr lang="en-US" altLang="en-US"/>
            </a:br>
            <a:r>
              <a:rPr lang="en-US" altLang="en-US"/>
              <a:t>specifies content to be inserted before another element</a:t>
            </a:r>
          </a:p>
          <a:p>
            <a:r>
              <a:rPr lang="en-US" altLang="en-US">
                <a:hlinkClick r:id="rId5"/>
              </a:rPr>
              <a:t>:after</a:t>
            </a:r>
            <a:br>
              <a:rPr lang="en-US" altLang="en-US"/>
            </a:br>
            <a:r>
              <a:rPr lang="en-US" altLang="en-US"/>
              <a:t>specifies content to be inserted after another element</a:t>
            </a:r>
          </a:p>
          <a:p>
            <a:r>
              <a:rPr lang="en-US" altLang="en-US">
                <a:hlinkClick r:id="rId6"/>
              </a:rPr>
              <a:t>::selection</a:t>
            </a:r>
            <a:br>
              <a:rPr lang="en-US" altLang="en-US"/>
            </a:br>
            <a:r>
              <a:rPr lang="en-US" altLang="en-US"/>
              <a:t>represents a part of the document that’s been highlighted by the user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6E1D48A-4639-8E5D-21FF-4773562C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Usage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6A43116-63E8-8270-7E15-E4E0D917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A powerful way to specify styles and formatting across all documents in a web site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Specify point size and font of text;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Set margins within a web page;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Create a distinctive style for individual web pages or sets of web pages;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Format style to one element of a web page or to a numerous pages;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Control color of different elements of a web page; </a:t>
            </a:r>
          </a:p>
          <a:p>
            <a:pPr eaLnBrk="1" hangingPunct="1"/>
            <a:endParaRPr lang="en-US" altLang="zh-CN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Style sheets can be specified inline or as a separate document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A787080-E58A-B365-D61E-E142E555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pseudo Element</a:t>
            </a:r>
            <a:endParaRPr lang="en-US" altLang="en-US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E5CF72CC-641C-6464-6791-E69C35BF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P::first-line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font-weight: bold;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font-size: 1.2em;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r>
              <a:rPr lang="en-US" altLang="en-US"/>
              <a:t>We can use pseudo elements (designated by ::) to style fragments </a:t>
            </a:r>
          </a:p>
          <a:p>
            <a:r>
              <a:rPr lang="en-US" altLang="en-US"/>
              <a:t>Used to target first line, or the first letter. </a:t>
            </a:r>
          </a:p>
          <a:p>
            <a:r>
              <a:rPr lang="en-US" altLang="en-US"/>
              <a:t>Applied to block level elements in order to take effect.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P::first-letter {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float: left;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font-size: 2em;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padding-right: 2px;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F08BD43-E885-8F1B-0A7A-0F29B0A94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Pseudo-elements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F155CAF-B8F9-82E5-9E42-C704B8D71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>
                <a:latin typeface="Courier Bold" pitchFamily="49" charset="0"/>
              </a:rPr>
              <a:t>p                      { text-indent: 1em }</a:t>
            </a:r>
          </a:p>
          <a:p>
            <a:pPr>
              <a:buFontTx/>
              <a:buNone/>
            </a:pPr>
            <a:r>
              <a:rPr lang="en-US" altLang="en-US" b="1">
                <a:latin typeface="Courier Bold" pitchFamily="49" charset="0"/>
              </a:rPr>
              <a:t>p.initial              { text-indent: 0 } </a:t>
            </a:r>
          </a:p>
          <a:p>
            <a:pPr>
              <a:buFontTx/>
              <a:buNone/>
            </a:pPr>
            <a:r>
              <a:rPr lang="en-US" altLang="en-US" b="1">
                <a:latin typeface="Courier Bold" pitchFamily="49" charset="0"/>
              </a:rPr>
              <a:t>p.initial:first-line   { text-transform: uppercase }</a:t>
            </a:r>
          </a:p>
          <a:p>
            <a:pPr>
              <a:buFontTx/>
              <a:buNone/>
            </a:pPr>
            <a:r>
              <a:rPr lang="en-US" altLang="en-US" b="1">
                <a:latin typeface="Courier Bold" pitchFamily="49" charset="0"/>
              </a:rPr>
              <a:t>p.initial:first-letter { font-size: 24pt }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90365362-851F-AF3D-18E4-EE5A69A32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This indents all normal paragraphs. 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paragraph that is declared with </a:t>
            </a:r>
            <a:r>
              <a:rPr lang="en-US" altLang="en-US" b="1">
                <a:latin typeface="Courier Bold" pitchFamily="49" charset="0"/>
              </a:rPr>
              <a:t>class="</a:t>
            </a:r>
            <a:r>
              <a:rPr lang="en-US" altLang="en-US" b="1">
                <a:latin typeface="Courier Bold" pitchFamily="49" charset="0"/>
                <a:cs typeface="Arial" panose="020B0604020202020204" pitchFamily="34" charset="0"/>
              </a:rPr>
              <a:t>initial</a:t>
            </a:r>
            <a:r>
              <a:rPr lang="en-US" altLang="en-US" b="1">
                <a:latin typeface="Courier Bold" pitchFamily="49" charset="0"/>
              </a:rPr>
              <a:t>"</a:t>
            </a:r>
            <a:r>
              <a:rPr lang="en-US" altLang="en-US">
                <a:cs typeface="Arial" panose="020B0604020202020204" pitchFamily="34" charset="0"/>
              </a:rPr>
              <a:t> is not indented, and its first line appears in all capital letters, with an extra-large first letter.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6E633AD-99CB-6BA7-2B5B-FA8FFD09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Box Model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752D61CD-971C-2D3C-1537-2C51CD95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pPr>
              <a:defRPr/>
            </a:pPr>
            <a:r>
              <a:rPr lang="en-US" dirty="0"/>
              <a:t>Every </a:t>
            </a:r>
            <a:r>
              <a:rPr lang="en-US" u="sng" dirty="0"/>
              <a:t>block element</a:t>
            </a:r>
            <a:r>
              <a:rPr lang="en-US" dirty="0"/>
              <a:t> in CSS is effectively inside a </a:t>
            </a:r>
            <a:r>
              <a:rPr lang="en-US" u="sng" dirty="0"/>
              <a:t>box</a:t>
            </a:r>
            <a:r>
              <a:rPr lang="en-US" dirty="0"/>
              <a:t>, and can have margins, padding and borders applied to it.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Box widths can be specified in </a:t>
            </a:r>
            <a:r>
              <a:rPr lang="en-US" u="sng" dirty="0"/>
              <a:t>absolute values</a:t>
            </a:r>
            <a:r>
              <a:rPr lang="en-US" dirty="0"/>
              <a:t> (e.g. </a:t>
            </a:r>
            <a:r>
              <a:rPr lang="en-US" dirty="0" err="1"/>
              <a:t>px</a:t>
            </a:r>
            <a:r>
              <a:rPr lang="en-US" dirty="0"/>
              <a:t>) or in </a:t>
            </a:r>
            <a:r>
              <a:rPr lang="en-US" u="sng" dirty="0"/>
              <a:t>relative values</a:t>
            </a:r>
            <a:r>
              <a:rPr lang="en-US" dirty="0"/>
              <a:t>,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root (or top-most) element’s containing box is effectively the browser window.</a:t>
            </a:r>
          </a:p>
          <a:p>
            <a:pPr marL="0" indent="0">
              <a:defRPr/>
            </a:pPr>
            <a:r>
              <a:rPr lang="en-US" sz="2800" dirty="0"/>
              <a:t> </a:t>
            </a:r>
            <a:r>
              <a:rPr lang="en-US" dirty="0"/>
              <a:t>The main idea is that every element’s layout is composed of:</a:t>
            </a:r>
          </a:p>
          <a:p>
            <a:pPr marL="400050" lvl="1" indent="0">
              <a:buFont typeface="Wingdings" pitchFamily="2" charset="2"/>
              <a:buChar char="§"/>
              <a:defRPr/>
            </a:pPr>
            <a:r>
              <a:rPr lang="en-US" sz="2000" dirty="0"/>
              <a:t> the actual element’s </a:t>
            </a:r>
            <a:r>
              <a:rPr lang="en-US" sz="2000" i="1" dirty="0">
                <a:solidFill>
                  <a:srgbClr val="D60093"/>
                </a:solidFill>
              </a:rPr>
              <a:t>content area</a:t>
            </a:r>
            <a:r>
              <a:rPr lang="en-US" sz="2000" dirty="0"/>
              <a:t>.</a:t>
            </a:r>
          </a:p>
          <a:p>
            <a:pPr marL="400050" lvl="1" indent="0">
              <a:buFont typeface="Wingdings" pitchFamily="2" charset="2"/>
              <a:buChar char="§"/>
              <a:defRPr/>
            </a:pPr>
            <a:r>
              <a:rPr lang="en-US" sz="2000" dirty="0"/>
              <a:t> a </a:t>
            </a:r>
            <a:r>
              <a:rPr lang="en-US" sz="2000" i="1" dirty="0">
                <a:solidFill>
                  <a:srgbClr val="D60093"/>
                </a:solidFill>
              </a:rPr>
              <a:t>border</a:t>
            </a:r>
            <a:r>
              <a:rPr lang="en-US" sz="2000" dirty="0">
                <a:solidFill>
                  <a:srgbClr val="D60093"/>
                </a:solidFill>
              </a:rPr>
              <a:t> </a:t>
            </a:r>
            <a:r>
              <a:rPr lang="en-US" sz="2000" dirty="0"/>
              <a:t>around the element.</a:t>
            </a:r>
          </a:p>
          <a:p>
            <a:pPr marL="400050" lvl="1" indent="0">
              <a:buFont typeface="Wingdings" pitchFamily="2" charset="2"/>
              <a:buChar char="§"/>
              <a:defRPr/>
            </a:pPr>
            <a:r>
              <a:rPr lang="en-US" sz="2000" dirty="0"/>
              <a:t> a </a:t>
            </a:r>
            <a:r>
              <a:rPr lang="en-US" sz="2000" i="1" dirty="0">
                <a:solidFill>
                  <a:srgbClr val="D60093"/>
                </a:solidFill>
              </a:rPr>
              <a:t>padding</a:t>
            </a:r>
            <a:r>
              <a:rPr lang="en-US" sz="2000" dirty="0"/>
              <a:t> between the content and the border (inside the border)</a:t>
            </a:r>
          </a:p>
          <a:p>
            <a:pPr marL="400050" lvl="1" indent="0">
              <a:buFont typeface="Wingdings" pitchFamily="2" charset="2"/>
              <a:buChar char="§"/>
              <a:defRPr/>
            </a:pPr>
            <a:r>
              <a:rPr lang="en-US" sz="2000" dirty="0"/>
              <a:t> a </a:t>
            </a:r>
            <a:r>
              <a:rPr lang="en-US" sz="2000" i="1" dirty="0">
                <a:solidFill>
                  <a:srgbClr val="D60093"/>
                </a:solidFill>
              </a:rPr>
              <a:t>margin</a:t>
            </a:r>
            <a:r>
              <a:rPr lang="en-US" sz="2000" dirty="0">
                <a:solidFill>
                  <a:srgbClr val="D60093"/>
                </a:solidFill>
              </a:rPr>
              <a:t> </a:t>
            </a:r>
            <a:r>
              <a:rPr lang="en-US" sz="2000" dirty="0"/>
              <a:t>between the border and other content (outside the border)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1A11B53-79DC-E936-0270-688CE2CA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DC0934E2-9082-52E6-04DC-5E3FD665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A15375EE-860E-0D88-547D-C845D2E5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26F3E8-F27E-F74B-A823-5099BF15D49C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pic>
        <p:nvPicPr>
          <p:cNvPr id="56325" name="Picture 2">
            <a:extLst>
              <a:ext uri="{FF2B5EF4-FFF2-40B4-BE49-F238E27FC236}">
                <a16:creationId xmlns:a16="http://schemas.microsoft.com/office/drawing/2014/main" id="{6B2B10CA-0497-7E73-DDCA-5C5E8F2E2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04800"/>
            <a:ext cx="7685087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74467-284C-BBE8-AFF3-1D4F4C3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Css</a:t>
            </a:r>
            <a:r>
              <a:rPr lang="en-US" dirty="0"/>
              <a:t> properties</a:t>
            </a:r>
          </a:p>
        </p:txBody>
      </p:sp>
      <p:sp>
        <p:nvSpPr>
          <p:cNvPr id="57347" name="Text Placeholder 4">
            <a:extLst>
              <a:ext uri="{FF2B5EF4-FFF2-40B4-BE49-F238E27FC236}">
                <a16:creationId xmlns:a16="http://schemas.microsoft.com/office/drawing/2014/main" id="{6B1D0D7C-F858-6360-5DC1-C87A628D2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C9449DE-0A11-EF6B-963C-7DDE768D3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CSS properties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B14F11D-FFF7-66FE-A22B-5ADC535DB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Color </a:t>
            </a:r>
          </a:p>
          <a:p>
            <a:pPr eaLnBrk="1" hangingPunct="1"/>
            <a:r>
              <a:rPr lang="en-US" altLang="en-US"/>
              <a:t>Border</a:t>
            </a:r>
          </a:p>
          <a:p>
            <a:pPr eaLnBrk="1" hangingPunct="1"/>
            <a:r>
              <a:rPr lang="en-US" altLang="en-US"/>
              <a:t>Margin and Padding</a:t>
            </a:r>
          </a:p>
          <a:p>
            <a:pPr eaLnBrk="1" hangingPunct="1"/>
            <a:r>
              <a:rPr lang="en-US" altLang="en-US"/>
              <a:t>Positioning and layout handling related.</a:t>
            </a:r>
          </a:p>
          <a:p>
            <a:pPr eaLnBrk="1" hangingPunct="1"/>
            <a:r>
              <a:rPr lang="en-US" altLang="en-US"/>
              <a:t>Background related properties. </a:t>
            </a:r>
          </a:p>
          <a:p>
            <a:pPr eaLnBrk="1" hangingPunct="1"/>
            <a:r>
              <a:rPr lang="en-US" altLang="en-US"/>
              <a:t>Font and text related </a:t>
            </a:r>
          </a:p>
          <a:p>
            <a:pPr eaLnBrk="1" hangingPunct="1"/>
            <a:r>
              <a:rPr lang="en-US" altLang="en-US"/>
              <a:t>Lists related.</a:t>
            </a:r>
          </a:p>
          <a:p>
            <a:pPr eaLnBrk="1" hangingPunct="1"/>
            <a:r>
              <a:rPr lang="en-US" altLang="en-US"/>
              <a:t>Table related.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21991403-BB9A-F64E-AD01-D0E9BFD8A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color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942922AB-9737-5565-AC19-567ED80955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color: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red;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text will be written in red.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Output:</a:t>
            </a:r>
          </a:p>
          <a:p>
            <a:pPr>
              <a:buFontTx/>
              <a:buNone/>
              <a:defRPr/>
            </a:pPr>
            <a:r>
              <a:rPr lang="en-US" sz="4400" dirty="0">
                <a:cs typeface="Arial" pitchFamily="34" charset="0"/>
              </a:rPr>
              <a:t>	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This text will be written in red.</a:t>
            </a:r>
          </a:p>
          <a:p>
            <a:pPr>
              <a:buFontTx/>
              <a:buNone/>
              <a:defRPr/>
            </a:pPr>
            <a:endParaRPr lang="en-US" sz="4400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any color name in any valid format.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2CA83426-574C-F37E-1792-029BB293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D0E000-F263-ED48-BCA2-FBA764995DF3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6BBFF209-8283-6E73-2312-5820AAE3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4400">
                <a:solidFill>
                  <a:schemeClr val="tx1"/>
                </a:solidFill>
              </a:rPr>
            </a:br>
            <a:r>
              <a:rPr lang="en-US" altLang="en-US" sz="4400">
                <a:solidFill>
                  <a:schemeClr val="tx1"/>
                </a:solidFill>
              </a:rPr>
              <a:t>CSS Colors</a:t>
            </a:r>
            <a:br>
              <a:rPr lang="en-US" altLang="en-US" sz="4400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3ACC04B5-2915-083C-3E6E-C9D98140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Colors in CSS can be specified by the following popular three methods:</a:t>
            </a:r>
          </a:p>
          <a:p>
            <a:endParaRPr lang="en-US" altLang="en-US"/>
          </a:p>
          <a:p>
            <a:r>
              <a:rPr lang="en-US" altLang="en-US"/>
              <a:t>Hexadecimal colors</a:t>
            </a:r>
          </a:p>
          <a:p>
            <a:r>
              <a:rPr lang="en-US" altLang="en-US"/>
              <a:t>RGB colors</a:t>
            </a:r>
          </a:p>
          <a:p>
            <a:r>
              <a:rPr lang="en-US" altLang="en-US"/>
              <a:t>Predefined/Cross-browser color names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6C5E03D0-9A0D-A75A-7209-EC7FFD9E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Hexadecimal Colors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5909-ECDF-A567-3C4C-9E604057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Supported in all major browsers.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Specified with: #RRGGBB, where the RR (red), GG (green) and BB (blue)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Hexadecimal integers specify the components of the color.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All values must be between 00 and FF.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#0000ff   :  rendered as blue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component is set to its highest value (ff) and the others are set to 00.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D1B295C1-2219-9C9D-8F6D-6DE15D01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RGB Colors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E9A6-ACB6-2611-0789-11DB78DE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Supported in all major browsers.</a:t>
            </a:r>
          </a:p>
          <a:p>
            <a:pPr>
              <a:defRPr/>
            </a:pPr>
            <a:r>
              <a:rPr lang="en-US" dirty="0"/>
              <a:t>Specified with: </a:t>
            </a:r>
            <a:r>
              <a:rPr lang="en-US" dirty="0" err="1"/>
              <a:t>rgb</a:t>
            </a:r>
            <a:r>
              <a:rPr lang="en-US" dirty="0"/>
              <a:t>(red, green, blue). </a:t>
            </a:r>
          </a:p>
          <a:p>
            <a:pPr>
              <a:defRPr/>
            </a:pPr>
            <a:r>
              <a:rPr lang="en-US" dirty="0"/>
              <a:t>Each parameter (red, green, and blue) defines the intensity of the color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integer between 0 and 255 or a percentage value (from 0% to 100%).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rgb</a:t>
            </a:r>
            <a:r>
              <a:rPr lang="en-US" dirty="0"/>
              <a:t>(0,0,255) rendered as blue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blue parameter is set to its highest value (255) and the others are set to 0.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16C5101-50D1-835B-2B42-D8E94C60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CSS-Version 1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8E3C0E1-B0C4-FF58-D16A-D2C68998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altLang="en-US"/>
              <a:t>published in December 17, 1996. </a:t>
            </a:r>
          </a:p>
          <a:p>
            <a:r>
              <a:rPr lang="en-US" altLang="en-US"/>
              <a:t>Had support for 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000"/>
              <a:t>Font properties such as typeface and emphasis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000"/>
              <a:t>Color of text, backgrounds, and other elements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000"/>
              <a:t>Text attributes such as spacing between words, letters, and lines of text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000"/>
              <a:t>Alignment of text, images, tables and other elements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000"/>
              <a:t>Margin, border, padding, and positioning for most elements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000"/>
              <a:t>Unique identification and generic classification of groups of attributes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216DDBC8-F43B-2DFB-FC82-CCE7E5F0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74EF43A7-5218-C34D-9D52-AB3208D8D72C}" type="slidenum">
              <a:rPr lang="en-US" altLang="en-US">
                <a:ea typeface="Microsoft YaHei" panose="020B0503020204020204" pitchFamily="34" charset="-122"/>
              </a:rPr>
              <a:pPr algn="l" eaLnBrk="1" hangingPunct="1"/>
              <a:t>50</a:t>
            </a:fld>
            <a:endParaRPr lang="en-US" altLang="en-US">
              <a:ea typeface="Microsoft YaHei" panose="020B0503020204020204" pitchFamily="34" charset="-122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DD1C512-62DB-24C7-7397-DA28D5B8C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Margins &amp; Padding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3135F80-58D8-ADF4-5B0A-CA6C575F8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5589588"/>
          </a:xfrm>
        </p:spPr>
        <p:txBody>
          <a:bodyPr/>
          <a:lstStyle/>
          <a:p>
            <a:r>
              <a:rPr lang="en-US" altLang="en-US" b="1"/>
              <a:t>Margins</a:t>
            </a:r>
            <a:endParaRPr lang="en-US" altLang="en-US"/>
          </a:p>
          <a:p>
            <a:pPr lvl="1"/>
            <a:r>
              <a:rPr lang="en-US" altLang="en-US" sz="2000"/>
              <a:t>Define the space around elements </a:t>
            </a:r>
            <a:r>
              <a:rPr lang="en-US" altLang="en-US" sz="2000" u="sng"/>
              <a:t>outside</a:t>
            </a:r>
            <a:r>
              <a:rPr lang="en-US" altLang="en-US" sz="2000"/>
              <a:t> the border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can have </a:t>
            </a:r>
            <a:r>
              <a:rPr lang="en-US" altLang="en-US" sz="2000" u="sng"/>
              <a:t>negative values</a:t>
            </a:r>
            <a:r>
              <a:rPr lang="en-US" altLang="en-US" sz="2000"/>
              <a:t> in order to deliberately overlap content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will affect the </a:t>
            </a:r>
            <a:r>
              <a:rPr lang="en-US" altLang="en-US" sz="2000" u="sng"/>
              <a:t>position of background elements</a:t>
            </a:r>
            <a:r>
              <a:rPr lang="en-US" altLang="en-US" sz="2000"/>
              <a:t> (graphics and/or colors) in relation to the edges of the containing block element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can be defined independently on top, right, bottom and left, or all-at-once using CSS shorthand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D0BEB9BE-05D8-9844-C125-C0F10CE5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78B5EBF9-5987-4146-93A2-63D349253456}" type="slidenum">
              <a:rPr lang="en-US" altLang="en-US">
                <a:ea typeface="Microsoft YaHei" panose="020B0503020204020204" pitchFamily="34" charset="-122"/>
              </a:rPr>
              <a:pPr algn="l" eaLnBrk="1" hangingPunct="1"/>
              <a:t>51</a:t>
            </a:fld>
            <a:endParaRPr lang="en-US" altLang="en-US">
              <a:ea typeface="Microsoft YaHei" panose="020B0503020204020204" pitchFamily="34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963E9BE-9856-F2A4-B1B2-59B450B80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Margins &amp; Padding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6E9703D-4969-1E14-2F5C-D04758ABB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4883150"/>
          </a:xfrm>
        </p:spPr>
        <p:txBody>
          <a:bodyPr/>
          <a:lstStyle/>
          <a:p>
            <a:r>
              <a:rPr lang="en-US" altLang="en-US" b="1"/>
              <a:t>Padding</a:t>
            </a:r>
          </a:p>
          <a:p>
            <a:endParaRPr lang="en-US" altLang="en-US" sz="2400"/>
          </a:p>
          <a:p>
            <a:pPr lvl="1"/>
            <a:r>
              <a:rPr lang="en-US" altLang="en-US" sz="2000"/>
              <a:t>Defines the space around elements </a:t>
            </a:r>
            <a:r>
              <a:rPr lang="en-US" altLang="en-US" sz="2000" u="sng"/>
              <a:t>inside</a:t>
            </a:r>
            <a:r>
              <a:rPr lang="en-US" altLang="en-US" sz="2000"/>
              <a:t> the border; </a:t>
            </a:r>
          </a:p>
          <a:p>
            <a:pPr lvl="1"/>
            <a:r>
              <a:rPr lang="en-US" altLang="en-US" sz="2000"/>
              <a:t>i.e  between the border and the content itself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cannot have </a:t>
            </a:r>
            <a:r>
              <a:rPr lang="en-US" altLang="en-US" sz="2000" u="sng"/>
              <a:t>negative values</a:t>
            </a:r>
            <a:r>
              <a:rPr lang="en-US" altLang="en-US" sz="2000"/>
              <a:t>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DO NOT  affect the </a:t>
            </a:r>
            <a:r>
              <a:rPr lang="en-US" altLang="en-US" sz="2000" u="sng"/>
              <a:t>position of background elements</a:t>
            </a:r>
            <a:r>
              <a:rPr lang="en-US" altLang="en-US" sz="2000"/>
              <a:t>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Can be defined independently on top, right, bottom and left, or all-at-once using CSS shorthand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04C9F9-E188-E886-B5D6-E7B1520DA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Margins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E2ADEB3-04EB-8A16-1714-3724816FB8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Arial" pitchFamily="34" charset="0"/>
              </a:rPr>
              <a:t>You can set following </a:t>
            </a:r>
            <a:r>
              <a:rPr lang="en-US" b="1" dirty="0">
                <a:solidFill>
                  <a:srgbClr val="0000FF"/>
                </a:solidFill>
                <a:cs typeface="Arial" pitchFamily="34" charset="0"/>
              </a:rPr>
              <a:t>margin properties</a:t>
            </a:r>
            <a:r>
              <a:rPr lang="en-US" dirty="0">
                <a:cs typeface="Arial" pitchFamily="34" charset="0"/>
              </a:rPr>
              <a:t> of an element: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margin-bottom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bottom margin of an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margin-top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top margin of an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cs typeface="Arial" pitchFamily="34" charset="0"/>
              </a:rPr>
              <a:t>margin-left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left margin of an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margin-right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right margin of an element.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margin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shorthand property for setting margin properties in one declaration. 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dirty="0"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b="1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b="1" dirty="0"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A099168-8EA7-7ADF-8BF4-942CB576E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margin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5683051-6B6C-16A6-DFB8-3D67F8288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&lt;div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margin:</a:t>
            </a:r>
            <a:r>
              <a:rPr lang="en-US" altLang="en-US">
                <a:cs typeface="Arial" panose="020B0604020202020204" pitchFamily="34" charset="0"/>
              </a:rPr>
              <a:t> 20px;”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paragraph with a specified margin from all sides.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&lt;div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margin-top:</a:t>
            </a:r>
            <a:r>
              <a:rPr lang="en-US" altLang="en-US">
                <a:cs typeface="Arial" panose="020B0604020202020204" pitchFamily="34" charset="0"/>
              </a:rPr>
              <a:t> 10px;”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paragraph with a specified top margin.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8B3834A7-ABD5-BAED-D540-734C49F9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F3C3BC-24AC-CC4C-875B-C98BEE746CC7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AEBC4FB7-C47A-5F49-C73D-AD635FF37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Margin property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0B4ED3AC-4E7D-B5BB-C104-47B10F33A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563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&lt;style&gt;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</a:t>
            </a:r>
            <a:r>
              <a:rPr lang="en-US" dirty="0">
                <a:cs typeface="Arial" pitchFamily="34" charset="0"/>
              </a:rPr>
              <a:t> {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margin: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15px;</a:t>
            </a:r>
            <a:r>
              <a:rPr lang="en-US" dirty="0">
                <a:cs typeface="Arial" pitchFamily="34" charset="0"/>
              </a:rPr>
              <a:t> }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all four margins will be 15px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</a:t>
            </a:r>
            <a:r>
              <a:rPr lang="en-US" dirty="0">
                <a:cs typeface="Arial" pitchFamily="34" charset="0"/>
              </a:rPr>
              <a:t> {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margin: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10px 5px;</a:t>
            </a:r>
            <a:r>
              <a:rPr lang="en-US" dirty="0">
                <a:cs typeface="Arial" pitchFamily="34" charset="0"/>
              </a:rPr>
              <a:t> }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top and bottom margin will be 10px, left and right 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            will be 2% of the total width of doc.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</a:t>
            </a:r>
            <a:r>
              <a:rPr lang="en-US" dirty="0">
                <a:cs typeface="Arial" pitchFamily="34" charset="0"/>
              </a:rPr>
              <a:t> {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margin: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10px 8px 20px 15px;</a:t>
            </a:r>
            <a:r>
              <a:rPr lang="en-US" dirty="0">
                <a:cs typeface="Arial" pitchFamily="34" charset="0"/>
              </a:rPr>
              <a:t> }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top margin will be 10px, right margin will be 2%, bottom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             margin will be -10px, left margin will be set by the browser</a:t>
            </a:r>
          </a:p>
          <a:p>
            <a:pPr>
              <a:buFontTx/>
              <a:buNone/>
              <a:defRPr/>
            </a:pPr>
            <a:r>
              <a:rPr lang="en-US" b="1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&lt;/style&gt;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258A2A4-2A94-E258-A33C-E4B930BA6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Padding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EDDED8C-288A-A814-1613-4D2B52E95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Padding property</a:t>
            </a:r>
            <a:r>
              <a:rPr lang="en-US" dirty="0">
                <a:cs typeface="Arial" pitchFamily="34" charset="0"/>
              </a:rPr>
              <a:t> allows you to specify how much space should appear between the content of an element and its border 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00FF"/>
                </a:solidFill>
                <a:cs typeface="Arial" pitchFamily="34" charset="0"/>
              </a:rPr>
              <a:t>padding-bottom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bottom padding of an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cs typeface="Arial" pitchFamily="34" charset="0"/>
              </a:rPr>
              <a:t>padding-top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top padding of an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B0F0"/>
                </a:solidFill>
                <a:cs typeface="Arial" pitchFamily="34" charset="0"/>
              </a:rPr>
              <a:t>padding-left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left padding of an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padding-right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property specify the right padding of an element.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padding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shorthand property serves as the preceding properties. 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DA82487-1116-65AD-AB53-312AA2B85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padding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F35213C-6C5E-2E76-7B5A-F95B2C46C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</a:t>
            </a:r>
            <a:r>
              <a:rPr lang="en-US" altLang="en-US">
                <a:cs typeface="Arial" panose="020B0604020202020204" pitchFamily="34" charset="0"/>
              </a:rPr>
              <a:t>p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padding-bottom: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B0F0"/>
                </a:solidFill>
                <a:cs typeface="Arial" panose="020B0604020202020204" pitchFamily="34" charset="0"/>
              </a:rPr>
              <a:t>15px;</a:t>
            </a:r>
            <a:r>
              <a:rPr lang="en-US" altLang="en-US">
                <a:cs typeface="Arial" panose="020B0604020202020204" pitchFamily="34" charset="0"/>
              </a:rPr>
              <a:t> border-width: 1px solid black;”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paragraph with a specified bottom padding.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padding-top: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B0F0"/>
                </a:solidFill>
                <a:cs typeface="Arial" panose="020B0604020202020204" pitchFamily="34" charset="0"/>
              </a:rPr>
              <a:t>15px;</a:t>
            </a:r>
            <a:r>
              <a:rPr lang="en-US" altLang="en-US">
                <a:cs typeface="Arial" panose="020B0604020202020204" pitchFamily="34" charset="0"/>
              </a:rPr>
              <a:t> border-width: 1px solid black;”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paragraph with a specified top padding.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padding: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B0F0"/>
                </a:solidFill>
                <a:cs typeface="Arial" panose="020B0604020202020204" pitchFamily="34" charset="0"/>
              </a:rPr>
              <a:t>15px;</a:t>
            </a:r>
            <a:r>
              <a:rPr lang="en-US" altLang="en-US">
                <a:cs typeface="Arial" panose="020B0604020202020204" pitchFamily="34" charset="0"/>
              </a:rPr>
              <a:t> border-width: 1px solid black;”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paragraph with a specified right padding.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BA496815-5D39-A69C-B172-E1EFAA2E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 Positioning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B970805-684D-7912-511B-B588876C9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Relies on </a:t>
            </a:r>
            <a:r>
              <a:rPr lang="en-US" altLang="en-US" b="1">
                <a:solidFill>
                  <a:srgbClr val="66FF66"/>
                </a:solidFill>
              </a:rPr>
              <a:t>CSS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FF0000"/>
                </a:solidFill>
              </a:rPr>
              <a:t>properties</a:t>
            </a:r>
            <a:r>
              <a:rPr lang="en-US" altLang="en-US" b="1">
                <a:solidFill>
                  <a:srgbClr val="FFC000"/>
                </a:solidFill>
              </a:rPr>
              <a:t> </a:t>
            </a:r>
            <a:r>
              <a:rPr lang="en-US" altLang="en-US"/>
              <a:t>rather than </a:t>
            </a:r>
            <a:r>
              <a:rPr lang="en-US" altLang="en-US" b="1">
                <a:solidFill>
                  <a:srgbClr val="FF0000"/>
                </a:solidFill>
              </a:rPr>
              <a:t>tables</a:t>
            </a:r>
            <a:r>
              <a:rPr lang="en-US" altLang="en-US"/>
              <a:t> to design a Web page.</a:t>
            </a:r>
          </a:p>
          <a:p>
            <a:pPr lvl="1"/>
            <a:r>
              <a:rPr lang="en-US" altLang="en-US" sz="2400"/>
              <a:t>A </a:t>
            </a:r>
            <a:r>
              <a:rPr lang="en-US" altLang="en-US" sz="2400" b="1"/>
              <a:t>growing trend </a:t>
            </a:r>
            <a:r>
              <a:rPr lang="en-US" altLang="en-US" sz="2400"/>
              <a:t>is to configure pages </a:t>
            </a:r>
            <a:r>
              <a:rPr lang="en-US" altLang="en-US" sz="2400" b="1"/>
              <a:t>using CSS</a:t>
            </a:r>
          </a:p>
          <a:p>
            <a:endParaRPr lang="en-US" altLang="en-US"/>
          </a:p>
          <a:p>
            <a:r>
              <a:rPr lang="en-US" altLang="en-US"/>
              <a:t>The </a:t>
            </a:r>
            <a:r>
              <a:rPr lang="en-US" altLang="en-US" b="1"/>
              <a:t>technology</a:t>
            </a:r>
            <a:r>
              <a:rPr lang="en-US" altLang="en-US"/>
              <a:t> is for this is called </a:t>
            </a:r>
            <a:r>
              <a:rPr lang="en-US" altLang="en-US" b="1">
                <a:solidFill>
                  <a:srgbClr val="FF0000"/>
                </a:solidFill>
              </a:rPr>
              <a:t>“table-less layout”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FF0000"/>
                </a:solidFill>
              </a:rPr>
              <a:t>CSS-P</a:t>
            </a:r>
            <a:r>
              <a:rPr lang="en-US" altLang="en-US"/>
              <a:t> for </a:t>
            </a:r>
            <a:r>
              <a:rPr lang="en-US" altLang="en-US" b="1"/>
              <a:t>CSS P</a:t>
            </a:r>
            <a:r>
              <a:rPr lang="en-US" altLang="en-US"/>
              <a:t>ositioning</a:t>
            </a:r>
          </a:p>
          <a:p>
            <a:endParaRPr lang="en-US" altLang="en-US"/>
          </a:p>
          <a:p>
            <a:r>
              <a:rPr lang="en-US" altLang="en-US"/>
              <a:t>Even Web sites with so-called </a:t>
            </a:r>
            <a:r>
              <a:rPr lang="en-US" altLang="en-US" b="1">
                <a:solidFill>
                  <a:srgbClr val="FF0000"/>
                </a:solidFill>
              </a:rPr>
              <a:t>“table-less”  </a:t>
            </a:r>
            <a:r>
              <a:rPr lang="en-US" altLang="en-US"/>
              <a:t>layouts </a:t>
            </a:r>
            <a:r>
              <a:rPr lang="en-US" altLang="en-US" b="1">
                <a:solidFill>
                  <a:srgbClr val="00B0F0"/>
                </a:solidFill>
              </a:rPr>
              <a:t>may</a:t>
            </a:r>
            <a:r>
              <a:rPr lang="en-US" altLang="en-US" b="1"/>
              <a:t> include </a:t>
            </a:r>
            <a:r>
              <a:rPr lang="en-US" altLang="en-US" b="1">
                <a:solidFill>
                  <a:srgbClr val="FFC000"/>
                </a:solidFill>
              </a:rPr>
              <a:t>tables</a:t>
            </a:r>
            <a:r>
              <a:rPr lang="en-US" altLang="en-US" b="1"/>
              <a:t> </a:t>
            </a:r>
            <a:r>
              <a:rPr lang="en-US" altLang="en-US"/>
              <a:t>to present info in a tabular manner </a:t>
            </a:r>
            <a:r>
              <a:rPr lang="en-US" altLang="en-US" b="1"/>
              <a:t>to facilitate design</a:t>
            </a:r>
            <a:r>
              <a:rPr lang="en-US" altLang="en-US"/>
              <a:t> of a </a:t>
            </a:r>
            <a:r>
              <a:rPr lang="en-US" altLang="en-US" b="1"/>
              <a:t>small portion of </a:t>
            </a:r>
            <a:r>
              <a:rPr lang="en-US" altLang="en-US"/>
              <a:t>the </a:t>
            </a:r>
            <a:r>
              <a:rPr lang="en-US" altLang="en-US" b="1"/>
              <a:t>page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1A2F3C7F-C1BA-BA64-EECF-1816C1AE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 Positioning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10500E68-27CD-5EE2-569E-CD90D087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solidFill>
                  <a:srgbClr val="FF00FF"/>
                </a:solidFill>
              </a:rPr>
              <a:t>Normal flow </a:t>
            </a:r>
            <a:r>
              <a:rPr lang="en-US" altLang="en-US"/>
              <a:t>causes the </a:t>
            </a:r>
            <a:r>
              <a:rPr lang="en-US" altLang="en-US" b="1"/>
              <a:t>browser to render</a:t>
            </a:r>
            <a:r>
              <a:rPr lang="en-US" altLang="en-US"/>
              <a:t> the elements in the </a:t>
            </a:r>
            <a:r>
              <a:rPr lang="en-US" altLang="en-US" b="1"/>
              <a:t>order they </a:t>
            </a:r>
            <a:r>
              <a:rPr lang="en-US" altLang="en-US" b="1">
                <a:solidFill>
                  <a:srgbClr val="00B0F0"/>
                </a:solidFill>
              </a:rPr>
              <a:t>appear</a:t>
            </a:r>
            <a:r>
              <a:rPr lang="en-US" altLang="en-US" b="1"/>
              <a:t> in</a:t>
            </a:r>
            <a:r>
              <a:rPr lang="en-US" altLang="en-US"/>
              <a:t> the </a:t>
            </a:r>
            <a:r>
              <a:rPr lang="en-US" altLang="en-US" b="1"/>
              <a:t>HTML/XHTML</a:t>
            </a:r>
            <a:r>
              <a:rPr lang="en-US" altLang="en-US" b="1">
                <a:solidFill>
                  <a:schemeClr val="hlink"/>
                </a:solidFill>
              </a:rPr>
              <a:t> source code.</a:t>
            </a:r>
          </a:p>
          <a:p>
            <a:pPr eaLnBrk="1" hangingPunct="1"/>
            <a:endParaRPr lang="en-US" altLang="en-US" b="1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b="1">
                <a:solidFill>
                  <a:srgbClr val="00B0F0"/>
                </a:solidFill>
              </a:rPr>
              <a:t>Using</a:t>
            </a:r>
            <a:r>
              <a:rPr lang="en-US" altLang="en-US" b="1">
                <a:solidFill>
                  <a:schemeClr val="hlink"/>
                </a:solidFill>
              </a:rPr>
              <a:t> CSS </a:t>
            </a:r>
            <a:r>
              <a:rPr lang="en-US" altLang="en-US" b="1"/>
              <a:t>for </a:t>
            </a:r>
            <a:r>
              <a:rPr lang="en-US" altLang="en-US" b="1">
                <a:solidFill>
                  <a:schemeClr val="hlink"/>
                </a:solidFill>
              </a:rPr>
              <a:t>page layout</a:t>
            </a:r>
            <a:r>
              <a:rPr lang="en-US" altLang="en-US" b="1"/>
              <a:t> the </a:t>
            </a:r>
            <a:r>
              <a:rPr lang="en-US" altLang="en-US" b="1">
                <a:solidFill>
                  <a:srgbClr val="FF00FF"/>
                </a:solidFill>
              </a:rPr>
              <a:t>location</a:t>
            </a:r>
            <a:r>
              <a:rPr lang="en-US" altLang="en-US" b="1"/>
              <a:t> of elements can be </a:t>
            </a:r>
            <a:r>
              <a:rPr lang="en-US" altLang="en-US" b="1">
                <a:solidFill>
                  <a:srgbClr val="00B0F0"/>
                </a:solidFill>
              </a:rPr>
              <a:t>changed</a:t>
            </a:r>
            <a:r>
              <a:rPr lang="en-US" altLang="en-US" b="1">
                <a:solidFill>
                  <a:schemeClr val="hlink"/>
                </a:solidFill>
              </a:rPr>
              <a:t>.</a:t>
            </a:r>
          </a:p>
          <a:p>
            <a:pPr eaLnBrk="1" hangingPunct="1"/>
            <a:endParaRPr lang="en-US" altLang="en-US" b="1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z="2400" b="1"/>
              <a:t>Cross browser-support </a:t>
            </a:r>
            <a:r>
              <a:rPr lang="en-US" altLang="en-US" b="1">
                <a:solidFill>
                  <a:srgbClr val="FF00FF"/>
                </a:solidFill>
              </a:rPr>
              <a:t>positioning</a:t>
            </a:r>
            <a:r>
              <a:rPr lang="en-US" altLang="en-US" b="1"/>
              <a:t> </a:t>
            </a:r>
            <a:r>
              <a:rPr lang="en-US" altLang="en-US"/>
              <a:t>is </a:t>
            </a:r>
            <a:r>
              <a:rPr lang="en-US" altLang="en-US" b="1">
                <a:solidFill>
                  <a:srgbClr val="00CC00"/>
                </a:solidFill>
              </a:rPr>
              <a:t>more reliable </a:t>
            </a:r>
            <a:r>
              <a:rPr lang="en-US" altLang="en-US"/>
              <a:t>when the &lt;</a:t>
            </a:r>
            <a:r>
              <a:rPr lang="en-US" altLang="en-US" b="1">
                <a:solidFill>
                  <a:srgbClr val="FF00FF"/>
                </a:solidFill>
              </a:rPr>
              <a:t>div</a:t>
            </a:r>
            <a:r>
              <a:rPr lang="en-US" altLang="en-US"/>
              <a:t>&gt; element is used </a:t>
            </a:r>
            <a:r>
              <a:rPr lang="en-US" altLang="en-US" b="1"/>
              <a:t>for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FFC000"/>
                </a:solidFill>
              </a:rPr>
              <a:t>pos</a:t>
            </a:r>
            <a:r>
              <a:rPr lang="en-US" altLang="en-US">
                <a:solidFill>
                  <a:srgbClr val="FFC000"/>
                </a:solidFill>
              </a:rPr>
              <a:t>i</a:t>
            </a:r>
            <a:r>
              <a:rPr lang="en-US" altLang="en-US" b="1">
                <a:solidFill>
                  <a:srgbClr val="FFC000"/>
                </a:solidFill>
              </a:rPr>
              <a:t>tioning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B14D484B-A736-345A-7D0C-52C9AC5A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Relative Positioning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EA04219A-B142-751A-3220-DF04DA37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defRPr/>
            </a:pPr>
            <a:r>
              <a:rPr lang="en-US" dirty="0"/>
              <a:t>Keeps elements in the </a:t>
            </a:r>
            <a:r>
              <a:rPr lang="en-US" dirty="0">
                <a:solidFill>
                  <a:schemeClr val="bg2"/>
                </a:solidFill>
              </a:rPr>
              <a:t>general</a:t>
            </a:r>
            <a:r>
              <a:rPr lang="en-US" dirty="0"/>
              <a:t> flow on the page and </a:t>
            </a:r>
            <a:r>
              <a:rPr lang="en-US" dirty="0">
                <a:solidFill>
                  <a:schemeClr val="bg2"/>
                </a:solidFill>
              </a:rPr>
              <a:t>offsets</a:t>
            </a:r>
            <a:r>
              <a:rPr lang="en-US" dirty="0"/>
              <a:t> them by the specified </a:t>
            </a:r>
            <a:r>
              <a:rPr lang="en-US" dirty="0">
                <a:solidFill>
                  <a:srgbClr val="00CC66"/>
                </a:solidFill>
              </a:rPr>
              <a:t>top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rgbClr val="00CC66"/>
                </a:solidFill>
              </a:rPr>
              <a:t>left, right </a:t>
            </a:r>
            <a:r>
              <a:rPr lang="en-US" dirty="0"/>
              <a:t>or </a:t>
            </a:r>
            <a:r>
              <a:rPr lang="en-US" dirty="0">
                <a:solidFill>
                  <a:srgbClr val="00CC66"/>
                </a:solidFill>
              </a:rPr>
              <a:t>bottom</a:t>
            </a:r>
            <a:r>
              <a:rPr lang="en-US" dirty="0"/>
              <a:t> value of the document area in the browser window</a:t>
            </a:r>
          </a:p>
          <a:p>
            <a:pPr>
              <a:defRPr/>
            </a:pPr>
            <a:endParaRPr lang="en-US" dirty="0"/>
          </a:p>
          <a:p>
            <a:pPr marL="342900" lvl="1" indent="-342900">
              <a:buFontTx/>
              <a:buChar char="•"/>
              <a:defRPr/>
            </a:pPr>
            <a:r>
              <a:rPr lang="en-US" sz="2000" dirty="0">
                <a:cs typeface="Arial" pitchFamily="34" charset="0"/>
              </a:rPr>
              <a:t>Use to </a:t>
            </a:r>
            <a:r>
              <a:rPr lang="en-US" sz="2000" b="1" dirty="0">
                <a:cs typeface="Arial" pitchFamily="34" charset="0"/>
              </a:rPr>
              <a:t>slightly change </a:t>
            </a: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location</a:t>
            </a:r>
            <a:r>
              <a:rPr lang="en-US" sz="2000" dirty="0">
                <a:cs typeface="Arial" pitchFamily="34" charset="0"/>
              </a:rPr>
              <a:t> of an element </a:t>
            </a:r>
            <a:r>
              <a:rPr lang="en-US" sz="2000" b="1" dirty="0">
                <a:solidFill>
                  <a:srgbClr val="FF00FF"/>
                </a:solidFill>
                <a:cs typeface="Arial" pitchFamily="34" charset="0"/>
              </a:rPr>
              <a:t>in relation </a:t>
            </a:r>
            <a:r>
              <a:rPr lang="en-US" sz="2000" dirty="0">
                <a:cs typeface="Arial" pitchFamily="34" charset="0"/>
              </a:rPr>
              <a:t>to where it would otherwise appear in normal flow (for example the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left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side</a:t>
            </a:r>
            <a:r>
              <a:rPr lang="en-US" sz="2000" dirty="0">
                <a:cs typeface="Arial" pitchFamily="34" charset="0"/>
              </a:rPr>
              <a:t> of the </a:t>
            </a:r>
            <a:r>
              <a:rPr lang="en-US" sz="2000" b="1" dirty="0">
                <a:cs typeface="Arial" pitchFamily="34" charset="0"/>
              </a:rPr>
              <a:t>browser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window</a:t>
            </a:r>
            <a:r>
              <a:rPr lang="en-US" sz="2000" dirty="0">
                <a:solidFill>
                  <a:schemeClr val="bg2"/>
                </a:solidFill>
                <a:cs typeface="Arial" pitchFamily="34" charset="0"/>
              </a:rPr>
              <a:t>)</a:t>
            </a:r>
          </a:p>
          <a:p>
            <a:pPr lvl="1">
              <a:buFontTx/>
              <a:buNone/>
              <a:defRPr/>
            </a:pPr>
            <a:r>
              <a:rPr lang="en-US" sz="1800" b="1" dirty="0"/>
              <a:t>h1 { </a:t>
            </a:r>
          </a:p>
          <a:p>
            <a:pPr lvl="1">
              <a:buFontTx/>
              <a:buNone/>
              <a:defRPr/>
            </a:pPr>
            <a:r>
              <a:rPr lang="en-US" sz="1800" b="1" dirty="0"/>
              <a:t>background-color:#</a:t>
            </a:r>
            <a:r>
              <a:rPr lang="en-US" sz="1800" b="1" dirty="0" err="1"/>
              <a:t>cccccc</a:t>
            </a:r>
            <a:r>
              <a:rPr lang="en-US" sz="1800" b="1" dirty="0"/>
              <a:t>;</a:t>
            </a:r>
          </a:p>
          <a:p>
            <a:pPr lvl="1">
              <a:buFontTx/>
              <a:buNone/>
              <a:defRPr/>
            </a:pPr>
            <a:r>
              <a:rPr lang="en-US" sz="1800" b="1" dirty="0">
                <a:solidFill>
                  <a:srgbClr val="FF00FF"/>
                </a:solidFill>
              </a:rPr>
              <a:t>padding:5px;</a:t>
            </a:r>
          </a:p>
          <a:p>
            <a:pPr lvl="1">
              <a:buFontTx/>
              <a:buNone/>
              <a:defRPr/>
            </a:pPr>
            <a:r>
              <a:rPr lang="en-US" sz="1800" b="1" dirty="0"/>
              <a:t>color: #000000;</a:t>
            </a:r>
          </a:p>
          <a:p>
            <a:pPr lvl="1">
              <a:buFontTx/>
              <a:buNone/>
              <a:defRPr/>
            </a:pPr>
            <a:r>
              <a:rPr lang="en-US" sz="1800" b="1" dirty="0"/>
              <a:t>}</a:t>
            </a:r>
          </a:p>
          <a:p>
            <a:pPr lvl="1">
              <a:buFontTx/>
              <a:buNone/>
              <a:defRPr/>
            </a:pPr>
            <a:r>
              <a:rPr lang="en-US" sz="1800" b="1" dirty="0">
                <a:solidFill>
                  <a:schemeClr val="hlink"/>
                </a:solidFill>
              </a:rPr>
              <a:t>#</a:t>
            </a:r>
            <a:r>
              <a:rPr lang="en-US" sz="1800" b="1" dirty="0" err="1"/>
              <a:t>myContent</a:t>
            </a:r>
            <a:r>
              <a:rPr lang="en-US" sz="1800" b="1" dirty="0"/>
              <a:t> { </a:t>
            </a:r>
          </a:p>
          <a:p>
            <a:pPr lvl="1">
              <a:buFontTx/>
              <a:buNone/>
              <a:defRPr/>
            </a:pPr>
            <a:r>
              <a:rPr lang="en-US" sz="1800" b="1" dirty="0">
                <a:solidFill>
                  <a:srgbClr val="FF66CC"/>
                </a:solidFill>
              </a:rPr>
              <a:t>position</a:t>
            </a:r>
            <a:r>
              <a:rPr lang="en-US" sz="1800" b="1" dirty="0">
                <a:solidFill>
                  <a:schemeClr val="hlink"/>
                </a:solidFill>
              </a:rPr>
              <a:t>: relative</a:t>
            </a:r>
            <a:r>
              <a:rPr lang="en-US" sz="1800" b="1" dirty="0"/>
              <a:t>;</a:t>
            </a:r>
          </a:p>
          <a:p>
            <a:pPr lvl="1">
              <a:buFontTx/>
              <a:buNone/>
              <a:defRPr/>
            </a:pPr>
            <a:r>
              <a:rPr lang="en-US" sz="1800" b="1" dirty="0"/>
              <a:t>left:30px;</a:t>
            </a:r>
          </a:p>
          <a:p>
            <a:pPr lvl="1">
              <a:buFontTx/>
              <a:buNone/>
              <a:defRPr/>
            </a:pPr>
            <a:r>
              <a:rPr lang="en-US" sz="1800" b="1" dirty="0"/>
              <a:t>}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A930400-3059-D94F-F9F2-BF8F4FA0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–Version 2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692AA71-BD4F-9468-DDB7-57978904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CSS level 2  published as a recommendation in May 1998. </a:t>
            </a:r>
          </a:p>
          <a:p>
            <a:endParaRPr lang="en-US" altLang="en-US"/>
          </a:p>
          <a:p>
            <a:pPr lvl="1"/>
            <a:r>
              <a:rPr lang="en-US" altLang="en-US" sz="2000"/>
              <a:t>Includes a number of new capabilities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absolute, relative, and fixed positioning of elements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z-index, the concept of media types,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support for aural style sheets and bidirectional text, and new font properties such as shadows.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>
            <a:extLst>
              <a:ext uri="{FF2B5EF4-FFF2-40B4-BE49-F238E27FC236}">
                <a16:creationId xmlns:a16="http://schemas.microsoft.com/office/drawing/2014/main" id="{A4EA3A57-D56D-B65F-D496-D298C619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Absolute Positioning</a:t>
            </a:r>
          </a:p>
        </p:txBody>
      </p:sp>
      <p:sp>
        <p:nvSpPr>
          <p:cNvPr id="1028" name="Content Placeholder 2">
            <a:extLst>
              <a:ext uri="{FF2B5EF4-FFF2-40B4-BE49-F238E27FC236}">
                <a16:creationId xmlns:a16="http://schemas.microsoft.com/office/drawing/2014/main" id="{B8C2E071-D473-F60D-78E9-5DE3E593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chemeClr val="hlink"/>
                </a:solidFill>
                <a:cs typeface="Arial" panose="020B0604020202020204" pitchFamily="34" charset="0"/>
              </a:rPr>
              <a:t>Absolute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Use to </a:t>
            </a:r>
            <a:r>
              <a:rPr lang="en-US" altLang="en-US" sz="2000" b="1">
                <a:solidFill>
                  <a:srgbClr val="00B0F0"/>
                </a:solidFill>
                <a:cs typeface="Arial" panose="020B0604020202020204" pitchFamily="34" charset="0"/>
              </a:rPr>
              <a:t>precisely</a:t>
            </a:r>
            <a:r>
              <a:rPr lang="en-US" altLang="en-US" sz="2000">
                <a:cs typeface="Arial" panose="020B0604020202020204" pitchFamily="34" charset="0"/>
              </a:rPr>
              <a:t> specify the 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location</a:t>
            </a:r>
            <a:r>
              <a:rPr lang="en-US" altLang="en-US" sz="2000">
                <a:cs typeface="Arial" panose="020B0604020202020204" pitchFamily="34" charset="0"/>
              </a:rPr>
              <a:t> of an element in the </a:t>
            </a:r>
            <a:r>
              <a:rPr lang="en-US" altLang="en-US" sz="2000" b="1">
                <a:cs typeface="Arial" panose="020B0604020202020204" pitchFamily="34" charset="0"/>
              </a:rPr>
              <a:t>browser</a:t>
            </a:r>
            <a:r>
              <a:rPr lang="en-US" altLang="en-US" sz="2000">
                <a:cs typeface="Arial" panose="020B0604020202020204" pitchFamily="34" charset="0"/>
              </a:rPr>
              <a:t>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Elements </a:t>
            </a:r>
            <a:r>
              <a:rPr lang="en-US" altLang="en-US" sz="2000" b="1">
                <a:cs typeface="Arial" panose="020B0604020202020204" pitchFamily="34" charset="0"/>
              </a:rPr>
              <a:t>rendered </a:t>
            </a:r>
            <a:r>
              <a:rPr lang="en-US" altLang="en-US" sz="2000" b="1">
                <a:solidFill>
                  <a:srgbClr val="FF00FF"/>
                </a:solidFill>
                <a:cs typeface="Arial" panose="020B0604020202020204" pitchFamily="34" charset="0"/>
              </a:rPr>
              <a:t>outside</a:t>
            </a:r>
            <a:r>
              <a:rPr lang="en-US" altLang="en-US" sz="2000" b="1">
                <a:cs typeface="Arial" panose="020B0604020202020204" pitchFamily="34" charset="0"/>
              </a:rPr>
              <a:t> of </a:t>
            </a:r>
            <a:r>
              <a:rPr lang="en-US" altLang="en-US" sz="2000" b="1">
                <a:solidFill>
                  <a:srgbClr val="FF00FF"/>
                </a:solidFill>
                <a:cs typeface="Arial" panose="020B0604020202020204" pitchFamily="34" charset="0"/>
              </a:rPr>
              <a:t>normal</a:t>
            </a:r>
            <a:r>
              <a:rPr lang="en-US" altLang="en-US" sz="2000" b="1">
                <a:cs typeface="Arial" panose="020B0604020202020204" pitchFamily="34" charset="0"/>
              </a:rPr>
              <a:t> flow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2000" b="1"/>
              <a:t>h1 { background-color:#cccccc;</a:t>
            </a: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FF00FF"/>
                </a:solidFill>
              </a:rPr>
              <a:t>padding:5px;</a:t>
            </a:r>
          </a:p>
          <a:p>
            <a:pPr lvl="1">
              <a:buFontTx/>
              <a:buNone/>
            </a:pPr>
            <a:r>
              <a:rPr lang="en-US" altLang="en-US" sz="2000" b="1"/>
              <a:t>color: #000000;</a:t>
            </a:r>
          </a:p>
          <a:p>
            <a:pPr lvl="1">
              <a:buFontTx/>
              <a:buNone/>
            </a:pPr>
            <a:r>
              <a:rPr lang="en-US" altLang="en-US" sz="2000" b="1"/>
              <a:t>}</a:t>
            </a:r>
          </a:p>
          <a:p>
            <a:pPr lvl="1">
              <a:buFontTx/>
              <a:buNone/>
            </a:pPr>
            <a:r>
              <a:rPr lang="en-US" altLang="en-US" sz="2000" b="1"/>
              <a:t>#content {</a:t>
            </a:r>
            <a:r>
              <a:rPr lang="en-US" altLang="en-US" sz="2000" b="1">
                <a:solidFill>
                  <a:schemeClr val="hlink"/>
                </a:solidFill>
              </a:rPr>
              <a:t>position: absolute</a:t>
            </a:r>
            <a:r>
              <a:rPr lang="en-US" altLang="en-US" sz="2000" b="1"/>
              <a:t>;</a:t>
            </a:r>
          </a:p>
          <a:p>
            <a:pPr lvl="1"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</a:rPr>
              <a:t>left:</a:t>
            </a:r>
            <a:r>
              <a:rPr lang="en-US" altLang="en-US" sz="2000" b="1"/>
              <a:t>200;   </a:t>
            </a:r>
            <a:r>
              <a:rPr lang="en-US" altLang="en-US" sz="2000" b="1">
                <a:solidFill>
                  <a:srgbClr val="00CC00"/>
                </a:solidFill>
              </a:rPr>
              <a:t>//from the left margin</a:t>
            </a:r>
          </a:p>
          <a:p>
            <a:pPr lvl="1"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</a:rPr>
              <a:t>top:</a:t>
            </a:r>
            <a:r>
              <a:rPr lang="en-US" altLang="en-US" sz="2000" b="1"/>
              <a:t>100; </a:t>
            </a:r>
            <a:r>
              <a:rPr lang="en-US" altLang="en-US" sz="2000" b="1">
                <a:solidFill>
                  <a:srgbClr val="00CC00"/>
                </a:solidFill>
              </a:rPr>
              <a:t>//down from the top of the browser window</a:t>
            </a:r>
            <a:endParaRPr lang="en-US" altLang="en-US" sz="2000" b="1"/>
          </a:p>
          <a:p>
            <a:pPr lvl="1">
              <a:buFontTx/>
              <a:buNone/>
            </a:pPr>
            <a:r>
              <a:rPr lang="en-US" altLang="en-US" sz="2000" b="1"/>
              <a:t>font-family:Arial,sans-serif;</a:t>
            </a:r>
          </a:p>
          <a:p>
            <a:pPr lvl="1">
              <a:buFontTx/>
              <a:buNone/>
            </a:pPr>
            <a:r>
              <a:rPr lang="en-US" altLang="en-US" sz="2000" b="1"/>
              <a:t>width:300;</a:t>
            </a:r>
          </a:p>
          <a:p>
            <a:pPr lvl="1">
              <a:buFontTx/>
              <a:buNone/>
            </a:pPr>
            <a:r>
              <a:rPr lang="en-US" altLang="en-US" sz="2000" b="1"/>
              <a:t>}</a:t>
            </a:r>
          </a:p>
          <a:p>
            <a:endParaRPr lang="en-US" alt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5F7A6CB6-B9A6-869C-CBA4-2677E2251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30908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Ink 10">
            <a:extLst>
              <a:ext uri="{FF2B5EF4-FFF2-40B4-BE49-F238E27FC236}">
                <a16:creationId xmlns:a16="http://schemas.microsoft.com/office/drawing/2014/main" id="{F3B6E231-C1E8-90E2-3C55-EE7B12F3CF24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867400" y="3124200"/>
            <a:ext cx="2420938" cy="1289050"/>
          </a:xfrm>
          <a:custGeom>
            <a:avLst/>
            <a:gdLst>
              <a:gd name="T0" fmla="+- 0 17002 16441"/>
              <a:gd name="T1" fmla="*/ T0 w 6723"/>
              <a:gd name="T2" fmla="+- 0 15842 13471"/>
              <a:gd name="T3" fmla="*/ 15842 h 3582"/>
              <a:gd name="T4" fmla="+- 0 17887 16441"/>
              <a:gd name="T5" fmla="*/ T4 w 6723"/>
              <a:gd name="T6" fmla="+- 0 15881 13471"/>
              <a:gd name="T7" fmla="*/ 15881 h 3582"/>
              <a:gd name="T8" fmla="+- 0 18966 16441"/>
              <a:gd name="T9" fmla="*/ T8 w 6723"/>
              <a:gd name="T10" fmla="+- 0 15871 13471"/>
              <a:gd name="T11" fmla="*/ 15871 h 3582"/>
              <a:gd name="T12" fmla="+- 0 19025 16441"/>
              <a:gd name="T13" fmla="*/ T12 w 6723"/>
              <a:gd name="T14" fmla="+- 0 15696 13471"/>
              <a:gd name="T15" fmla="*/ 15696 h 3582"/>
              <a:gd name="T16" fmla="+- 0 19050 16441"/>
              <a:gd name="T17" fmla="*/ T16 w 6723"/>
              <a:gd name="T18" fmla="+- 0 15941 13471"/>
              <a:gd name="T19" fmla="*/ 15941 h 3582"/>
              <a:gd name="T20" fmla="+- 0 16706 16441"/>
              <a:gd name="T21" fmla="*/ T20 w 6723"/>
              <a:gd name="T22" fmla="+- 0 15693 13471"/>
              <a:gd name="T23" fmla="*/ 15693 h 3582"/>
              <a:gd name="T24" fmla="+- 0 16568 16441"/>
              <a:gd name="T25" fmla="*/ T24 w 6723"/>
              <a:gd name="T26" fmla="+- 0 15876 13471"/>
              <a:gd name="T27" fmla="*/ 15876 h 3582"/>
              <a:gd name="T28" fmla="+- 0 16685 16441"/>
              <a:gd name="T29" fmla="*/ T28 w 6723"/>
              <a:gd name="T30" fmla="+- 0 16057 13471"/>
              <a:gd name="T31" fmla="*/ 16057 h 3582"/>
              <a:gd name="T32" fmla="+- 0 17253 16441"/>
              <a:gd name="T33" fmla="*/ T32 w 6723"/>
              <a:gd name="T34" fmla="+- 0 16178 13471"/>
              <a:gd name="T35" fmla="*/ 16178 h 3582"/>
              <a:gd name="T36" fmla="+- 0 17229 16441"/>
              <a:gd name="T37" fmla="*/ T36 w 6723"/>
              <a:gd name="T38" fmla="+- 0 16497 13471"/>
              <a:gd name="T39" fmla="*/ 16497 h 3582"/>
              <a:gd name="T40" fmla="+- 0 17427 16441"/>
              <a:gd name="T41" fmla="*/ T40 w 6723"/>
              <a:gd name="T42" fmla="+- 0 16516 13471"/>
              <a:gd name="T43" fmla="*/ 16516 h 3582"/>
              <a:gd name="T44" fmla="+- 0 17566 16441"/>
              <a:gd name="T45" fmla="*/ T44 w 6723"/>
              <a:gd name="T46" fmla="+- 0 16570 13471"/>
              <a:gd name="T47" fmla="*/ 16570 h 3582"/>
              <a:gd name="T48" fmla="+- 0 17632 16441"/>
              <a:gd name="T49" fmla="*/ T48 w 6723"/>
              <a:gd name="T50" fmla="+- 0 16298 13471"/>
              <a:gd name="T51" fmla="*/ 16298 h 3582"/>
              <a:gd name="T52" fmla="+- 0 17895 16441"/>
              <a:gd name="T53" fmla="*/ T52 w 6723"/>
              <a:gd name="T54" fmla="+- 0 16448 13471"/>
              <a:gd name="T55" fmla="*/ 16448 h 3582"/>
              <a:gd name="T56" fmla="+- 0 18020 16441"/>
              <a:gd name="T57" fmla="*/ T56 w 6723"/>
              <a:gd name="T58" fmla="+- 0 16265 13471"/>
              <a:gd name="T59" fmla="*/ 16265 h 3582"/>
              <a:gd name="T60" fmla="+- 0 18221 16441"/>
              <a:gd name="T61" fmla="*/ T60 w 6723"/>
              <a:gd name="T62" fmla="+- 0 16351 13471"/>
              <a:gd name="T63" fmla="*/ 16351 h 3582"/>
              <a:gd name="T64" fmla="+- 0 18308 16441"/>
              <a:gd name="T65" fmla="*/ T64 w 6723"/>
              <a:gd name="T66" fmla="+- 0 17052 13471"/>
              <a:gd name="T67" fmla="*/ 17052 h 3582"/>
              <a:gd name="T68" fmla="+- 0 18388 16441"/>
              <a:gd name="T69" fmla="*/ T68 w 6723"/>
              <a:gd name="T70" fmla="+- 0 16484 13471"/>
              <a:gd name="T71" fmla="*/ 16484 h 3582"/>
              <a:gd name="T72" fmla="+- 0 18704 16441"/>
              <a:gd name="T73" fmla="*/ T72 w 6723"/>
              <a:gd name="T74" fmla="+- 0 16390 13471"/>
              <a:gd name="T75" fmla="*/ 16390 h 3582"/>
              <a:gd name="T76" fmla="+- 0 18581 16441"/>
              <a:gd name="T77" fmla="*/ T76 w 6723"/>
              <a:gd name="T78" fmla="+- 0 16537 13471"/>
              <a:gd name="T79" fmla="*/ 16537 h 3582"/>
              <a:gd name="T80" fmla="+- 0 18660 16441"/>
              <a:gd name="T81" fmla="*/ T80 w 6723"/>
              <a:gd name="T82" fmla="+- 0 16563 13471"/>
              <a:gd name="T83" fmla="*/ 16563 h 3582"/>
              <a:gd name="T84" fmla="+- 0 19589 16441"/>
              <a:gd name="T85" fmla="*/ T84 w 6723"/>
              <a:gd name="T86" fmla="+- 0 13639 13471"/>
              <a:gd name="T87" fmla="*/ 13639 h 3582"/>
              <a:gd name="T88" fmla="+- 0 19592 16441"/>
              <a:gd name="T89" fmla="*/ T88 w 6723"/>
              <a:gd name="T90" fmla="+- 0 14174 13471"/>
              <a:gd name="T91" fmla="*/ 14174 h 3582"/>
              <a:gd name="T92" fmla="+- 0 19621 16441"/>
              <a:gd name="T93" fmla="*/ T92 w 6723"/>
              <a:gd name="T94" fmla="+- 0 14673 13471"/>
              <a:gd name="T95" fmla="*/ 14673 h 3582"/>
              <a:gd name="T96" fmla="+- 0 19599 16441"/>
              <a:gd name="T97" fmla="*/ T96 w 6723"/>
              <a:gd name="T98" fmla="+- 0 14967 13471"/>
              <a:gd name="T99" fmla="*/ 14967 h 3582"/>
              <a:gd name="T100" fmla="+- 0 19605 16441"/>
              <a:gd name="T101" fmla="*/ T100 w 6723"/>
              <a:gd name="T102" fmla="+- 0 14982 13471"/>
              <a:gd name="T103" fmla="*/ 14982 h 3582"/>
              <a:gd name="T104" fmla="+- 0 19555 16441"/>
              <a:gd name="T105" fmla="*/ T104 w 6723"/>
              <a:gd name="T106" fmla="+- 0 13538 13471"/>
              <a:gd name="T107" fmla="*/ 13538 h 3582"/>
              <a:gd name="T108" fmla="+- 0 19464 16441"/>
              <a:gd name="T109" fmla="*/ T108 w 6723"/>
              <a:gd name="T110" fmla="+- 0 13711 13471"/>
              <a:gd name="T111" fmla="*/ 13711 h 3582"/>
              <a:gd name="T112" fmla="+- 0 19635 16441"/>
              <a:gd name="T113" fmla="*/ T112 w 6723"/>
              <a:gd name="T114" fmla="+- 0 13552 13471"/>
              <a:gd name="T115" fmla="*/ 13552 h 3582"/>
              <a:gd name="T116" fmla="+- 0 19895 16441"/>
              <a:gd name="T117" fmla="*/ T116 w 6723"/>
              <a:gd name="T118" fmla="+- 0 14240 13471"/>
              <a:gd name="T119" fmla="*/ 14240 h 3582"/>
              <a:gd name="T120" fmla="+- 0 19937 16441"/>
              <a:gd name="T121" fmla="*/ T120 w 6723"/>
              <a:gd name="T122" fmla="+- 0 14470 13471"/>
              <a:gd name="T123" fmla="*/ 14470 h 3582"/>
              <a:gd name="T124" fmla="+- 0 20072 16441"/>
              <a:gd name="T125" fmla="*/ T124 w 6723"/>
              <a:gd name="T126" fmla="+- 0 14542 13471"/>
              <a:gd name="T127" fmla="*/ 14542 h 3582"/>
              <a:gd name="T128" fmla="+- 0 20167 16441"/>
              <a:gd name="T129" fmla="*/ T128 w 6723"/>
              <a:gd name="T130" fmla="+- 0 14252 13471"/>
              <a:gd name="T131" fmla="*/ 14252 h 3582"/>
              <a:gd name="T132" fmla="+- 0 20420 16441"/>
              <a:gd name="T133" fmla="*/ T132 w 6723"/>
              <a:gd name="T134" fmla="+- 0 14376 13471"/>
              <a:gd name="T135" fmla="*/ 14376 h 3582"/>
              <a:gd name="T136" fmla="+- 0 20560 16441"/>
              <a:gd name="T137" fmla="*/ T136 w 6723"/>
              <a:gd name="T138" fmla="+- 0 14357 13471"/>
              <a:gd name="T139" fmla="*/ 14357 h 3582"/>
              <a:gd name="T140" fmla="+- 0 20757 16441"/>
              <a:gd name="T141" fmla="*/ T140 w 6723"/>
              <a:gd name="T142" fmla="+- 0 14433 13471"/>
              <a:gd name="T143" fmla="*/ 14433 h 3582"/>
              <a:gd name="T144" fmla="+- 0 20665 16441"/>
              <a:gd name="T145" fmla="*/ T144 w 6723"/>
              <a:gd name="T146" fmla="+- 0 14814 13471"/>
              <a:gd name="T147" fmla="*/ 14814 h 3582"/>
              <a:gd name="T148" fmla="+- 0 20895 16441"/>
              <a:gd name="T149" fmla="*/ T148 w 6723"/>
              <a:gd name="T150" fmla="+- 0 14410 13471"/>
              <a:gd name="T151" fmla="*/ 14410 h 3582"/>
              <a:gd name="T152" fmla="+- 0 20779 16441"/>
              <a:gd name="T153" fmla="*/ T152 w 6723"/>
              <a:gd name="T154" fmla="+- 0 14515 13471"/>
              <a:gd name="T155" fmla="*/ 14515 h 3582"/>
              <a:gd name="T156" fmla="+- 0 21016 16441"/>
              <a:gd name="T157" fmla="*/ T156 w 6723"/>
              <a:gd name="T158" fmla="+- 0 14621 13471"/>
              <a:gd name="T159" fmla="*/ 14621 h 3582"/>
              <a:gd name="T160" fmla="+- 0 21045 16441"/>
              <a:gd name="T161" fmla="*/ T160 w 6723"/>
              <a:gd name="T162" fmla="+- 0 14661 13471"/>
              <a:gd name="T163" fmla="*/ 14661 h 3582"/>
              <a:gd name="T164" fmla="+- 0 19400 16441"/>
              <a:gd name="T165" fmla="*/ T164 w 6723"/>
              <a:gd name="T166" fmla="+- 0 16626 13471"/>
              <a:gd name="T167" fmla="*/ 16626 h 3582"/>
              <a:gd name="T168" fmla="+- 0 20864 16441"/>
              <a:gd name="T169" fmla="*/ T168 w 6723"/>
              <a:gd name="T170" fmla="+- 0 16694 13471"/>
              <a:gd name="T171" fmla="*/ 16694 h 3582"/>
              <a:gd name="T172" fmla="+- 0 22559 16441"/>
              <a:gd name="T173" fmla="*/ T172 w 6723"/>
              <a:gd name="T174" fmla="+- 0 16682 13471"/>
              <a:gd name="T175" fmla="*/ 16682 h 3582"/>
              <a:gd name="T176" fmla="+- 0 22914 16441"/>
              <a:gd name="T177" fmla="*/ T176 w 6723"/>
              <a:gd name="T178" fmla="+- 0 16537 13471"/>
              <a:gd name="T179" fmla="*/ 16537 h 3582"/>
              <a:gd name="T180" fmla="+- 0 23150 16441"/>
              <a:gd name="T181" fmla="*/ T180 w 6723"/>
              <a:gd name="T182" fmla="+- 0 16694 13471"/>
              <a:gd name="T183" fmla="*/ 16694 h 3582"/>
              <a:gd name="T184" fmla="+- 0 22836 16441"/>
              <a:gd name="T185" fmla="*/ T184 w 6723"/>
              <a:gd name="T186" fmla="+- 0 16800 13471"/>
              <a:gd name="T187" fmla="*/ 16800 h 3582"/>
              <a:gd name="T188" fmla="+- 0 19448 16441"/>
              <a:gd name="T189" fmla="*/ T188 w 6723"/>
              <a:gd name="T190" fmla="+- 0 16640 13471"/>
              <a:gd name="T191" fmla="*/ 16640 h 3582"/>
              <a:gd name="T192" fmla="+- 0 19368 16441"/>
              <a:gd name="T193" fmla="*/ T192 w 6723"/>
              <a:gd name="T194" fmla="+- 0 16722 13471"/>
              <a:gd name="T195" fmla="*/ 16722 h 358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</a:cxnLst>
            <a:rect l="0" t="0" r="r" b="b"/>
            <a:pathLst>
              <a:path w="6723" h="3582" extrusionOk="0">
                <a:moveTo>
                  <a:pt x="115" y="2394"/>
                </a:moveTo>
                <a:cubicBezTo>
                  <a:pt x="133" y="2390"/>
                  <a:pt x="145" y="2386"/>
                  <a:pt x="170" y="2385"/>
                </a:cubicBezTo>
                <a:cubicBezTo>
                  <a:pt x="244" y="2382"/>
                  <a:pt x="316" y="2358"/>
                  <a:pt x="390" y="2361"/>
                </a:cubicBezTo>
                <a:cubicBezTo>
                  <a:pt x="447" y="2364"/>
                  <a:pt x="504" y="2369"/>
                  <a:pt x="561" y="2371"/>
                </a:cubicBezTo>
                <a:cubicBezTo>
                  <a:pt x="589" y="2372"/>
                  <a:pt x="616" y="2374"/>
                  <a:pt x="644" y="2378"/>
                </a:cubicBezTo>
                <a:cubicBezTo>
                  <a:pt x="716" y="2389"/>
                  <a:pt x="787" y="2400"/>
                  <a:pt x="859" y="2408"/>
                </a:cubicBezTo>
                <a:cubicBezTo>
                  <a:pt x="948" y="2418"/>
                  <a:pt x="1029" y="2415"/>
                  <a:pt x="1118" y="2412"/>
                </a:cubicBezTo>
                <a:cubicBezTo>
                  <a:pt x="1228" y="2409"/>
                  <a:pt x="1336" y="2416"/>
                  <a:pt x="1446" y="2410"/>
                </a:cubicBezTo>
                <a:cubicBezTo>
                  <a:pt x="1500" y="2407"/>
                  <a:pt x="1555" y="2404"/>
                  <a:pt x="1609" y="2400"/>
                </a:cubicBezTo>
                <a:cubicBezTo>
                  <a:pt x="1706" y="2393"/>
                  <a:pt x="1799" y="2413"/>
                  <a:pt x="1895" y="2421"/>
                </a:cubicBezTo>
                <a:cubicBezTo>
                  <a:pt x="1983" y="2428"/>
                  <a:pt x="2066" y="2431"/>
                  <a:pt x="2154" y="2422"/>
                </a:cubicBezTo>
                <a:cubicBezTo>
                  <a:pt x="2276" y="2410"/>
                  <a:pt x="2403" y="2404"/>
                  <a:pt x="2525" y="2400"/>
                </a:cubicBezTo>
                <a:cubicBezTo>
                  <a:pt x="2570" y="2399"/>
                  <a:pt x="2620" y="2399"/>
                  <a:pt x="2664" y="2408"/>
                </a:cubicBezTo>
                <a:cubicBezTo>
                  <a:pt x="2683" y="2412"/>
                  <a:pt x="2674" y="2414"/>
                  <a:pt x="2693" y="2420"/>
                </a:cubicBezTo>
              </a:path>
              <a:path w="6723" h="3582" extrusionOk="0">
                <a:moveTo>
                  <a:pt x="2609" y="2238"/>
                </a:moveTo>
                <a:cubicBezTo>
                  <a:pt x="2599" y="2225"/>
                  <a:pt x="2596" y="2220"/>
                  <a:pt x="2584" y="2225"/>
                </a:cubicBezTo>
                <a:cubicBezTo>
                  <a:pt x="2604" y="2248"/>
                  <a:pt x="2631" y="2259"/>
                  <a:pt x="2658" y="2275"/>
                </a:cubicBezTo>
                <a:cubicBezTo>
                  <a:pt x="2691" y="2295"/>
                  <a:pt x="2711" y="2319"/>
                  <a:pt x="2706" y="2360"/>
                </a:cubicBezTo>
                <a:cubicBezTo>
                  <a:pt x="2704" y="2379"/>
                  <a:pt x="2687" y="2403"/>
                  <a:pt x="2675" y="2417"/>
                </a:cubicBezTo>
                <a:cubicBezTo>
                  <a:pt x="2656" y="2438"/>
                  <a:pt x="2634" y="2456"/>
                  <a:pt x="2609" y="2470"/>
                </a:cubicBezTo>
                <a:cubicBezTo>
                  <a:pt x="2579" y="2487"/>
                  <a:pt x="2547" y="2499"/>
                  <a:pt x="2516" y="2514"/>
                </a:cubicBezTo>
                <a:cubicBezTo>
                  <a:pt x="2481" y="2530"/>
                  <a:pt x="2441" y="2605"/>
                  <a:pt x="2418" y="2574"/>
                </a:cubicBezTo>
                <a:cubicBezTo>
                  <a:pt x="2418" y="2564"/>
                  <a:pt x="2418" y="2554"/>
                  <a:pt x="2418" y="2544"/>
                </a:cubicBezTo>
              </a:path>
              <a:path w="6723" h="3582" extrusionOk="0">
                <a:moveTo>
                  <a:pt x="265" y="2222"/>
                </a:moveTo>
                <a:cubicBezTo>
                  <a:pt x="273" y="2202"/>
                  <a:pt x="280" y="2188"/>
                  <a:pt x="292" y="2171"/>
                </a:cubicBezTo>
                <a:cubicBezTo>
                  <a:pt x="290" y="2195"/>
                  <a:pt x="283" y="2211"/>
                  <a:pt x="270" y="2232"/>
                </a:cubicBezTo>
                <a:cubicBezTo>
                  <a:pt x="247" y="2268"/>
                  <a:pt x="226" y="2306"/>
                  <a:pt x="197" y="2338"/>
                </a:cubicBezTo>
                <a:cubicBezTo>
                  <a:pt x="177" y="2360"/>
                  <a:pt x="152" y="2388"/>
                  <a:pt x="127" y="2405"/>
                </a:cubicBezTo>
                <a:cubicBezTo>
                  <a:pt x="107" y="2419"/>
                  <a:pt x="82" y="2424"/>
                  <a:pt x="60" y="2435"/>
                </a:cubicBezTo>
                <a:cubicBezTo>
                  <a:pt x="38" y="2446"/>
                  <a:pt x="-9" y="2472"/>
                  <a:pt x="0" y="2504"/>
                </a:cubicBezTo>
                <a:cubicBezTo>
                  <a:pt x="6" y="2526"/>
                  <a:pt x="47" y="2535"/>
                  <a:pt x="66" y="2541"/>
                </a:cubicBezTo>
                <a:cubicBezTo>
                  <a:pt x="124" y="2559"/>
                  <a:pt x="185" y="2574"/>
                  <a:pt x="244" y="2586"/>
                </a:cubicBezTo>
                <a:cubicBezTo>
                  <a:pt x="278" y="2593"/>
                  <a:pt x="316" y="2605"/>
                  <a:pt x="351" y="2606"/>
                </a:cubicBezTo>
                <a:cubicBezTo>
                  <a:pt x="357" y="2605"/>
                  <a:pt x="363" y="2605"/>
                  <a:pt x="369" y="2604"/>
                </a:cubicBezTo>
              </a:path>
              <a:path w="6723" h="3582" extrusionOk="0">
                <a:moveTo>
                  <a:pt x="861" y="2740"/>
                </a:moveTo>
                <a:cubicBezTo>
                  <a:pt x="835" y="2749"/>
                  <a:pt x="814" y="2743"/>
                  <a:pt x="812" y="2707"/>
                </a:cubicBezTo>
                <a:cubicBezTo>
                  <a:pt x="811" y="2680"/>
                  <a:pt x="827" y="2644"/>
                  <a:pt x="854" y="2633"/>
                </a:cubicBezTo>
                <a:cubicBezTo>
                  <a:pt x="882" y="2622"/>
                  <a:pt x="901" y="2643"/>
                  <a:pt x="910" y="2668"/>
                </a:cubicBezTo>
                <a:cubicBezTo>
                  <a:pt x="937" y="2747"/>
                  <a:pt x="889" y="2852"/>
                  <a:pt x="858" y="2923"/>
                </a:cubicBezTo>
                <a:cubicBezTo>
                  <a:pt x="841" y="2962"/>
                  <a:pt x="819" y="2997"/>
                  <a:pt x="788" y="3026"/>
                </a:cubicBezTo>
                <a:cubicBezTo>
                  <a:pt x="774" y="3038"/>
                  <a:pt x="769" y="3042"/>
                  <a:pt x="756" y="3045"/>
                </a:cubicBezTo>
                <a:cubicBezTo>
                  <a:pt x="787" y="3033"/>
                  <a:pt x="802" y="3034"/>
                  <a:pt x="835" y="3043"/>
                </a:cubicBezTo>
                <a:cubicBezTo>
                  <a:pt x="858" y="3050"/>
                  <a:pt x="878" y="3062"/>
                  <a:pt x="902" y="3063"/>
                </a:cubicBezTo>
                <a:cubicBezTo>
                  <a:pt x="931" y="3064"/>
                  <a:pt x="959" y="3056"/>
                  <a:pt x="986" y="3045"/>
                </a:cubicBezTo>
                <a:cubicBezTo>
                  <a:pt x="1014" y="3033"/>
                  <a:pt x="1041" y="3017"/>
                  <a:pt x="1065" y="2999"/>
                </a:cubicBezTo>
                <a:cubicBezTo>
                  <a:pt x="1081" y="2987"/>
                  <a:pt x="1095" y="2980"/>
                  <a:pt x="1111" y="2972"/>
                </a:cubicBezTo>
                <a:cubicBezTo>
                  <a:pt x="1108" y="2999"/>
                  <a:pt x="1099" y="3042"/>
                  <a:pt x="1109" y="3068"/>
                </a:cubicBezTo>
                <a:cubicBezTo>
                  <a:pt x="1111" y="3085"/>
                  <a:pt x="1113" y="3092"/>
                  <a:pt x="1125" y="3099"/>
                </a:cubicBezTo>
                <a:cubicBezTo>
                  <a:pt x="1154" y="3086"/>
                  <a:pt x="1174" y="3075"/>
                  <a:pt x="1198" y="3052"/>
                </a:cubicBezTo>
                <a:cubicBezTo>
                  <a:pt x="1233" y="3019"/>
                  <a:pt x="1268" y="2982"/>
                  <a:pt x="1293" y="2940"/>
                </a:cubicBezTo>
                <a:cubicBezTo>
                  <a:pt x="1308" y="2915"/>
                  <a:pt x="1328" y="2876"/>
                  <a:pt x="1311" y="2847"/>
                </a:cubicBezTo>
                <a:cubicBezTo>
                  <a:pt x="1287" y="2805"/>
                  <a:pt x="1227" y="2817"/>
                  <a:pt x="1191" y="2827"/>
                </a:cubicBezTo>
                <a:cubicBezTo>
                  <a:pt x="1174" y="2832"/>
                  <a:pt x="1113" y="2864"/>
                  <a:pt x="1125" y="2892"/>
                </a:cubicBezTo>
                <a:cubicBezTo>
                  <a:pt x="1129" y="2905"/>
                  <a:pt x="1132" y="2910"/>
                  <a:pt x="1144" y="2910"/>
                </a:cubicBezTo>
              </a:path>
              <a:path w="6723" h="3582" extrusionOk="0">
                <a:moveTo>
                  <a:pt x="1447" y="2863"/>
                </a:moveTo>
                <a:cubicBezTo>
                  <a:pt x="1453" y="2900"/>
                  <a:pt x="1454" y="2939"/>
                  <a:pt x="1454" y="2977"/>
                </a:cubicBezTo>
                <a:cubicBezTo>
                  <a:pt x="1454" y="3013"/>
                  <a:pt x="1456" y="3043"/>
                  <a:pt x="1470" y="3076"/>
                </a:cubicBezTo>
                <a:cubicBezTo>
                  <a:pt x="1501" y="3075"/>
                  <a:pt x="1521" y="3052"/>
                  <a:pt x="1539" y="3026"/>
                </a:cubicBezTo>
                <a:cubicBezTo>
                  <a:pt x="1567" y="2986"/>
                  <a:pt x="1595" y="2935"/>
                  <a:pt x="1605" y="2887"/>
                </a:cubicBezTo>
                <a:cubicBezTo>
                  <a:pt x="1612" y="2853"/>
                  <a:pt x="1614" y="2813"/>
                  <a:pt x="1579" y="2794"/>
                </a:cubicBezTo>
                <a:cubicBezTo>
                  <a:pt x="1546" y="2777"/>
                  <a:pt x="1487" y="2795"/>
                  <a:pt x="1460" y="2817"/>
                </a:cubicBezTo>
                <a:cubicBezTo>
                  <a:pt x="1427" y="2844"/>
                  <a:pt x="1398" y="2893"/>
                  <a:pt x="1402" y="2937"/>
                </a:cubicBezTo>
                <a:cubicBezTo>
                  <a:pt x="1405" y="2947"/>
                  <a:pt x="1408" y="2956"/>
                  <a:pt x="1411" y="2966"/>
                </a:cubicBezTo>
              </a:path>
              <a:path w="6723" h="3582" extrusionOk="0">
                <a:moveTo>
                  <a:pt x="1780" y="2880"/>
                </a:moveTo>
                <a:cubicBezTo>
                  <a:pt x="1812" y="2914"/>
                  <a:pt x="1808" y="2957"/>
                  <a:pt x="1813" y="3006"/>
                </a:cubicBezTo>
                <a:cubicBezTo>
                  <a:pt x="1822" y="3093"/>
                  <a:pt x="1835" y="3179"/>
                  <a:pt x="1844" y="3266"/>
                </a:cubicBezTo>
                <a:cubicBezTo>
                  <a:pt x="1852" y="3344"/>
                  <a:pt x="1861" y="3423"/>
                  <a:pt x="1867" y="3501"/>
                </a:cubicBezTo>
                <a:cubicBezTo>
                  <a:pt x="1869" y="3528"/>
                  <a:pt x="1869" y="3554"/>
                  <a:pt x="1867" y="3581"/>
                </a:cubicBezTo>
                <a:cubicBezTo>
                  <a:pt x="1841" y="3552"/>
                  <a:pt x="1835" y="3515"/>
                  <a:pt x="1828" y="3474"/>
                </a:cubicBezTo>
                <a:cubicBezTo>
                  <a:pt x="1817" y="3403"/>
                  <a:pt x="1808" y="3330"/>
                  <a:pt x="1812" y="3258"/>
                </a:cubicBezTo>
                <a:cubicBezTo>
                  <a:pt x="1815" y="3189"/>
                  <a:pt x="1822" y="3096"/>
                  <a:pt x="1872" y="3043"/>
                </a:cubicBezTo>
                <a:cubicBezTo>
                  <a:pt x="1893" y="3021"/>
                  <a:pt x="1919" y="3013"/>
                  <a:pt x="1947" y="3013"/>
                </a:cubicBezTo>
                <a:cubicBezTo>
                  <a:pt x="1965" y="3042"/>
                  <a:pt x="1962" y="3052"/>
                  <a:pt x="1940" y="3082"/>
                </a:cubicBezTo>
                <a:cubicBezTo>
                  <a:pt x="1936" y="3087"/>
                  <a:pt x="1884" y="3147"/>
                  <a:pt x="1878" y="3140"/>
                </a:cubicBezTo>
                <a:cubicBezTo>
                  <a:pt x="1871" y="3132"/>
                  <a:pt x="1910" y="3090"/>
                  <a:pt x="1913" y="3086"/>
                </a:cubicBezTo>
              </a:path>
              <a:path w="6723" h="3582" extrusionOk="0">
                <a:moveTo>
                  <a:pt x="2263" y="2919"/>
                </a:moveTo>
                <a:cubicBezTo>
                  <a:pt x="2252" y="2957"/>
                  <a:pt x="2235" y="2986"/>
                  <a:pt x="2216" y="3022"/>
                </a:cubicBezTo>
                <a:cubicBezTo>
                  <a:pt x="2193" y="3066"/>
                  <a:pt x="2169" y="3108"/>
                  <a:pt x="2140" y="3149"/>
                </a:cubicBezTo>
                <a:cubicBezTo>
                  <a:pt x="2137" y="3153"/>
                  <a:pt x="2135" y="3158"/>
                  <a:pt x="2132" y="3162"/>
                </a:cubicBezTo>
                <a:cubicBezTo>
                  <a:pt x="2118" y="3122"/>
                  <a:pt x="2133" y="3107"/>
                  <a:pt x="2140" y="3066"/>
                </a:cubicBezTo>
                <a:cubicBezTo>
                  <a:pt x="2148" y="3025"/>
                  <a:pt x="2162" y="2981"/>
                  <a:pt x="2164" y="2939"/>
                </a:cubicBezTo>
                <a:cubicBezTo>
                  <a:pt x="2163" y="2918"/>
                  <a:pt x="2163" y="2913"/>
                  <a:pt x="2161" y="2900"/>
                </a:cubicBezTo>
                <a:cubicBezTo>
                  <a:pt x="2159" y="2934"/>
                  <a:pt x="2159" y="2966"/>
                  <a:pt x="2167" y="2999"/>
                </a:cubicBezTo>
                <a:cubicBezTo>
                  <a:pt x="2175" y="3032"/>
                  <a:pt x="2190" y="3072"/>
                  <a:pt x="2219" y="3092"/>
                </a:cubicBezTo>
                <a:cubicBezTo>
                  <a:pt x="2243" y="3108"/>
                  <a:pt x="2255" y="3098"/>
                  <a:pt x="2280" y="3090"/>
                </a:cubicBezTo>
              </a:path>
              <a:path w="6723" h="3582" extrusionOk="0">
                <a:moveTo>
                  <a:pt x="3127" y="117"/>
                </a:moveTo>
                <a:cubicBezTo>
                  <a:pt x="3140" y="117"/>
                  <a:pt x="3145" y="117"/>
                  <a:pt x="3145" y="104"/>
                </a:cubicBezTo>
                <a:cubicBezTo>
                  <a:pt x="3147" y="127"/>
                  <a:pt x="3148" y="144"/>
                  <a:pt x="3148" y="168"/>
                </a:cubicBezTo>
                <a:cubicBezTo>
                  <a:pt x="3147" y="220"/>
                  <a:pt x="3150" y="272"/>
                  <a:pt x="3150" y="324"/>
                </a:cubicBezTo>
                <a:cubicBezTo>
                  <a:pt x="3150" y="354"/>
                  <a:pt x="3147" y="383"/>
                  <a:pt x="3147" y="413"/>
                </a:cubicBezTo>
                <a:cubicBezTo>
                  <a:pt x="3147" y="456"/>
                  <a:pt x="3149" y="499"/>
                  <a:pt x="3150" y="542"/>
                </a:cubicBezTo>
                <a:cubicBezTo>
                  <a:pt x="3151" y="596"/>
                  <a:pt x="3152" y="649"/>
                  <a:pt x="3151" y="703"/>
                </a:cubicBezTo>
                <a:cubicBezTo>
                  <a:pt x="3150" y="772"/>
                  <a:pt x="3153" y="842"/>
                  <a:pt x="3154" y="911"/>
                </a:cubicBezTo>
                <a:cubicBezTo>
                  <a:pt x="3155" y="958"/>
                  <a:pt x="3153" y="1005"/>
                  <a:pt x="3158" y="1051"/>
                </a:cubicBezTo>
                <a:cubicBezTo>
                  <a:pt x="3160" y="1074"/>
                  <a:pt x="3166" y="1098"/>
                  <a:pt x="3170" y="1121"/>
                </a:cubicBezTo>
                <a:cubicBezTo>
                  <a:pt x="3175" y="1147"/>
                  <a:pt x="3180" y="1175"/>
                  <a:pt x="3180" y="1202"/>
                </a:cubicBezTo>
                <a:cubicBezTo>
                  <a:pt x="3180" y="1223"/>
                  <a:pt x="3176" y="1243"/>
                  <a:pt x="3174" y="1264"/>
                </a:cubicBezTo>
                <a:cubicBezTo>
                  <a:pt x="3172" y="1289"/>
                  <a:pt x="3171" y="1315"/>
                  <a:pt x="3167" y="1340"/>
                </a:cubicBezTo>
                <a:cubicBezTo>
                  <a:pt x="3162" y="1375"/>
                  <a:pt x="3156" y="1407"/>
                  <a:pt x="3158" y="1443"/>
                </a:cubicBezTo>
                <a:cubicBezTo>
                  <a:pt x="3159" y="1461"/>
                  <a:pt x="3159" y="1477"/>
                  <a:pt x="3158" y="1496"/>
                </a:cubicBezTo>
                <a:cubicBezTo>
                  <a:pt x="3142" y="1475"/>
                  <a:pt x="3126" y="1449"/>
                  <a:pt x="3107" y="1430"/>
                </a:cubicBezTo>
                <a:cubicBezTo>
                  <a:pt x="3088" y="1411"/>
                  <a:pt x="3067" y="1403"/>
                  <a:pt x="3045" y="1391"/>
                </a:cubicBezTo>
                <a:cubicBezTo>
                  <a:pt x="3050" y="1416"/>
                  <a:pt x="3049" y="1434"/>
                  <a:pt x="3065" y="1460"/>
                </a:cubicBezTo>
                <a:cubicBezTo>
                  <a:pt x="3091" y="1504"/>
                  <a:pt x="3114" y="1521"/>
                  <a:pt x="3164" y="1511"/>
                </a:cubicBezTo>
                <a:cubicBezTo>
                  <a:pt x="3193" y="1505"/>
                  <a:pt x="3221" y="1481"/>
                  <a:pt x="3239" y="1460"/>
                </a:cubicBezTo>
                <a:cubicBezTo>
                  <a:pt x="3252" y="1444"/>
                  <a:pt x="3270" y="1408"/>
                  <a:pt x="3275" y="1388"/>
                </a:cubicBezTo>
                <a:cubicBezTo>
                  <a:pt x="3282" y="1359"/>
                  <a:pt x="3270" y="1346"/>
                  <a:pt x="3263" y="1320"/>
                </a:cubicBezTo>
              </a:path>
              <a:path w="6723" h="3582" extrusionOk="0">
                <a:moveTo>
                  <a:pt x="3114" y="67"/>
                </a:moveTo>
                <a:cubicBezTo>
                  <a:pt x="3117" y="49"/>
                  <a:pt x="3122" y="39"/>
                  <a:pt x="3128" y="22"/>
                </a:cubicBezTo>
                <a:cubicBezTo>
                  <a:pt x="3118" y="47"/>
                  <a:pt x="3109" y="73"/>
                  <a:pt x="3099" y="98"/>
                </a:cubicBezTo>
                <a:cubicBezTo>
                  <a:pt x="3090" y="123"/>
                  <a:pt x="3077" y="145"/>
                  <a:pt x="3063" y="168"/>
                </a:cubicBezTo>
                <a:cubicBezTo>
                  <a:pt x="3049" y="192"/>
                  <a:pt x="3036" y="216"/>
                  <a:pt x="3023" y="240"/>
                </a:cubicBezTo>
                <a:cubicBezTo>
                  <a:pt x="3038" y="218"/>
                  <a:pt x="3051" y="196"/>
                  <a:pt x="3065" y="173"/>
                </a:cubicBezTo>
                <a:cubicBezTo>
                  <a:pt x="3082" y="144"/>
                  <a:pt x="3097" y="114"/>
                  <a:pt x="3114" y="84"/>
                </a:cubicBezTo>
                <a:cubicBezTo>
                  <a:pt x="3130" y="56"/>
                  <a:pt x="3144" y="28"/>
                  <a:pt x="3160" y="0"/>
                </a:cubicBezTo>
                <a:cubicBezTo>
                  <a:pt x="3173" y="27"/>
                  <a:pt x="3184" y="53"/>
                  <a:pt x="3194" y="81"/>
                </a:cubicBezTo>
                <a:cubicBezTo>
                  <a:pt x="3205" y="111"/>
                  <a:pt x="3214" y="140"/>
                  <a:pt x="3223" y="171"/>
                </a:cubicBezTo>
                <a:cubicBezTo>
                  <a:pt x="3234" y="209"/>
                  <a:pt x="3226" y="227"/>
                  <a:pt x="3257" y="190"/>
                </a:cubicBezTo>
              </a:path>
              <a:path w="6723" h="3582" extrusionOk="0">
                <a:moveTo>
                  <a:pt x="3440" y="723"/>
                </a:moveTo>
                <a:cubicBezTo>
                  <a:pt x="3468" y="724"/>
                  <a:pt x="3454" y="742"/>
                  <a:pt x="3454" y="769"/>
                </a:cubicBezTo>
                <a:cubicBezTo>
                  <a:pt x="3454" y="814"/>
                  <a:pt x="3451" y="858"/>
                  <a:pt x="3451" y="902"/>
                </a:cubicBezTo>
                <a:cubicBezTo>
                  <a:pt x="3451" y="944"/>
                  <a:pt x="3452" y="987"/>
                  <a:pt x="3451" y="1029"/>
                </a:cubicBezTo>
                <a:cubicBezTo>
                  <a:pt x="3451" y="1048"/>
                  <a:pt x="3451" y="1059"/>
                  <a:pt x="3456" y="1077"/>
                </a:cubicBezTo>
                <a:cubicBezTo>
                  <a:pt x="3471" y="1052"/>
                  <a:pt x="3481" y="1023"/>
                  <a:pt x="3496" y="999"/>
                </a:cubicBezTo>
                <a:cubicBezTo>
                  <a:pt x="3502" y="991"/>
                  <a:pt x="3509" y="983"/>
                  <a:pt x="3515" y="975"/>
                </a:cubicBezTo>
              </a:path>
              <a:path w="6723" h="3582" extrusionOk="0">
                <a:moveTo>
                  <a:pt x="3628" y="816"/>
                </a:moveTo>
                <a:cubicBezTo>
                  <a:pt x="3628" y="869"/>
                  <a:pt x="3622" y="919"/>
                  <a:pt x="3619" y="972"/>
                </a:cubicBezTo>
                <a:cubicBezTo>
                  <a:pt x="3617" y="1007"/>
                  <a:pt x="3619" y="1038"/>
                  <a:pt x="3631" y="1071"/>
                </a:cubicBezTo>
                <a:cubicBezTo>
                  <a:pt x="3665" y="1062"/>
                  <a:pt x="3673" y="1046"/>
                  <a:pt x="3694" y="1018"/>
                </a:cubicBezTo>
                <a:cubicBezTo>
                  <a:pt x="3719" y="984"/>
                  <a:pt x="3738" y="949"/>
                  <a:pt x="3756" y="911"/>
                </a:cubicBezTo>
                <a:cubicBezTo>
                  <a:pt x="3768" y="886"/>
                  <a:pt x="3780" y="856"/>
                  <a:pt x="3773" y="828"/>
                </a:cubicBezTo>
                <a:cubicBezTo>
                  <a:pt x="3766" y="803"/>
                  <a:pt x="3748" y="790"/>
                  <a:pt x="3726" y="781"/>
                </a:cubicBezTo>
                <a:cubicBezTo>
                  <a:pt x="3705" y="772"/>
                  <a:pt x="3674" y="771"/>
                  <a:pt x="3657" y="793"/>
                </a:cubicBezTo>
                <a:cubicBezTo>
                  <a:pt x="3643" y="811"/>
                  <a:pt x="3647" y="829"/>
                  <a:pt x="3648" y="849"/>
                </a:cubicBezTo>
              </a:path>
              <a:path w="6723" h="3582" extrusionOk="0">
                <a:moveTo>
                  <a:pt x="4005" y="792"/>
                </a:moveTo>
                <a:cubicBezTo>
                  <a:pt x="3999" y="831"/>
                  <a:pt x="3990" y="867"/>
                  <a:pt x="3979" y="905"/>
                </a:cubicBezTo>
                <a:cubicBezTo>
                  <a:pt x="3963" y="959"/>
                  <a:pt x="3947" y="1021"/>
                  <a:pt x="3943" y="1078"/>
                </a:cubicBezTo>
                <a:cubicBezTo>
                  <a:pt x="3943" y="1085"/>
                  <a:pt x="3944" y="1091"/>
                  <a:pt x="3944" y="1098"/>
                </a:cubicBezTo>
                <a:cubicBezTo>
                  <a:pt x="3983" y="1097"/>
                  <a:pt x="3993" y="1065"/>
                  <a:pt x="4019" y="1035"/>
                </a:cubicBezTo>
                <a:cubicBezTo>
                  <a:pt x="4059" y="988"/>
                  <a:pt x="4091" y="941"/>
                  <a:pt x="4119" y="886"/>
                </a:cubicBezTo>
                <a:cubicBezTo>
                  <a:pt x="4134" y="857"/>
                  <a:pt x="4157" y="810"/>
                  <a:pt x="4125" y="783"/>
                </a:cubicBezTo>
                <a:cubicBezTo>
                  <a:pt x="4094" y="758"/>
                  <a:pt x="4034" y="781"/>
                  <a:pt x="4005" y="798"/>
                </a:cubicBezTo>
                <a:cubicBezTo>
                  <a:pt x="3968" y="819"/>
                  <a:pt x="3949" y="845"/>
                  <a:pt x="3927" y="878"/>
                </a:cubicBezTo>
              </a:path>
              <a:path w="6723" h="3582" extrusionOk="0">
                <a:moveTo>
                  <a:pt x="4316" y="962"/>
                </a:moveTo>
                <a:cubicBezTo>
                  <a:pt x="4320" y="1009"/>
                  <a:pt x="4318" y="1057"/>
                  <a:pt x="4312" y="1105"/>
                </a:cubicBezTo>
                <a:cubicBezTo>
                  <a:pt x="4305" y="1155"/>
                  <a:pt x="4295" y="1207"/>
                  <a:pt x="4278" y="1254"/>
                </a:cubicBezTo>
                <a:cubicBezTo>
                  <a:pt x="4270" y="1276"/>
                  <a:pt x="4257" y="1319"/>
                  <a:pt x="4239" y="1335"/>
                </a:cubicBezTo>
                <a:cubicBezTo>
                  <a:pt x="4234" y="1338"/>
                  <a:pt x="4229" y="1340"/>
                  <a:pt x="4224" y="1343"/>
                </a:cubicBezTo>
                <a:cubicBezTo>
                  <a:pt x="4217" y="1312"/>
                  <a:pt x="4222" y="1286"/>
                  <a:pt x="4230" y="1254"/>
                </a:cubicBezTo>
                <a:cubicBezTo>
                  <a:pt x="4247" y="1188"/>
                  <a:pt x="4273" y="1124"/>
                  <a:pt x="4306" y="1064"/>
                </a:cubicBezTo>
                <a:cubicBezTo>
                  <a:pt x="4330" y="1020"/>
                  <a:pt x="4358" y="983"/>
                  <a:pt x="4397" y="951"/>
                </a:cubicBezTo>
                <a:cubicBezTo>
                  <a:pt x="4421" y="931"/>
                  <a:pt x="4426" y="934"/>
                  <a:pt x="4454" y="939"/>
                </a:cubicBezTo>
                <a:cubicBezTo>
                  <a:pt x="4456" y="972"/>
                  <a:pt x="4442" y="996"/>
                  <a:pt x="4423" y="1024"/>
                </a:cubicBezTo>
                <a:cubicBezTo>
                  <a:pt x="4398" y="1060"/>
                  <a:pt x="4369" y="1097"/>
                  <a:pt x="4334" y="1124"/>
                </a:cubicBezTo>
                <a:cubicBezTo>
                  <a:pt x="4316" y="1136"/>
                  <a:pt x="4312" y="1140"/>
                  <a:pt x="4299" y="1142"/>
                </a:cubicBezTo>
                <a:cubicBezTo>
                  <a:pt x="4296" y="1099"/>
                  <a:pt x="4312" y="1080"/>
                  <a:pt x="4338" y="1044"/>
                </a:cubicBezTo>
              </a:path>
              <a:path w="6723" h="3582" extrusionOk="0">
                <a:moveTo>
                  <a:pt x="4734" y="895"/>
                </a:moveTo>
                <a:cubicBezTo>
                  <a:pt x="4726" y="934"/>
                  <a:pt x="4709" y="965"/>
                  <a:pt x="4687" y="999"/>
                </a:cubicBezTo>
                <a:cubicBezTo>
                  <a:pt x="4661" y="1040"/>
                  <a:pt x="4635" y="1080"/>
                  <a:pt x="4605" y="1118"/>
                </a:cubicBezTo>
                <a:cubicBezTo>
                  <a:pt x="4590" y="1136"/>
                  <a:pt x="4586" y="1141"/>
                  <a:pt x="4575" y="1150"/>
                </a:cubicBezTo>
                <a:cubicBezTo>
                  <a:pt x="4556" y="1128"/>
                  <a:pt x="4559" y="1128"/>
                  <a:pt x="4565" y="1099"/>
                </a:cubicBezTo>
              </a:path>
              <a:path w="6723" h="3582" extrusionOk="0">
                <a:moveTo>
                  <a:pt x="4617" y="929"/>
                </a:moveTo>
                <a:cubicBezTo>
                  <a:pt x="4624" y="961"/>
                  <a:pt x="4613" y="1004"/>
                  <a:pt x="4607" y="1039"/>
                </a:cubicBezTo>
                <a:cubicBezTo>
                  <a:pt x="4598" y="1092"/>
                  <a:pt x="4589" y="1137"/>
                  <a:pt x="4604" y="1190"/>
                </a:cubicBezTo>
                <a:cubicBezTo>
                  <a:pt x="4612" y="1220"/>
                  <a:pt x="4626" y="1216"/>
                  <a:pt x="4650" y="1217"/>
                </a:cubicBezTo>
              </a:path>
              <a:path w="6723" h="3582" extrusionOk="0">
                <a:moveTo>
                  <a:pt x="2900" y="3160"/>
                </a:moveTo>
                <a:cubicBezTo>
                  <a:pt x="2896" y="3160"/>
                  <a:pt x="2891" y="3160"/>
                  <a:pt x="2887" y="3160"/>
                </a:cubicBezTo>
                <a:cubicBezTo>
                  <a:pt x="2906" y="3159"/>
                  <a:pt x="2932" y="3154"/>
                  <a:pt x="2959" y="3155"/>
                </a:cubicBezTo>
                <a:cubicBezTo>
                  <a:pt x="3084" y="3158"/>
                  <a:pt x="3209" y="3156"/>
                  <a:pt x="3334" y="3155"/>
                </a:cubicBezTo>
                <a:cubicBezTo>
                  <a:pt x="3515" y="3154"/>
                  <a:pt x="3691" y="3158"/>
                  <a:pt x="3871" y="3173"/>
                </a:cubicBezTo>
                <a:cubicBezTo>
                  <a:pt x="3957" y="3180"/>
                  <a:pt x="4042" y="3192"/>
                  <a:pt x="4128" y="3198"/>
                </a:cubicBezTo>
                <a:cubicBezTo>
                  <a:pt x="4226" y="3204"/>
                  <a:pt x="4325" y="3218"/>
                  <a:pt x="4423" y="3223"/>
                </a:cubicBezTo>
                <a:cubicBezTo>
                  <a:pt x="4625" y="3234"/>
                  <a:pt x="4826" y="3193"/>
                  <a:pt x="5028" y="3202"/>
                </a:cubicBezTo>
                <a:cubicBezTo>
                  <a:pt x="5148" y="3207"/>
                  <a:pt x="5267" y="3197"/>
                  <a:pt x="5387" y="3199"/>
                </a:cubicBezTo>
                <a:cubicBezTo>
                  <a:pt x="5421" y="3200"/>
                  <a:pt x="5454" y="3203"/>
                  <a:pt x="5487" y="3206"/>
                </a:cubicBezTo>
                <a:cubicBezTo>
                  <a:pt x="5699" y="3226"/>
                  <a:pt x="5905" y="3211"/>
                  <a:pt x="6118" y="3211"/>
                </a:cubicBezTo>
                <a:cubicBezTo>
                  <a:pt x="6307" y="3211"/>
                  <a:pt x="6497" y="3205"/>
                  <a:pt x="6686" y="3205"/>
                </a:cubicBezTo>
                <a:cubicBezTo>
                  <a:pt x="6750" y="3205"/>
                  <a:pt x="6697" y="3200"/>
                  <a:pt x="6678" y="3209"/>
                </a:cubicBezTo>
              </a:path>
              <a:path w="6723" h="3582" extrusionOk="0">
                <a:moveTo>
                  <a:pt x="6493" y="3058"/>
                </a:moveTo>
                <a:cubicBezTo>
                  <a:pt x="6486" y="3061"/>
                  <a:pt x="6480" y="3063"/>
                  <a:pt x="6473" y="3066"/>
                </a:cubicBezTo>
                <a:cubicBezTo>
                  <a:pt x="6486" y="3083"/>
                  <a:pt x="6501" y="3081"/>
                  <a:pt x="6526" y="3078"/>
                </a:cubicBezTo>
                <a:cubicBezTo>
                  <a:pt x="6549" y="3075"/>
                  <a:pt x="6572" y="3074"/>
                  <a:pt x="6595" y="3075"/>
                </a:cubicBezTo>
                <a:cubicBezTo>
                  <a:pt x="6639" y="3078"/>
                  <a:pt x="6655" y="3110"/>
                  <a:pt x="6673" y="3146"/>
                </a:cubicBezTo>
                <a:cubicBezTo>
                  <a:pt x="6682" y="3164"/>
                  <a:pt x="6716" y="3203"/>
                  <a:pt x="6709" y="3223"/>
                </a:cubicBezTo>
                <a:cubicBezTo>
                  <a:pt x="6702" y="3244"/>
                  <a:pt x="6662" y="3251"/>
                  <a:pt x="6644" y="3256"/>
                </a:cubicBezTo>
                <a:cubicBezTo>
                  <a:pt x="6597" y="3269"/>
                  <a:pt x="6549" y="3278"/>
                  <a:pt x="6502" y="3289"/>
                </a:cubicBezTo>
                <a:cubicBezTo>
                  <a:pt x="6472" y="3296"/>
                  <a:pt x="6445" y="3306"/>
                  <a:pt x="6418" y="3319"/>
                </a:cubicBezTo>
                <a:cubicBezTo>
                  <a:pt x="6410" y="3322"/>
                  <a:pt x="6403" y="3326"/>
                  <a:pt x="6395" y="3329"/>
                </a:cubicBezTo>
              </a:path>
              <a:path w="6723" h="3582" extrusionOk="0">
                <a:moveTo>
                  <a:pt x="3214" y="3095"/>
                </a:moveTo>
                <a:cubicBezTo>
                  <a:pt x="3201" y="3073"/>
                  <a:pt x="3191" y="3078"/>
                  <a:pt x="3167" y="3090"/>
                </a:cubicBezTo>
                <a:cubicBezTo>
                  <a:pt x="3140" y="3104"/>
                  <a:pt x="3114" y="3120"/>
                  <a:pt x="3086" y="3133"/>
                </a:cubicBezTo>
                <a:cubicBezTo>
                  <a:pt x="3060" y="3145"/>
                  <a:pt x="3034" y="3157"/>
                  <a:pt x="3007" y="3169"/>
                </a:cubicBezTo>
                <a:cubicBezTo>
                  <a:pt x="2982" y="3180"/>
                  <a:pt x="2957" y="3187"/>
                  <a:pt x="2931" y="3196"/>
                </a:cubicBezTo>
                <a:cubicBezTo>
                  <a:pt x="2912" y="3202"/>
                  <a:pt x="2893" y="3209"/>
                  <a:pt x="2875" y="3216"/>
                </a:cubicBezTo>
                <a:cubicBezTo>
                  <a:pt x="2871" y="3218"/>
                  <a:pt x="2866" y="3220"/>
                  <a:pt x="2862" y="3222"/>
                </a:cubicBezTo>
                <a:cubicBezTo>
                  <a:pt x="2882" y="3239"/>
                  <a:pt x="2901" y="3245"/>
                  <a:pt x="2927" y="3251"/>
                </a:cubicBezTo>
                <a:cubicBezTo>
                  <a:pt x="2964" y="3260"/>
                  <a:pt x="3003" y="3263"/>
                  <a:pt x="3040" y="3268"/>
                </a:cubicBezTo>
                <a:cubicBezTo>
                  <a:pt x="3072" y="3272"/>
                  <a:pt x="3103" y="3276"/>
                  <a:pt x="3135" y="3279"/>
                </a:cubicBezTo>
                <a:cubicBezTo>
                  <a:pt x="3154" y="3281"/>
                  <a:pt x="3164" y="3286"/>
                  <a:pt x="3180" y="3296"/>
                </a:cubicBezTo>
              </a:path>
            </a:pathLst>
          </a:custGeom>
          <a:noFill/>
          <a:ln w="19050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C7BED7BC-7D93-AE66-4803-8875FB09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 Properties</a:t>
            </a:r>
          </a:p>
        </p:txBody>
      </p:sp>
      <p:sp>
        <p:nvSpPr>
          <p:cNvPr id="73731" name="Content Placeholder 6">
            <a:extLst>
              <a:ext uri="{FF2B5EF4-FFF2-40B4-BE49-F238E27FC236}">
                <a16:creationId xmlns:a16="http://schemas.microsoft.com/office/drawing/2014/main" id="{E2DDC4D0-0D3D-0658-5BD0-71D02A47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background properties set the background effects for an element</a:t>
            </a:r>
          </a:p>
          <a:p>
            <a:r>
              <a:rPr lang="en-US" altLang="en-US" b="1">
                <a:solidFill>
                  <a:srgbClr val="7030A0"/>
                </a:solidFill>
              </a:rPr>
              <a:t>background-image</a:t>
            </a:r>
          </a:p>
          <a:p>
            <a:pPr lvl="1"/>
            <a:r>
              <a:rPr lang="en-US" altLang="en-US" sz="2000"/>
              <a:t>Place an image behind the contents of an element. The image can be any GIF, PNG, or JPEG image, but the syntax must be in the form </a:t>
            </a:r>
            <a:r>
              <a:rPr lang="en-US" altLang="en-US" sz="2000" i="1"/>
              <a:t>url(imagename.gif)</a:t>
            </a:r>
          </a:p>
          <a:p>
            <a:r>
              <a:rPr lang="en-US" altLang="en-US" b="1">
                <a:solidFill>
                  <a:srgbClr val="7030A0"/>
                </a:solidFill>
              </a:rPr>
              <a:t>background-color</a:t>
            </a:r>
          </a:p>
          <a:p>
            <a:pPr lvl="1"/>
            <a:r>
              <a:rPr lang="en-US" altLang="en-US" sz="2000"/>
              <a:t>Place a color behind an element’s contents</a:t>
            </a:r>
          </a:p>
          <a:p>
            <a:r>
              <a:rPr lang="en-US" altLang="en-US" b="1">
                <a:solidFill>
                  <a:srgbClr val="7030A0"/>
                </a:solidFill>
              </a:rPr>
              <a:t>background-position </a:t>
            </a:r>
          </a:p>
          <a:p>
            <a:pPr lvl="1"/>
            <a:r>
              <a:rPr lang="en-US" altLang="en-US" sz="2000"/>
              <a:t>Position an image within an element. Use keywords or pixel, em, or percentage values.</a:t>
            </a:r>
          </a:p>
        </p:txBody>
      </p:sp>
      <p:sp>
        <p:nvSpPr>
          <p:cNvPr id="73732" name="Footer Placeholder 4">
            <a:extLst>
              <a:ext uri="{FF2B5EF4-FFF2-40B4-BE49-F238E27FC236}">
                <a16:creationId xmlns:a16="http://schemas.microsoft.com/office/drawing/2014/main" id="{F419BC58-5CC3-DDC9-F405-1D6CEF02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/>
          </a:p>
        </p:txBody>
      </p:sp>
      <p:sp>
        <p:nvSpPr>
          <p:cNvPr id="73733" name="Slide Number Placeholder 5">
            <a:extLst>
              <a:ext uri="{FF2B5EF4-FFF2-40B4-BE49-F238E27FC236}">
                <a16:creationId xmlns:a16="http://schemas.microsoft.com/office/drawing/2014/main" id="{E64AABAF-8C9C-1D3B-BF8C-17CFD47D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0A3FEAC-6B91-EE41-809D-1A1FDF12E88A}" type="slidenum">
              <a:rPr lang="en-US" altLang="en-US"/>
              <a:pPr algn="ctr" eaLnBrk="1" hangingPunct="1"/>
              <a:t>61</a:t>
            </a:fld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56825B19-D5CA-C396-5F9D-38E056A4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Background Properties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53C62DC0-E6B9-24B7-5034-524E2629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</a:rPr>
              <a:t>background-attachmen</a:t>
            </a:r>
            <a:r>
              <a:rPr lang="en-US" dirty="0"/>
              <a:t>t</a:t>
            </a:r>
          </a:p>
          <a:p>
            <a:pPr lvl="1">
              <a:defRPr/>
            </a:pPr>
            <a:r>
              <a:rPr lang="en-US" sz="2000" dirty="0"/>
              <a:t>Have a background image scroll with the cursor.</a:t>
            </a:r>
          </a:p>
          <a:p>
            <a:pPr marL="342900" lvl="1" indent="-342900">
              <a:buFontTx/>
              <a:buChar char="•"/>
              <a:defRPr/>
            </a:pPr>
            <a:endParaRPr lang="en-US" sz="2000" b="1" dirty="0">
              <a:solidFill>
                <a:srgbClr val="7030A0"/>
              </a:solidFill>
              <a:ea typeface="+mn-ea"/>
              <a:cs typeface="+mn-cs"/>
            </a:endParaRPr>
          </a:p>
          <a:p>
            <a:pPr marL="342900" lvl="1" indent="-342900">
              <a:buFontTx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The background-size </a:t>
            </a:r>
          </a:p>
          <a:p>
            <a:pPr lvl="1">
              <a:defRPr/>
            </a:pPr>
            <a:r>
              <a:rPr lang="en-US" sz="2000" dirty="0"/>
              <a:t>property specifies the size of the background images.</a:t>
            </a:r>
          </a:p>
          <a:p>
            <a:pPr lvl="1">
              <a:defRPr/>
            </a:pPr>
            <a:r>
              <a:rPr lang="en-US" sz="2000" dirty="0"/>
              <a:t>Auto,</a:t>
            </a:r>
            <a:r>
              <a:rPr lang="en-US" sz="2000" i="1" dirty="0"/>
              <a:t>length,</a:t>
            </a:r>
            <a:r>
              <a:rPr lang="en-US" sz="2000" dirty="0"/>
              <a:t>over,contain</a:t>
            </a:r>
          </a:p>
          <a:p>
            <a:pPr lvl="1">
              <a:defRPr/>
            </a:pPr>
            <a:r>
              <a:rPr lang="en-US" sz="2000" b="1" dirty="0" err="1"/>
              <a:t>Contain</a:t>
            </a:r>
            <a:r>
              <a:rPr lang="en-US" sz="2000" dirty="0" err="1"/>
              <a:t>:Scale</a:t>
            </a:r>
            <a:r>
              <a:rPr lang="en-US" sz="2000" dirty="0"/>
              <a:t> the image to the largest size such that both its width and its height can fit inside the content area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b="1" dirty="0">
                <a:solidFill>
                  <a:srgbClr val="7030A0"/>
                </a:solidFill>
              </a:rPr>
              <a:t>Background</a:t>
            </a:r>
          </a:p>
          <a:p>
            <a:pPr lvl="1">
              <a:defRPr/>
            </a:pPr>
            <a:r>
              <a:rPr lang="en-US" sz="2000" dirty="0"/>
              <a:t>shorthand property </a:t>
            </a:r>
          </a:p>
          <a:p>
            <a:pPr lvl="1">
              <a:defRPr/>
            </a:pPr>
            <a:r>
              <a:rPr lang="en-US" sz="2000" dirty="0"/>
              <a:t>listed in this order: </a:t>
            </a:r>
          </a:p>
          <a:p>
            <a:pPr lvl="1">
              <a:defRPr/>
            </a:pPr>
            <a:r>
              <a:rPr lang="en-US" sz="1800" b="1" i="1" dirty="0"/>
              <a:t>image value, color value, position value, repeat value, and attachment value.</a:t>
            </a:r>
          </a:p>
        </p:txBody>
      </p:sp>
      <p:sp>
        <p:nvSpPr>
          <p:cNvPr id="74756" name="Slide Number Placeholder 4">
            <a:extLst>
              <a:ext uri="{FF2B5EF4-FFF2-40B4-BE49-F238E27FC236}">
                <a16:creationId xmlns:a16="http://schemas.microsoft.com/office/drawing/2014/main" id="{FF00EB8F-3D94-5010-62BB-601564C3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40789FD-2AD8-1A47-B5FA-0245AE45C924}" type="slidenum">
              <a:rPr lang="en-US" altLang="en-US"/>
              <a:pPr algn="ctr" eaLnBrk="1" hangingPunct="1"/>
              <a:t>62</a:t>
            </a:fld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93FA3415-FAF4-9546-7F2A-7387738F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Background Properties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36FB5E06-2C4D-9562-005D-D9EA452F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background-repeat property has copies of an image appear behind an element</a:t>
            </a:r>
          </a:p>
        </p:txBody>
      </p:sp>
      <p:sp>
        <p:nvSpPr>
          <p:cNvPr id="75780" name="Slide Number Placeholder 4">
            <a:extLst>
              <a:ext uri="{FF2B5EF4-FFF2-40B4-BE49-F238E27FC236}">
                <a16:creationId xmlns:a16="http://schemas.microsoft.com/office/drawing/2014/main" id="{4D32C64B-4EC5-2BE6-7553-AE3FB0EC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0527220-287C-B247-AC80-255900FD8416}" type="slidenum">
              <a:rPr lang="en-US" altLang="en-US"/>
              <a:pPr algn="ctr" eaLnBrk="1" hangingPunct="1"/>
              <a:t>63</a:t>
            </a:fld>
            <a:endParaRPr lang="en-US" altLang="en-US"/>
          </a:p>
        </p:txBody>
      </p:sp>
      <p:pic>
        <p:nvPicPr>
          <p:cNvPr id="75781" name="Picture 2">
            <a:extLst>
              <a:ext uri="{FF2B5EF4-FFF2-40B4-BE49-F238E27FC236}">
                <a16:creationId xmlns:a16="http://schemas.microsoft.com/office/drawing/2014/main" id="{47DD586B-0D2B-797D-C0FC-6E036BC6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8676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200A5DC9-DA22-3487-01EF-B531B71C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CSS3 Text Effects</a:t>
            </a:r>
            <a:endParaRPr lang="en-US" altLang="en-US"/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3B36CA40-F34D-3DD5-C059-0C88496A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Text Effect is used to extend the text features </a:t>
            </a:r>
          </a:p>
          <a:p>
            <a:endParaRPr lang="en-US" altLang="en-US"/>
          </a:p>
          <a:p>
            <a:r>
              <a:rPr lang="en-US" altLang="en-US"/>
              <a:t>Their are mainly two properties of CSS3 Text Effects, </a:t>
            </a:r>
          </a:p>
          <a:p>
            <a:endParaRPr lang="en-US" altLang="en-US"/>
          </a:p>
          <a:p>
            <a:r>
              <a:rPr lang="en-US" altLang="en-US" b="1"/>
              <a:t> text-shadow</a:t>
            </a:r>
          </a:p>
          <a:p>
            <a:pPr lvl="1"/>
            <a:r>
              <a:rPr lang="en-US" altLang="en-US" sz="2000"/>
              <a:t>to create the shadow around the text, </a:t>
            </a:r>
          </a:p>
          <a:p>
            <a:pPr lvl="1"/>
            <a:r>
              <a:rPr lang="en-US" altLang="en-US" sz="2000"/>
              <a:t>can change the shadow color . </a:t>
            </a:r>
          </a:p>
          <a:p>
            <a:endParaRPr lang="en-US" altLang="en-US"/>
          </a:p>
          <a:p>
            <a:r>
              <a:rPr lang="en-US" altLang="en-US" b="1"/>
              <a:t> word-wrap</a:t>
            </a:r>
          </a:p>
          <a:p>
            <a:pPr lvl="1"/>
            <a:r>
              <a:rPr lang="en-US" altLang="en-US" sz="2000"/>
              <a:t>to break the continued text in another line.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CF03D53-301F-066B-F5D0-6EC4160F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Effect Example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D603EED6-62DB-CC83-E8A3-046E639A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b="1" i="1"/>
              <a:t>#text_shadow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text-shadow: </a:t>
            </a:r>
            <a:r>
              <a:rPr lang="en-US" altLang="en-US" b="1" i="1"/>
              <a:t>20px 20px 10px #6AAFCF;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}</a:t>
            </a:r>
          </a:p>
          <a:p>
            <a:endParaRPr lang="en-US" altLang="en-US"/>
          </a:p>
          <a:p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 </a:t>
            </a:r>
            <a:r>
              <a:rPr lang="en-US" altLang="en-US" b="1" i="1"/>
              <a:t>#word_wrap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 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 word-wrap:</a:t>
            </a:r>
            <a:r>
              <a:rPr lang="en-US" altLang="en-US" b="1" i="1"/>
              <a:t>break-word;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 width:</a:t>
            </a:r>
            <a:r>
              <a:rPr lang="en-US" altLang="en-US" b="1" i="1"/>
              <a:t>150px;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 border:</a:t>
            </a:r>
            <a:r>
              <a:rPr lang="en-US" altLang="en-US" b="1" i="1"/>
              <a:t>1px solid #ff0000;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/>
              <a:t> 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AD477B3-7E10-349B-DF5E-AE2A4F0FD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Font Properties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6F3D155-D352-E40F-A0F0-98DA1D2C0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638800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You can set following </a:t>
            </a: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font properties</a:t>
            </a:r>
            <a:r>
              <a:rPr lang="en-US" altLang="en-US">
                <a:cs typeface="Arial" panose="020B0604020202020204" pitchFamily="34" charset="0"/>
              </a:rPr>
              <a:t> of an element: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font-family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change the face of a font.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font-style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make a font italic or oblique.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font-variant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create a small-caps effect.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font-weight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increase or decrease how bold or light a font appears.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font-size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increase or decrease the size of a font.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endParaRPr lang="en-US" altLang="en-US" b="1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ED61-6305-096A-6C47-5E0A2C20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5"/>
            <a:ext cx="8229600" cy="792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Generic Font Family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5C9B8328-8EC7-05FD-A13F-46481C55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410200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These are the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generic name</a:t>
            </a:r>
            <a:r>
              <a:rPr lang="en-US" altLang="en-US">
                <a:cs typeface="Arial" panose="020B0604020202020204" pitchFamily="34" charset="0"/>
              </a:rPr>
              <a:t> values for the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font-family property</a:t>
            </a:r>
            <a:r>
              <a:rPr lang="en-US" altLang="en-US">
                <a:cs typeface="Arial" panose="020B0604020202020204" pitchFamily="34" charset="0"/>
              </a:rPr>
              <a:t>, followed by an example of each that the 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browser might select </a:t>
            </a:r>
            <a:r>
              <a:rPr lang="en-US" altLang="en-US">
                <a:cs typeface="Arial" panose="020B0604020202020204" pitchFamily="34" charset="0"/>
              </a:rPr>
              <a:t>from the user’s system fonts:</a:t>
            </a: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5011BC86-A0D9-350B-9F12-DB65D296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68D0F3-181C-484E-ACF4-227E0B9E7319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51344E-50C2-F926-BFA4-3E9CCC85AC18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3276600"/>
          <a:ext cx="5486400" cy="249396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Generic font-family Names</a:t>
                      </a:r>
                      <a:endParaRPr 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  <a:endParaRPr lang="en-US" sz="1800" b="1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serif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Times New Roman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sans-serif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Arial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cursive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Zapf-Chancery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fantasy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Western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monospace</a:t>
                      </a:r>
                      <a:endParaRPr 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Courier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13DC5B20-20DF-DC27-81DF-DE33E1E15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font-style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A50EDFAB-84E7-9C10-2782-124BBCD29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181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font-style: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italic;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text will be rendered in italic style.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 </a:t>
            </a:r>
          </a:p>
          <a:p>
            <a:pPr>
              <a:buFontTx/>
              <a:buNone/>
              <a:defRPr/>
            </a:pPr>
            <a:endParaRPr lang="en-US" i="1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spcAft>
                <a:spcPct val="80000"/>
              </a:spcAft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normal, italic, oblique(more slanted than normal)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font-size: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20pt;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font size is 20 pixels.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 err="1">
                <a:cs typeface="Arial" pitchFamily="34" charset="0"/>
              </a:rPr>
              <a:t>px</a:t>
            </a:r>
            <a:r>
              <a:rPr lang="en-US" dirty="0">
                <a:cs typeface="Arial" pitchFamily="34" charset="0"/>
              </a:rPr>
              <a:t>, small, xx-small, x-small, medium, large,  x-large, xx-large or in %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spcAft>
                <a:spcPct val="80000"/>
              </a:spcAft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81924" name="Slide Number Placeholder 5">
            <a:extLst>
              <a:ext uri="{FF2B5EF4-FFF2-40B4-BE49-F238E27FC236}">
                <a16:creationId xmlns:a16="http://schemas.microsoft.com/office/drawing/2014/main" id="{9AA645E7-06D8-FBDC-CB1D-504E749F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EE2D76-7824-6545-A764-500CB579CAF6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7FEC8192-AEF8-F16D-C42C-9FE787980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font-weight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4F4CD8D5-192B-9B64-E5B2-9EF66F41B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font-weight: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bold;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font is bold.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defRPr/>
            </a:pPr>
            <a:endParaRPr lang="en-US" dirty="0">
              <a:solidFill>
                <a:srgbClr val="0000FF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normal, bold, bolder, lighter, 100, 200, 300, 400, 500, 600, 700, 800, 900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font-variant: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small-caps;</a:t>
            </a:r>
            <a:r>
              <a:rPr lang="en-US" dirty="0">
                <a:cs typeface="Arial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text will be rendered in small caps.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  <a:r>
              <a:rPr lang="en-US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normal, small-caps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82948" name="Slide Number Placeholder 5">
            <a:extLst>
              <a:ext uri="{FF2B5EF4-FFF2-40B4-BE49-F238E27FC236}">
                <a16:creationId xmlns:a16="http://schemas.microsoft.com/office/drawing/2014/main" id="{667CCA67-73FA-3A44-976A-C6A58697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ACBD90-1274-BF47-BF5F-C275FB1364B2}" type="slidenum">
              <a:rPr lang="en-US" altLang="en-US"/>
              <a:pPr eaLnBrk="1" hangingPunct="1"/>
              <a:t>69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6030656-B795-8934-AD42-7EB445A7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CSS-Version 3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743C266-392B-079F-AA4A-5058BF84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CSS 3 is divided into several separate documents called "modules". </a:t>
            </a:r>
          </a:p>
          <a:p>
            <a:r>
              <a:rPr lang="en-US" altLang="en-US"/>
              <a:t>Each module adds new capabilities or extends features </a:t>
            </a:r>
          </a:p>
          <a:p>
            <a:r>
              <a:rPr lang="en-US" altLang="en-US"/>
              <a:t>As of June 2012, there are over fifty CSS modules </a:t>
            </a:r>
          </a:p>
          <a:p>
            <a:r>
              <a:rPr lang="en-US" altLang="en-US"/>
              <a:t>Some of the Modules are :</a:t>
            </a:r>
          </a:p>
          <a:p>
            <a:endParaRPr lang="en-US" altLang="en-US"/>
          </a:p>
          <a:p>
            <a:r>
              <a:rPr lang="en-US" altLang="en-US"/>
              <a:t>Media Queries</a:t>
            </a:r>
          </a:p>
          <a:p>
            <a:r>
              <a:rPr lang="en-US" altLang="en-US"/>
              <a:t>Namespaces</a:t>
            </a:r>
          </a:p>
          <a:p>
            <a:r>
              <a:rPr lang="en-US" altLang="en-US"/>
              <a:t>Selectors Level 3</a:t>
            </a:r>
          </a:p>
          <a:p>
            <a:r>
              <a:rPr lang="en-US" altLang="en-US"/>
              <a:t>Color</a:t>
            </a:r>
          </a:p>
          <a:p>
            <a:r>
              <a:rPr lang="en-US" altLang="en-US"/>
              <a:t>Backgrounds and Borders </a:t>
            </a:r>
          </a:p>
          <a:p>
            <a:r>
              <a:rPr lang="en-US" altLang="en-US"/>
              <a:t>Multi-column Layout 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B0330883-8A65-C84B-491E-D95BFFCE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@font-face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endParaRPr lang="en-US" alt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D0FD-9D8D-5A35-EC5C-43BF11B2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defRPr/>
            </a:pPr>
            <a:r>
              <a:rPr lang="en-US" dirty="0"/>
              <a:t>Can specify online fonts to display text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Provide their own fonts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Eliminates the need to depend on the limited number of fonts users have installed on their computers. </a:t>
            </a:r>
          </a:p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&lt;style type="text/</a:t>
            </a:r>
            <a:r>
              <a:rPr lang="en-US" sz="2000" dirty="0" err="1">
                <a:ea typeface="+mn-ea"/>
                <a:cs typeface="+mn-cs"/>
              </a:rPr>
              <a:t>css</a:t>
            </a:r>
            <a:r>
              <a:rPr lang="en-US" sz="2000" dirty="0">
                <a:ea typeface="+mn-ea"/>
                <a:cs typeface="+mn-cs"/>
              </a:rPr>
              <a:t>" media="screen, print"&gt;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@font-face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{</a:t>
            </a:r>
            <a:r>
              <a:rPr lang="en-US" sz="2000" dirty="0"/>
              <a:t>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font-family: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"</a:t>
            </a:r>
            <a:r>
              <a:rPr lang="en-US" sz="2000" dirty="0" err="1">
                <a:ea typeface="+mn-ea"/>
                <a:cs typeface="+mn-cs"/>
              </a:rPr>
              <a:t>Bitstream</a:t>
            </a:r>
            <a:r>
              <a:rPr lang="en-US" sz="2000" dirty="0">
                <a:ea typeface="+mn-ea"/>
                <a:cs typeface="+mn-cs"/>
              </a:rPr>
              <a:t> Vera Serif Bold";</a:t>
            </a:r>
            <a:r>
              <a:rPr lang="en-US" sz="2000" dirty="0"/>
              <a:t> </a:t>
            </a: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src</a:t>
            </a:r>
            <a:r>
              <a:rPr lang="en-US" sz="2000" dirty="0">
                <a:ea typeface="+mn-ea"/>
                <a:cs typeface="+mn-cs"/>
              </a:rPr>
              <a:t>:</a:t>
            </a:r>
            <a:r>
              <a:rPr lang="en-US" sz="2000" dirty="0"/>
              <a:t> </a:t>
            </a:r>
            <a:r>
              <a:rPr lang="en-US" sz="2000" dirty="0" err="1">
                <a:ea typeface="+mn-ea"/>
                <a:cs typeface="+mn-cs"/>
              </a:rPr>
              <a:t>url</a:t>
            </a:r>
            <a:r>
              <a:rPr lang="en-US" sz="2000" dirty="0">
                <a:ea typeface="+mn-ea"/>
                <a:cs typeface="+mn-cs"/>
              </a:rPr>
              <a:t>("https://mdn.mozillademos.org/files/2468/VeraSeBd.ttf");</a:t>
            </a:r>
            <a:r>
              <a:rPr lang="en-US" sz="2000" dirty="0"/>
              <a:t>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  <a:r>
              <a:rPr lang="en-US" sz="2000" dirty="0"/>
              <a:t>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body {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font-family: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"</a:t>
            </a:r>
            <a:r>
              <a:rPr lang="en-US" sz="2000" dirty="0" err="1">
                <a:ea typeface="+mn-ea"/>
                <a:cs typeface="+mn-cs"/>
              </a:rPr>
              <a:t>Bitstream</a:t>
            </a:r>
            <a:r>
              <a:rPr lang="en-US" sz="2000" dirty="0">
                <a:ea typeface="+mn-ea"/>
                <a:cs typeface="+mn-cs"/>
              </a:rPr>
              <a:t> Vera Serif Bold"</a:t>
            </a:r>
            <a:r>
              <a:rPr lang="en-US" sz="2000" dirty="0"/>
              <a:t>, serif </a:t>
            </a:r>
            <a:r>
              <a:rPr lang="en-US" sz="2000" dirty="0">
                <a:ea typeface="+mn-ea"/>
                <a:cs typeface="+mn-cs"/>
              </a:rPr>
              <a:t>}</a:t>
            </a:r>
            <a:r>
              <a:rPr lang="en-US" sz="2000" dirty="0"/>
              <a:t>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&lt;/style&gt;</a:t>
            </a:r>
            <a:endParaRPr lang="en-US" sz="2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C7F69B53-00BD-F005-5E29-37F10A5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@font-face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D517-6533-C97B-8C51-A4BFD06A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@font-face</a:t>
            </a:r>
            <a:r>
              <a:rPr lang="en-US" dirty="0"/>
              <a:t> </a:t>
            </a:r>
            <a:r>
              <a:rPr lang="en-US" dirty="0">
                <a:ea typeface="+mn-ea"/>
                <a:cs typeface="+mn-cs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font-family:</a:t>
            </a:r>
            <a:r>
              <a:rPr lang="en-US" sz="2000" dirty="0"/>
              <a:t> </a:t>
            </a:r>
            <a:r>
              <a:rPr lang="en-US" sz="2000" dirty="0" err="1"/>
              <a:t>MyHelvetica</a:t>
            </a:r>
            <a:r>
              <a:rPr lang="en-US" sz="2000" dirty="0">
                <a:ea typeface="+mn-ea"/>
                <a:cs typeface="+mn-cs"/>
              </a:rPr>
              <a:t>;</a:t>
            </a:r>
            <a:r>
              <a:rPr lang="en-US" sz="2000" dirty="0"/>
              <a:t> </a:t>
            </a:r>
          </a:p>
          <a:p>
            <a:pPr lvl="2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src</a:t>
            </a:r>
            <a:r>
              <a:rPr lang="en-US" sz="2000" dirty="0">
                <a:ea typeface="+mn-ea"/>
                <a:cs typeface="+mn-cs"/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local("Helvetica </a:t>
            </a:r>
            <a:r>
              <a:rPr lang="en-US" sz="2000" dirty="0" err="1">
                <a:ea typeface="+mn-ea"/>
                <a:cs typeface="+mn-cs"/>
              </a:rPr>
              <a:t>Neue</a:t>
            </a:r>
            <a:r>
              <a:rPr lang="en-US" sz="2000" dirty="0">
                <a:ea typeface="+mn-ea"/>
                <a:cs typeface="+mn-cs"/>
              </a:rPr>
              <a:t> Bold")</a:t>
            </a:r>
            <a:r>
              <a:rPr lang="en-US" sz="2000" dirty="0"/>
              <a:t>, </a:t>
            </a:r>
            <a:r>
              <a:rPr lang="en-US" sz="2000" dirty="0">
                <a:ea typeface="+mn-ea"/>
                <a:cs typeface="+mn-cs"/>
              </a:rPr>
              <a:t>local("</a:t>
            </a:r>
            <a:r>
              <a:rPr lang="en-US" sz="2000" dirty="0" err="1">
                <a:ea typeface="+mn-ea"/>
                <a:cs typeface="+mn-cs"/>
              </a:rPr>
              <a:t>HelveticaNeue</a:t>
            </a:r>
            <a:r>
              <a:rPr lang="en-US" sz="2000" dirty="0">
                <a:ea typeface="+mn-ea"/>
                <a:cs typeface="+mn-cs"/>
              </a:rPr>
              <a:t>-Bold")</a:t>
            </a:r>
            <a:r>
              <a:rPr lang="en-US" sz="2000" dirty="0"/>
              <a:t>, </a:t>
            </a:r>
          </a:p>
          <a:p>
            <a:pPr lvl="2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url</a:t>
            </a:r>
            <a:r>
              <a:rPr lang="en-US" sz="2000" dirty="0">
                <a:ea typeface="+mn-ea"/>
                <a:cs typeface="+mn-cs"/>
              </a:rPr>
              <a:t>(MgOpenModernaBold.ttf);</a:t>
            </a:r>
            <a:r>
              <a:rPr lang="en-US" sz="2000" dirty="0"/>
              <a:t> 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font-weight:</a:t>
            </a:r>
            <a:r>
              <a:rPr lang="en-US" sz="2000" dirty="0"/>
              <a:t> bold</a:t>
            </a:r>
            <a:r>
              <a:rPr lang="en-US" sz="2000" dirty="0">
                <a:ea typeface="+mn-ea"/>
                <a:cs typeface="+mn-cs"/>
              </a:rPr>
              <a:t>;</a:t>
            </a:r>
            <a:r>
              <a:rPr lang="en-US" sz="2000" dirty="0"/>
              <a:t>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27EEBC2-FFB7-02E9-44D1-27C37DC88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Text Formatting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C2F86C4-2C69-D2C9-37C6-338CB61E0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You can set following </a:t>
            </a: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text properties</a:t>
            </a:r>
            <a:r>
              <a:rPr lang="en-US" altLang="en-US">
                <a:cs typeface="Arial" panose="020B0604020202020204" pitchFamily="34" charset="0"/>
              </a:rPr>
              <a:t> of an element: 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color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set the color of a text.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letter-spacing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add or subtract space between the letters.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word-spacing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add or subtract space between the words.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text-indent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indent the text of a paragraph.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text-align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align the text of a document.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en-US" b="1"/>
          </a:p>
          <a:p>
            <a:pPr lvl="1">
              <a:buFont typeface="Wingdings" pitchFamily="2" charset="2"/>
              <a:buChar char="§"/>
            </a:pPr>
            <a:endParaRPr lang="en-US" altLang="en-US" b="1"/>
          </a:p>
          <a:p>
            <a:pPr>
              <a:buFontTx/>
              <a:buNone/>
            </a:pPr>
            <a:endParaRPr lang="en-US" altLang="en-US" b="1"/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C9DCC1-E8D0-70AC-5738-1D8BA30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Text Formatting</a:t>
            </a:r>
            <a:endParaRPr lang="en-US" dirty="0"/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9AB36989-97A0-19C7-256D-2E9E2B45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text-decoration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underline, overline and strikethrough text.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text-transform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capitalize text or convert text to uppercase or lowercase letters.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text-shadow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set the text shadow around a text.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srgbClr val="0000FF"/>
                </a:solidFill>
                <a:cs typeface="Arial" panose="020B0604020202020204" pitchFamily="34" charset="0"/>
              </a:rPr>
              <a:t>white-space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property is used to control the flow and formatting of text.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en-US" b="1"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en-US" b="1"/>
          </a:p>
          <a:p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7308A778-40A7-F018-C126-DCD5DEEA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0F1EC9-6C5E-A949-A2B0-01BD008169AB}" type="slidenum">
              <a:rPr lang="en-US" altLang="en-US"/>
              <a:pPr eaLnBrk="1" hangingPunct="1"/>
              <a:t>73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D6703AA5-F128-7EF1-F409-51E911ECD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letter-spacing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B9C0FE0F-301E-78EE-2A65-7F656B661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letter-spacing: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5px;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text is having space between letters.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normal or a number.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word-spacing: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5px;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text is having space between words.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defRPr/>
            </a:pPr>
            <a:endParaRPr lang="en-US" dirty="0">
              <a:solidFill>
                <a:srgbClr val="0000FF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normal or a number.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88068" name="Slide Number Placeholder 5">
            <a:extLst>
              <a:ext uri="{FF2B5EF4-FFF2-40B4-BE49-F238E27FC236}">
                <a16:creationId xmlns:a16="http://schemas.microsoft.com/office/drawing/2014/main" id="{46CB18A5-7E4D-9FC9-728B-ABE941B1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DE52DE-975E-D740-87C6-66A2AC01F420}" type="slidenum">
              <a:rPr lang="en-US" altLang="en-US"/>
              <a:pPr eaLnBrk="1" hangingPunct="1"/>
              <a:t>74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93A7AA81-2604-E2C9-4AE4-FC41719E7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text-indent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E5EB659A-E7E5-80C1-4208-3F71200C8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cs typeface="Arial" pitchFamily="34" charset="0"/>
              </a:rPr>
              <a:t>The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text-indent property </a:t>
            </a:r>
            <a:r>
              <a:rPr lang="en-US" dirty="0">
                <a:cs typeface="Arial" pitchFamily="34" charset="0"/>
              </a:rPr>
              <a:t>is used to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indent only the first line</a:t>
            </a:r>
            <a:r>
              <a:rPr lang="en-US" dirty="0">
                <a:cs typeface="Arial" pitchFamily="34" charset="0"/>
              </a:rPr>
              <a:t> of text within an element.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cs typeface="Arial" pitchFamily="34" charset="0"/>
              </a:rPr>
              <a:t>The 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default value</a:t>
            </a:r>
            <a:r>
              <a:rPr lang="en-US" dirty="0">
                <a:cs typeface="Arial" pitchFamily="34" charset="0"/>
              </a:rPr>
              <a:t> for this property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0</a:t>
            </a:r>
            <a:r>
              <a:rPr lang="en-US" dirty="0">
                <a:cs typeface="Arial" pitchFamily="34" charset="0"/>
              </a:rPr>
              <a:t>.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cs typeface="Arial" pitchFamily="34" charset="0"/>
              </a:rPr>
              <a:t>It only applies to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block-level elements</a:t>
            </a:r>
          </a:p>
          <a:p>
            <a:pPr>
              <a:defRPr/>
            </a:pP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text-indent: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1cm;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text will have first line indent by 1cm.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 and this line will remain at its actual position.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% or a number.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cs typeface="Arial" pitchFamily="34" charset="0"/>
              </a:rPr>
              <a:t>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89092" name="Slide Number Placeholder 5">
            <a:extLst>
              <a:ext uri="{FF2B5EF4-FFF2-40B4-BE49-F238E27FC236}">
                <a16:creationId xmlns:a16="http://schemas.microsoft.com/office/drawing/2014/main" id="{6A3A9A6D-0969-F004-BBED-DFAD2EC5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B1146E-C147-794B-B3AB-E6CD7A59886A}" type="slidenum">
              <a:rPr lang="en-US" altLang="en-US"/>
              <a:pPr eaLnBrk="1" hangingPunct="1"/>
              <a:t>75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0BF721F6-4016-19FA-11E7-3ACBCFF03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text-decoration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A1406962-D133-0C9F-5CB9-5A56050EE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text-decoration: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underline;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will be underline.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none, underline, </a:t>
            </a:r>
            <a:r>
              <a:rPr lang="en-US" dirty="0" err="1">
                <a:cs typeface="Arial" pitchFamily="34" charset="0"/>
              </a:rPr>
              <a:t>overline</a:t>
            </a:r>
            <a:r>
              <a:rPr lang="en-US" dirty="0">
                <a:cs typeface="Arial" pitchFamily="34" charset="0"/>
              </a:rPr>
              <a:t>, line-through, blink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text-transform: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uppercase;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will be in uppercase.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none, capitalize, uppercase, lowercase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90116" name="Slide Number Placeholder 5">
            <a:extLst>
              <a:ext uri="{FF2B5EF4-FFF2-40B4-BE49-F238E27FC236}">
                <a16:creationId xmlns:a16="http://schemas.microsoft.com/office/drawing/2014/main" id="{94D7A450-455E-E4AB-9FA4-E719AF05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A63826-2F8E-A74D-9DE3-1D891A0DC2D3}" type="slidenum">
              <a:rPr lang="en-US" altLang="en-US"/>
              <a:pPr eaLnBrk="1" hangingPunct="1"/>
              <a:t>76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1AA0AEDB-F28F-516A-6BA0-C81DB84D0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white-space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E4FA9647-5598-7AAC-84DF-F5B6A9316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Arial" pitchFamily="34" charset="0"/>
              </a:rPr>
              <a:t>The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white-space property </a:t>
            </a:r>
            <a:r>
              <a:rPr lang="en-US" dirty="0">
                <a:cs typeface="Arial" pitchFamily="34" charset="0"/>
              </a:rPr>
              <a:t>is used to specify whether the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blank space between words </a:t>
            </a:r>
            <a:r>
              <a:rPr lang="en-US" dirty="0">
                <a:cs typeface="Arial" pitchFamily="34" charset="0"/>
              </a:rPr>
              <a:t>both 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horizontally and vertically </a:t>
            </a:r>
            <a:r>
              <a:rPr lang="en-US" dirty="0">
                <a:cs typeface="Arial" pitchFamily="34" charset="0"/>
              </a:rPr>
              <a:t>is collapsed to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single character </a:t>
            </a:r>
            <a:r>
              <a:rPr lang="en-US" dirty="0">
                <a:cs typeface="Arial" pitchFamily="34" charset="0"/>
              </a:rPr>
              <a:t>space or is retained 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preserved</a:t>
            </a:r>
            <a:r>
              <a:rPr lang="en-US" dirty="0">
                <a:cs typeface="Arial" pitchFamily="34" charset="0"/>
              </a:rPr>
              <a:t> as is.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cs typeface="Arial" pitchFamily="34" charset="0"/>
              </a:rPr>
              <a:t>The white space property is used with </a:t>
            </a:r>
            <a:r>
              <a:rPr lang="en-US" dirty="0">
                <a:solidFill>
                  <a:srgbClr val="FF3300"/>
                </a:solidFill>
                <a:cs typeface="Arial" pitchFamily="34" charset="0"/>
              </a:rPr>
              <a:t>block-level elements</a:t>
            </a:r>
            <a:r>
              <a:rPr lang="en-US" dirty="0">
                <a:cs typeface="Arial" pitchFamily="34" charset="0"/>
              </a:rPr>
              <a:t>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91140" name="Slide Number Placeholder 5">
            <a:extLst>
              <a:ext uri="{FF2B5EF4-FFF2-40B4-BE49-F238E27FC236}">
                <a16:creationId xmlns:a16="http://schemas.microsoft.com/office/drawing/2014/main" id="{CF9737C8-A97D-CDD0-A43F-8AF12A49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055956-80AF-EC4F-930F-8D39A7834B46}" type="slidenum">
              <a:rPr lang="en-US" altLang="en-US"/>
              <a:pPr eaLnBrk="1" hangingPunct="1"/>
              <a:t>77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7CCE4DC8-D003-EF07-3AB8-5B8E4AFE8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white-space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5E6175E3-8E07-D9BB-C0E8-21002C5A2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white-space: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pre;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  text   has   a   line   break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and the white-space pre setting tells the browser.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Output: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This   text   has   a   line   break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and the white-space pre setting tells the browser.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normal, pre, 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92164" name="Slide Number Placeholder 5">
            <a:extLst>
              <a:ext uri="{FF2B5EF4-FFF2-40B4-BE49-F238E27FC236}">
                <a16:creationId xmlns:a16="http://schemas.microsoft.com/office/drawing/2014/main" id="{7BE8494D-D4B6-9F9E-3DDB-23BAD199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E57E38-CBB1-D54E-9B4D-4AD9B04423C3}" type="slidenum">
              <a:rPr lang="en-US" altLang="en-US"/>
              <a:pPr eaLnBrk="1" hangingPunct="1"/>
              <a:t>78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22475C0F-71B6-52C5-91EF-DD425ED62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text-shadow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83120896-C445-CA29-12DB-147C3B640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style=</a:t>
            </a:r>
            <a:r>
              <a:rPr lang="en-US" dirty="0">
                <a:cs typeface="Arial" pitchFamily="34" charset="0"/>
              </a:rPr>
              <a:t>“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text-shadow: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4px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4px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8px blue;</a:t>
            </a:r>
            <a:r>
              <a:rPr lang="en-US" dirty="0">
                <a:cs typeface="Arial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  <a:r>
              <a:rPr lang="en-US" b="1" dirty="0"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If your browser supports the </a:t>
            </a:r>
            <a:r>
              <a:rPr lang="en-US" dirty="0" err="1">
                <a:cs typeface="Arial" pitchFamily="34" charset="0"/>
              </a:rPr>
              <a:t>css</a:t>
            </a:r>
            <a:r>
              <a:rPr lang="en-US" dirty="0">
                <a:cs typeface="Arial" pitchFamily="34" charset="0"/>
              </a:rPr>
              <a:t> text-shadow property, this text will have a blue shadow.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Output: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numbers</a:t>
            </a:r>
          </a:p>
          <a:p>
            <a:pPr>
              <a:buFontTx/>
              <a:buNone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93188" name="Slide Number Placeholder 5">
            <a:extLst>
              <a:ext uri="{FF2B5EF4-FFF2-40B4-BE49-F238E27FC236}">
                <a16:creationId xmlns:a16="http://schemas.microsoft.com/office/drawing/2014/main" id="{730DF9CC-DB3D-95FF-E4E6-AF1B7487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394E3B-DEF6-5B4D-BE62-40B93EBF386E}" type="slidenum">
              <a:rPr lang="en-US" altLang="en-US"/>
              <a:pPr eaLnBrk="1" hangingPunct="1"/>
              <a:t>79</a:t>
            </a:fld>
            <a:endParaRPr lang="en-US" altLang="en-US"/>
          </a:p>
        </p:txBody>
      </p:sp>
      <p:pic>
        <p:nvPicPr>
          <p:cNvPr id="93189" name="Picture 4" descr="Screen Shot 2014-10-04 at 23.19.42.png">
            <a:extLst>
              <a:ext uri="{FF2B5EF4-FFF2-40B4-BE49-F238E27FC236}">
                <a16:creationId xmlns:a16="http://schemas.microsoft.com/office/drawing/2014/main" id="{6075A371-DC4D-D380-FC85-0661C1E78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76650"/>
            <a:ext cx="52006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8889000-19CF-7758-9D2B-E9826691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Style Source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27F1262-49B8-61FC-B192-3F33AD16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Style sheets can have a few different sources:</a:t>
            </a:r>
          </a:p>
          <a:p>
            <a:endParaRPr lang="en-US" altLang="en-US"/>
          </a:p>
          <a:p>
            <a:r>
              <a:rPr lang="en-US" altLang="en-US" b="1"/>
              <a:t>User agent</a:t>
            </a:r>
          </a:p>
          <a:p>
            <a:pPr lvl="1"/>
            <a:r>
              <a:rPr lang="en-US" altLang="en-US" sz="2000"/>
              <a:t>The browser’s default style sheet.</a:t>
            </a:r>
          </a:p>
          <a:p>
            <a:r>
              <a:rPr lang="en-US" altLang="en-US" b="1"/>
              <a:t>User</a:t>
            </a:r>
          </a:p>
          <a:p>
            <a:pPr lvl="1"/>
            <a:r>
              <a:rPr lang="en-US" altLang="en-US" sz="2000"/>
              <a:t>Such as the user’s browser options.</a:t>
            </a:r>
          </a:p>
          <a:p>
            <a:r>
              <a:rPr lang="en-US" altLang="en-US" b="1"/>
              <a:t>Author</a:t>
            </a:r>
          </a:p>
          <a:p>
            <a:pPr lvl="1"/>
            <a:r>
              <a:rPr lang="en-US" altLang="en-US" sz="2000"/>
              <a:t>This is the CSS provided by the page (whether inline, embedded or external)</a:t>
            </a:r>
          </a:p>
          <a:p>
            <a:pPr lvl="1"/>
            <a:endParaRPr lang="en-US" altLang="en-US" sz="2000"/>
          </a:p>
          <a:p>
            <a:r>
              <a:rPr lang="en-US" altLang="en-US" b="1">
                <a:solidFill>
                  <a:srgbClr val="C00000"/>
                </a:solidFill>
              </a:rPr>
              <a:t>Ascending order of importance:</a:t>
            </a:r>
          </a:p>
          <a:p>
            <a:pPr lvl="1"/>
            <a:r>
              <a:rPr lang="en-US" altLang="en-US" sz="2000"/>
              <a:t>User agent declarations,</a:t>
            </a:r>
          </a:p>
          <a:p>
            <a:pPr lvl="1"/>
            <a:r>
              <a:rPr lang="en-US" altLang="en-US" sz="2000"/>
              <a:t>User declarations,</a:t>
            </a:r>
          </a:p>
          <a:p>
            <a:pPr lvl="1"/>
            <a:r>
              <a:rPr lang="en-US" altLang="en-US" sz="2000"/>
              <a:t>Author declarations,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53810FF-54FA-E666-623C-2C47F0C13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Borders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B98338D-A242-BD03-DBCB-4F0A5A792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Arial" pitchFamily="34" charset="0"/>
              </a:rPr>
              <a:t>You can set following </a:t>
            </a: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border properties</a:t>
            </a:r>
            <a:r>
              <a:rPr lang="en-US" dirty="0">
                <a:cs typeface="Arial" pitchFamily="34" charset="0"/>
              </a:rPr>
              <a:t> of an element: 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cs typeface="Arial" pitchFamily="34" charset="0"/>
              </a:rPr>
              <a:t>border-color</a:t>
            </a:r>
            <a:r>
              <a:rPr lang="en-US" b="1" dirty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property is used to set the color of the border.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>
                <a:cs typeface="Arial" pitchFamily="34" charset="0"/>
              </a:rPr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border-style</a:t>
            </a:r>
            <a:r>
              <a:rPr lang="en-US" b="1" dirty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property is used to set the style of border.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>
                <a:cs typeface="Arial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cs typeface="Arial" pitchFamily="34" charset="0"/>
              </a:rPr>
              <a:t>border-width</a:t>
            </a:r>
            <a:r>
              <a:rPr lang="en-US" b="1" dirty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property is used to set .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>
                <a:cs typeface="Arial" pitchFamily="34" charset="0"/>
              </a:rPr>
              <a:t>The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cs typeface="Arial" pitchFamily="34" charset="0"/>
              </a:rPr>
              <a:t>border</a:t>
            </a:r>
            <a:r>
              <a:rPr lang="en-US" b="1" dirty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property is used to set the width, style and color of the border in one declaration. 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dirty="0"/>
          </a:p>
          <a:p>
            <a:pPr lvl="1">
              <a:buFontTx/>
              <a:buNone/>
              <a:defRPr/>
            </a:pPr>
            <a:endParaRPr lang="en-US" b="1" dirty="0"/>
          </a:p>
          <a:p>
            <a:pPr>
              <a:buFontTx/>
              <a:buNone/>
              <a:defRPr/>
            </a:pPr>
            <a:endParaRPr lang="en-US" b="1" dirty="0"/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3A9B1E4-3B74-31EF-47F3-776588518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border-style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D4994FE3-FB27-7FB1-9DA3-CBC4B4957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</a:t>
            </a:r>
            <a:r>
              <a:rPr lang="en-US" altLang="en-US">
                <a:cs typeface="Arial" panose="020B0604020202020204" pitchFamily="34" charset="0"/>
              </a:rPr>
              <a:t>=“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border-style:</a:t>
            </a:r>
            <a:r>
              <a:rPr lang="en-US" altLang="en-US">
                <a:cs typeface="Arial" panose="020B0604020202020204" pitchFamily="34" charset="0"/>
              </a:rPr>
              <a:t> none”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border with none width.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</a:t>
            </a:r>
            <a:r>
              <a:rPr lang="en-US" altLang="en-US">
                <a:cs typeface="Arial" panose="020B0604020202020204" pitchFamily="34" charset="0"/>
              </a:rPr>
              <a:t>=“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border-style: </a:t>
            </a:r>
            <a:r>
              <a:rPr lang="en-US" altLang="en-US">
                <a:cs typeface="Arial" panose="020B0604020202020204" pitchFamily="34" charset="0"/>
              </a:rPr>
              <a:t>solid”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solid border.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</a:t>
            </a:r>
            <a:r>
              <a:rPr lang="en-US" altLang="en-US">
                <a:cs typeface="Arial" panose="020B0604020202020204" pitchFamily="34" charset="0"/>
              </a:rPr>
              <a:t>=“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border-style:</a:t>
            </a:r>
            <a:r>
              <a:rPr lang="en-US" altLang="en-US">
                <a:cs typeface="Arial" panose="020B0604020202020204" pitchFamily="34" charset="0"/>
              </a:rPr>
              <a:t> dashed”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dashed border.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Output: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Possible values: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none, solid, dashed, double, groove, ridge, inset, outset</a:t>
            </a:r>
          </a:p>
        </p:txBody>
      </p:sp>
      <p:pic>
        <p:nvPicPr>
          <p:cNvPr id="95236" name="Picture 2">
            <a:extLst>
              <a:ext uri="{FF2B5EF4-FFF2-40B4-BE49-F238E27FC236}">
                <a16:creationId xmlns:a16="http://schemas.microsoft.com/office/drawing/2014/main" id="{6C5BD238-48BD-A8EB-62CD-1DFA70D5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7543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C354B88-A4DC-B79D-D5CE-1671D0940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border-color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A5B49E-1A1C-8E59-5BB5-968E4C20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763" y="762000"/>
            <a:ext cx="8458200" cy="5791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&lt;style&gt;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p.example1</a:t>
            </a:r>
            <a:r>
              <a:rPr lang="en-US" dirty="0">
                <a:cs typeface="Arial" pitchFamily="34" charset="0"/>
              </a:rPr>
              <a:t> {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border-style: solid;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border-bottom-color:</a:t>
            </a:r>
            <a:r>
              <a:rPr lang="en-US" dirty="0">
                <a:cs typeface="Arial" pitchFamily="34" charset="0"/>
              </a:rPr>
              <a:t> #009900;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border-top-color:</a:t>
            </a:r>
            <a:r>
              <a:rPr lang="en-US" dirty="0">
                <a:cs typeface="Arial" pitchFamily="34" charset="0"/>
              </a:rPr>
              <a:t> #FF0000;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border-left-color:</a:t>
            </a:r>
            <a:r>
              <a:rPr lang="en-US" dirty="0">
                <a:cs typeface="Arial" pitchFamily="34" charset="0"/>
              </a:rPr>
              <a:t> #330000;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border-right-color:</a:t>
            </a:r>
            <a:r>
              <a:rPr lang="en-US" dirty="0">
                <a:cs typeface="Arial" pitchFamily="34" charset="0"/>
              </a:rPr>
              <a:t> #0000CC;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}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&lt;/style&gt;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&lt;p class=“example1”&gt;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 This example is showing all borders in different colors.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&lt;/p&gt;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Output: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dirty="0">
                <a:cs typeface="Arial" pitchFamily="34" charset="0"/>
              </a:rPr>
              <a:t>	any color with valid format</a:t>
            </a:r>
          </a:p>
        </p:txBody>
      </p:sp>
      <p:pic>
        <p:nvPicPr>
          <p:cNvPr id="96260" name="Picture 2">
            <a:extLst>
              <a:ext uri="{FF2B5EF4-FFF2-40B4-BE49-F238E27FC236}">
                <a16:creationId xmlns:a16="http://schemas.microsoft.com/office/drawing/2014/main" id="{8AA47B53-39A0-D1D0-6894-C10CB28F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31495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A3754-B146-DC62-12E3-A2569283DA9D}"/>
              </a:ext>
            </a:extLst>
          </p:cNvPr>
          <p:cNvCxnSpPr/>
          <p:nvPr/>
        </p:nvCxnSpPr>
        <p:spPr>
          <a:xfrm>
            <a:off x="885825" y="5381625"/>
            <a:ext cx="7772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46B67A9-B404-BE12-C5DD-24BE9A1A9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border-color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6400E5E-C42A-6D15-CFF4-92457DCD6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458200" cy="57912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&lt;style&gt;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p.example1</a:t>
            </a:r>
            <a:r>
              <a:rPr lang="en-US" altLang="en-US">
                <a:cs typeface="Arial" panose="020B0604020202020204" pitchFamily="34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	border-style: solid;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	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border-color:</a:t>
            </a:r>
            <a:r>
              <a:rPr lang="en-US" altLang="en-US">
                <a:cs typeface="Arial" panose="020B0604020202020204" pitchFamily="34" charset="0"/>
              </a:rPr>
              <a:t> #FF0000;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&lt;/style&gt;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class=</a:t>
            </a:r>
            <a:r>
              <a:rPr lang="en-US" altLang="en-US">
                <a:cs typeface="Arial" panose="020B0604020202020204" pitchFamily="34" charset="0"/>
              </a:rPr>
              <a:t>“example1”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example is showing all borders in same color.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Output: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Possible values: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any color with valid format</a:t>
            </a:r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id="{FF8D8EF2-F344-F9E6-E956-B5E5565AA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133975"/>
            <a:ext cx="77724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1B49E1-30F9-6E66-A341-CA5EA458042A}"/>
              </a:ext>
            </a:extLst>
          </p:cNvPr>
          <p:cNvSpPr/>
          <p:nvPr/>
        </p:nvSpPr>
        <p:spPr>
          <a:xfrm>
            <a:off x="790575" y="5576888"/>
            <a:ext cx="77724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C720461-25D3-97F7-3022-C3290336C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border-width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0AFA852-F194-5894-0796-FAA0894A77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border-width: </a:t>
            </a:r>
            <a:r>
              <a:rPr lang="en-US" altLang="en-US">
                <a:cs typeface="Arial" panose="020B0604020202020204" pitchFamily="34" charset="0"/>
              </a:rPr>
              <a:t>4px; border-style: solid;”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is a solid border whose width is 4px.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Output: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Possible values: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length in px, pt or cm or it should be thin, medium or thick.</a:t>
            </a:r>
          </a:p>
        </p:txBody>
      </p:sp>
      <p:pic>
        <p:nvPicPr>
          <p:cNvPr id="98308" name="Picture 2">
            <a:extLst>
              <a:ext uri="{FF2B5EF4-FFF2-40B4-BE49-F238E27FC236}">
                <a16:creationId xmlns:a16="http://schemas.microsoft.com/office/drawing/2014/main" id="{631E01B3-B40A-D007-CD4A-69CA6EF3D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038600"/>
            <a:ext cx="7807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4DDF9FF8-71D9-10B7-A5A7-9489E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You can individually change the width of the bottom, top, left and right borders of an element. Using the following properties: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border-bottom-width</a:t>
            </a:r>
            <a:r>
              <a:rPr lang="en-US" altLang="en-US">
                <a:cs typeface="Arial" panose="020B0604020202020204" pitchFamily="34" charset="0"/>
              </a:rPr>
              <a:t> changes the width of bottom border.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border-top-width</a:t>
            </a:r>
            <a:r>
              <a:rPr lang="en-US" altLang="en-US">
                <a:cs typeface="Arial" panose="020B0604020202020204" pitchFamily="34" charset="0"/>
              </a:rPr>
              <a:t> changes the width of top border.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border-left-width</a:t>
            </a:r>
            <a:r>
              <a:rPr lang="en-US" altLang="en-US">
                <a:cs typeface="Arial" panose="020B0604020202020204" pitchFamily="34" charset="0"/>
              </a:rPr>
              <a:t> changes the width of left border.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border-right-width</a:t>
            </a:r>
            <a:r>
              <a:rPr lang="en-US" altLang="en-US">
                <a:cs typeface="Arial" panose="020B0604020202020204" pitchFamily="34" charset="0"/>
              </a:rPr>
              <a:t> changes the width of right border.</a:t>
            </a:r>
          </a:p>
          <a:p>
            <a:pPr lvl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769B9B18-26AD-30AC-B705-9789B72B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F2F8EA-37AF-0347-912A-2064FDDC15D0}" type="slidenum">
              <a:rPr lang="en-US" altLang="en-US"/>
              <a:pPr eaLnBrk="1" hangingPunct="1"/>
              <a:t>85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2D53DAF-756F-B8F3-3F76-F5A6ADD34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border-width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2A0B254-ABC9-3243-5134-F1FE1A197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763" y="762000"/>
            <a:ext cx="8458200" cy="5791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&lt;style&gt;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p.example1</a:t>
            </a:r>
            <a:r>
              <a:rPr lang="en-US" dirty="0">
                <a:cs typeface="Arial" pitchFamily="34" charset="0"/>
              </a:rPr>
              <a:t> {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border-style: solid;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border-bottom-width:</a:t>
            </a:r>
            <a:r>
              <a:rPr lang="en-US" dirty="0">
                <a:cs typeface="Arial" pitchFamily="34" charset="0"/>
              </a:rPr>
              <a:t> 6pt;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border-top-width:</a:t>
            </a:r>
            <a:r>
              <a:rPr lang="en-US" dirty="0">
                <a:cs typeface="Arial" pitchFamily="34" charset="0"/>
              </a:rPr>
              <a:t> 6pt;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border-left-width:</a:t>
            </a:r>
            <a:r>
              <a:rPr lang="en-US" dirty="0">
                <a:cs typeface="Arial" pitchFamily="34" charset="0"/>
              </a:rPr>
              <a:t> 4pt;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border-right-width:</a:t>
            </a:r>
            <a:r>
              <a:rPr lang="en-US" dirty="0">
                <a:cs typeface="Arial" pitchFamily="34" charset="0"/>
              </a:rPr>
              <a:t> 4pt;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	}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&lt;/style&gt;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&lt;p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class</a:t>
            </a:r>
            <a:r>
              <a:rPr lang="en-US" dirty="0">
                <a:cs typeface="Arial" pitchFamily="34" charset="0"/>
              </a:rPr>
              <a:t>=“example1”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 This example is showing all borders in different widths.</a:t>
            </a:r>
          </a:p>
          <a:p>
            <a:pPr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Output: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Possible values: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dirty="0">
                <a:cs typeface="Arial" pitchFamily="34" charset="0"/>
              </a:rPr>
              <a:t>	any color with valid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6C566-3025-742A-8CAE-639C527248BC}"/>
              </a:ext>
            </a:extLst>
          </p:cNvPr>
          <p:cNvSpPr/>
          <p:nvPr/>
        </p:nvSpPr>
        <p:spPr>
          <a:xfrm>
            <a:off x="838200" y="5334000"/>
            <a:ext cx="792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This example is showing all borders in different widths.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7CFB6-1122-4F34-D7FA-57C2760A6B7B}"/>
              </a:ext>
            </a:extLst>
          </p:cNvPr>
          <p:cNvCxnSpPr/>
          <p:nvPr/>
        </p:nvCxnSpPr>
        <p:spPr>
          <a:xfrm>
            <a:off x="838200" y="5334000"/>
            <a:ext cx="7924800" cy="1588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DEAD54-0A91-A1E3-5F09-338B4A16D3BF}"/>
              </a:ext>
            </a:extLst>
          </p:cNvPr>
          <p:cNvCxnSpPr/>
          <p:nvPr/>
        </p:nvCxnSpPr>
        <p:spPr>
          <a:xfrm>
            <a:off x="852488" y="5789613"/>
            <a:ext cx="7924800" cy="1587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4AED6-D56C-27C3-0597-37F1B3C60037}"/>
              </a:ext>
            </a:extLst>
          </p:cNvPr>
          <p:cNvCxnSpPr/>
          <p:nvPr/>
        </p:nvCxnSpPr>
        <p:spPr>
          <a:xfrm rot="5400000">
            <a:off x="638969" y="5561806"/>
            <a:ext cx="457200" cy="1588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6B0C5A-EFD2-333F-84C0-2C4C4EA74C69}"/>
              </a:ext>
            </a:extLst>
          </p:cNvPr>
          <p:cNvCxnSpPr/>
          <p:nvPr/>
        </p:nvCxnSpPr>
        <p:spPr>
          <a:xfrm rot="5400000">
            <a:off x="8520907" y="5561806"/>
            <a:ext cx="457200" cy="1587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ABEBDC9-9064-E5F3-2C58-5205D33FE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397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B679D3C-7ED0-F5A5-C03B-0ABF91505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style=</a:t>
            </a:r>
            <a:r>
              <a:rPr lang="en-US" altLang="en-US">
                <a:cs typeface="Arial" panose="020B0604020202020204" pitchFamily="34" charset="0"/>
              </a:rPr>
              <a:t>“</a:t>
            </a:r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border:</a:t>
            </a:r>
            <a:r>
              <a:rPr lang="en-US" altLang="en-US">
                <a:cs typeface="Arial" panose="020B0604020202020204" pitchFamily="34" charset="0"/>
              </a:rPr>
              <a:t> 4px solid red;”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 This example is showing shorthand property for border.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Output: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101380" name="Picture 2">
            <a:extLst>
              <a:ext uri="{FF2B5EF4-FFF2-40B4-BE49-F238E27FC236}">
                <a16:creationId xmlns:a16="http://schemas.microsoft.com/office/drawing/2014/main" id="{5C1C189B-B213-8BC7-FCD6-66F9F755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746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131276E-6C9F-492E-7EE4-C37402E5F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304C194C-B152-212D-7120-F9795AA65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 b="1">
                <a:solidFill>
                  <a:srgbClr val="CC33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en-US" sz="2800">
                <a:latin typeface="Courier New" panose="02070309020205020404" pitchFamily="49" charset="0"/>
              </a:rPr>
              <a:t>: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</a:rPr>
              <a:t>left</a:t>
            </a:r>
            <a:r>
              <a:rPr lang="en-US" altLang="en-US" sz="2800">
                <a:latin typeface="Courier New" panose="02070309020205020404" pitchFamily="49" charset="0"/>
              </a:rPr>
              <a:t>, </a:t>
            </a:r>
            <a:r>
              <a:rPr lang="en-US" altLang="en-US" sz="2800" b="1">
                <a:solidFill>
                  <a:schemeClr val="folHlink"/>
                </a:solidFill>
                <a:latin typeface="Courier New" panose="02070309020205020404" pitchFamily="49" charset="0"/>
              </a:rPr>
              <a:t>right</a:t>
            </a:r>
            <a:r>
              <a:rPr lang="en-US" altLang="en-US" sz="2800">
                <a:latin typeface="Courier New" panose="02070309020205020404" pitchFamily="49" charset="0"/>
              </a:rPr>
              <a:t>, </a:t>
            </a:r>
            <a:r>
              <a:rPr lang="en-US" altLang="en-US" sz="2800" b="1">
                <a:latin typeface="Courier New" panose="02070309020205020404" pitchFamily="49" charset="0"/>
              </a:rPr>
              <a:t>none</a:t>
            </a:r>
            <a:r>
              <a:rPr lang="en-US" altLang="en-US" sz="280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Elements</a:t>
            </a:r>
            <a:r>
              <a:rPr lang="en-US" altLang="en-US">
                <a:cs typeface="Arial" panose="020B0604020202020204" pitchFamily="34" charset="0"/>
              </a:rPr>
              <a:t> that seem to “</a:t>
            </a:r>
            <a:r>
              <a:rPr lang="en-US" altLang="en-US" b="1">
                <a:solidFill>
                  <a:schemeClr val="hlink"/>
                </a:solidFill>
                <a:cs typeface="Arial" panose="020B0604020202020204" pitchFamily="34" charset="0"/>
              </a:rPr>
              <a:t>float</a:t>
            </a:r>
            <a:r>
              <a:rPr lang="en-US" altLang="en-US">
                <a:cs typeface="Arial" panose="020B0604020202020204" pitchFamily="34" charset="0"/>
              </a:rPr>
              <a:t>" on the </a:t>
            </a:r>
            <a:r>
              <a:rPr lang="en-US" altLang="en-US" b="1">
                <a:solidFill>
                  <a:srgbClr val="FF00FF"/>
                </a:solidFill>
                <a:cs typeface="Arial" panose="020B0604020202020204" pitchFamily="34" charset="0"/>
              </a:rPr>
              <a:t>right</a:t>
            </a:r>
            <a:r>
              <a:rPr lang="en-US" altLang="en-US">
                <a:cs typeface="Arial" panose="020B0604020202020204" pitchFamily="34" charset="0"/>
              </a:rPr>
              <a:t> or </a:t>
            </a:r>
            <a:r>
              <a:rPr lang="en-US" altLang="en-US" b="1">
                <a:solidFill>
                  <a:srgbClr val="FF00FF"/>
                </a:solidFill>
                <a:cs typeface="Arial" panose="020B0604020202020204" pitchFamily="34" charset="0"/>
              </a:rPr>
              <a:t>left</a:t>
            </a:r>
            <a:r>
              <a:rPr lang="en-US" altLang="en-US">
                <a:solidFill>
                  <a:srgbClr val="FF66CC"/>
                </a:solidFill>
                <a:cs typeface="Arial" panose="020B0604020202020204" pitchFamily="34" charset="0"/>
              </a:rPr>
              <a:t> </a:t>
            </a:r>
            <a:r>
              <a:rPr lang="en-US" altLang="en-US">
                <a:cs typeface="Arial" panose="020B0604020202020204" pitchFamily="34" charset="0"/>
              </a:rPr>
              <a:t>side </a:t>
            </a:r>
            <a:r>
              <a:rPr lang="en-US" altLang="en-US" b="1">
                <a:cs typeface="Arial" panose="020B0604020202020204" pitchFamily="34" charset="0"/>
              </a:rPr>
              <a:t>of </a:t>
            </a:r>
            <a:r>
              <a:rPr lang="en-US" altLang="en-US" b="1">
                <a:solidFill>
                  <a:srgbClr val="66FF66"/>
                </a:solidFill>
                <a:cs typeface="Arial" panose="020B0604020202020204" pitchFamily="34" charset="0"/>
              </a:rPr>
              <a:t>either</a:t>
            </a:r>
            <a:r>
              <a:rPr lang="en-US" altLang="en-US">
                <a:cs typeface="Arial" panose="020B0604020202020204" pitchFamily="34" charset="0"/>
              </a:rPr>
              <a:t> the </a:t>
            </a:r>
            <a:r>
              <a:rPr lang="en-US" altLang="en-US" b="1">
                <a:cs typeface="Arial" panose="020B0604020202020204" pitchFamily="34" charset="0"/>
              </a:rPr>
              <a:t>browser window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66FF66"/>
                </a:solidFill>
                <a:cs typeface="Arial" panose="020B0604020202020204" pitchFamily="34" charset="0"/>
              </a:rPr>
              <a:t>or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 b="1">
                <a:cs typeface="Arial" panose="020B0604020202020204" pitchFamily="34" charset="0"/>
              </a:rPr>
              <a:t>another element</a:t>
            </a:r>
            <a:r>
              <a:rPr lang="en-US" altLang="en-US"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float</a:t>
            </a:r>
            <a:r>
              <a:rPr lang="en-US" altLang="en-US">
                <a:cs typeface="Arial" panose="020B0604020202020204" pitchFamily="34" charset="0"/>
              </a:rPr>
              <a:t> should have an </a:t>
            </a:r>
            <a:r>
              <a:rPr lang="en-US" altLang="en-US" b="1">
                <a:cs typeface="Arial" panose="020B0604020202020204" pitchFamily="34" charset="0"/>
              </a:rPr>
              <a:t>intr</a:t>
            </a:r>
            <a:r>
              <a:rPr lang="en-US" altLang="en-US">
                <a:cs typeface="Arial" panose="020B0604020202020204" pitchFamily="34" charset="0"/>
              </a:rPr>
              <a:t>i</a:t>
            </a:r>
            <a:r>
              <a:rPr lang="en-US" altLang="en-US" b="1">
                <a:cs typeface="Arial" panose="020B0604020202020204" pitchFamily="34" charset="0"/>
              </a:rPr>
              <a:t>nsic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width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B0F0"/>
                </a:solidFill>
                <a:cs typeface="Arial" panose="020B0604020202020204" pitchFamily="34" charset="0"/>
              </a:rPr>
              <a:t>configured</a:t>
            </a:r>
            <a:r>
              <a:rPr lang="en-US" altLang="en-US">
                <a:cs typeface="Arial" panose="020B0604020202020204" pitchFamily="34" charset="0"/>
              </a:rPr>
              <a:t> such as an </a:t>
            </a:r>
            <a:r>
              <a:rPr lang="en-US" altLang="en-US" b="1">
                <a:cs typeface="Arial" panose="020B0604020202020204" pitchFamily="34" charset="0"/>
              </a:rPr>
              <a:t>image</a:t>
            </a:r>
            <a:r>
              <a:rPr lang="en-US" altLang="en-US">
                <a:cs typeface="Arial" panose="020B0604020202020204" pitchFamily="34" charset="0"/>
              </a:rPr>
              <a:t> element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Images are often </a:t>
            </a:r>
            <a:r>
              <a:rPr lang="en-US" altLang="en-US" sz="2000" b="1">
                <a:cs typeface="Arial" panose="020B0604020202020204" pitchFamily="34" charset="0"/>
              </a:rPr>
              <a:t>configured</a:t>
            </a:r>
            <a:r>
              <a:rPr lang="en-US" altLang="en-US" sz="2000">
                <a:cs typeface="Arial" panose="020B0604020202020204" pitchFamily="34" charset="0"/>
              </a:rPr>
              <a:t> using the </a:t>
            </a:r>
            <a:r>
              <a:rPr lang="en-US" altLang="en-US" sz="2000" b="1">
                <a:solidFill>
                  <a:schemeClr val="hlink"/>
                </a:solidFill>
                <a:cs typeface="Arial" panose="020B0604020202020204" pitchFamily="34" charset="0"/>
              </a:rPr>
              <a:t>float</a:t>
            </a:r>
            <a:r>
              <a:rPr lang="en-US" altLang="en-US" sz="2000">
                <a:cs typeface="Arial" panose="020B0604020202020204" pitchFamily="34" charset="0"/>
              </a:rPr>
              <a:t> property.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US" altLang="en-US" sz="2000">
                <a:cs typeface="Arial" panose="020B0604020202020204" pitchFamily="34" charset="0"/>
              </a:rPr>
              <a:t>The</a:t>
            </a:r>
            <a:r>
              <a:rPr lang="en-US" altLang="en-US" sz="2000" b="1">
                <a:cs typeface="Arial" panose="020B0604020202020204" pitchFamily="34" charset="0"/>
              </a:rPr>
              <a:t> browser renders these </a:t>
            </a:r>
            <a:r>
              <a:rPr lang="en-US" altLang="en-US" sz="2000" b="1">
                <a:solidFill>
                  <a:srgbClr val="FFC000"/>
                </a:solidFill>
                <a:cs typeface="Arial" panose="020B0604020202020204" pitchFamily="34" charset="0"/>
              </a:rPr>
              <a:t>elements</a:t>
            </a:r>
            <a:r>
              <a:rPr lang="en-US" altLang="en-US" sz="2000" b="1">
                <a:solidFill>
                  <a:srgbClr val="3366FF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cs typeface="Arial" panose="020B0604020202020204" pitchFamily="34" charset="0"/>
              </a:rPr>
              <a:t>using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cs typeface="Arial" panose="020B0604020202020204" pitchFamily="34" charset="0"/>
              </a:rPr>
              <a:t>normal flow</a:t>
            </a:r>
            <a:r>
              <a:rPr lang="en-US" altLang="en-US" sz="2000">
                <a:cs typeface="Arial" panose="020B0604020202020204" pitchFamily="34" charset="0"/>
              </a:rPr>
              <a:t>, and then 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shifts</a:t>
            </a:r>
            <a:r>
              <a:rPr lang="en-US" altLang="en-US" sz="2000">
                <a:cs typeface="Arial" panose="020B0604020202020204" pitchFamily="34" charset="0"/>
              </a:rPr>
              <a:t> them as possible </a:t>
            </a:r>
            <a:r>
              <a:rPr lang="en-US" altLang="en-US" sz="2000" b="1">
                <a:solidFill>
                  <a:srgbClr val="FF00FF"/>
                </a:solidFill>
                <a:cs typeface="Arial" panose="020B0604020202020204" pitchFamily="34" charset="0"/>
              </a:rPr>
              <a:t>within their container</a:t>
            </a:r>
            <a:r>
              <a:rPr lang="en-US" altLang="en-US" sz="2000">
                <a:solidFill>
                  <a:srgbClr val="FF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usually </a:t>
            </a:r>
            <a:r>
              <a:rPr lang="en-US" altLang="en-US" sz="2000" b="1">
                <a:solidFill>
                  <a:srgbClr val="00CC00"/>
                </a:solidFill>
                <a:cs typeface="Arial" panose="020B0604020202020204" pitchFamily="34" charset="0"/>
              </a:rPr>
              <a:t>either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cs typeface="Arial" panose="020B0604020202020204" pitchFamily="34" charset="0"/>
              </a:rPr>
              <a:t>browser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cs typeface="Arial" panose="020B0604020202020204" pitchFamily="34" charset="0"/>
              </a:rPr>
              <a:t>window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00CC00"/>
                </a:solidFill>
                <a:cs typeface="Arial" panose="020B0604020202020204" pitchFamily="34" charset="0"/>
              </a:rPr>
              <a:t>or</a:t>
            </a:r>
            <a:r>
              <a:rPr lang="en-US" altLang="en-US" sz="2000">
                <a:cs typeface="Arial" panose="020B0604020202020204" pitchFamily="34" charset="0"/>
              </a:rPr>
              <a:t> a &lt;</a:t>
            </a:r>
            <a:r>
              <a:rPr lang="en-US" altLang="en-US" sz="2000" b="1">
                <a:cs typeface="Arial" panose="020B0604020202020204" pitchFamily="34" charset="0"/>
              </a:rPr>
              <a:t>div</a:t>
            </a:r>
            <a:r>
              <a:rPr lang="en-US" altLang="en-US" sz="2000">
                <a:cs typeface="Arial" panose="020B0604020202020204" pitchFamily="34" charset="0"/>
              </a:rPr>
              <a:t>&gt; to </a:t>
            </a:r>
            <a:r>
              <a:rPr lang="en-US" altLang="en-US" sz="2000" b="1">
                <a:solidFill>
                  <a:srgbClr val="00CC00"/>
                </a:solidFill>
                <a:cs typeface="Arial" panose="020B0604020202020204" pitchFamily="34" charset="0"/>
              </a:rPr>
              <a:t>either</a:t>
            </a:r>
            <a:r>
              <a:rPr lang="en-US" altLang="en-US" sz="2000">
                <a:cs typeface="Arial" panose="020B0604020202020204" pitchFamily="34" charset="0"/>
              </a:rPr>
              <a:t> the </a:t>
            </a:r>
            <a:r>
              <a:rPr lang="en-US" altLang="en-US" sz="2000" b="1">
                <a:cs typeface="Arial" panose="020B0604020202020204" pitchFamily="34" charset="0"/>
              </a:rPr>
              <a:t>right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00CC00"/>
                </a:solidFill>
                <a:cs typeface="Arial" panose="020B0604020202020204" pitchFamily="34" charset="0"/>
              </a:rPr>
              <a:t>or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 b="1">
                <a:cs typeface="Arial" panose="020B0604020202020204" pitchFamily="34" charset="0"/>
              </a:rPr>
              <a:t>left</a:t>
            </a:r>
          </a:p>
          <a:p>
            <a:pPr marL="342900" lvl="1" indent="-342900" eaLnBrk="1" hangingPunct="1">
              <a:buFontTx/>
              <a:buChar char="•"/>
            </a:pPr>
            <a:endParaRPr lang="en-US" altLang="en-US" sz="2000" b="1"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US" altLang="en-US" sz="2000"/>
              <a:t>By default, block level element takes up document 100% width, but when floated left or right, it will resize according to the content it holds.</a:t>
            </a:r>
            <a:endParaRPr lang="en-US" altLang="en-US" sz="2000" b="1">
              <a:cs typeface="Arial" panose="020B0604020202020204" pitchFamily="34" charset="0"/>
            </a:endParaRPr>
          </a:p>
          <a:p>
            <a:pPr eaLnBrk="1" hangingPunct="1"/>
            <a:endParaRPr lang="en-US" altLang="en-US" sz="2800"/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2EDA3551-55CA-5894-7DE9-FBE2B6113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Clear Floating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CC2A-9887-7887-C5B3-333381CA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dirty="0">
                <a:cs typeface="Arial" pitchFamily="34" charset="0"/>
              </a:rPr>
              <a:t>To stop</a:t>
            </a:r>
            <a:r>
              <a:rPr lang="en-US" sz="2400" dirty="0">
                <a:cs typeface="Arial" pitchFamily="34" charset="0"/>
              </a:rPr>
              <a:t> flow </a:t>
            </a:r>
            <a:r>
              <a:rPr lang="en-US" sz="2400" b="1" dirty="0">
                <a:solidFill>
                  <a:schemeClr val="hlink"/>
                </a:solidFill>
                <a:cs typeface="Arial" pitchFamily="34" charset="0"/>
              </a:rPr>
              <a:t>clear</a:t>
            </a:r>
            <a:r>
              <a:rPr lang="en-US" sz="2400" dirty="0">
                <a:cs typeface="Arial" pitchFamily="34" charset="0"/>
              </a:rPr>
              <a:t> property</a:t>
            </a:r>
          </a:p>
          <a:p>
            <a:pPr lvl="1" eaLnBrk="1" hangingPunct="1">
              <a:defRPr/>
            </a:pPr>
            <a:r>
              <a:rPr lang="en-US" sz="2400" dirty="0"/>
              <a:t>“</a:t>
            </a:r>
            <a:r>
              <a:rPr lang="en-US" sz="2400" b="1" dirty="0"/>
              <a:t>clear</a:t>
            </a:r>
            <a:r>
              <a:rPr lang="en-US" sz="2400" dirty="0"/>
              <a:t>” or terminate a </a:t>
            </a:r>
            <a:r>
              <a:rPr lang="en-US" sz="2400" b="1" dirty="0"/>
              <a:t>float</a:t>
            </a:r>
          </a:p>
          <a:p>
            <a:pPr eaLnBrk="1" hangingPunct="1">
              <a:defRPr/>
            </a:pPr>
            <a:r>
              <a:rPr lang="en-US" sz="2400" b="1" dirty="0"/>
              <a:t>Clear</a:t>
            </a:r>
            <a:r>
              <a:rPr lang="en-US" sz="2400" dirty="0"/>
              <a:t> values: </a:t>
            </a:r>
            <a:r>
              <a:rPr lang="en-US" sz="2400" b="1" dirty="0"/>
              <a:t>left, right</a:t>
            </a:r>
            <a:r>
              <a:rPr lang="en-US" sz="2400" dirty="0"/>
              <a:t>, and </a:t>
            </a:r>
            <a:r>
              <a:rPr lang="en-US" sz="2400" b="1" dirty="0"/>
              <a:t>both</a:t>
            </a:r>
          </a:p>
          <a:p>
            <a:pPr eaLnBrk="1" hangingPunct="1">
              <a:defRPr/>
            </a:pPr>
            <a:endParaRPr lang="en-US" sz="2400" dirty="0"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hlink"/>
                </a:solidFill>
                <a:latin typeface="Courier-Bold"/>
              </a:rPr>
              <a:t>.           .</a:t>
            </a:r>
            <a:r>
              <a:rPr lang="en-US" b="1" dirty="0" err="1">
                <a:solidFill>
                  <a:srgbClr val="FF0000"/>
                </a:solidFill>
                <a:latin typeface="Courier-Bold"/>
              </a:rPr>
              <a:t>rightfloat</a:t>
            </a:r>
            <a:r>
              <a:rPr lang="en-US" dirty="0">
                <a:solidFill>
                  <a:srgbClr val="FF0000"/>
                </a:solidFill>
                <a:latin typeface="Courier-Bold"/>
              </a:rPr>
              <a:t> </a:t>
            </a:r>
            <a:r>
              <a:rPr lang="en-US" dirty="0">
                <a:latin typeface="Courier-Bold"/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-Bold"/>
              </a:rPr>
              <a:t>                </a:t>
            </a:r>
            <a:r>
              <a:rPr lang="en-US" b="1" dirty="0" err="1">
                <a:solidFill>
                  <a:srgbClr val="FF0000"/>
                </a:solidFill>
                <a:latin typeface="Courier-Bold"/>
              </a:rPr>
              <a:t>float:right</a:t>
            </a:r>
            <a:r>
              <a:rPr lang="en-US" b="1" dirty="0">
                <a:solidFill>
                  <a:srgbClr val="FF0000"/>
                </a:solidFill>
                <a:latin typeface="Courier-Bold"/>
              </a:rPr>
              <a:t>;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-Bold"/>
                <a:ea typeface="+mn-ea"/>
                <a:cs typeface="+mn-cs"/>
              </a:rPr>
              <a:t>                margin: 5px;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-Bold"/>
                <a:ea typeface="+mn-ea"/>
                <a:cs typeface="+mn-cs"/>
              </a:rPr>
              <a:t>                </a:t>
            </a:r>
            <a:r>
              <a:rPr lang="en-US" sz="2000" b="1" dirty="0" err="1">
                <a:solidFill>
                  <a:srgbClr val="FF0000"/>
                </a:solidFill>
                <a:latin typeface="Courier-Bold"/>
                <a:ea typeface="+mn-ea"/>
                <a:cs typeface="+mn-cs"/>
              </a:rPr>
              <a:t>clear:right</a:t>
            </a:r>
            <a:r>
              <a:rPr lang="en-US" sz="2000" b="1" dirty="0">
                <a:solidFill>
                  <a:srgbClr val="FF0000"/>
                </a:solidFill>
                <a:latin typeface="Courier-Bold"/>
                <a:ea typeface="+mn-ea"/>
                <a:cs typeface="+mn-cs"/>
              </a:rPr>
              <a:t>;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-Bold"/>
                <a:ea typeface="+mn-ea"/>
                <a:cs typeface="+mn-cs"/>
              </a:rPr>
              <a:t>                border: solid;}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00990AA-BB16-39DC-7896-F411A6B5A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Style Classes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32AC80A-3114-3312-3E52-ACB208222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Created to control which elements of a given type should use a style rule.  </a:t>
            </a:r>
          </a:p>
          <a:p>
            <a:pPr lvl="1"/>
            <a:r>
              <a:rPr lang="en-US" altLang="en-US" sz="2000"/>
              <a:t>In the style sheet, the </a:t>
            </a:r>
            <a:r>
              <a:rPr lang="en-US" altLang="en-US" sz="2000" b="1">
                <a:solidFill>
                  <a:srgbClr val="FF0000"/>
                </a:solidFill>
              </a:rPr>
              <a:t>selector</a:t>
            </a:r>
            <a:r>
              <a:rPr lang="en-US" altLang="en-US" sz="2000"/>
              <a:t> defines the class name, which is </a:t>
            </a:r>
            <a:r>
              <a:rPr lang="en-US" altLang="en-US" sz="2000" b="1"/>
              <a:t>preceded by a period.</a:t>
            </a:r>
          </a:p>
          <a:p>
            <a:pPr lvl="1"/>
            <a:r>
              <a:rPr lang="en-US" altLang="en-US" sz="2000"/>
              <a:t>In the HTML, the tag includes the </a:t>
            </a:r>
            <a:r>
              <a:rPr lang="en-US" altLang="en-US" sz="2000" b="1">
                <a:solidFill>
                  <a:srgbClr val="C00000"/>
                </a:solidFill>
              </a:rPr>
              <a:t>class</a:t>
            </a:r>
            <a:r>
              <a:rPr lang="en-US" altLang="en-US" sz="2000"/>
              <a:t> attribute and specifies the value of the class name</a:t>
            </a:r>
          </a:p>
          <a:p>
            <a:pPr lvl="1"/>
            <a:endParaRPr lang="en-US" altLang="en-US" sz="2000"/>
          </a:p>
          <a:p>
            <a:r>
              <a:rPr lang="en-US" altLang="en-US" sz="1800"/>
              <a:t>A </a:t>
            </a:r>
            <a:r>
              <a:rPr lang="en-US" altLang="en-US" sz="1800" b="1"/>
              <a:t>class name </a:t>
            </a:r>
            <a:r>
              <a:rPr lang="en-US" altLang="en-US" sz="1800" b="1">
                <a:solidFill>
                  <a:srgbClr val="00B0F0"/>
                </a:solidFill>
              </a:rPr>
              <a:t>should</a:t>
            </a:r>
            <a:r>
              <a:rPr lang="en-US" altLang="en-US" sz="1800"/>
              <a:t> be </a:t>
            </a:r>
            <a:r>
              <a:rPr lang="en-US" altLang="en-US" sz="1800" b="1">
                <a:solidFill>
                  <a:srgbClr val="00CC00"/>
                </a:solidFill>
              </a:rPr>
              <a:t>descriptive</a:t>
            </a:r>
            <a:r>
              <a:rPr lang="en-US" altLang="en-US" sz="1800"/>
              <a:t> of the </a:t>
            </a:r>
            <a:r>
              <a:rPr lang="en-US" altLang="en-US" sz="1800" b="1">
                <a:solidFill>
                  <a:srgbClr val="FF00FF"/>
                </a:solidFill>
              </a:rPr>
              <a:t>purpose</a:t>
            </a:r>
            <a:r>
              <a:rPr lang="en-US" altLang="en-US" sz="1800"/>
              <a:t> (such as </a:t>
            </a:r>
            <a:r>
              <a:rPr lang="en-US" altLang="en-US" sz="1800" b="1"/>
              <a:t>nav, news, footer</a:t>
            </a:r>
            <a:r>
              <a:rPr lang="en-US" altLang="en-US" sz="1800"/>
              <a:t>, and so on) </a:t>
            </a:r>
            <a:r>
              <a:rPr lang="en-US" altLang="en-US" sz="1800" b="1"/>
              <a:t>rather</a:t>
            </a:r>
            <a:r>
              <a:rPr lang="en-US" altLang="en-US" sz="1800"/>
              <a:t> than being </a:t>
            </a:r>
            <a:r>
              <a:rPr lang="en-US" altLang="en-US" sz="1800" b="1">
                <a:solidFill>
                  <a:srgbClr val="00CC00"/>
                </a:solidFill>
              </a:rPr>
              <a:t>descriptive</a:t>
            </a:r>
            <a:r>
              <a:rPr lang="en-US" altLang="en-US" sz="1800"/>
              <a:t> of the </a:t>
            </a:r>
            <a:r>
              <a:rPr lang="en-US" altLang="en-US" sz="1800" b="1">
                <a:solidFill>
                  <a:srgbClr val="FF00FF"/>
                </a:solidFill>
              </a:rPr>
              <a:t>presentation</a:t>
            </a:r>
            <a:r>
              <a:rPr lang="en-US" altLang="en-US" sz="1800"/>
              <a:t> (such as </a:t>
            </a:r>
            <a:r>
              <a:rPr lang="en-US" altLang="en-US" sz="1800" b="1"/>
              <a:t>redText</a:t>
            </a:r>
            <a:r>
              <a:rPr lang="en-US" altLang="en-US" sz="1800"/>
              <a:t>). </a:t>
            </a:r>
          </a:p>
          <a:p>
            <a:pPr>
              <a:spcAft>
                <a:spcPct val="50000"/>
              </a:spcAft>
            </a:pPr>
            <a:endParaRPr lang="en-US" altLang="en-US" b="1">
              <a:latin typeface="Courier Bold" pitchFamily="49" charset="0"/>
            </a:endParaRPr>
          </a:p>
          <a:p>
            <a:pPr>
              <a:spcAft>
                <a:spcPct val="50000"/>
              </a:spcAft>
            </a:pPr>
            <a:r>
              <a:rPr lang="en-US" altLang="en-US" b="1">
                <a:latin typeface="Courier Bold" pitchFamily="49" charset="0"/>
              </a:rPr>
              <a:t>a.anchorStyle  { text-decoration : none }</a:t>
            </a:r>
          </a:p>
          <a:p>
            <a:pPr>
              <a:spcAft>
                <a:spcPct val="50000"/>
              </a:spcAft>
            </a:pPr>
            <a:r>
              <a:rPr lang="en-US" altLang="en-US" b="1">
                <a:latin typeface="Courier Bold" pitchFamily="49" charset="0"/>
              </a:rPr>
              <a:t>&lt;a class="anchorStyle" href="somepage.html"&gt;Link text&lt;/a&gt;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287AD11E-D7A7-3171-FB64-FD8414C00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Alignment vs. float vs. position</a:t>
            </a:r>
            <a:endParaRPr lang="en-US" altLang="en-US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AA53D8FB-A428-F8D1-7840-B108E273A3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990600"/>
            <a:ext cx="8153400" cy="4953000"/>
          </a:xfrm>
        </p:spPr>
        <p:txBody>
          <a:bodyPr/>
          <a:lstStyle/>
          <a:p>
            <a:pPr marL="514350" indent="-514350">
              <a:buFontTx/>
              <a:buAutoNum type="arabicPeriod"/>
              <a:defRPr/>
            </a:pPr>
            <a:r>
              <a:rPr lang="en-US" sz="1800" dirty="0"/>
              <a:t>If possible, lay out an element by </a:t>
            </a:r>
            <a:r>
              <a:rPr lang="en-US" sz="1800" i="1" dirty="0"/>
              <a:t>aligning</a:t>
            </a:r>
            <a:r>
              <a:rPr lang="en-US" sz="1800" dirty="0"/>
              <a:t> its content</a:t>
            </a:r>
          </a:p>
          <a:p>
            <a:pPr marL="835025" lvl="1" indent="-514350">
              <a:defRPr/>
            </a:pPr>
            <a:r>
              <a:rPr lang="en-US" sz="1800" dirty="0"/>
              <a:t>horizontal alignment: text-align</a:t>
            </a:r>
          </a:p>
          <a:p>
            <a:pPr marL="1108075" lvl="2" indent="-514350">
              <a:defRPr/>
            </a:pPr>
            <a:r>
              <a:rPr lang="en-US" sz="1800" dirty="0"/>
              <a:t>set this on a block element; it aligns the content within it (not the block element itself)</a:t>
            </a:r>
          </a:p>
          <a:p>
            <a:pPr marL="835025" lvl="1" indent="-514350">
              <a:defRPr/>
            </a:pPr>
            <a:r>
              <a:rPr lang="en-US" sz="1800" dirty="0"/>
              <a:t>vertical alignment: vertical-align</a:t>
            </a:r>
          </a:p>
          <a:p>
            <a:pPr marL="1108075" lvl="2" indent="-514350">
              <a:defRPr/>
            </a:pPr>
            <a:r>
              <a:rPr lang="en-US" sz="1800" dirty="0"/>
              <a:t>set this on an inline element, and it aligns it vertically within its containing element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1800" dirty="0"/>
              <a:t>If alignment won't work, try </a:t>
            </a:r>
            <a:r>
              <a:rPr lang="en-US" sz="1800" i="1" dirty="0"/>
              <a:t>floating</a:t>
            </a:r>
            <a:r>
              <a:rPr lang="en-US" sz="1800" dirty="0"/>
              <a:t> the element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1800" dirty="0"/>
              <a:t>If floating won't work, try </a:t>
            </a:r>
            <a:r>
              <a:rPr lang="en-US" sz="1800" i="1" dirty="0"/>
              <a:t>positioning</a:t>
            </a:r>
            <a:r>
              <a:rPr lang="en-US" sz="1800" dirty="0"/>
              <a:t> the element</a:t>
            </a:r>
          </a:p>
          <a:p>
            <a:pPr marL="835025" lvl="1" indent="-514350">
              <a:defRPr/>
            </a:pPr>
            <a:r>
              <a:rPr lang="en-US" sz="1800" dirty="0"/>
              <a:t>absolute/fixed positioning are a last resort and should not be overused</a:t>
            </a:r>
          </a:p>
          <a:p>
            <a:pPr marL="514350" indent="-514350">
              <a:defRPr/>
            </a:pPr>
            <a:endParaRPr lang="en-US" sz="1000" dirty="0"/>
          </a:p>
          <a:p>
            <a:pPr marL="514350" indent="-514350">
              <a:defRPr/>
            </a:pPr>
            <a:r>
              <a:rPr lang="en-US" sz="1800" dirty="0"/>
              <a:t>In general, </a:t>
            </a:r>
            <a:r>
              <a:rPr lang="en-US" sz="1800" b="1" dirty="0"/>
              <a:t>do not use float when you mean align,</a:t>
            </a:r>
            <a:r>
              <a:rPr lang="en-US" sz="1800" dirty="0"/>
              <a:t> </a:t>
            </a:r>
          </a:p>
          <a:p>
            <a:pPr marL="514350" indent="-514350">
              <a:defRPr/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CC3300"/>
                </a:solidFill>
              </a:rPr>
              <a:t>alignment defines the direction of the flow within an element</a:t>
            </a:r>
            <a:r>
              <a:rPr lang="en-US" sz="1800" dirty="0"/>
              <a:t>, while </a:t>
            </a:r>
            <a:r>
              <a:rPr lang="en-US" sz="1800" dirty="0">
                <a:solidFill>
                  <a:srgbClr val="7030A0"/>
                </a:solidFill>
              </a:rPr>
              <a:t>a </a:t>
            </a:r>
            <a:r>
              <a:rPr lang="en-US" sz="1800" b="1" dirty="0">
                <a:solidFill>
                  <a:srgbClr val="7030A0"/>
                </a:solidFill>
              </a:rPr>
              <a:t>float takes an element out of the current flow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835025" lvl="1" indent="-514350">
              <a:defRPr/>
            </a:pPr>
            <a:endParaRPr lang="en-US" sz="1800" dirty="0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138BD4A9-1C3B-1E08-E732-35D21965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9527BA-F1AB-2447-9D16-AC781FACCEE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4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7616F8A0-57B2-59B6-DD5C-EB30150C7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Visibility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7505EBD-3521-B9C8-2065-D181E1AC2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/>
              <a:t>Visible</a:t>
            </a:r>
            <a:r>
              <a:rPr lang="en-US" altLang="en-US"/>
              <a:t> : The element is visible (default).</a:t>
            </a:r>
          </a:p>
          <a:p>
            <a:pPr eaLnBrk="1" hangingPunct="1">
              <a:buFontTx/>
              <a:buNone/>
            </a:pPr>
            <a:r>
              <a:rPr lang="en-US" altLang="en-US" b="1"/>
              <a:t>Hidden</a:t>
            </a:r>
            <a:r>
              <a:rPr lang="en-US" altLang="en-US"/>
              <a:t> : The element is invisible (but still takes up space)</a:t>
            </a:r>
          </a:p>
          <a:p>
            <a:pPr eaLnBrk="1" hangingPunct="1">
              <a:buFontTx/>
              <a:buNone/>
            </a:pPr>
            <a:r>
              <a:rPr lang="en-US" altLang="en-US"/>
              <a:t>		   can still interact with it through the dom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pic>
        <p:nvPicPr>
          <p:cNvPr id="20483" name="Picture 4" descr="inline">
            <a:extLst>
              <a:ext uri="{FF2B5EF4-FFF2-40B4-BE49-F238E27FC236}">
                <a16:creationId xmlns:a16="http://schemas.microsoft.com/office/drawing/2014/main" id="{0780C4E8-6373-ED4E-E3D3-F70F5E211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5838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5" descr="hidden">
            <a:extLst>
              <a:ext uri="{FF2B5EF4-FFF2-40B4-BE49-F238E27FC236}">
                <a16:creationId xmlns:a16="http://schemas.microsoft.com/office/drawing/2014/main" id="{DB2A4F07-0B9C-3E07-7485-F23729BC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5838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6">
            <a:extLst>
              <a:ext uri="{FF2B5EF4-FFF2-40B4-BE49-F238E27FC236}">
                <a16:creationId xmlns:a16="http://schemas.microsoft.com/office/drawing/2014/main" id="{3B649662-E1ED-6116-A1C9-A89F02239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2698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.big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0000FF"/>
                </a:solidFill>
              </a:rPr>
              <a:t>visibility</a:t>
            </a:r>
            <a:r>
              <a:rPr lang="en-US" altLang="en-US" sz="1800"/>
              <a:t>:</a:t>
            </a:r>
            <a:r>
              <a:rPr lang="en-US" altLang="en-US" sz="1800">
                <a:solidFill>
                  <a:srgbClr val="CC3300"/>
                </a:solidFill>
              </a:rPr>
              <a:t>hidden</a:t>
            </a:r>
            <a:r>
              <a:rPr lang="en-US" altLang="en-US" sz="18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1C853D3-A4CD-DBC8-0BAE-9400D3CE4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Background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95BA461C-5291-02AC-B267-0087E0B4C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With CSS3 can apply </a:t>
            </a:r>
            <a:r>
              <a:rPr lang="en-US" altLang="en-US" b="1"/>
              <a:t>multiple backgrounds</a:t>
            </a:r>
            <a:r>
              <a:rPr lang="en-US" altLang="en-US"/>
              <a:t> to elements.</a:t>
            </a:r>
          </a:p>
          <a:p>
            <a:r>
              <a:rPr lang="en-US" altLang="en-US"/>
              <a:t> Backgrounds are layered atop one another </a:t>
            </a:r>
          </a:p>
          <a:p>
            <a:r>
              <a:rPr lang="en-US" altLang="en-US"/>
              <a:t>first background on top </a:t>
            </a:r>
          </a:p>
          <a:p>
            <a:r>
              <a:rPr lang="en-US" altLang="en-US"/>
              <a:t>last background listed in the back</a:t>
            </a:r>
          </a:p>
          <a:p>
            <a:pPr lvl="1"/>
            <a:r>
              <a:rPr lang="en-US" altLang="en-US" sz="2000"/>
              <a:t>Only the last background can include a background color.</a:t>
            </a:r>
          </a:p>
          <a:p>
            <a:r>
              <a:rPr lang="en-US" altLang="en-US"/>
              <a:t>Can be done with both the shorthand background property and the individual properties </a:t>
            </a:r>
          </a:p>
          <a:p>
            <a:r>
              <a:rPr lang="en-US" altLang="en-US"/>
              <a:t>Following properties can be specified one per background:</a:t>
            </a:r>
          </a:p>
          <a:p>
            <a:pPr lvl="1"/>
            <a:r>
              <a:rPr lang="en-US" altLang="en-US" sz="1800"/>
              <a:t>background-attachment, </a:t>
            </a:r>
          </a:p>
          <a:p>
            <a:pPr lvl="1"/>
            <a:r>
              <a:rPr lang="en-US" altLang="en-US" sz="1800"/>
              <a:t>background-image, </a:t>
            </a:r>
          </a:p>
          <a:p>
            <a:pPr lvl="1"/>
            <a:r>
              <a:rPr lang="en-US" altLang="en-US" sz="1800"/>
              <a:t>background-origin, </a:t>
            </a:r>
          </a:p>
          <a:p>
            <a:pPr lvl="1"/>
            <a:r>
              <a:rPr lang="en-US" altLang="en-US" sz="1800"/>
              <a:t>background-position,</a:t>
            </a:r>
          </a:p>
          <a:p>
            <a:pPr lvl="1"/>
            <a:r>
              <a:rPr lang="en-US" altLang="en-US" sz="1800"/>
              <a:t> background-repeat,</a:t>
            </a:r>
          </a:p>
          <a:p>
            <a:pPr lvl="1"/>
            <a:r>
              <a:rPr lang="en-US" altLang="en-US" sz="1800"/>
              <a:t>background-size.</a:t>
            </a:r>
          </a:p>
          <a:p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B0B1962-43AF-50EA-4517-C68866ED5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backgrounds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F119CBD-8C9B-F97D-1927-B992E36F8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CSS3 supports Multiple backgrounds </a:t>
            </a:r>
          </a:p>
          <a:p>
            <a:endParaRPr lang="en-US" altLang="en-US"/>
          </a:p>
          <a:p>
            <a:r>
              <a:rPr lang="en-US" altLang="en-US"/>
              <a:t>background: </a:t>
            </a:r>
            <a:r>
              <a:rPr lang="en-US" altLang="en-US" sz="1800" b="1"/>
              <a:t>url(image1.png), url(image2.png), url(image3.png)  RED</a:t>
            </a:r>
          </a:p>
          <a:p>
            <a:endParaRPr lang="en-US" altLang="en-US" sz="1800" b="1"/>
          </a:p>
          <a:p>
            <a:endParaRPr lang="en-US" altLang="en-US" sz="1800" b="1"/>
          </a:p>
          <a:p>
            <a:r>
              <a:rPr lang="en-US" altLang="en-US"/>
              <a:t> background: url(image1.png) right bottom,</a:t>
            </a:r>
            <a:r>
              <a:rPr lang="en-US" altLang="en-US" b="1">
                <a:solidFill>
                  <a:srgbClr val="FF0000"/>
                </a:solidFill>
              </a:rPr>
              <a:t> url(image2.png) 							center</a:t>
            </a:r>
            <a:r>
              <a:rPr lang="en-US" altLang="en-US"/>
              <a:t>, </a:t>
            </a:r>
            <a:r>
              <a:rPr lang="en-US" altLang="en-US" b="1">
                <a:solidFill>
                  <a:srgbClr val="FF33CC"/>
                </a:solidFill>
              </a:rPr>
              <a:t>url(image3.png)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FF0000"/>
                </a:solidFill>
              </a:rPr>
              <a:t>The second background image, centered horizontally and vertically</a:t>
            </a:r>
            <a:r>
              <a:rPr lang="en-US" altLang="en-US" b="1"/>
              <a:t>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FF33CC"/>
                </a:solidFill>
              </a:rPr>
              <a:t>The third background image – by default alligned top left.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282DD80D-AECC-9FE7-D615-9F252B554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CSS3 Gradient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EAAF642B-D352-0092-5FE7-CBCCE9F2A2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Display smooth transitions between two or more specified colors.</a:t>
            </a:r>
          </a:p>
          <a:p>
            <a:endParaRPr lang="en-US" altLang="en-US"/>
          </a:p>
          <a:p>
            <a:r>
              <a:rPr lang="en-US" altLang="en-US"/>
              <a:t>Earlier done with images for these effects.</a:t>
            </a:r>
          </a:p>
          <a:p>
            <a:pPr lvl="1"/>
            <a:r>
              <a:rPr lang="en-US" altLang="en-US" sz="2000"/>
              <a:t>Reduce download time and bandwidth</a:t>
            </a:r>
          </a:p>
          <a:p>
            <a:pPr lvl="1"/>
            <a:endParaRPr lang="en-US" altLang="en-US"/>
          </a:p>
          <a:p>
            <a:r>
              <a:rPr lang="en-US" altLang="en-US"/>
              <a:t>CSS3 gradients look better when zoomed, </a:t>
            </a:r>
          </a:p>
          <a:p>
            <a:pPr lvl="1"/>
            <a:r>
              <a:rPr lang="en-US" altLang="en-US" sz="2400"/>
              <a:t>Since generated by the browser.</a:t>
            </a:r>
          </a:p>
          <a:p>
            <a:pPr lvl="1"/>
            <a:endParaRPr lang="en-US" altLang="en-US"/>
          </a:p>
          <a:p>
            <a:r>
              <a:rPr lang="en-US" altLang="en-US"/>
              <a:t>Two types of gradients:</a:t>
            </a:r>
          </a:p>
          <a:p>
            <a:pPr lvl="1"/>
            <a:r>
              <a:rPr lang="en-US" altLang="en-US" sz="2000" b="1"/>
              <a:t>Linear Gradients (goes down/up/left/right/diagonally)</a:t>
            </a:r>
            <a:endParaRPr lang="en-US" altLang="en-US" sz="2000"/>
          </a:p>
          <a:p>
            <a:pPr lvl="1"/>
            <a:r>
              <a:rPr lang="en-US" altLang="en-US" sz="2000" b="1"/>
              <a:t>Radial Gradients (defined by their center)</a:t>
            </a:r>
          </a:p>
          <a:p>
            <a:pPr lvl="1"/>
            <a:endParaRPr lang="en-US" altLang="en-US" sz="2000" b="1"/>
          </a:p>
          <a:p>
            <a:endParaRPr lang="en-US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587B6B9-622C-F23F-D3F0-C92A2ECD9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Vendor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C6E7-8557-6E82-0D6D-7B30D7E5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properties starting with -</a:t>
            </a:r>
            <a:r>
              <a:rPr lang="en-US" dirty="0" err="1"/>
              <a:t>webkit</a:t>
            </a:r>
            <a:r>
              <a:rPr lang="en-US" dirty="0"/>
              <a:t>-, -</a:t>
            </a:r>
            <a:r>
              <a:rPr lang="en-US" dirty="0" err="1"/>
              <a:t>moz</a:t>
            </a:r>
            <a:r>
              <a:rPr lang="en-US" dirty="0"/>
              <a:t>-, -ms- or -o-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These are called </a:t>
            </a:r>
            <a:r>
              <a:rPr lang="en-US" i="1" dirty="0"/>
              <a:t>vendor prefixes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vendor prefixes allows browser makers to start supporting experimental CSS declarations.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They are for nonstandard CSS properties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-animation:</a:t>
            </a:r>
          </a:p>
          <a:p>
            <a:pPr>
              <a:defRPr/>
            </a:pPr>
            <a:r>
              <a:rPr lang="en-US" dirty="0" err="1"/>
              <a:t>webkit</a:t>
            </a:r>
            <a:r>
              <a:rPr lang="en-US" dirty="0"/>
              <a:t>-column-count: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94B439E-BC5D-1201-2154-A426ED69E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CSS3 Linear Gradients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757D24BF-2712-CA6D-DA68-159841B5A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r>
              <a:rPr lang="en-US" altLang="en-US"/>
              <a:t>Created with at least two color stops. </a:t>
            </a:r>
          </a:p>
          <a:p>
            <a:r>
              <a:rPr lang="en-US" altLang="en-US"/>
              <a:t>Color stops are the colors to render smooth transitions . </a:t>
            </a:r>
          </a:p>
          <a:p>
            <a:r>
              <a:rPr lang="en-US" altLang="en-US"/>
              <a:t>Can also set a starting point and a direction (or an angle) along with the gradient effect.</a:t>
            </a:r>
          </a:p>
          <a:p>
            <a:endParaRPr lang="en-US" altLang="en-US" b="1"/>
          </a:p>
          <a:p>
            <a:r>
              <a:rPr lang="en-US" altLang="en-US" b="1"/>
              <a:t>background: </a:t>
            </a:r>
            <a:r>
              <a:rPr lang="en-US" altLang="en-US" sz="1800" b="1">
                <a:solidFill>
                  <a:srgbClr val="C00000"/>
                </a:solidFill>
              </a:rPr>
              <a:t>linear-gradient(</a:t>
            </a:r>
            <a:r>
              <a:rPr lang="en-US" altLang="en-US" sz="1800" b="1" i="1">
                <a:solidFill>
                  <a:srgbClr val="C00000"/>
                </a:solidFill>
              </a:rPr>
              <a:t>direction</a:t>
            </a:r>
            <a:r>
              <a:rPr lang="en-US" altLang="en-US" sz="1800" b="1">
                <a:solidFill>
                  <a:srgbClr val="C00000"/>
                </a:solidFill>
              </a:rPr>
              <a:t>, </a:t>
            </a:r>
            <a:r>
              <a:rPr lang="en-US" altLang="en-US" sz="1800" b="1" i="1">
                <a:solidFill>
                  <a:srgbClr val="C00000"/>
                </a:solidFill>
              </a:rPr>
              <a:t>color-stop1</a:t>
            </a:r>
            <a:r>
              <a:rPr lang="en-US" altLang="en-US" sz="1800" b="1">
                <a:solidFill>
                  <a:srgbClr val="C00000"/>
                </a:solidFill>
              </a:rPr>
              <a:t>, </a:t>
            </a:r>
            <a:r>
              <a:rPr lang="en-US" altLang="en-US" sz="1800" b="1" i="1">
                <a:solidFill>
                  <a:srgbClr val="C00000"/>
                </a:solidFill>
              </a:rPr>
              <a:t>color-stop2, ...</a:t>
            </a:r>
            <a:r>
              <a:rPr lang="en-US" altLang="en-US" sz="1800" b="1">
                <a:solidFill>
                  <a:srgbClr val="C00000"/>
                </a:solidFill>
              </a:rPr>
              <a:t>);</a:t>
            </a:r>
            <a:endParaRPr lang="en-US" altLang="en-US" b="1">
              <a:solidFill>
                <a:srgbClr val="C00000"/>
              </a:solidFill>
            </a:endParaRPr>
          </a:p>
          <a:p>
            <a:r>
              <a:rPr lang="en-US" altLang="en-US" b="1"/>
              <a:t>Linear Gradient - Top to Bottom (this is default)</a:t>
            </a:r>
            <a:endParaRPr lang="en-US" altLang="en-US"/>
          </a:p>
          <a:p>
            <a:r>
              <a:rPr lang="en-US" altLang="en-US"/>
              <a:t>background: </a:t>
            </a:r>
          </a:p>
          <a:p>
            <a:pPr lvl="1"/>
            <a:r>
              <a:rPr lang="en-US" altLang="en-US" sz="2000" b="1">
                <a:solidFill>
                  <a:srgbClr val="333300"/>
                </a:solidFill>
              </a:rPr>
              <a:t> background: </a:t>
            </a:r>
            <a:r>
              <a:rPr lang="en-US" altLang="en-US" sz="2000" b="1">
                <a:solidFill>
                  <a:srgbClr val="C00000"/>
                </a:solidFill>
              </a:rPr>
              <a:t>-webkit-linear-gradient(red, blue);</a:t>
            </a:r>
            <a:r>
              <a:rPr lang="en-US" altLang="en-US" sz="2000" b="1">
                <a:solidFill>
                  <a:srgbClr val="333300"/>
                </a:solidFill>
              </a:rPr>
              <a:t> </a:t>
            </a:r>
          </a:p>
          <a:p>
            <a:pPr lvl="1"/>
            <a:r>
              <a:rPr lang="en-US" altLang="en-US" sz="2000" b="1">
                <a:solidFill>
                  <a:srgbClr val="C00000"/>
                </a:solidFill>
              </a:rPr>
              <a:t>background:-webkit-linear-gradient(105deg,black 20%, yellow 80%);</a:t>
            </a:r>
            <a:endParaRPr lang="en-US" altLang="en-US" b="1">
              <a:solidFill>
                <a:srgbClr val="C00000"/>
              </a:solidFill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333300"/>
                </a:solidFill>
              </a:rPr>
              <a:t>		     </a:t>
            </a:r>
            <a:r>
              <a:rPr lang="en-US" altLang="en-US"/>
              <a:t>background: -webkit-linear-gradient(225deg, red, yellow 30%,blue);</a:t>
            </a:r>
            <a:r>
              <a:rPr lang="en-US" altLang="en-US" b="1">
                <a:solidFill>
                  <a:srgbClr val="333300"/>
                </a:solidFill>
              </a:rPr>
              <a:t>}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b="1">
              <a:solidFill>
                <a:srgbClr val="333300"/>
              </a:solidFill>
            </a:endParaRPr>
          </a:p>
          <a:p>
            <a:pPr>
              <a:buFont typeface="Times New Roman" panose="02020603050405020304" pitchFamily="18" charset="0"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7E314870-A57A-03AB-7E74-B604D7887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Repeating a linear-gradient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241A591-C163-8E3B-88C1-597B3C778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Automatically repeats the color stops infinitely in both directions</a:t>
            </a:r>
          </a:p>
          <a:p>
            <a:endParaRPr lang="en-US" altLang="en-US"/>
          </a:p>
          <a:p>
            <a:r>
              <a:rPr lang="en-US" altLang="en-US"/>
              <a:t>Positions are shifted by multiples of the difference between the last color stop’s position and the first one’s position.</a:t>
            </a:r>
          </a:p>
          <a:p>
            <a:endParaRPr lang="en-US" altLang="en-US"/>
          </a:p>
          <a:p>
            <a:r>
              <a:rPr lang="en-US" altLang="en-US"/>
              <a:t> background:</a:t>
            </a:r>
          </a:p>
          <a:p>
            <a:r>
              <a:rPr lang="en-US" altLang="en-US"/>
              <a:t>	 </a:t>
            </a:r>
            <a:r>
              <a:rPr lang="en-US" altLang="en-US" b="1">
                <a:solidFill>
                  <a:srgbClr val="C00000"/>
                </a:solidFill>
              </a:rPr>
              <a:t>-webkit-repeating-linear-gradient(red, yellow 10%, green 20%);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 background: </a:t>
            </a:r>
          </a:p>
          <a:p>
            <a:pPr lvl="1"/>
            <a:r>
              <a:rPr lang="en-US" altLang="en-US" sz="2000" b="1">
                <a:solidFill>
                  <a:srgbClr val="C00000"/>
                </a:solidFill>
              </a:rPr>
              <a:t>-webkit-repeating-linear-gradient(red, yellow 10%, green 20%);</a:t>
            </a:r>
            <a:br>
              <a:rPr lang="en-US" altLang="en-US" sz="2000" b="1">
                <a:solidFill>
                  <a:srgbClr val="C00000"/>
                </a:solidFill>
              </a:rPr>
            </a:br>
            <a:endParaRPr lang="en-US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5023499F-FE15-C03A-D157-DC3C5CF63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8013" cy="228600"/>
          </a:xfrm>
        </p:spPr>
        <p:txBody>
          <a:bodyPr/>
          <a:lstStyle/>
          <a:p>
            <a:r>
              <a:rPr lang="en-US" altLang="en-US"/>
              <a:t>CSS3 Radial Gradients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80E4E4C0-944F-B69B-A7CA-11FD249DE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8013" cy="5514975"/>
          </a:xfrm>
        </p:spPr>
        <p:txBody>
          <a:bodyPr/>
          <a:lstStyle/>
          <a:p>
            <a:r>
              <a:rPr lang="en-US" altLang="en-US"/>
              <a:t>A radial gradient is defined by its center and at least two color stops.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background: radial-gradient(</a:t>
            </a:r>
            <a:r>
              <a:rPr lang="en-US" altLang="en-US" b="1" i="1">
                <a:solidFill>
                  <a:srgbClr val="C00000"/>
                </a:solidFill>
              </a:rPr>
              <a:t>shape size </a:t>
            </a:r>
            <a:r>
              <a:rPr lang="en-US" altLang="en-US" b="1">
                <a:solidFill>
                  <a:srgbClr val="C00000"/>
                </a:solidFill>
              </a:rPr>
              <a:t>at</a:t>
            </a:r>
            <a:r>
              <a:rPr lang="en-US" altLang="en-US" b="1" i="1">
                <a:solidFill>
                  <a:srgbClr val="C00000"/>
                </a:solidFill>
              </a:rPr>
              <a:t> position, start-color, ..., last-color</a:t>
            </a:r>
            <a:r>
              <a:rPr lang="en-US" altLang="en-US" b="1">
                <a:solidFill>
                  <a:srgbClr val="C00000"/>
                </a:solidFill>
              </a:rPr>
              <a:t>);</a:t>
            </a:r>
          </a:p>
          <a:p>
            <a:endParaRPr lang="en-US" altLang="en-US"/>
          </a:p>
          <a:p>
            <a:r>
              <a:rPr lang="en-US" altLang="en-US"/>
              <a:t>By default, shape is ellipse, size is farthest-corner, and position is center.</a:t>
            </a:r>
          </a:p>
          <a:p>
            <a:r>
              <a:rPr lang="en-US" altLang="en-US" b="1"/>
              <a:t>Radial Gradient - Evenly Spaced Color Stops (this is default)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#grad {</a:t>
            </a:r>
            <a:br>
              <a:rPr lang="en-US" altLang="en-US"/>
            </a:br>
            <a:r>
              <a:rPr lang="en-US" altLang="en-US"/>
              <a:t>  background: -webkit-radial-gradient(red, green, blue); </a:t>
            </a:r>
          </a:p>
          <a:p>
            <a:r>
              <a:rPr lang="en-US" altLang="en-US"/>
              <a:t>  background: radial-gradient(red, green, blue);</a:t>
            </a:r>
          </a:p>
          <a:p>
            <a:r>
              <a:rPr lang="en-US" altLang="en-US"/>
              <a:t>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8D6FF94-14A7-F287-7CB1-9A6466FA9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Differently Spaced Color Stops</a:t>
            </a:r>
            <a:endParaRPr lang="en-US" altLang="en-US"/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62C44DA8-D0DB-CB01-8614-0AF2D06B4A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radial gradient with differently spaced color stops:</a:t>
            </a:r>
          </a:p>
          <a:p>
            <a:pPr lvl="1"/>
            <a:r>
              <a:rPr lang="en-US" altLang="en-US" sz="1600" b="1">
                <a:solidFill>
                  <a:srgbClr val="C00000"/>
                </a:solidFill>
              </a:rPr>
              <a:t> background: -webkit-radial-gradient(red 5%, green 15%, blue  60%); </a:t>
            </a:r>
          </a:p>
          <a:p>
            <a:endParaRPr lang="en-US" altLang="en-US"/>
          </a:p>
          <a:p>
            <a:r>
              <a:rPr lang="en-US" altLang="en-US"/>
              <a:t>Can change the default shape of ellipse with circle and positions  </a:t>
            </a:r>
          </a:p>
          <a:p>
            <a:pPr lvl="1"/>
            <a:endParaRPr lang="en-US" altLang="en-US" sz="1600" b="1">
              <a:solidFill>
                <a:srgbClr val="C00000"/>
              </a:solidFill>
            </a:endParaRPr>
          </a:p>
          <a:p>
            <a:pPr lvl="1"/>
            <a:r>
              <a:rPr lang="en-US" altLang="en-US" sz="1600" b="1">
                <a:solidFill>
                  <a:srgbClr val="C00000"/>
                </a:solidFill>
              </a:rPr>
              <a:t>background: -webkit-radial-gradient(60% 45%, farthest-side, red, green);</a:t>
            </a:r>
          </a:p>
          <a:p>
            <a:pPr lvl="1"/>
            <a:r>
              <a:rPr lang="en-US" altLang="en-US" sz="1600" b="1">
                <a:solidFill>
                  <a:srgbClr val="C00000"/>
                </a:solidFill>
              </a:rPr>
              <a:t>background: -webkit-radial-gradient(60% 45%, circle closest-corner, red, green 30%,yellow);</a:t>
            </a:r>
          </a:p>
          <a:p>
            <a:endParaRPr lang="en-US" altLang="en-US"/>
          </a:p>
          <a:p>
            <a:r>
              <a:rPr lang="en-US" altLang="en-US"/>
              <a:t>Use of Different Size Keywords</a:t>
            </a:r>
          </a:p>
          <a:p>
            <a:pPr lvl="1"/>
            <a:r>
              <a:rPr lang="en-US" altLang="en-US" sz="2000" b="1"/>
              <a:t>closest-side</a:t>
            </a:r>
            <a:endParaRPr lang="en-US" altLang="en-US" sz="2000"/>
          </a:p>
          <a:p>
            <a:pPr lvl="1"/>
            <a:r>
              <a:rPr lang="en-US" altLang="en-US" sz="2000" b="1"/>
              <a:t>closest-corner</a:t>
            </a:r>
            <a:endParaRPr lang="en-US" altLang="en-US" sz="2000"/>
          </a:p>
          <a:p>
            <a:pPr lvl="1"/>
            <a:r>
              <a:rPr lang="en-US" altLang="en-US" sz="2000" b="1"/>
              <a:t>farthest-corner</a:t>
            </a:r>
            <a:endParaRPr lang="en-US" altLang="en-US" sz="2000"/>
          </a:p>
          <a:p>
            <a:endParaRPr lang="en-US" altLang="en-US" b="1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040</Template>
  <TotalTime>3932</TotalTime>
  <Words>9129</Words>
  <Application>Microsoft Macintosh PowerPoint</Application>
  <PresentationFormat>On-screen Show (4:3)</PresentationFormat>
  <Paragraphs>1504</Paragraphs>
  <Slides>135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6" baseType="lpstr">
      <vt:lpstr>Microsoft YaHei</vt:lpstr>
      <vt:lpstr>SimSun</vt:lpstr>
      <vt:lpstr>Arial</vt:lpstr>
      <vt:lpstr>Comic Sans MS</vt:lpstr>
      <vt:lpstr>Courier Bold</vt:lpstr>
      <vt:lpstr>Courier New</vt:lpstr>
      <vt:lpstr>Courier-Bold</vt:lpstr>
      <vt:lpstr>Lucida Console</vt:lpstr>
      <vt:lpstr>Times New Roman</vt:lpstr>
      <vt:lpstr>Wingdings</vt:lpstr>
      <vt:lpstr>vees</vt:lpstr>
      <vt:lpstr>CSS and  CSS3</vt:lpstr>
      <vt:lpstr>Topics</vt:lpstr>
      <vt:lpstr>Cascading StyleSheets</vt:lpstr>
      <vt:lpstr>CSS Usage</vt:lpstr>
      <vt:lpstr>CSS-Version 1</vt:lpstr>
      <vt:lpstr>CSS –Version 2</vt:lpstr>
      <vt:lpstr>CSS-Version 3</vt:lpstr>
      <vt:lpstr>Style Source</vt:lpstr>
      <vt:lpstr>Style Classes</vt:lpstr>
      <vt:lpstr>Style Classes</vt:lpstr>
      <vt:lpstr>Using the CSS</vt:lpstr>
      <vt:lpstr>Cascading Rule</vt:lpstr>
      <vt:lpstr>Css  class definition</vt:lpstr>
      <vt:lpstr>Block-Level Elements</vt:lpstr>
      <vt:lpstr>List of Block-Level Elements</vt:lpstr>
      <vt:lpstr>Inline Elements </vt:lpstr>
      <vt:lpstr>CSS Display properties </vt:lpstr>
      <vt:lpstr>Changing How an Element is Displayed </vt:lpstr>
      <vt:lpstr>CSS UNITS - Sizes</vt:lpstr>
      <vt:lpstr>COMMENTS IN CSS</vt:lpstr>
      <vt:lpstr>Selectors</vt:lpstr>
      <vt:lpstr>CSS  Selectors</vt:lpstr>
      <vt:lpstr>Universal Selector</vt:lpstr>
      <vt:lpstr>Select by Id</vt:lpstr>
      <vt:lpstr>Class Selector</vt:lpstr>
      <vt:lpstr>Selector Grouping</vt:lpstr>
      <vt:lpstr>Compound Selectors </vt:lpstr>
      <vt:lpstr>Attribute Selector</vt:lpstr>
      <vt:lpstr>Attribute selectors</vt:lpstr>
      <vt:lpstr>Descendent Selector</vt:lpstr>
      <vt:lpstr>Adjacent Selector</vt:lpstr>
      <vt:lpstr>Child selectors</vt:lpstr>
      <vt:lpstr>CSS Pseudo-classes</vt:lpstr>
      <vt:lpstr>CSS-Pseudo classes</vt:lpstr>
      <vt:lpstr>CSS-Pseudo classes</vt:lpstr>
      <vt:lpstr>Pseudo Class</vt:lpstr>
      <vt:lpstr>CSS3 Psuedo Classes</vt:lpstr>
      <vt:lpstr>CSS3 Psuedo Classes</vt:lpstr>
      <vt:lpstr>pseudo Element</vt:lpstr>
      <vt:lpstr>pseudo Element</vt:lpstr>
      <vt:lpstr>Pseudo-elements</vt:lpstr>
      <vt:lpstr>Box Model</vt:lpstr>
      <vt:lpstr>PowerPoint Presentation</vt:lpstr>
      <vt:lpstr>Css properties</vt:lpstr>
      <vt:lpstr>Categories of CSS properties</vt:lpstr>
      <vt:lpstr>color</vt:lpstr>
      <vt:lpstr> CSS Colors </vt:lpstr>
      <vt:lpstr> Hexadecimal Colors </vt:lpstr>
      <vt:lpstr>RGB Colors </vt:lpstr>
      <vt:lpstr>Margins &amp; Padding</vt:lpstr>
      <vt:lpstr>Margins &amp; Padding</vt:lpstr>
      <vt:lpstr>CSS Margins</vt:lpstr>
      <vt:lpstr>margin</vt:lpstr>
      <vt:lpstr>Margin property</vt:lpstr>
      <vt:lpstr>CSS Padding</vt:lpstr>
      <vt:lpstr>padding</vt:lpstr>
      <vt:lpstr>CSS  Positioning</vt:lpstr>
      <vt:lpstr>CSS  Positioning</vt:lpstr>
      <vt:lpstr>Relative Positioning</vt:lpstr>
      <vt:lpstr>Absolute Positioning</vt:lpstr>
      <vt:lpstr>Background Properties</vt:lpstr>
      <vt:lpstr>Understanding the Background Properties</vt:lpstr>
      <vt:lpstr>Understanding the Background Properties</vt:lpstr>
      <vt:lpstr>CSS3 Text Effects</vt:lpstr>
      <vt:lpstr>Text Effect Example</vt:lpstr>
      <vt:lpstr>CSS Font Properties</vt:lpstr>
      <vt:lpstr>Generic Font Family</vt:lpstr>
      <vt:lpstr>font-style</vt:lpstr>
      <vt:lpstr>font-weight</vt:lpstr>
      <vt:lpstr>@font-face </vt:lpstr>
      <vt:lpstr>@font-face </vt:lpstr>
      <vt:lpstr>CSS Text Formatting</vt:lpstr>
      <vt:lpstr>CSS Text Formatting</vt:lpstr>
      <vt:lpstr>letter-spacing</vt:lpstr>
      <vt:lpstr>text-indent</vt:lpstr>
      <vt:lpstr>text-decoration</vt:lpstr>
      <vt:lpstr>white-space</vt:lpstr>
      <vt:lpstr>white-space</vt:lpstr>
      <vt:lpstr>text-shadow</vt:lpstr>
      <vt:lpstr>CSS Borders</vt:lpstr>
      <vt:lpstr>border-style</vt:lpstr>
      <vt:lpstr>border-color</vt:lpstr>
      <vt:lpstr>border-color</vt:lpstr>
      <vt:lpstr>border-width</vt:lpstr>
      <vt:lpstr>PowerPoint Presentation</vt:lpstr>
      <vt:lpstr>border-width</vt:lpstr>
      <vt:lpstr>border</vt:lpstr>
      <vt:lpstr>Floating</vt:lpstr>
      <vt:lpstr>Clear Floating</vt:lpstr>
      <vt:lpstr>Alignment vs. float vs. position</vt:lpstr>
      <vt:lpstr>Visibility</vt:lpstr>
      <vt:lpstr>Multiple Background</vt:lpstr>
      <vt:lpstr>Multiple backgrounds</vt:lpstr>
      <vt:lpstr>CSS3 Gradient</vt:lpstr>
      <vt:lpstr>Vendor Prefixes</vt:lpstr>
      <vt:lpstr> CSS3 Linear Gradients </vt:lpstr>
      <vt:lpstr> Repeating a linear-gradient </vt:lpstr>
      <vt:lpstr>CSS3 Radial Gradients </vt:lpstr>
      <vt:lpstr>Differently Spaced Color Stops</vt:lpstr>
      <vt:lpstr>Css3 Transformation</vt:lpstr>
      <vt:lpstr>Transform Functions -translate</vt:lpstr>
      <vt:lpstr>translate()</vt:lpstr>
      <vt:lpstr>rotate()</vt:lpstr>
      <vt:lpstr>CSS 3 Transforms -Skew</vt:lpstr>
      <vt:lpstr>CSS3- Scale</vt:lpstr>
      <vt:lpstr>Changing the origin</vt:lpstr>
      <vt:lpstr>Change Origin</vt:lpstr>
      <vt:lpstr>Combining Transformations</vt:lpstr>
      <vt:lpstr>CSS3 Transition</vt:lpstr>
      <vt:lpstr>Transition</vt:lpstr>
      <vt:lpstr>Example </vt:lpstr>
      <vt:lpstr>transition-timing</vt:lpstr>
      <vt:lpstr>transition-timing</vt:lpstr>
      <vt:lpstr> CSS3 Multiple Columns </vt:lpstr>
      <vt:lpstr>Multiple Columns</vt:lpstr>
      <vt:lpstr>Multiple Columns</vt:lpstr>
      <vt:lpstr>CSS3 Borders </vt:lpstr>
      <vt:lpstr>Border Radius</vt:lpstr>
      <vt:lpstr> CSS3 The box-shadow Property </vt:lpstr>
      <vt:lpstr>CSS3 The box-shadow</vt:lpstr>
      <vt:lpstr>Border-image</vt:lpstr>
      <vt:lpstr>Border Image</vt:lpstr>
      <vt:lpstr>Border Image</vt:lpstr>
      <vt:lpstr>Inheritance</vt:lpstr>
      <vt:lpstr>Inheritance</vt:lpstr>
      <vt:lpstr>!important</vt:lpstr>
      <vt:lpstr>!important</vt:lpstr>
      <vt:lpstr>Minify CSS</vt:lpstr>
      <vt:lpstr>Flexible box</vt:lpstr>
      <vt:lpstr>Flex-Box</vt:lpstr>
      <vt:lpstr>Flex-Direction </vt:lpstr>
      <vt:lpstr>Justify-content</vt:lpstr>
      <vt:lpstr>Flex Box</vt:lpstr>
      <vt:lpstr>Flex Box</vt:lpstr>
      <vt:lpstr>Flex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Srivatsan Krishnamachari</cp:lastModifiedBy>
  <cp:revision>644</cp:revision>
  <dcterms:created xsi:type="dcterms:W3CDTF">2005-01-17T05:49:17Z</dcterms:created>
  <dcterms:modified xsi:type="dcterms:W3CDTF">2024-06-03T14:48:43Z</dcterms:modified>
</cp:coreProperties>
</file>