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1377" r:id="rId2"/>
    <p:sldId id="737" r:id="rId3"/>
    <p:sldId id="1042" r:id="rId4"/>
    <p:sldId id="909" r:id="rId5"/>
    <p:sldId id="967" r:id="rId6"/>
    <p:sldId id="1580" r:id="rId7"/>
    <p:sldId id="1581" r:id="rId8"/>
    <p:sldId id="1582" r:id="rId9"/>
    <p:sldId id="1583" r:id="rId10"/>
    <p:sldId id="1584" r:id="rId11"/>
    <p:sldId id="1585" r:id="rId12"/>
    <p:sldId id="1586" r:id="rId13"/>
    <p:sldId id="1587" r:id="rId14"/>
    <p:sldId id="1588" r:id="rId15"/>
    <p:sldId id="1589" r:id="rId16"/>
    <p:sldId id="1590" r:id="rId17"/>
    <p:sldId id="1591" r:id="rId18"/>
    <p:sldId id="1592" r:id="rId19"/>
    <p:sldId id="1166" r:id="rId20"/>
    <p:sldId id="1578" r:id="rId21"/>
    <p:sldId id="1168" r:id="rId22"/>
    <p:sldId id="1169" r:id="rId23"/>
    <p:sldId id="1170" r:id="rId24"/>
    <p:sldId id="1577" r:id="rId25"/>
    <p:sldId id="1229" r:id="rId26"/>
    <p:sldId id="1523" r:id="rId27"/>
    <p:sldId id="1524" r:id="rId28"/>
    <p:sldId id="1525" r:id="rId29"/>
    <p:sldId id="1512" r:id="rId30"/>
    <p:sldId id="1513" r:id="rId31"/>
    <p:sldId id="1579" r:id="rId32"/>
    <p:sldId id="1530" r:id="rId33"/>
    <p:sldId id="1516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76" autoAdjust="0"/>
    <p:restoredTop sz="84946" autoAdjust="0"/>
  </p:normalViewPr>
  <p:slideViewPr>
    <p:cSldViewPr>
      <p:cViewPr varScale="1">
        <p:scale>
          <a:sx n="128" d="100"/>
          <a:sy n="128" d="100"/>
        </p:scale>
        <p:origin x="16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776"/>
    </p:cViewPr>
  </p:sorterViewPr>
  <p:notesViewPr>
    <p:cSldViewPr>
      <p:cViewPr varScale="1">
        <p:scale>
          <a:sx n="55" d="100"/>
          <a:sy n="55" d="100"/>
        </p:scale>
        <p:origin x="-283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8CD3941-5F47-9112-F416-F3013CA21C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0CF7FCE-7099-36E5-6235-A0000E56DC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110A311-A9DC-3844-89BB-D47EF02744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CB723B2D-7A1A-7081-DDDF-E0E14DB885A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9F6E8FF4-03BC-0A68-44BE-B7AC360429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BA46484E-66B8-DFE3-2040-3C8340D2E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360468F-0CA0-444C-A943-1CE840935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405BFEB4-D34D-4D07-CE70-A4CA859C1E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1380616-AFB1-FF41-882E-A6AD3687571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57FACAA1-A016-4054-D269-AAB5C2FB61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CD54DE18-8323-C5AA-D27D-4C654077340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3305852-BC60-0C6D-DEC9-E3B27084AE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AA185469-C1D5-11C7-388F-B29C5C63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A18A337-7866-5EBB-FD0F-6E4FAEBE4F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C0B897-A85E-B743-B0AF-1828F4FB01CD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33E4C4A-8A49-51A4-4EB7-C7D71DBDBB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1E69D4-31B6-9345-9C41-A5C08EB2A624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2CCBAD5-6646-124C-5407-488E427148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02C2F44-3064-5263-C091-B200C9CE3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 assume some of you have seen this picture before. This picture</a:t>
            </a:r>
          </a:p>
          <a:p>
            <a:pPr eaLnBrk="1" hangingPunct="1"/>
            <a:r>
              <a:rPr lang="en-US" altLang="en-US"/>
              <a:t>compares the user interaction models of conventional web</a:t>
            </a:r>
          </a:p>
          <a:p>
            <a:pPr eaLnBrk="1" hangingPunct="1"/>
            <a:r>
              <a:rPr lang="en-US" altLang="en-US"/>
              <a:t>application in the top half of the slide against AJAX-fied web</a:t>
            </a:r>
          </a:p>
          <a:p>
            <a:pPr eaLnBrk="1" hangingPunct="1"/>
            <a:r>
              <a:rPr lang="en-US" altLang="en-US"/>
              <a:t>application in the bottom part of the slide.</a:t>
            </a:r>
          </a:p>
          <a:p>
            <a:pPr eaLnBrk="1" hangingPunct="1"/>
            <a:r>
              <a:rPr lang="en-US" altLang="en-US"/>
              <a:t>On the top, it is how a user interaction occurs when conventional</a:t>
            </a:r>
          </a:p>
          <a:p>
            <a:pPr eaLnBrk="1" hangingPunct="1"/>
            <a:r>
              <a:rPr lang="en-US" altLang="en-US"/>
              <a:t>web application is used. Here a user has to stop and wait until a</a:t>
            </a:r>
          </a:p>
          <a:p>
            <a:pPr eaLnBrk="1" hangingPunct="1"/>
            <a:r>
              <a:rPr lang="en-US" altLang="en-US"/>
              <a:t>response is received. What this means is that data fetching activity</a:t>
            </a:r>
          </a:p>
          <a:p>
            <a:pPr eaLnBrk="1" hangingPunct="1"/>
            <a:r>
              <a:rPr lang="en-US" altLang="en-US"/>
              <a:t>interrupts the user operation.</a:t>
            </a:r>
          </a:p>
          <a:p>
            <a:pPr eaLnBrk="1" hangingPunct="1"/>
            <a:r>
              <a:rPr lang="en-US" altLang="en-US"/>
              <a:t>The bottom picture shows how a user interaction occurs for AJAX</a:t>
            </a:r>
          </a:p>
          <a:p>
            <a:pPr eaLnBrk="1" hangingPunct="1"/>
            <a:r>
              <a:rPr lang="en-US" altLang="en-US"/>
              <a:t>application. In this model, a user keeps operating since the data</a:t>
            </a:r>
          </a:p>
          <a:p>
            <a:pPr eaLnBrk="1" hangingPunct="1"/>
            <a:r>
              <a:rPr lang="en-US" altLang="en-US"/>
              <a:t>fetching occurs in the background.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41F6660E-4814-21E8-3C8D-2CACB5F4F6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559343-BC9A-CA48-8187-8928C3EE2A7A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F3849FB-6AB4-0DAD-1678-C4C5AC15D4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826FE1A-4520-342B-6FDF-4AC12E40E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Now let's talk about XMLHttpRequest a bit. It is a JavaScript object,</a:t>
            </a:r>
          </a:p>
          <a:p>
            <a:pPr eaLnBrk="1" hangingPunct="1"/>
            <a:r>
              <a:rPr lang="en-US" altLang="en-US"/>
              <a:t>which means it gets created within a JavaScript code.</a:t>
            </a:r>
          </a:p>
          <a:p>
            <a:pPr eaLnBrk="1" hangingPunct="1"/>
            <a:r>
              <a:rPr lang="en-US" altLang="en-US"/>
              <a:t>The XMLHttpRequest JavaScript object is supported in most modern</a:t>
            </a:r>
          </a:p>
          <a:p>
            <a:pPr eaLnBrk="1" hangingPunct="1"/>
            <a:r>
              <a:rPr lang="en-US" altLang="en-US"/>
              <a:t>browsers.</a:t>
            </a:r>
          </a:p>
          <a:p>
            <a:pPr eaLnBrk="1" hangingPunct="1"/>
            <a:r>
              <a:rPr lang="en-US" altLang="en-US"/>
              <a:t>It is the AJAX engine that performs the HTTP request/response</a:t>
            </a:r>
          </a:p>
          <a:p>
            <a:pPr eaLnBrk="1" hangingPunct="1"/>
            <a:r>
              <a:rPr lang="en-US" altLang="en-US"/>
              <a:t>interaction with the backend web application in asynchronous</a:t>
            </a:r>
          </a:p>
          <a:p>
            <a:pPr eaLnBrk="1" hangingPunct="1"/>
            <a:r>
              <a:rPr lang="en-US" altLang="en-US"/>
              <a:t>fashion.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CD1E241-4892-1273-BDBC-307330D980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8F1CDC-77B3-5E4A-B4FC-A1BD759D1DEA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B073349-7B23-8C34-FF27-384EACCB20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E8CE1F2-0376-B6F9-E571-04B5A69CD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Now, how does server side web application handle the AJAX</a:t>
            </a:r>
          </a:p>
          <a:p>
            <a:pPr eaLnBrk="1" hangingPunct="1"/>
            <a:r>
              <a:rPr lang="en-US" altLang="en-US"/>
              <a:t>interaction with the browser? Well as far as Server side code is</a:t>
            </a:r>
          </a:p>
          <a:p>
            <a:pPr eaLnBrk="1" hangingPunct="1"/>
            <a:r>
              <a:rPr lang="en-US" altLang="en-US"/>
              <a:t>concerned, it is just another HTTP request that comes in. The server</a:t>
            </a:r>
          </a:p>
          <a:p>
            <a:pPr eaLnBrk="1" hangingPunct="1"/>
            <a:r>
              <a:rPr lang="en-US" altLang="en-US"/>
              <a:t>side does not even know the browser is sending the HTTP request</a:t>
            </a:r>
          </a:p>
          <a:p>
            <a:pPr eaLnBrk="1" hangingPunct="1"/>
            <a:r>
              <a:rPr lang="en-US" altLang="en-US"/>
              <a:t>in asynchronous fashion and it should not.</a:t>
            </a:r>
          </a:p>
          <a:p>
            <a:pPr eaLnBrk="1" hangingPunct="1"/>
            <a:r>
              <a:rPr lang="en-US" altLang="en-US"/>
              <a:t>What this means is that the server side web application can use any</a:t>
            </a:r>
          </a:p>
          <a:p>
            <a:pPr eaLnBrk="1" hangingPunct="1"/>
            <a:r>
              <a:rPr lang="en-US" altLang="en-US"/>
              <a:t>server side technology of its choice such as servlet, JSP, JSF,</a:t>
            </a:r>
          </a:p>
          <a:p>
            <a:pPr eaLnBrk="1" hangingPunct="1"/>
            <a:r>
              <a:rPr lang="en-US" altLang="en-US"/>
              <a:t>Struts, or whatever.</a:t>
            </a:r>
          </a:p>
          <a:p>
            <a:pPr eaLnBrk="1" hangingPunct="1"/>
            <a:r>
              <a:rPr lang="en-US" altLang="en-US"/>
              <a:t>The server side application however has minor constraints. First, it is</a:t>
            </a:r>
          </a:p>
          <a:p>
            <a:pPr eaLnBrk="1" hangingPunct="1"/>
            <a:r>
              <a:rPr lang="en-US" altLang="en-US"/>
              <a:t>possible the client might send more frequent and finer grained</a:t>
            </a:r>
          </a:p>
          <a:p>
            <a:pPr eaLnBrk="1" hangingPunct="1"/>
            <a:r>
              <a:rPr lang="en-US" altLang="en-US"/>
              <a:t>requests. The response type can be text/xml, text/plain, text/json, or</a:t>
            </a:r>
          </a:p>
          <a:p>
            <a:pPr eaLnBrk="1" hangingPunct="1"/>
            <a:r>
              <a:rPr lang="en-US" altLang="en-US"/>
              <a:t>text/javascript.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AC363D-9D00-EE0C-D39B-F4B19C4CF1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D4BF29-D07D-212F-9A42-E6781251E0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4CBA81-F60E-24F0-972A-43B74B831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4ECCB-C4F6-D849-85C4-2AFA807F8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48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3D8681-4853-6C05-0DC9-150AC9A30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48F17F-7821-2C17-8D37-9A419567E9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55F924-1F37-877F-A7D6-EFBEC0C4E4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F8B4C-F1D4-0549-BDB2-EAACC2A19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85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7645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76950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002625-FBEC-F67E-CED4-CAD797097F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ECB074-66F6-58EE-EBC4-B3DD2053DA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FCA739-B903-6701-2C82-5850A70F97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F8B31-F580-EE40-9DCA-EC3AA0FFA1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 baseline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126A9-EB42-93A0-4556-CE505B67A9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FA2761-5A18-89D9-7B27-D1D51BBD6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632509-0A56-AE9A-6C6C-172C7292CB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D53D4-D32E-7447-BCBF-1B2C813F75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0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1E7EE7-594D-925A-ECD5-BC4E886A54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20BC62-D1C5-F440-2FC5-1564D3AD4B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838DBB-AC75-9BD6-C5DD-3298DEF3E0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CCD9-C8BD-9D41-A723-F9273C88F4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4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B1FC1-B09B-F348-A56A-F2C3A3744F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913E2-A148-50EC-B840-BDC1D000F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54FA67-74D7-42BF-C5D9-1D413D77E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486C5-F28F-C94A-88D3-490ABDF9FC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42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99E8922-10FF-A4BC-3598-EC94B106D5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45D867-319B-4E7D-262E-32F1F3E930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C20E8A9-B12F-6F8E-0E3A-E6450A22B3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20A4D-B355-D245-A4FE-AF019DE36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8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7CB71E8-FF3A-E255-D355-9E1BF0519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26FF2D-3B6E-C001-3A59-693CDCEC73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AD26E0-A909-B3A7-6287-D78744319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A4F64-1BCB-BC44-AC0D-F912FE2AE5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06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3AD133E-17F2-4B4F-8466-932DAB41D7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6A624A-AD19-5A9D-1527-52E8331AC1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2D277A-E693-C642-4FBD-493824B5B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67F11-3C71-C34A-B720-732E00854C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9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4DA63-3606-5BD6-7C1D-40026A98F6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53DB9-CA68-BBCD-8C0E-19A460EE4A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57F68-89DA-D4C7-468F-52A88AADD5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453C8-FCF7-7143-B8D4-EA8A7BF1E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37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5C9ADF-BE6B-674B-5395-8426C95C55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84EE4-FA05-2E1B-F97A-395859D199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06B32-A0F4-9244-6411-5BCF8AD0B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38562-8DA5-A14F-BD74-BA8615524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01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719BBB-E2DB-8ECB-3686-DD1C01919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229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B02BE72-A6E9-7A81-DBE0-1CF282FF7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8F239BB-9EBF-B70B-4088-920698C7F8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1E7EE0A-C69C-B550-C2C6-3FC4CB71455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DCD033D-92A6-8C29-2D4C-F899F4FF3D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1D651D0-6D1E-E24E-BE6D-ADDD6DCA7C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leases.jquer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jquery.com/jquery-3.7.1.j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576D88CD-F91B-B287-0A27-CCF559C30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0425"/>
            <a:ext cx="77724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jQuery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1C1C1C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1C1C1C"/>
              </a:solidFill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DB9BE79D-B2A2-F219-EBB4-21DDB8AA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pic>
        <p:nvPicPr>
          <p:cNvPr id="3076" name="Picture 3" descr="johnresig.jpg">
            <a:extLst>
              <a:ext uri="{FF2B5EF4-FFF2-40B4-BE49-F238E27FC236}">
                <a16:creationId xmlns:a16="http://schemas.microsoft.com/office/drawing/2014/main" id="{5A86E5BA-C328-313B-0FD2-9FE89C79A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3581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43F219-ACE8-635E-5DA8-59B6EA985D2A}"/>
              </a:ext>
            </a:extLst>
          </p:cNvPr>
          <p:cNvSpPr/>
          <p:nvPr/>
        </p:nvSpPr>
        <p:spPr bwMode="auto">
          <a:xfrm>
            <a:off x="3505200" y="5791200"/>
            <a:ext cx="2514600" cy="381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John Resig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80D68-480C-84BE-A15D-464E1333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Event Handling</a:t>
            </a:r>
            <a:br>
              <a:rPr lang="en-US" dirty="0"/>
            </a:br>
            <a:endParaRPr lang="en-US" dirty="0"/>
          </a:p>
        </p:txBody>
      </p:sp>
      <p:sp>
        <p:nvSpPr>
          <p:cNvPr id="14339" name="Text Placeholder 4">
            <a:extLst>
              <a:ext uri="{FF2B5EF4-FFF2-40B4-BE49-F238E27FC236}">
                <a16:creationId xmlns:a16="http://schemas.microsoft.com/office/drawing/2014/main" id="{1B9DFD1E-B2F3-9C0F-1E68-1583E39D9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7A103A4-090E-F911-1CA5-AFF1CB8B6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Handling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AA84A0F-C7FC-856D-E20E-35C5FDEA2A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event handling methods are core functions in jQuery.</a:t>
            </a:r>
          </a:p>
          <a:p>
            <a:r>
              <a:rPr lang="en-US" altLang="en-US"/>
              <a:t>Event handlers are method that are called when "something happens" in HTML. </a:t>
            </a:r>
          </a:p>
          <a:p>
            <a:r>
              <a:rPr lang="en-US" altLang="en-US"/>
              <a:t>The term "</a:t>
            </a:r>
            <a:r>
              <a:rPr lang="en-US" altLang="en-US" b="1"/>
              <a:t>triggered (or "fired") by an event</a:t>
            </a:r>
            <a:r>
              <a:rPr lang="en-US" altLang="en-US"/>
              <a:t>" is often used.  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002060"/>
                </a:solidFill>
              </a:rPr>
              <a:t>.</a:t>
            </a:r>
            <a:r>
              <a:rPr lang="en-US" altLang="en-US" b="1">
                <a:solidFill>
                  <a:srgbClr val="7030A0"/>
                </a:solidFill>
              </a:rPr>
              <a:t>click( handler(eventObject) )</a:t>
            </a:r>
          </a:p>
          <a:p>
            <a:endParaRPr lang="en-US" altLang="en-US"/>
          </a:p>
          <a:p>
            <a:r>
              <a:rPr lang="en-US" altLang="en-US" b="1"/>
              <a:t>  $("button").click(function(){</a:t>
            </a:r>
            <a:br>
              <a:rPr lang="en-US" altLang="en-US" b="1"/>
            </a:br>
            <a:r>
              <a:rPr lang="en-US" altLang="en-US" b="1"/>
              <a:t>         $("p").hide();</a:t>
            </a:r>
            <a:br>
              <a:rPr lang="en-US" altLang="en-US" b="1"/>
            </a:br>
            <a:r>
              <a:rPr lang="en-US" altLang="en-US" b="1"/>
              <a:t>  });</a:t>
            </a:r>
            <a:br>
              <a:rPr lang="en-US" altLang="en-US" b="1"/>
            </a:br>
            <a:endParaRPr lang="en-US" altLang="en-US" b="1"/>
          </a:p>
          <a:p>
            <a:endParaRPr lang="en-US" altLang="en-US" b="1"/>
          </a:p>
          <a:p>
            <a:pPr lvl="1"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$('div').click(handler).keydown(handler);</a:t>
            </a:r>
          </a:p>
          <a:p>
            <a:br>
              <a:rPr lang="en-US" altLang="en-US"/>
            </a:br>
            <a:endParaRPr lang="en-US" altLang="en-US"/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44831DA-5040-F153-40F0-00B0085E8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 Method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4F0ED14-D075-22F8-4A51-B50F7F2DD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.on( events [, selector ] [, data ], handler(eventObject) )</a:t>
            </a:r>
          </a:p>
          <a:p>
            <a:endParaRPr lang="en-US" altLang="en-US"/>
          </a:p>
          <a:p>
            <a:r>
              <a:rPr lang="en-US" altLang="en-US" b="1"/>
              <a:t>Introduced with jQuery 1.7, </a:t>
            </a:r>
          </a:p>
          <a:p>
            <a:endParaRPr lang="en-US" altLang="en-US" b="1"/>
          </a:p>
          <a:p>
            <a:r>
              <a:rPr lang="en-US" altLang="en-US" b="1"/>
              <a:t>Its  combination of bind, live method.</a:t>
            </a:r>
            <a:r>
              <a:rPr lang="en-US" altLang="en-US"/>
              <a:t> </a:t>
            </a:r>
          </a:p>
          <a:p>
            <a:endParaRPr lang="en-US" altLang="en-US"/>
          </a:p>
          <a:p>
            <a:pPr lvl="1">
              <a:buFontTx/>
              <a:buNone/>
            </a:pPr>
            <a:endParaRPr lang="en-US" altLang="en-US" sz="2000" b="1">
              <a:solidFill>
                <a:srgbClr val="BC0411"/>
              </a:solidFill>
            </a:endParaRPr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BC0411"/>
                </a:solidFill>
              </a:rPr>
              <a:t>$( "#members li a" ).on( "click", function( e ) {} ); </a:t>
            </a:r>
            <a:endParaRPr lang="en-US" altLang="en-US" b="1">
              <a:solidFill>
                <a:srgbClr val="BC0411"/>
              </a:solidFill>
            </a:endParaRPr>
          </a:p>
          <a:p>
            <a:pPr lvl="1">
              <a:buFontTx/>
              <a:buNone/>
            </a:pPr>
            <a:endParaRPr lang="en-US" altLang="en-US">
              <a:solidFill>
                <a:srgbClr val="BC0411"/>
              </a:solidFill>
            </a:endParaRPr>
          </a:p>
          <a:p>
            <a:pPr lvl="1">
              <a:buFontTx/>
              <a:buNone/>
            </a:pPr>
            <a:endParaRPr lang="en-US" altLang="en-US" sz="2000" b="1">
              <a:solidFill>
                <a:srgbClr val="7030A0"/>
              </a:solidFill>
            </a:endParaRPr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$( document ).on( "click", "#members li a", function( e ) {} );</a:t>
            </a:r>
            <a:r>
              <a:rPr lang="en-US" altLang="en-US" b="1">
                <a:solidFill>
                  <a:srgbClr val="7030A0"/>
                </a:solidFill>
              </a:rPr>
              <a:t> </a:t>
            </a:r>
          </a:p>
          <a:p>
            <a:pPr lvl="1">
              <a:buFontTx/>
              <a:buNone/>
            </a:pPr>
            <a:endParaRPr lang="en-US" altLang="en-US" b="1">
              <a:solidFill>
                <a:srgbClr val="7030A0"/>
              </a:solidFill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3154740-5D6F-FABF-3B2C-27EE6D979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 Method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333605E-5F3E-EF44-B41A-6CE8E48A2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/>
              <a:t>$(</a:t>
            </a:r>
            <a:r>
              <a:rPr lang="en-US" altLang="en-US" b="1"/>
              <a:t>function(){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$(document.body).on('mouseover',"#tab tr", </a:t>
            </a:r>
            <a:r>
              <a:rPr lang="en-US" altLang="en-US" b="1"/>
              <a:t>function(){</a:t>
            </a:r>
          </a:p>
          <a:p>
            <a:pPr lvl="1">
              <a:buFontTx/>
              <a:buNone/>
            </a:pPr>
            <a:r>
              <a:rPr lang="en-US" altLang="en-US"/>
              <a:t> $(</a:t>
            </a:r>
            <a:r>
              <a:rPr lang="en-US" altLang="en-US" b="1"/>
              <a:t>this).addClass("selected");</a:t>
            </a:r>
          </a:p>
          <a:p>
            <a:pPr lvl="1">
              <a:buFontTx/>
              <a:buNone/>
            </a:pPr>
            <a:r>
              <a:rPr lang="en-US" altLang="en-US"/>
              <a:t>}) .on('mouseout',"#tab tr", </a:t>
            </a:r>
            <a:r>
              <a:rPr lang="en-US" altLang="en-US" b="1"/>
              <a:t>function(){$(this).removeClass("selected")});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$('#add').click(</a:t>
            </a:r>
            <a:r>
              <a:rPr lang="en-US" altLang="en-US" b="1"/>
              <a:t>function(){</a:t>
            </a:r>
          </a:p>
          <a:p>
            <a:pPr lvl="1">
              <a:buFontTx/>
              <a:buNone/>
            </a:pPr>
            <a:r>
              <a:rPr lang="en-US" altLang="en-US"/>
              <a:t>$('#tab').append('&lt;tr&gt;&lt;td&gt;1&lt;/td&gt;&lt;td&gt;Jquery&lt;/td&gt;&lt;/tr&gt;');</a:t>
            </a:r>
          </a:p>
          <a:p>
            <a:pPr lvl="1">
              <a:buFontTx/>
              <a:buNone/>
            </a:pPr>
            <a:r>
              <a:rPr lang="en-US" altLang="en-US"/>
              <a:t>});  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});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C91C1E7-0990-76DE-CC9A-FD4B9A4633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Dom Manipulation</a:t>
            </a:r>
          </a:p>
        </p:txBody>
      </p:sp>
      <p:sp>
        <p:nvSpPr>
          <p:cNvPr id="18435" name="Subtitle 3">
            <a:extLst>
              <a:ext uri="{FF2B5EF4-FFF2-40B4-BE49-F238E27FC236}">
                <a16:creationId xmlns:a16="http://schemas.microsoft.com/office/drawing/2014/main" id="{86D9813A-6C9D-7882-A80D-B402EEF16AE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D29DD3A-286E-D38A-0D55-743105A3B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 Creating Elements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7F98E116-8C2B-3A90-C216-6B15F916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There are two ways to create elements in jQuery:</a:t>
            </a:r>
          </a:p>
          <a:p>
            <a:pPr>
              <a:defRPr/>
            </a:pPr>
            <a:endParaRPr lang="en-US" dirty="0"/>
          </a:p>
          <a:p>
            <a:pPr marL="457200" indent="-457200">
              <a:defRPr/>
            </a:pPr>
            <a:r>
              <a:rPr lang="en-US" dirty="0"/>
              <a:t>A  string with HTML markup as argument to the jQuery function: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sz="1600" dirty="0">
                <a:solidFill>
                  <a:srgbClr val="C00000"/>
                </a:solidFill>
              </a:rPr>
              <a:t>$("&lt;p&gt;Hi there!&lt;/p&gt;")  :   creates a New Paragraph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>
                <a:solidFill>
                  <a:srgbClr val="0070C0"/>
                </a:solidFill>
              </a:rPr>
              <a:t>  menuli1 = $('&lt;</a:t>
            </a:r>
            <a:r>
              <a:rPr lang="en-US" b="1" dirty="0" err="1">
                <a:solidFill>
                  <a:srgbClr val="0070C0"/>
                </a:solidFill>
              </a:rPr>
              <a:t>li</a:t>
            </a:r>
            <a:r>
              <a:rPr lang="en-US" b="1" dirty="0">
                <a:solidFill>
                  <a:srgbClr val="0070C0"/>
                </a:solidFill>
              </a:rPr>
              <a:t> class="menu-li1"&gt;About Us&lt;/</a:t>
            </a:r>
            <a:r>
              <a:rPr lang="en-US" b="1" dirty="0" err="1">
                <a:solidFill>
                  <a:srgbClr val="0070C0"/>
                </a:solidFill>
              </a:rPr>
              <a:t>li</a:t>
            </a:r>
            <a:r>
              <a:rPr lang="en-US" b="1" dirty="0">
                <a:solidFill>
                  <a:srgbClr val="0070C0"/>
                </a:solidFill>
              </a:rPr>
              <a:t>&gt;');</a:t>
            </a:r>
          </a:p>
          <a:p>
            <a:pPr>
              <a:defRPr/>
            </a:pPr>
            <a:endParaRPr lang="en-US" dirty="0"/>
          </a:p>
          <a:p>
            <a:pPr marL="457200" indent="-457200">
              <a:defRPr/>
            </a:pPr>
            <a:r>
              <a:rPr lang="en-US" dirty="0"/>
              <a:t>A string with HTML markup and a JavaScript object as the second argument, </a:t>
            </a:r>
            <a:r>
              <a:rPr lang="en-US" sz="1800" b="1" i="1" dirty="0"/>
              <a:t>can be  text, event callbacks and other HTML attributes.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>
                <a:solidFill>
                  <a:srgbClr val="0070C0"/>
                </a:solidFill>
              </a:rPr>
              <a:t> menuli1 = $('&lt;</a:t>
            </a:r>
            <a:r>
              <a:rPr lang="en-US" b="1" dirty="0" err="1">
                <a:solidFill>
                  <a:srgbClr val="0070C0"/>
                </a:solidFill>
              </a:rPr>
              <a:t>li</a:t>
            </a:r>
            <a:r>
              <a:rPr lang="en-US" b="1" dirty="0">
                <a:solidFill>
                  <a:srgbClr val="0070C0"/>
                </a:solidFill>
              </a:rPr>
              <a:t>/&gt;', { 'class': 'menu-li1',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                                          'text': ‘About Us' 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                                           });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6A59E65-3465-C10D-EED0-56D7B7FA0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Elements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FE02BBA-5ED4-138E-588F-6A489F05DE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Create elements can be insert elements into a page. </a:t>
            </a:r>
          </a:p>
          <a:p>
            <a:endParaRPr lang="en-US" altLang="en-US"/>
          </a:p>
          <a:p>
            <a:r>
              <a:rPr lang="en-US" altLang="en-US"/>
              <a:t>Elements can be inserted:</a:t>
            </a:r>
          </a:p>
          <a:p>
            <a:pPr lvl="1"/>
            <a:r>
              <a:rPr lang="en-US" altLang="en-US"/>
              <a:t>Before an existing element</a:t>
            </a:r>
          </a:p>
          <a:p>
            <a:pPr lvl="1"/>
            <a:r>
              <a:rPr lang="en-US" altLang="en-US"/>
              <a:t>After an existing element</a:t>
            </a:r>
          </a:p>
          <a:p>
            <a:pPr lvl="1"/>
            <a:r>
              <a:rPr lang="en-US" altLang="en-US"/>
              <a:t>Inside a container element, at its beginning</a:t>
            </a:r>
          </a:p>
          <a:p>
            <a:pPr lvl="1"/>
            <a:r>
              <a:rPr lang="en-US" altLang="en-US"/>
              <a:t>Inside a container element, at its end</a:t>
            </a:r>
          </a:p>
          <a:p>
            <a:endParaRPr lang="en-US" altLang="en-US"/>
          </a:p>
          <a:p>
            <a:r>
              <a:rPr lang="en-US" altLang="en-US"/>
              <a:t>Two approaches to each method of inserting elements into a page:</a:t>
            </a:r>
          </a:p>
          <a:p>
            <a:endParaRPr lang="en-US" altLang="en-US"/>
          </a:p>
          <a:p>
            <a:pPr lvl="1"/>
            <a:r>
              <a:rPr lang="en-US" altLang="en-US"/>
              <a:t> Place the selected element(s) relative to another element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 Place an element relative to the selected element(s)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8F33FA6-46E5-8FD2-2C15-98C38366B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 sz="2400"/>
              <a:t>Inserting an Element Before Another Element</a:t>
            </a:r>
            <a:br>
              <a:rPr lang="en-US" altLang="en-US" sz="2800"/>
            </a:br>
            <a:endParaRPr lang="en-US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DC5909D-6869-38AF-4EE3-C41E23EA1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229600" cy="5059363"/>
          </a:xfrm>
        </p:spPr>
        <p:txBody>
          <a:bodyPr/>
          <a:lstStyle/>
          <a:p>
            <a:r>
              <a:rPr lang="en-US" altLang="en-US" b="1"/>
              <a:t>.insertBefore()</a:t>
            </a:r>
          </a:p>
          <a:p>
            <a:pPr lvl="1"/>
            <a:r>
              <a:rPr lang="en-US" altLang="en-US"/>
              <a:t>$(‘&lt;ol&gt;&lt;li&gt;Chennai&lt;/li&gt;&lt;/ol&gt;').insertBefore('#place_list1');</a:t>
            </a:r>
          </a:p>
          <a:p>
            <a:pPr lvl="1">
              <a:buFontTx/>
              <a:buNone/>
            </a:pPr>
            <a:endParaRPr lang="en-US" altLang="en-US" b="1"/>
          </a:p>
          <a:p>
            <a:r>
              <a:rPr lang="en-US" altLang="en-US" b="1"/>
              <a:t>.before()</a:t>
            </a:r>
          </a:p>
          <a:p>
            <a:pPr lvl="1"/>
            <a:r>
              <a:rPr lang="en-US" altLang="en-US"/>
              <a:t>$("#place_list1 :eq(2)").before("&lt;li&gt;Orissa&lt;li&gt;");</a:t>
            </a:r>
          </a:p>
          <a:p>
            <a:endParaRPr lang="en-US" altLang="en-US" u="sng"/>
          </a:p>
          <a:p>
            <a:r>
              <a:rPr lang="en-US" altLang="en-US" u="sng"/>
              <a:t>.before():</a:t>
            </a:r>
          </a:p>
          <a:p>
            <a:pPr lvl="1"/>
            <a:r>
              <a:rPr lang="en-US" altLang="en-US"/>
              <a:t> the </a:t>
            </a:r>
            <a:r>
              <a:rPr lang="en-US" altLang="en-US" b="1">
                <a:solidFill>
                  <a:srgbClr val="FF0000"/>
                </a:solidFill>
              </a:rPr>
              <a:t>selector</a:t>
            </a:r>
            <a:r>
              <a:rPr lang="en-US" altLang="en-US" b="1"/>
              <a:t> </a:t>
            </a:r>
            <a:r>
              <a:rPr lang="en-US" altLang="en-US"/>
              <a:t>expression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C00000"/>
                </a:solidFill>
              </a:rPr>
              <a:t>preceding</a:t>
            </a:r>
            <a:r>
              <a:rPr lang="en-US" altLang="en-US" b="1"/>
              <a:t> </a:t>
            </a:r>
            <a:r>
              <a:rPr lang="en-US" altLang="en-US"/>
              <a:t>the </a:t>
            </a:r>
            <a:r>
              <a:rPr lang="en-US" altLang="en-US">
                <a:solidFill>
                  <a:srgbClr val="7030A0"/>
                </a:solidFill>
              </a:rPr>
              <a:t>method</a:t>
            </a:r>
            <a:r>
              <a:rPr lang="en-US" altLang="en-US"/>
              <a:t> is the container before which the content is inserted. </a:t>
            </a:r>
          </a:p>
          <a:p>
            <a:r>
              <a:rPr lang="en-US" altLang="en-US"/>
              <a:t>.</a:t>
            </a:r>
            <a:r>
              <a:rPr lang="en-US" altLang="en-US" u="sng"/>
              <a:t>insertBefore()</a:t>
            </a:r>
          </a:p>
          <a:p>
            <a:pPr lvl="1"/>
            <a:r>
              <a:rPr lang="en-US" altLang="en-US"/>
              <a:t>the </a:t>
            </a:r>
            <a:r>
              <a:rPr lang="en-US" altLang="en-US" b="1">
                <a:solidFill>
                  <a:srgbClr val="7030A0"/>
                </a:solidFill>
              </a:rPr>
              <a:t>content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C00000"/>
                </a:solidFill>
              </a:rPr>
              <a:t>precedes</a:t>
            </a:r>
            <a:r>
              <a:rPr lang="en-US" altLang="en-US"/>
              <a:t> the </a:t>
            </a:r>
            <a:r>
              <a:rPr lang="en-US" altLang="en-US" b="1">
                <a:solidFill>
                  <a:srgbClr val="FF0000"/>
                </a:solidFill>
              </a:rPr>
              <a:t>method</a:t>
            </a:r>
            <a:r>
              <a:rPr lang="en-US" altLang="en-US" b="1"/>
              <a:t>,</a:t>
            </a:r>
            <a:r>
              <a:rPr lang="en-US" altLang="en-US"/>
              <a:t> either as a selector expression or as markup created on the fly, and it is inserted before the target container.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A5CF452-98C1-6546-BE32-AD32CB306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Inserting an Element as the Last Child of a Parent</a:t>
            </a:r>
            <a:endParaRPr lang="en-US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E2E638C8-4766-20FD-9A76-BDBC80E4E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.</a:t>
            </a:r>
            <a:r>
              <a:rPr lang="en-US" altLang="en-US" b="1">
                <a:solidFill>
                  <a:srgbClr val="C00000"/>
                </a:solidFill>
              </a:rPr>
              <a:t>append()   </a:t>
            </a:r>
            <a:r>
              <a:rPr lang="en-US" altLang="en-US"/>
              <a:t>: </a:t>
            </a:r>
            <a:r>
              <a:rPr lang="en-US" altLang="en-US" b="1"/>
              <a:t>As the Last Child</a:t>
            </a:r>
          </a:p>
          <a:p>
            <a:pPr lvl="1"/>
            <a:endParaRPr lang="en-US" altLang="en-US"/>
          </a:p>
          <a:p>
            <a:pPr lvl="1"/>
            <a:r>
              <a:rPr lang="en-US" altLang="en-US" b="1"/>
              <a:t>newRow</a:t>
            </a:r>
            <a:r>
              <a:rPr lang="en-US" altLang="en-US"/>
              <a:t>= "&lt;tr&gt;&lt;td&gt;F105&lt;/td&gt;&lt;td&gt;jQuery&lt;/td&gt;&lt;/tr&gt;";</a:t>
            </a:r>
          </a:p>
          <a:p>
            <a:pPr lvl="1"/>
            <a:endParaRPr lang="en-US" altLang="en-US"/>
          </a:p>
          <a:p>
            <a:pPr lvl="2"/>
            <a:r>
              <a:rPr lang="en-US" altLang="en-US"/>
              <a:t>$("table").append</a:t>
            </a:r>
            <a:r>
              <a:rPr lang="en-US" altLang="en-US">
                <a:solidFill>
                  <a:srgbClr val="7030A0"/>
                </a:solidFill>
              </a:rPr>
              <a:t>(</a:t>
            </a:r>
            <a:r>
              <a:rPr lang="en-US" altLang="en-US" b="1">
                <a:solidFill>
                  <a:srgbClr val="FF0000"/>
                </a:solidFill>
              </a:rPr>
              <a:t>newRow</a:t>
            </a:r>
            <a:r>
              <a:rPr lang="en-US" altLang="en-US">
                <a:solidFill>
                  <a:srgbClr val="FF0000"/>
                </a:solidFill>
              </a:rPr>
              <a:t>)</a:t>
            </a:r>
            <a:r>
              <a:rPr lang="en-US" altLang="en-US"/>
              <a:t>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.appendTo()</a:t>
            </a:r>
          </a:p>
          <a:p>
            <a:endParaRPr lang="en-US" altLang="en-US"/>
          </a:p>
          <a:p>
            <a:r>
              <a:rPr lang="en-US" altLang="en-US"/>
              <a:t>     </a:t>
            </a:r>
            <a:r>
              <a:rPr lang="en-US" altLang="en-US" sz="1800" b="1"/>
              <a:t>newRow</a:t>
            </a:r>
            <a:r>
              <a:rPr lang="en-US" altLang="en-US"/>
              <a:t>=$("&lt;li/&gt;").html("Noida"); </a:t>
            </a:r>
          </a:p>
          <a:p>
            <a:endParaRPr lang="en-US" altLang="en-US"/>
          </a:p>
          <a:p>
            <a:pPr lvl="1"/>
            <a:r>
              <a:rPr lang="en-US" altLang="en-US"/>
              <a:t>    </a:t>
            </a:r>
            <a:r>
              <a:rPr lang="en-US" altLang="en-US">
                <a:solidFill>
                  <a:srgbClr val="FF0000"/>
                </a:solidFill>
              </a:rPr>
              <a:t>newRow</a:t>
            </a:r>
            <a:r>
              <a:rPr lang="en-US" altLang="en-US"/>
              <a:t>.appendTo("#place_list1");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$( '&lt;p&gt;', {</a:t>
            </a:r>
          </a:p>
          <a:p>
            <a:pPr lvl="1"/>
            <a:r>
              <a:rPr lang="en-US" altLang="en-US"/>
              <a:t>  html: 'Hello!',</a:t>
            </a:r>
          </a:p>
          <a:p>
            <a:pPr lvl="1"/>
            <a:r>
              <a:rPr lang="en-US" altLang="en-US"/>
              <a:t>  'class': 'greet'</a:t>
            </a:r>
          </a:p>
          <a:p>
            <a:pPr lvl="1"/>
            <a:r>
              <a:rPr lang="en-US" altLang="en-US"/>
              <a:t>});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C021-C793-7F9A-8A8B-10423F8B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Jquery</a:t>
            </a:r>
            <a:r>
              <a:rPr lang="en-US" dirty="0"/>
              <a:t> –</a:t>
            </a:r>
            <a:r>
              <a:rPr lang="en-US" dirty="0" err="1"/>
              <a:t>ajax</a:t>
            </a:r>
            <a:r>
              <a:rPr lang="en-US" dirty="0"/>
              <a:t> interaction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48680AEA-B1E3-1198-125A-E5508A77F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130A982-D98E-FE04-F096-EAD567F35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jQuery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4B4AC1B-C610-95AF-2529-6D285855E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First Stable version of jQuery v1.0  was released in 2006 by a team headed by John </a:t>
            </a:r>
            <a:r>
              <a:rPr lang="en-US" altLang="en-US" dirty="0" err="1"/>
              <a:t>Resig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F68521"/>
              </a:solidFill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F68521"/>
              </a:solidFill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Can be downloaded from the </a:t>
            </a:r>
            <a:r>
              <a:rPr lang="en-US" altLang="en-US" u="sng" dirty="0">
                <a:hlinkClick r:id="rId2"/>
              </a:rPr>
              <a:t>https://releases.jquery.com/</a:t>
            </a:r>
            <a:endParaRPr lang="en-US" altLang="en-US" u="sng" dirty="0"/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F68521"/>
              </a:solidFill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Minified Version 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 compressed version  with whitespaces and comments stripped out, shorter variable names to preserve bandwidth.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Can use normal </a:t>
            </a:r>
            <a:r>
              <a:rPr lang="en-US" altLang="en-US" dirty="0" err="1"/>
              <a:t>jquery.js</a:t>
            </a:r>
            <a:r>
              <a:rPr lang="en-US" altLang="en-US" dirty="0"/>
              <a:t> version for Debugging purpose </a:t>
            </a: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F68521"/>
              </a:solidFill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F68521"/>
              </a:solidFill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866D8A8-BC9B-C046-E32B-10707F31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7E616588-7CC5-66A5-F4BE-C4F090255DDB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426BFAE-145D-58F4-BBA3-3A43622F9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Ajax Interaction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C877D871-72CA-D793-F6D7-DE74DA4D08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0" y="990600"/>
            <a:ext cx="6845300" cy="5135563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E0EE019-1DA5-EC4F-D67B-934F48251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XMLHttpRequest</a:t>
            </a:r>
            <a:br>
              <a:rPr lang="en-US" altLang="en-US" sz="2400" b="1"/>
            </a:br>
            <a:endParaRPr lang="en-US" altLang="en-US" sz="2400" b="1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28F52BE-AF7E-4818-00DD-A86365ADD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1800"/>
              <a:t>JavaScript object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/>
              <a:t>Adopted by modern browsers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 Mozilla™, Firefox, Safari, and Opera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/>
              <a:t>Communicates with a server via standard HTTP GET/POST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/>
              <a:t>XMLHttpRequest object works in the background for performing asynchronous communication with the backend server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 Does not interrupt user operation</a:t>
            </a:r>
          </a:p>
          <a:p>
            <a:pPr eaLnBrk="1" hangingPunct="1">
              <a:lnSpc>
                <a:spcPct val="15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8B9278C-284E-D65C-1FC8-80960A319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sz="2400" b="1"/>
            </a:br>
            <a:r>
              <a:rPr lang="en-US" altLang="en-US" sz="2400" b="1"/>
              <a:t>Server-Side AJAX Request Processing</a:t>
            </a:r>
            <a:br>
              <a:rPr lang="en-US" altLang="en-US" sz="2400" b="1"/>
            </a:br>
            <a:r>
              <a:rPr lang="en-US" altLang="en-US" sz="2400" b="1"/>
              <a:t>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96519DE-7390-A3FD-241F-06B427345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1800"/>
              <a:t>Server programming model remains the same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It receives standard HTTP GETs/POSTs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 Can use Servlet, JSP, JSF, ...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/>
              <a:t> With minor constraints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 More frequent and finer-grained requests from client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 Response content type can be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b="1"/>
              <a:t> text/xml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b="1"/>
              <a:t> text/plain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b="1"/>
              <a:t> text/json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b="1"/>
              <a:t> text/javascript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14BA5E1-BB7D-6A2E-2C5F-5EA0F0494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$.ajax() – Façade Pattern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5D88550-2C08-1EE8-B235-89B0B7F07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/>
            <a:r>
              <a:rPr lang="en-US" altLang="en-US"/>
              <a:t>provides a simpler abstracted interface to a larger (potentially more complex) body of code.</a:t>
            </a:r>
          </a:p>
          <a:p>
            <a:pPr lvl="1"/>
            <a:endParaRPr lang="en-US" altLang="en-US"/>
          </a:p>
          <a:p>
            <a:r>
              <a:rPr lang="en-US" altLang="en-US"/>
              <a:t>Facades for handling DOM manipulation, animation,cross-browser Ajax.</a:t>
            </a:r>
          </a:p>
          <a:p>
            <a:endParaRPr lang="en-US" altLang="en-US"/>
          </a:p>
          <a:p>
            <a:r>
              <a:rPr lang="en-US" altLang="en-US"/>
              <a:t>The following are facades for jQuery's $.ajax():</a:t>
            </a:r>
          </a:p>
          <a:p>
            <a:pPr lvl="1"/>
            <a:r>
              <a:rPr lang="en-US" altLang="en-US" b="1"/>
              <a:t>$.get</a:t>
            </a:r>
            <a:r>
              <a:rPr lang="en-US" altLang="en-US"/>
              <a:t>( url, data, callback, dataType );</a:t>
            </a:r>
          </a:p>
          <a:p>
            <a:pPr lvl="1"/>
            <a:r>
              <a:rPr lang="en-US" altLang="en-US" b="1"/>
              <a:t>$.post</a:t>
            </a:r>
            <a:r>
              <a:rPr lang="en-US" altLang="en-US"/>
              <a:t>( url, data, callback, dataType );</a:t>
            </a:r>
          </a:p>
          <a:p>
            <a:pPr lvl="1"/>
            <a:r>
              <a:rPr lang="en-US" altLang="en-US" b="1"/>
              <a:t>$.getJSON(</a:t>
            </a:r>
            <a:r>
              <a:rPr lang="en-US" altLang="en-US"/>
              <a:t> url, data, callback );</a:t>
            </a:r>
          </a:p>
          <a:p>
            <a:pPr lvl="1"/>
            <a:r>
              <a:rPr lang="en-US" altLang="en-US" b="1"/>
              <a:t>$.getScript</a:t>
            </a:r>
            <a:r>
              <a:rPr lang="en-US" altLang="en-US"/>
              <a:t>( url, callback );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These facades are actually facades in their own right, hiding a great deal of complexity behind the scenes.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5071008-E5FC-D54A-D421-6CAF77372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457200"/>
          </a:xfrm>
        </p:spPr>
        <p:txBody>
          <a:bodyPr/>
          <a:lstStyle/>
          <a:p>
            <a:r>
              <a:rPr lang="en-US" altLang="en-US"/>
              <a:t>Get and Post Method</a:t>
            </a:r>
          </a:p>
        </p:txBody>
      </p:sp>
      <p:sp>
        <p:nvSpPr>
          <p:cNvPr id="116739" name="Content Placeholder 2">
            <a:extLst>
              <a:ext uri="{FF2B5EF4-FFF2-40B4-BE49-F238E27FC236}">
                <a16:creationId xmlns:a16="http://schemas.microsoft.com/office/drawing/2014/main" id="{2D2EB223-F901-858D-3A5B-2CA263A3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lvl="2">
              <a:buFontTx/>
              <a:buNone/>
              <a:defRPr/>
            </a:pPr>
            <a:r>
              <a:rPr lang="en-US" sz="2000" dirty="0" err="1"/>
              <a:t>userName</a:t>
            </a:r>
            <a:r>
              <a:rPr lang="en-US" sz="2000" dirty="0"/>
              <a:t> = $("#txtFld1").</a:t>
            </a:r>
            <a:r>
              <a:rPr lang="en-US" sz="2000" dirty="0" err="1"/>
              <a:t>val</a:t>
            </a:r>
            <a:r>
              <a:rPr lang="en-US" sz="2000" dirty="0"/>
              <a:t>();</a:t>
            </a:r>
          </a:p>
          <a:p>
            <a:pPr>
              <a:buFontTx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                         $.get("/Simple/</a:t>
            </a:r>
            <a:r>
              <a:rPr lang="en-US" sz="2400" dirty="0" err="1">
                <a:solidFill>
                  <a:srgbClr val="C00000"/>
                </a:solidFill>
              </a:rPr>
              <a:t>getCustomerDetails</a:t>
            </a:r>
            <a:r>
              <a:rPr lang="en-US" sz="2400" dirty="0">
                <a:solidFill>
                  <a:srgbClr val="C00000"/>
                </a:solidFill>
              </a:rPr>
              <a:t>",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                    { "</a:t>
            </a:r>
            <a:r>
              <a:rPr lang="en-US" sz="1800" b="1" dirty="0">
                <a:solidFill>
                  <a:srgbClr val="002060"/>
                </a:solidFill>
              </a:rPr>
              <a:t>name</a:t>
            </a:r>
            <a:r>
              <a:rPr lang="en-US" sz="2400" dirty="0">
                <a:solidFill>
                  <a:srgbClr val="C00000"/>
                </a:solidFill>
              </a:rPr>
              <a:t>": </a:t>
            </a:r>
            <a:r>
              <a:rPr lang="en-US" sz="2400" dirty="0" err="1">
                <a:solidFill>
                  <a:srgbClr val="C00000"/>
                </a:solidFill>
              </a:rPr>
              <a:t>userName</a:t>
            </a:r>
            <a:r>
              <a:rPr lang="en-US" sz="2400" dirty="0">
                <a:solidFill>
                  <a:srgbClr val="C00000"/>
                </a:solidFill>
              </a:rPr>
              <a:t> }, function (data) 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                           $("#d1").html(data);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                });</a:t>
            </a:r>
            <a:endParaRPr lang="en-US" sz="2400" b="1" dirty="0">
              <a:solidFill>
                <a:srgbClr val="C00000"/>
              </a:solidFill>
            </a:endParaRP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/>
              <a:t> public String </a:t>
            </a:r>
            <a:r>
              <a:rPr lang="en-US" dirty="0" err="1">
                <a:solidFill>
                  <a:srgbClr val="C00000"/>
                </a:solidFill>
              </a:rPr>
              <a:t>getCustomerDetails</a:t>
            </a:r>
            <a:r>
              <a:rPr lang="en-US" dirty="0"/>
              <a:t>(String </a:t>
            </a:r>
            <a:r>
              <a:rPr lang="en-US" b="1" dirty="0">
                <a:solidFill>
                  <a:srgbClr val="002060"/>
                </a:solidFill>
                <a:ea typeface="+mn-ea"/>
                <a:cs typeface="+mn-cs"/>
              </a:rPr>
              <a:t>name</a:t>
            </a:r>
            <a:r>
              <a:rPr lang="en-US" dirty="0"/>
              <a:t>)         {</a:t>
            </a:r>
          </a:p>
          <a:p>
            <a:pPr lvl="1">
              <a:buFontTx/>
              <a:buNone/>
              <a:defRPr/>
            </a:pPr>
            <a:r>
              <a:rPr lang="en-US" dirty="0"/>
              <a:t>            String result = "Invalid";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/>
              <a:t>  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=</a:t>
            </a:r>
            <a:r>
              <a:rPr lang="en-US" dirty="0" err="1"/>
              <a:t>String.Compare</a:t>
            </a:r>
            <a:r>
              <a:rPr lang="en-US" dirty="0"/>
              <a:t>(name, "</a:t>
            </a:r>
            <a:r>
              <a:rPr lang="en-US" dirty="0" err="1"/>
              <a:t>Ramesh</a:t>
            </a:r>
            <a:r>
              <a:rPr lang="en-US" dirty="0"/>
              <a:t>");</a:t>
            </a:r>
          </a:p>
          <a:p>
            <a:pPr lvl="1">
              <a:buFontTx/>
              <a:buNone/>
              <a:defRPr/>
            </a:pPr>
            <a:r>
              <a:rPr lang="en-US" dirty="0"/>
              <a:t>              if(</a:t>
            </a:r>
            <a:r>
              <a:rPr lang="en-US" dirty="0" err="1"/>
              <a:t>val</a:t>
            </a:r>
            <a:r>
              <a:rPr lang="en-US" dirty="0"/>
              <a:t>==0)              {</a:t>
            </a:r>
          </a:p>
          <a:p>
            <a:pPr lvl="1">
              <a:buFontTx/>
              <a:buNone/>
              <a:defRPr/>
            </a:pPr>
            <a:r>
              <a:rPr lang="en-US" dirty="0"/>
              <a:t>                   result = "valid";             }</a:t>
            </a:r>
          </a:p>
          <a:p>
            <a:pPr lvl="1">
              <a:buFontTx/>
              <a:buNone/>
              <a:defRPr/>
            </a:pPr>
            <a:r>
              <a:rPr lang="en-US" dirty="0"/>
              <a:t>                  return result;         </a:t>
            </a:r>
          </a:p>
          <a:p>
            <a:pPr lvl="1">
              <a:buFontTx/>
              <a:buNone/>
              <a:defRPr/>
            </a:pPr>
            <a:r>
              <a:rPr lang="en-US" dirty="0"/>
              <a:t>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7805AC2-A06F-EEEA-C767-3B065A21C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$.ajax()</a:t>
            </a:r>
          </a:p>
        </p:txBody>
      </p:sp>
      <p:sp>
        <p:nvSpPr>
          <p:cNvPr id="116739" name="Content Placeholder 2">
            <a:extLst>
              <a:ext uri="{FF2B5EF4-FFF2-40B4-BE49-F238E27FC236}">
                <a16:creationId xmlns:a16="http://schemas.microsoft.com/office/drawing/2014/main" id="{3333C7F8-8BA9-B374-1027-7A3795C0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Powerful and straightforward way of creating </a:t>
            </a:r>
            <a:r>
              <a:rPr lang="en-US" dirty="0" err="1"/>
              <a:t>ajax</a:t>
            </a:r>
            <a:r>
              <a:rPr lang="en-US" dirty="0"/>
              <a:t> request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It takes an configuration object that has the all instructions required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Has the ability to specify success and failure callback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Configuration object can be defined separately makes it easier to write and reuse the code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$.</a:t>
            </a:r>
            <a:r>
              <a:rPr lang="en-US" dirty="0" err="1">
                <a:solidFill>
                  <a:srgbClr val="C00000"/>
                </a:solidFill>
              </a:rPr>
              <a:t>ajax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>
                <a:solidFill>
                  <a:srgbClr val="C00000"/>
                </a:solidFill>
              </a:rPr>
              <a:t>[, options])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$.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ajax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([options])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B73F3CB-782E-A593-A336-36356E6A5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457200"/>
          </a:xfrm>
        </p:spPr>
        <p:txBody>
          <a:bodyPr/>
          <a:lstStyle/>
          <a:p>
            <a:r>
              <a:rPr lang="en-US" altLang="en-US"/>
              <a:t>$.ajax()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DCB6086B-93E4-2CCD-8012-C6C49C5E5B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2000"/>
              <a:t>$("#submit").click(</a:t>
            </a:r>
            <a:r>
              <a:rPr lang="en-US" altLang="en-US" sz="2000" b="1"/>
              <a:t>function(event){</a:t>
            </a:r>
          </a:p>
          <a:p>
            <a:pPr lvl="1">
              <a:buFontTx/>
              <a:buNone/>
            </a:pPr>
            <a:r>
              <a:rPr lang="en-US" altLang="en-US" sz="2000"/>
              <a:t>              event.preventDefault();</a:t>
            </a:r>
          </a:p>
          <a:p>
            <a:pPr lvl="1">
              <a:buFontTx/>
              <a:buNone/>
            </a:pPr>
            <a:r>
              <a:rPr lang="en-US" altLang="en-US" sz="2000"/>
              <a:t>       </a:t>
            </a:r>
            <a:r>
              <a:rPr lang="en-US" altLang="en-US" sz="2000" b="1"/>
              <a:t>var postData = $("#frm").serialize();</a:t>
            </a:r>
          </a:p>
          <a:p>
            <a:pPr lvl="1">
              <a:buFontTx/>
              <a:buNone/>
            </a:pPr>
            <a:r>
              <a:rPr lang="en-US" altLang="en-US" sz="2000"/>
              <a:t>      $.ajax(  {</a:t>
            </a:r>
          </a:p>
          <a:p>
            <a:pPr lvl="1">
              <a:buFontTx/>
              <a:buNone/>
            </a:pPr>
            <a:r>
              <a:rPr lang="en-US" altLang="en-US" sz="2000"/>
              <a:t>        type:'POST',</a:t>
            </a:r>
          </a:p>
          <a:p>
            <a:pPr lvl="1">
              <a:buFontTx/>
              <a:buNone/>
            </a:pPr>
            <a:r>
              <a:rPr lang="en-US" altLang="en-US" sz="2000"/>
              <a:t>        data:postData,</a:t>
            </a:r>
          </a:p>
          <a:p>
            <a:pPr lvl="1">
              <a:buFontTx/>
              <a:buNone/>
            </a:pPr>
            <a:r>
              <a:rPr lang="en-US" altLang="en-US" sz="2000"/>
              <a:t>        url:'ValidateServlet',</a:t>
            </a:r>
          </a:p>
          <a:p>
            <a:pPr lvl="1">
              <a:buFontTx/>
              <a:buNone/>
            </a:pPr>
            <a:r>
              <a:rPr lang="en-US" altLang="en-US" sz="2000"/>
              <a:t>        success:</a:t>
            </a:r>
            <a:r>
              <a:rPr lang="en-US" altLang="en-US" sz="2000" b="1"/>
              <a:t>function(resp, textStatus, jqXHR){</a:t>
            </a:r>
          </a:p>
          <a:p>
            <a:pPr lvl="1">
              <a:buFontTx/>
              <a:buNone/>
            </a:pPr>
            <a:r>
              <a:rPr lang="en-US" altLang="en-US" sz="2000"/>
              <a:t>               $("#msg").text(resp);</a:t>
            </a:r>
          </a:p>
          <a:p>
            <a:pPr lvl="1">
              <a:buFontTx/>
              <a:buNone/>
            </a:pPr>
            <a:r>
              <a:rPr lang="en-US" altLang="en-US" sz="2000"/>
              <a:t>       },</a:t>
            </a:r>
          </a:p>
          <a:p>
            <a:pPr lvl="1">
              <a:buFontTx/>
              <a:buNone/>
            </a:pPr>
            <a:r>
              <a:rPr lang="en-US" altLang="en-US" sz="2000"/>
              <a:t>        error:</a:t>
            </a:r>
            <a:r>
              <a:rPr lang="en-US" altLang="en-US" sz="2000" b="1"/>
              <a:t>function(jqXHR, textStatus, errorThrown){</a:t>
            </a:r>
          </a:p>
          <a:p>
            <a:pPr lvl="1">
              <a:buFontTx/>
              <a:buNone/>
            </a:pPr>
            <a:r>
              <a:rPr lang="en-US" altLang="en-US" sz="2000"/>
              <a:t>        console.log(errorThrown);</a:t>
            </a:r>
          </a:p>
          <a:p>
            <a:pPr lvl="1">
              <a:buFontTx/>
              <a:buNone/>
            </a:pPr>
            <a:r>
              <a:rPr lang="en-US" altLang="en-US" sz="2000"/>
              <a:t>        }</a:t>
            </a:r>
          </a:p>
          <a:p>
            <a:pPr lvl="1">
              <a:buFontTx/>
              <a:buNone/>
            </a:pPr>
            <a:r>
              <a:rPr lang="en-US" altLang="en-US" sz="2000"/>
              <a:t>      }</a:t>
            </a:r>
          </a:p>
          <a:p>
            <a:pPr lvl="1">
              <a:buFontTx/>
              <a:buNone/>
            </a:pPr>
            <a:r>
              <a:rPr lang="en-US" altLang="en-US" sz="2000"/>
              <a:t>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E028B9B-6FEF-C04F-5033-9DDC219E7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457200"/>
          </a:xfrm>
        </p:spPr>
        <p:txBody>
          <a:bodyPr/>
          <a:lstStyle/>
          <a:p>
            <a:r>
              <a:rPr lang="en-US" altLang="en-US"/>
              <a:t>Core Ajax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0B113008-416E-8B54-98B2-9FB0A7A573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b="1"/>
              <a:t> var </a:t>
            </a:r>
            <a:r>
              <a:rPr lang="en-US" altLang="en-US" b="1">
                <a:solidFill>
                  <a:srgbClr val="FF0000"/>
                </a:solidFill>
              </a:rPr>
              <a:t>value</a:t>
            </a:r>
            <a:r>
              <a:rPr lang="en-US" altLang="en-US" b="1"/>
              <a:t> = $(this).val();</a:t>
            </a:r>
          </a:p>
          <a:p>
            <a:pPr lvl="1">
              <a:buFontTx/>
              <a:buNone/>
            </a:pPr>
            <a:r>
              <a:rPr lang="en-US" altLang="en-US"/>
              <a:t>                </a:t>
            </a:r>
          </a:p>
          <a:p>
            <a:pPr lvl="1">
              <a:buFontTx/>
              <a:buNone/>
            </a:pPr>
            <a:r>
              <a:rPr lang="en-US" altLang="en-US"/>
              <a:t>                var options = {</a:t>
            </a:r>
          </a:p>
          <a:p>
            <a:pPr lvl="1">
              <a:buFontTx/>
              <a:buNone/>
            </a:pPr>
            <a:r>
              <a:rPr lang="en-US" altLang="en-US"/>
              <a:t>                    type: 'GET',</a:t>
            </a:r>
          </a:p>
          <a:p>
            <a:pPr lvl="1">
              <a:buFontTx/>
              <a:buNone/>
            </a:pPr>
            <a:r>
              <a:rPr lang="en-US" altLang="en-US"/>
              <a:t>                    url: '/Simple/coreAjax',</a:t>
            </a:r>
          </a:p>
          <a:p>
            <a:pPr lvl="1">
              <a:buFontTx/>
              <a:buNone/>
            </a:pPr>
            <a:r>
              <a:rPr lang="en-US" altLang="en-US"/>
              <a:t>                    data: { </a:t>
            </a:r>
            <a:r>
              <a:rPr lang="en-US" altLang="en-US" b="1"/>
              <a:t>city: </a:t>
            </a:r>
            <a:r>
              <a:rPr lang="en-US" altLang="en-US" b="1">
                <a:solidFill>
                  <a:srgbClr val="FF0000"/>
                </a:solidFill>
              </a:rPr>
              <a:t>value</a:t>
            </a:r>
            <a:r>
              <a:rPr lang="en-US" altLang="en-US" b="1"/>
              <a:t> </a:t>
            </a:r>
            <a:r>
              <a:rPr lang="en-US" altLang="en-US"/>
              <a:t>},</a:t>
            </a:r>
          </a:p>
          <a:p>
            <a:pPr lvl="1">
              <a:buFontTx/>
              <a:buNone/>
            </a:pPr>
            <a:r>
              <a:rPr lang="en-US" altLang="en-US"/>
              <a:t>                    dataType: 'html',</a:t>
            </a:r>
          </a:p>
          <a:p>
            <a:pPr lvl="1">
              <a:buFontTx/>
              <a:buNone/>
            </a:pPr>
            <a:r>
              <a:rPr lang="en-US" altLang="en-US"/>
              <a:t>                    error: function (xhr, textStatus, errorThrown) {</a:t>
            </a:r>
          </a:p>
          <a:p>
            <a:pPr lvl="1">
              <a:buFontTx/>
              <a:buNone/>
            </a:pPr>
            <a:r>
              <a:rPr lang="en-US" altLang="en-US"/>
              <a:t>                        alert('An error occurred! ' + errorThrown);</a:t>
            </a:r>
          </a:p>
          <a:p>
            <a:pPr lvl="1">
              <a:buFontTx/>
              <a:buNone/>
            </a:pPr>
            <a:r>
              <a:rPr lang="en-US" altLang="en-US"/>
              <a:t>                        alert('text status! ' + textStatus);</a:t>
            </a:r>
          </a:p>
          <a:p>
            <a:pPr lvl="1">
              <a:buFontTx/>
              <a:buNone/>
            </a:pPr>
            <a:r>
              <a:rPr lang="en-US" altLang="en-US"/>
              <a:t>                    },</a:t>
            </a:r>
          </a:p>
          <a:p>
            <a:pPr lvl="1">
              <a:buFontTx/>
              <a:buNone/>
            </a:pPr>
            <a:r>
              <a:rPr lang="en-US" altLang="en-US"/>
              <a:t>                    success: function (resp, textStatus) {</a:t>
            </a:r>
          </a:p>
          <a:p>
            <a:pPr lvl="1">
              <a:buFontTx/>
              <a:buNone/>
            </a:pPr>
            <a:r>
              <a:rPr lang="en-US" altLang="en-US"/>
              <a:t>                               $('#d3').text(resp);</a:t>
            </a:r>
          </a:p>
          <a:p>
            <a:pPr lvl="1">
              <a:buFontTx/>
              <a:buNone/>
            </a:pPr>
            <a:r>
              <a:rPr lang="en-US" altLang="en-US"/>
              <a:t>                    }</a:t>
            </a:r>
          </a:p>
          <a:p>
            <a:pPr lvl="1">
              <a:buFontTx/>
              <a:buNone/>
            </a:pPr>
            <a:r>
              <a:rPr lang="en-US" altLang="en-US"/>
              <a:t>                }</a:t>
            </a:r>
          </a:p>
          <a:p>
            <a:pPr lvl="1">
              <a:buFontTx/>
              <a:buNone/>
            </a:pPr>
            <a:r>
              <a:rPr lang="en-US" altLang="en-US"/>
              <a:t>                $.ajax(options);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730E1882-DCDE-5400-3CCC-2FE44AAB7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Syntax Rules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D34DE9D-93BA-AFD8-141D-69BDDD25B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syntax is a subset of the JavaScript object notation syntax:</a:t>
            </a:r>
          </a:p>
          <a:p>
            <a:pPr lvl="1"/>
            <a:r>
              <a:rPr lang="en-US" altLang="en-US"/>
              <a:t>Data is in name/value pairs</a:t>
            </a:r>
          </a:p>
          <a:p>
            <a:pPr lvl="1"/>
            <a:r>
              <a:rPr lang="en-US" altLang="en-US"/>
              <a:t>Data is separated by commas</a:t>
            </a:r>
          </a:p>
          <a:p>
            <a:pPr lvl="1"/>
            <a:r>
              <a:rPr lang="en-US" altLang="en-US"/>
              <a:t>Curly braces hold objects</a:t>
            </a:r>
          </a:p>
          <a:p>
            <a:pPr lvl="1"/>
            <a:r>
              <a:rPr lang="en-US" altLang="en-US"/>
              <a:t>Square brackets hold arrays</a:t>
            </a:r>
          </a:p>
          <a:p>
            <a:pPr lvl="1"/>
            <a:endParaRPr lang="en-US" altLang="en-US"/>
          </a:p>
          <a:p>
            <a:r>
              <a:rPr lang="en-US" altLang="en-US" b="1" u="sng"/>
              <a:t>JSON Name/Value Pairs</a:t>
            </a:r>
          </a:p>
          <a:p>
            <a:r>
              <a:rPr lang="en-US" altLang="en-US"/>
              <a:t>JSON data is written as name/value pairs.</a:t>
            </a:r>
          </a:p>
          <a:p>
            <a:endParaRPr lang="en-US" altLang="en-US"/>
          </a:p>
          <a:p>
            <a:r>
              <a:rPr lang="en-US" altLang="en-US"/>
              <a:t>A name/value pair consists of a field name (in double quotes), followed by a colon, followed by a value:</a:t>
            </a:r>
          </a:p>
          <a:p>
            <a:endParaRPr lang="en-US" altLang="en-US"/>
          </a:p>
          <a:p>
            <a:r>
              <a:rPr lang="en-US" altLang="en-US"/>
              <a:t>{"age":29,"name":"</a:t>
            </a:r>
            <a:r>
              <a:rPr lang="en-US" altLang="en-US" u="sng"/>
              <a:t>Ramesh","books":["Java","JEE","Spring"]}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746AA03-7995-1E9F-ABF1-DD8E31508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JQuery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13B412B-31B5-32AE-2186-286E301BA4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u="sng" dirty="0"/>
              <a:t>Local System</a:t>
            </a:r>
          </a:p>
          <a:p>
            <a:endParaRPr lang="en-US" altLang="en-US" sz="1800" dirty="0"/>
          </a:p>
          <a:p>
            <a:pPr lvl="1"/>
            <a:r>
              <a:rPr lang="en-US" altLang="en-US" sz="1600" dirty="0"/>
              <a:t>Can add using &lt;script&gt;  by  downloading the minified version</a:t>
            </a:r>
          </a:p>
          <a:p>
            <a:endParaRPr lang="en-US" altLang="en-US" sz="1800" dirty="0"/>
          </a:p>
          <a:p>
            <a:pPr lvl="1"/>
            <a:r>
              <a:rPr lang="en-US" altLang="en-US" sz="1600" b="1" dirty="0"/>
              <a:t>&lt;script type="text/</a:t>
            </a:r>
            <a:r>
              <a:rPr lang="en-US" altLang="en-US" sz="1600" b="1" dirty="0" err="1"/>
              <a:t>javascript</a:t>
            </a:r>
            <a:r>
              <a:rPr lang="en-US" altLang="en-US" sz="1600" b="1" dirty="0"/>
              <a:t>" </a:t>
            </a:r>
            <a:r>
              <a:rPr lang="en-US" altLang="en-US" sz="1600" b="1" dirty="0" err="1"/>
              <a:t>src</a:t>
            </a:r>
            <a:r>
              <a:rPr lang="en-US" altLang="en-US" sz="1600" b="1" dirty="0"/>
              <a:t>="path/to/</a:t>
            </a:r>
            <a:r>
              <a:rPr lang="en-US" altLang="en-US" sz="1600" b="1" dirty="0" err="1"/>
              <a:t>jquery.min.js</a:t>
            </a:r>
            <a:r>
              <a:rPr lang="en-US" altLang="en-US" sz="1600" b="1" dirty="0"/>
              <a:t>"&gt;</a:t>
            </a:r>
          </a:p>
          <a:p>
            <a:endParaRPr lang="en-US" altLang="en-US" sz="1800" b="1" dirty="0"/>
          </a:p>
          <a:p>
            <a:r>
              <a:rPr lang="en-US" altLang="en-US" sz="1800" dirty="0"/>
              <a:t>Adding </a:t>
            </a:r>
            <a:r>
              <a:rPr lang="en-US" altLang="en-US" sz="1800" dirty="0" err="1"/>
              <a:t>Jquery</a:t>
            </a:r>
            <a:r>
              <a:rPr lang="en-US" altLang="en-US" sz="1800" dirty="0"/>
              <a:t> with Google CDN</a:t>
            </a:r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&lt;script </a:t>
            </a:r>
            <a:r>
              <a:rPr lang="en-US" altLang="en-US" dirty="0" err="1"/>
              <a:t>src</a:t>
            </a:r>
            <a:r>
              <a:rPr lang="en-US" altLang="en-US" dirty="0"/>
              <a:t>=</a:t>
            </a:r>
            <a:r>
              <a:rPr lang="en-US" altLang="en-US" dirty="0">
                <a:hlinkClick r:id="rId2"/>
              </a:rPr>
              <a:t>https://code.jquery.com/jquery-3.7.1.js</a:t>
            </a:r>
            <a:r>
              <a:rPr lang="en-US" altLang="en-US" dirty="0"/>
              <a:t>&gt; &lt;/script&gt;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E19EA7C-B3F0-FAD8-CA70-91E25F5CC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Json Data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016E758B-EBBF-3DBC-4BA9-EA3CDE8880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/>
              <a:t>Names.json</a:t>
            </a:r>
          </a:p>
          <a:p>
            <a:pPr lvl="1">
              <a:buFontTx/>
              <a:buNone/>
            </a:pPr>
            <a:r>
              <a:rPr lang="en-US" altLang="en-US"/>
              <a:t> {</a:t>
            </a:r>
          </a:p>
          <a:p>
            <a:pPr lvl="1">
              <a:buFontTx/>
              <a:buNone/>
            </a:pPr>
            <a:r>
              <a:rPr lang="en-US" altLang="en-US"/>
              <a:t>"book1": "Head First Java",</a:t>
            </a:r>
          </a:p>
          <a:p>
            <a:pPr lvl="1">
              <a:buFontTx/>
              <a:buNone/>
            </a:pPr>
            <a:r>
              <a:rPr lang="en-US" altLang="en-US"/>
              <a:t>"book2": "Thinking in Java",</a:t>
            </a:r>
          </a:p>
          <a:p>
            <a:pPr lvl="1">
              <a:buFontTx/>
              <a:buNone/>
            </a:pPr>
            <a:r>
              <a:rPr lang="en-US" altLang="en-US"/>
              <a:t>"book3": "Effective Java"</a:t>
            </a:r>
          </a:p>
          <a:p>
            <a:pPr lvl="1">
              <a:buFontTx/>
              <a:buNone/>
            </a:pPr>
            <a:r>
              <a:rPr lang="en-US" altLang="en-US"/>
              <a:t>}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 sz="2000"/>
              <a:t>$.getJSON('Names.json', </a:t>
            </a:r>
            <a:r>
              <a:rPr lang="en-US" altLang="en-US" sz="2000" b="1"/>
              <a:t>function(data) {</a:t>
            </a:r>
          </a:p>
          <a:p>
            <a:pPr lvl="1">
              <a:buFontTx/>
              <a:buNone/>
            </a:pPr>
            <a:r>
              <a:rPr lang="en-US" altLang="en-US" sz="2000"/>
              <a:t>    </a:t>
            </a:r>
          </a:p>
          <a:p>
            <a:pPr lvl="1">
              <a:buFontTx/>
              <a:buNone/>
            </a:pPr>
            <a:r>
              <a:rPr lang="en-US" altLang="en-US" sz="2000"/>
              <a:t>    $.each(data,</a:t>
            </a:r>
            <a:r>
              <a:rPr lang="en-US" altLang="en-US" sz="2000" b="1"/>
              <a:t>function(key,val){</a:t>
            </a:r>
          </a:p>
          <a:p>
            <a:pPr lvl="1">
              <a:buFontTx/>
              <a:buNone/>
            </a:pPr>
            <a:r>
              <a:rPr lang="en-US" altLang="en-US" sz="2000"/>
              <a:t>    </a:t>
            </a:r>
          </a:p>
          <a:p>
            <a:pPr lvl="1">
              <a:buFontTx/>
              <a:buNone/>
            </a:pPr>
            <a:r>
              <a:rPr lang="en-US" altLang="en-US" sz="2000"/>
              <a:t>    $("#disDiv").append("&lt;li/&gt;",val);</a:t>
            </a:r>
          </a:p>
          <a:p>
            <a:pPr lvl="1">
              <a:buFontTx/>
              <a:buNone/>
            </a:pPr>
            <a:r>
              <a:rPr lang="en-US" altLang="en-US" sz="2000"/>
              <a:t>         </a:t>
            </a:r>
          </a:p>
          <a:p>
            <a:pPr lvl="1">
              <a:buFontTx/>
              <a:buNone/>
            </a:pPr>
            <a:r>
              <a:rPr lang="en-US" altLang="en-US" sz="2000"/>
              <a:t>    });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B70AD3A-AD0B-324B-29E7-B765A4860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Ajax with JSON Data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A11C4BB3-3355-9ECF-6A7C-08256A5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/>
              <a:t>$.ajax({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type:'GET',</a:t>
            </a:r>
          </a:p>
          <a:p>
            <a:pPr lvl="1">
              <a:buFontTx/>
              <a:buNone/>
            </a:pPr>
            <a:r>
              <a:rPr lang="en-US" altLang="en-US"/>
              <a:t>url:'JsonServlet',</a:t>
            </a:r>
          </a:p>
          <a:p>
            <a:pPr lvl="1">
              <a:buFontTx/>
              <a:buNone/>
            </a:pPr>
            <a:r>
              <a:rPr lang="en-US" altLang="en-US"/>
              <a:t>success:</a:t>
            </a:r>
            <a:r>
              <a:rPr lang="en-US" altLang="en-US" b="1"/>
              <a:t>function(resp){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              $.each(resp,</a:t>
            </a:r>
            <a:r>
              <a:rPr lang="en-US" altLang="en-US" b="1"/>
              <a:t>function(key,value){</a:t>
            </a:r>
          </a:p>
          <a:p>
            <a:pPr lvl="1">
              <a:buFontTx/>
              <a:buNone/>
            </a:pPr>
            <a:r>
              <a:rPr lang="en-US" altLang="en-US"/>
              <a:t>                  $("#msg").append(key + ":"+value);</a:t>
            </a:r>
          </a:p>
          <a:p>
            <a:pPr lvl="1">
              <a:buFontTx/>
              <a:buNone/>
            </a:pPr>
            <a:r>
              <a:rPr lang="en-US" altLang="en-US"/>
              <a:t>                  });</a:t>
            </a:r>
          </a:p>
          <a:p>
            <a:pPr lvl="1">
              <a:buFontTx/>
              <a:buNone/>
            </a:pPr>
            <a:r>
              <a:rPr lang="en-US" altLang="en-US"/>
              <a:t>},</a:t>
            </a:r>
          </a:p>
          <a:p>
            <a:pPr lvl="1">
              <a:buFontTx/>
              <a:buNone/>
            </a:pPr>
            <a:r>
              <a:rPr lang="en-US" altLang="en-US"/>
              <a:t>error:</a:t>
            </a:r>
            <a:r>
              <a:rPr lang="en-US" altLang="en-US" b="1"/>
              <a:t>function(jqXHR, textStatus, errorThrown){</a:t>
            </a:r>
          </a:p>
          <a:p>
            <a:pPr lvl="1">
              <a:buFontTx/>
              <a:buNone/>
            </a:pPr>
            <a:r>
              <a:rPr lang="en-US" altLang="en-US"/>
              <a:t>console.log(errorThrown);</a:t>
            </a:r>
          </a:p>
          <a:p>
            <a:pPr lvl="1">
              <a:buFontTx/>
              <a:buNone/>
            </a:pPr>
            <a:r>
              <a:rPr lang="en-US" altLang="en-US"/>
              <a:t>}</a:t>
            </a:r>
          </a:p>
          <a:p>
            <a:pPr lvl="1">
              <a:buFontTx/>
              <a:buNone/>
            </a:pPr>
            <a:r>
              <a:rPr lang="en-US" altLang="en-US"/>
              <a:t>});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8C1F296-5126-65B1-D076-EB1CBF37F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Response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D612DDD5-3736-1186-3B40-68520FD94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/>
              <a:t>HashMap&lt;String, Integer&gt; nameList = </a:t>
            </a:r>
            <a:r>
              <a:rPr lang="en-US" altLang="en-US" b="1"/>
              <a:t>new HashMap&lt;String,Integer&gt;();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nameList.put("Ramesh",500);</a:t>
            </a:r>
          </a:p>
          <a:p>
            <a:pPr lvl="1">
              <a:buFontTx/>
              <a:buNone/>
            </a:pPr>
            <a:r>
              <a:rPr lang="en-US" altLang="en-US"/>
              <a:t>nameList.put("Rakesh",600);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        ObjectMapper mapper = </a:t>
            </a:r>
            <a:r>
              <a:rPr lang="en-US" altLang="en-US" b="1"/>
              <a:t>new ObjectMapper();</a:t>
            </a:r>
          </a:p>
          <a:p>
            <a:pPr lvl="1">
              <a:buFontTx/>
              <a:buNone/>
            </a:pPr>
            <a:r>
              <a:rPr lang="en-US" altLang="en-US"/>
              <a:t>        </a:t>
            </a:r>
          </a:p>
          <a:p>
            <a:pPr lvl="1">
              <a:buFontTx/>
              <a:buNone/>
            </a:pPr>
            <a:r>
              <a:rPr lang="en-US" altLang="en-US"/>
              <a:t>        ObjectWriter writer= mapper.writerWithDefaultPrettyPrinter();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             String jsonResult = writer.writeValueAsString(nameList);</a:t>
            </a:r>
          </a:p>
          <a:p>
            <a:pPr lvl="1">
              <a:buFontTx/>
              <a:buNone/>
            </a:pPr>
            <a:r>
              <a:rPr lang="en-US" altLang="en-US"/>
              <a:t>             </a:t>
            </a:r>
          </a:p>
          <a:p>
            <a:pPr lvl="1">
              <a:buFontTx/>
              <a:buNone/>
            </a:pPr>
            <a:r>
              <a:rPr lang="en-US" altLang="en-US"/>
              <a:t>             response.setContentType("application/json");</a:t>
            </a:r>
          </a:p>
          <a:p>
            <a:pPr lvl="1">
              <a:buFontTx/>
              <a:buNone/>
            </a:pPr>
            <a:r>
              <a:rPr lang="en-US" altLang="en-US"/>
              <a:t>             </a:t>
            </a:r>
          </a:p>
          <a:p>
            <a:pPr lvl="1">
              <a:buFontTx/>
              <a:buNone/>
            </a:pPr>
            <a:r>
              <a:rPr lang="en-US" altLang="en-US"/>
              <a:t>             out.println(jsonResult);</a:t>
            </a:r>
          </a:p>
          <a:p>
            <a:pPr lvl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B7994CC9-E105-389F-D2A8-A944AFC0A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JSON Data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C45395F-9D03-8019-A9B4-4FDC09159A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1400"/>
              <a:t> </a:t>
            </a:r>
            <a:r>
              <a:rPr lang="en-US" altLang="en-US" sz="1400" b="1"/>
              <a:t>var user = {</a:t>
            </a:r>
          </a:p>
          <a:p>
            <a:pPr lvl="1">
              <a:buFontTx/>
              <a:buNone/>
            </a:pPr>
            <a:r>
              <a:rPr lang="en-US" altLang="en-US" sz="1400" b="1"/>
              <a:t>                    name: $("#txtFld1").val(),</a:t>
            </a:r>
          </a:p>
          <a:p>
            <a:pPr lvl="1">
              <a:buFontTx/>
              <a:buNone/>
            </a:pPr>
            <a:r>
              <a:rPr lang="en-US" altLang="en-US" sz="1400" b="1"/>
              <a:t>                    email: $("#txtFld2").val(),</a:t>
            </a:r>
          </a:p>
          <a:p>
            <a:pPr lvl="1">
              <a:buFontTx/>
              <a:buNone/>
            </a:pPr>
            <a:r>
              <a:rPr lang="en-US" altLang="en-US" sz="1400" b="1"/>
              <a:t>                }</a:t>
            </a:r>
          </a:p>
          <a:p>
            <a:pPr>
              <a:buFontTx/>
              <a:buNone/>
            </a:pPr>
            <a:r>
              <a:rPr lang="en-US" altLang="en-US" sz="1600"/>
              <a:t> </a:t>
            </a:r>
          </a:p>
          <a:p>
            <a:pPr>
              <a:buFontTx/>
              <a:buNone/>
            </a:pPr>
            <a:r>
              <a:rPr lang="en-US" altLang="en-US" sz="1600"/>
              <a:t> </a:t>
            </a:r>
            <a:r>
              <a:rPr lang="en-US" altLang="en-US" sz="1800"/>
              <a:t>$.ajax({</a:t>
            </a:r>
          </a:p>
          <a:p>
            <a:pPr>
              <a:buFontTx/>
              <a:buNone/>
            </a:pPr>
            <a:r>
              <a:rPr lang="en-US" altLang="en-US" sz="1800"/>
              <a:t>                    type: 'POST',</a:t>
            </a:r>
          </a:p>
          <a:p>
            <a:pPr>
              <a:buFontTx/>
              <a:buNone/>
            </a:pPr>
            <a:r>
              <a:rPr lang="en-US" altLang="en-US" sz="1800"/>
              <a:t>                    url: 'Home/sendJson',</a:t>
            </a:r>
          </a:p>
          <a:p>
            <a:pPr>
              <a:buFontTx/>
              <a:buNone/>
            </a:pPr>
            <a:r>
              <a:rPr lang="en-US" altLang="en-US" sz="1800"/>
              <a:t>                    data: user,</a:t>
            </a:r>
          </a:p>
          <a:p>
            <a:pPr>
              <a:buFontTx/>
              <a:buNone/>
            </a:pPr>
            <a:r>
              <a:rPr lang="en-US" altLang="en-US" sz="1800"/>
              <a:t>                    dataType:'json',</a:t>
            </a:r>
          </a:p>
          <a:p>
            <a:pPr>
              <a:buFontTx/>
              <a:buNone/>
            </a:pPr>
            <a:r>
              <a:rPr lang="en-US" altLang="en-US" sz="1800"/>
              <a:t>                    success: function (data) {</a:t>
            </a:r>
          </a:p>
          <a:p>
            <a:pPr>
              <a:buFontTx/>
              <a:buNone/>
            </a:pPr>
            <a:r>
              <a:rPr lang="en-US" altLang="en-US" sz="1800"/>
              <a:t>                        alert(data);</a:t>
            </a:r>
          </a:p>
          <a:p>
            <a:pPr>
              <a:buFontTx/>
              <a:buNone/>
            </a:pPr>
            <a:r>
              <a:rPr lang="en-US" altLang="en-US" sz="1800"/>
              <a:t>                        $("#msg").html(data.name);</a:t>
            </a:r>
          </a:p>
          <a:p>
            <a:pPr>
              <a:buFontTx/>
              <a:buNone/>
            </a:pPr>
            <a:r>
              <a:rPr lang="en-US" altLang="en-US" sz="1800"/>
              <a:t>                    }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/>
              <a:t>                });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31271A7-4C62-C7F2-90A1-E2F9A6DFB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533400"/>
          </a:xfrm>
        </p:spPr>
        <p:txBody>
          <a:bodyPr/>
          <a:lstStyle/>
          <a:p>
            <a:r>
              <a:rPr lang="en-US" altLang="en-US" b="1" i="1"/>
              <a:t>The jQuery Function</a:t>
            </a:r>
            <a:endParaRPr lang="en-US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0132043-CB09-3E60-20E8-98CAAEFF2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$()  function  returns an  object containing an array of the DOM elements</a:t>
            </a:r>
          </a:p>
          <a:p>
            <a:endParaRPr lang="en-US" altLang="en-US" sz="1800"/>
          </a:p>
          <a:p>
            <a:pPr lvl="1"/>
            <a:r>
              <a:rPr lang="en-US" altLang="en-US" sz="1600" b="1">
                <a:solidFill>
                  <a:srgbClr val="C00000"/>
                </a:solidFill>
              </a:rPr>
              <a:t>Wraps the collected elements </a:t>
            </a:r>
            <a:r>
              <a:rPr lang="en-US" altLang="en-US" sz="1600" b="1"/>
              <a:t>with extended functionality</a:t>
            </a:r>
          </a:p>
          <a:p>
            <a:pPr lvl="1"/>
            <a:r>
              <a:rPr lang="en-US" altLang="en-US" sz="1600" b="1"/>
              <a:t>Made</a:t>
            </a:r>
            <a:r>
              <a:rPr lang="en-US" altLang="en-US" sz="1600" b="1">
                <a:solidFill>
                  <a:srgbClr val="C00000"/>
                </a:solidFill>
              </a:rPr>
              <a:t> ready for another action., </a:t>
            </a:r>
          </a:p>
          <a:p>
            <a:endParaRPr lang="en-US" altLang="en-US" sz="1800"/>
          </a:p>
          <a:p>
            <a:r>
              <a:rPr lang="en-US" altLang="en-US" sz="1800"/>
              <a:t>Takes selector as the argument</a:t>
            </a:r>
          </a:p>
          <a:p>
            <a:endParaRPr lang="en-US" altLang="en-US" sz="1800"/>
          </a:p>
          <a:p>
            <a:r>
              <a:rPr lang="en-US" altLang="en-US" sz="1800" b="1" u="sng"/>
              <a:t>$(selector)</a:t>
            </a:r>
          </a:p>
          <a:p>
            <a:r>
              <a:rPr lang="en-US" altLang="en-US" sz="1800"/>
              <a:t>Or</a:t>
            </a:r>
          </a:p>
          <a:p>
            <a:r>
              <a:rPr lang="en-US" altLang="en-US" sz="1800" b="1" u="sng"/>
              <a:t>jQuery(selector)</a:t>
            </a:r>
          </a:p>
          <a:p>
            <a:endParaRPr lang="en-US" altLang="en-US" sz="1800" b="1" u="sng"/>
          </a:p>
          <a:p>
            <a:r>
              <a:rPr lang="en-US" altLang="en-US" sz="1800"/>
              <a:t>$ is an alias for the jQuery() function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81AA256-82BA-D886-C5EA-309924F23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609600"/>
          </a:xfrm>
        </p:spPr>
        <p:txBody>
          <a:bodyPr/>
          <a:lstStyle/>
          <a:p>
            <a:r>
              <a:rPr lang="en-US" altLang="en-US"/>
              <a:t>First JQUERY-Anonymous Functions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5CB818C-5831-34E8-BFD4-9236817B1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dirty="0"/>
              <a:t>&lt;head&gt;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&lt;script type=</a:t>
            </a:r>
            <a:r>
              <a:rPr lang="en-US" altLang="en-US" i="1" dirty="0">
                <a:solidFill>
                  <a:srgbClr val="FF0000"/>
                </a:solidFill>
              </a:rPr>
              <a:t>"text/</a:t>
            </a:r>
            <a:r>
              <a:rPr lang="en-US" altLang="en-US" i="1" dirty="0" err="1">
                <a:solidFill>
                  <a:srgbClr val="FF0000"/>
                </a:solidFill>
              </a:rPr>
              <a:t>javascript</a:t>
            </a:r>
            <a:r>
              <a:rPr lang="en-US" altLang="en-US" i="1" dirty="0">
                <a:solidFill>
                  <a:srgbClr val="FF0000"/>
                </a:solidFill>
              </a:rPr>
              <a:t>" </a:t>
            </a:r>
            <a:r>
              <a:rPr lang="en-US" altLang="en-US" i="1" dirty="0" err="1">
                <a:solidFill>
                  <a:srgbClr val="FF0000"/>
                </a:solidFill>
              </a:rPr>
              <a:t>src</a:t>
            </a:r>
            <a:r>
              <a:rPr lang="en-US" altLang="en-US" i="1" dirty="0">
                <a:solidFill>
                  <a:srgbClr val="FF0000"/>
                </a:solidFill>
              </a:rPr>
              <a:t>="</a:t>
            </a:r>
            <a:r>
              <a:rPr lang="en-US" altLang="en-US" i="1" dirty="0" err="1">
                <a:solidFill>
                  <a:srgbClr val="FF0000"/>
                </a:solidFill>
              </a:rPr>
              <a:t>js</a:t>
            </a:r>
            <a:r>
              <a:rPr lang="en-US" altLang="en-US" i="1" dirty="0">
                <a:solidFill>
                  <a:srgbClr val="FF0000"/>
                </a:solidFill>
              </a:rPr>
              <a:t>/</a:t>
            </a:r>
            <a:r>
              <a:rPr lang="en-US" altLang="en-US" i="1" dirty="0" err="1">
                <a:solidFill>
                  <a:srgbClr val="FF0000"/>
                </a:solidFill>
              </a:rPr>
              <a:t>jquery.js</a:t>
            </a:r>
            <a:r>
              <a:rPr lang="en-US" altLang="en-US" i="1" dirty="0">
                <a:solidFill>
                  <a:srgbClr val="FF0000"/>
                </a:solidFill>
              </a:rPr>
              <a:t>"&gt;&lt;/script&gt;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&lt;script type=</a:t>
            </a:r>
            <a:r>
              <a:rPr lang="en-US" altLang="en-US" i="1" dirty="0"/>
              <a:t>"text/</a:t>
            </a:r>
            <a:r>
              <a:rPr lang="en-US" altLang="en-US" i="1" dirty="0" err="1"/>
              <a:t>javascript</a:t>
            </a:r>
            <a:r>
              <a:rPr lang="en-US" altLang="en-US" i="1" dirty="0"/>
              <a:t>" &gt;</a:t>
            </a:r>
          </a:p>
          <a:p>
            <a:pPr lvl="1">
              <a:buFontTx/>
              <a:buNone/>
            </a:pPr>
            <a:endParaRPr lang="en-US" altLang="en-US" i="1" dirty="0"/>
          </a:p>
          <a:p>
            <a:pPr lvl="1"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7030A0"/>
                </a:solidFill>
              </a:rPr>
              <a:t>$(document).ready(</a:t>
            </a:r>
            <a:r>
              <a:rPr lang="en-US" altLang="en-US" b="1" dirty="0">
                <a:solidFill>
                  <a:srgbClr val="7030A0"/>
                </a:solidFill>
              </a:rPr>
              <a:t>function() { </a:t>
            </a:r>
          </a:p>
          <a:p>
            <a:pPr lvl="1">
              <a:buFontTx/>
              <a:buNone/>
            </a:pPr>
            <a:endParaRPr lang="en-US" altLang="en-US" dirty="0">
              <a:solidFill>
                <a:srgbClr val="7030A0"/>
              </a:solidFill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7030A0"/>
                </a:solidFill>
              </a:rPr>
              <a:t>		   $("#</a:t>
            </a:r>
            <a:r>
              <a:rPr lang="en-US" altLang="en-US" dirty="0" err="1">
                <a:solidFill>
                  <a:srgbClr val="7030A0"/>
                </a:solidFill>
              </a:rPr>
              <a:t>msgId</a:t>
            </a:r>
            <a:r>
              <a:rPr lang="en-US" altLang="en-US" dirty="0">
                <a:solidFill>
                  <a:srgbClr val="7030A0"/>
                </a:solidFill>
              </a:rPr>
              <a:t>").html("&lt;b&gt;Hello From </a:t>
            </a:r>
            <a:r>
              <a:rPr lang="en-US" altLang="en-US" dirty="0" err="1">
                <a:solidFill>
                  <a:srgbClr val="7030A0"/>
                </a:solidFill>
              </a:rPr>
              <a:t>JQuery</a:t>
            </a:r>
            <a:r>
              <a:rPr lang="en-US" altLang="en-US" dirty="0">
                <a:solidFill>
                  <a:srgbClr val="7030A0"/>
                </a:solidFill>
              </a:rPr>
              <a:t>&lt;b&gt;");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7030A0"/>
                </a:solidFill>
              </a:rPr>
              <a:t>	});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&lt;/script&gt;</a:t>
            </a:r>
          </a:p>
          <a:p>
            <a:pPr lvl="1">
              <a:buFontTx/>
              <a:buNone/>
            </a:pPr>
            <a:r>
              <a:rPr lang="en-US" altLang="en-US" dirty="0"/>
              <a:t>&lt;/head&gt;</a:t>
            </a:r>
          </a:p>
          <a:p>
            <a:pPr lvl="1">
              <a:buFontTx/>
              <a:buNone/>
            </a:pPr>
            <a:r>
              <a:rPr lang="en-US" altLang="en-US" dirty="0"/>
              <a:t>&lt;body&gt;</a:t>
            </a:r>
          </a:p>
          <a:p>
            <a:pPr lvl="1">
              <a:buFontTx/>
              <a:buNone/>
            </a:pPr>
            <a:r>
              <a:rPr lang="en-US" altLang="en-US" dirty="0"/>
              <a:t>            </a:t>
            </a:r>
            <a:r>
              <a:rPr lang="en-US" altLang="en-US" b="1" dirty="0">
                <a:solidFill>
                  <a:srgbClr val="C00000"/>
                </a:solidFill>
              </a:rPr>
              <a:t>&lt;div id=</a:t>
            </a:r>
            <a:r>
              <a:rPr lang="en-US" altLang="en-US" b="1" i="1" dirty="0">
                <a:solidFill>
                  <a:srgbClr val="C00000"/>
                </a:solidFill>
              </a:rPr>
              <a:t>"</a:t>
            </a:r>
            <a:r>
              <a:rPr lang="en-US" altLang="en-US" b="1" i="1" dirty="0" err="1">
                <a:solidFill>
                  <a:srgbClr val="C00000"/>
                </a:solidFill>
              </a:rPr>
              <a:t>msgId</a:t>
            </a:r>
            <a:r>
              <a:rPr lang="en-US" altLang="en-US" b="1" i="1" dirty="0">
                <a:solidFill>
                  <a:srgbClr val="C00000"/>
                </a:solidFill>
              </a:rPr>
              <a:t>"&gt;&lt;/div&gt;</a:t>
            </a:r>
          </a:p>
          <a:p>
            <a:pPr lvl="1">
              <a:buFontTx/>
              <a:buNone/>
            </a:pPr>
            <a:r>
              <a:rPr lang="en-US" altLang="en-US" i="1" dirty="0"/>
              <a:t>&lt;/body&gt;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1EF61E-C6CD-5BD3-4E1D-230E6AB8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</a:t>
            </a:r>
          </a:p>
        </p:txBody>
      </p:sp>
      <p:sp>
        <p:nvSpPr>
          <p:cNvPr id="10243" name="Text Placeholder 4">
            <a:extLst>
              <a:ext uri="{FF2B5EF4-FFF2-40B4-BE49-F238E27FC236}">
                <a16:creationId xmlns:a16="http://schemas.microsoft.com/office/drawing/2014/main" id="{494F3725-75FF-FA4B-6CF4-10641C87F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7CE400A-6A54-9756-2755-D3DE44298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E2F9-351B-C709-9962-FF88761B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jQuery selectors work the same as CSS selectors:</a:t>
            </a:r>
          </a:p>
          <a:p>
            <a:pPr>
              <a:defRPr/>
            </a:pPr>
            <a:endParaRPr lang="en-US" dirty="0"/>
          </a:p>
          <a:p>
            <a:pPr marL="342900" lvl="1" indent="-342900">
              <a:buFontTx/>
              <a:buChar char="•"/>
              <a:defRPr/>
            </a:pPr>
            <a:r>
              <a:rPr lang="en-US" sz="2000" dirty="0">
                <a:cs typeface="Consolas" pitchFamily="49" charset="0"/>
              </a:rPr>
              <a:t>$(</a:t>
            </a:r>
            <a:r>
              <a:rPr lang="en-US" sz="2000" dirty="0">
                <a:solidFill>
                  <a:srgbClr val="F68521"/>
                </a:solidFill>
                <a:cs typeface="Consolas" pitchFamily="49" charset="0"/>
              </a:rPr>
              <a:t>“*”</a:t>
            </a:r>
            <a:r>
              <a:rPr lang="en-US" sz="2000" dirty="0">
                <a:cs typeface="Consolas" pitchFamily="49" charset="0"/>
              </a:rPr>
              <a:t>)  -  </a:t>
            </a:r>
            <a:r>
              <a:rPr lang="en-US" sz="2000" i="1" dirty="0">
                <a:solidFill>
                  <a:srgbClr val="00B050"/>
                </a:solidFill>
                <a:cs typeface="Consolas" pitchFamily="49" charset="0"/>
              </a:rPr>
              <a:t>//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Selectors return a pseudo-array of jQuery elements</a:t>
            </a:r>
          </a:p>
          <a:p>
            <a:pPr marL="342900" lvl="1" indent="-342900">
              <a:buFontTx/>
              <a:buChar char="•"/>
              <a:defRPr/>
            </a:pPr>
            <a:endParaRPr lang="en-US" sz="2000" dirty="0">
              <a:cs typeface="Consolas" pitchFamily="49" charset="0"/>
            </a:endParaRPr>
          </a:p>
          <a:p>
            <a:pPr>
              <a:defRPr/>
            </a:pPr>
            <a:r>
              <a:rPr lang="en-US" sz="1800" dirty="0"/>
              <a:t>Selectors  start with   </a:t>
            </a:r>
            <a:r>
              <a:rPr lang="en-US" sz="1800" b="1" dirty="0"/>
              <a:t>$(), representing the global jQuery function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It can take following  arguments 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b="1" dirty="0"/>
              <a:t>Tag Name:  </a:t>
            </a:r>
            <a:r>
              <a:rPr lang="en-US" sz="1800" dirty="0"/>
              <a:t>Represents a tag name available in the DOM. </a:t>
            </a:r>
          </a:p>
          <a:p>
            <a:pPr>
              <a:defRPr/>
            </a:pPr>
            <a:r>
              <a:rPr lang="en-US" sz="1800" b="1" dirty="0"/>
              <a:t>Tag ID:         </a:t>
            </a:r>
            <a:r>
              <a:rPr lang="en-US" sz="1800" dirty="0"/>
              <a:t>Represents a tag available with the given ID in the DOM. </a:t>
            </a:r>
          </a:p>
          <a:p>
            <a:pPr>
              <a:defRPr/>
            </a:pPr>
            <a:r>
              <a:rPr lang="en-US" sz="1800" b="1" dirty="0"/>
              <a:t>Tag Class :  </a:t>
            </a:r>
            <a:r>
              <a:rPr lang="en-US" sz="1800" dirty="0"/>
              <a:t>Represents a tag available with the given class in the DOM. </a:t>
            </a:r>
          </a:p>
          <a:p>
            <a:pPr marL="742950" lvl="2" indent="-342900">
              <a:defRPr/>
            </a:pPr>
            <a:endParaRPr lang="en-US" sz="2000" dirty="0">
              <a:cs typeface="Consolas" pitchFamily="49" charset="0"/>
            </a:endParaRPr>
          </a:p>
          <a:p>
            <a:pPr>
              <a:defRPr/>
            </a:pPr>
            <a:r>
              <a:rPr lang="en-US" i="1" dirty="0"/>
              <a:t>If more than one element has the same id only the first matched element in the DOM will be returned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3D6D6B6-D4FB-2938-B81E-5633590A3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Selectors 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33A7731-C2EB-1ED4-22FE-FC45336FA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&lt;p id=</a:t>
            </a:r>
            <a:r>
              <a:rPr lang="en-US" altLang="en-US" i="1"/>
              <a:t>"</a:t>
            </a:r>
            <a:r>
              <a:rPr lang="en-US" altLang="en-US" i="1">
                <a:solidFill>
                  <a:srgbClr val="BC0411"/>
                </a:solidFill>
              </a:rPr>
              <a:t>id1</a:t>
            </a:r>
            <a:r>
              <a:rPr lang="en-US" altLang="en-US" i="1"/>
              <a:t>"&gt;Java&lt;/p&gt;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&lt;p id=</a:t>
            </a:r>
            <a:r>
              <a:rPr lang="en-US" altLang="en-US" i="1"/>
              <a:t>"id2" class="</a:t>
            </a:r>
            <a:r>
              <a:rPr lang="en-US" altLang="en-US" i="1">
                <a:solidFill>
                  <a:srgbClr val="BC0411"/>
                </a:solidFill>
              </a:rPr>
              <a:t>style1</a:t>
            </a:r>
            <a:r>
              <a:rPr lang="en-US" altLang="en-US" i="1"/>
              <a:t>"&gt;JEE&lt;/p&gt;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b="1">
                <a:solidFill>
                  <a:srgbClr val="BC0411"/>
                </a:solidFill>
              </a:rPr>
              <a:t>&lt;div&gt;</a:t>
            </a:r>
            <a:r>
              <a:rPr lang="en-US" altLang="en-US" b="1" i="1">
                <a:solidFill>
                  <a:srgbClr val="BC0411"/>
                </a:solidFill>
              </a:rPr>
              <a:t>Spring&lt;/div&gt;</a:t>
            </a:r>
          </a:p>
          <a:p>
            <a:endParaRPr lang="en-US" altLang="en-US"/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55868A2A-AC89-776B-BE8B-F251517F4CF5}"/>
              </a:ext>
            </a:extLst>
          </p:cNvPr>
          <p:cNvSpPr/>
          <p:nvPr/>
        </p:nvSpPr>
        <p:spPr bwMode="auto">
          <a:xfrm>
            <a:off x="4876800" y="1371600"/>
            <a:ext cx="3200400" cy="685800"/>
          </a:xfrm>
          <a:prstGeom prst="wedgeEllipseCallout">
            <a:avLst>
              <a:gd name="adj1" fmla="val -102322"/>
              <a:gd name="adj2" fmla="val 97527"/>
            </a:avLst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b="1" dirty="0">
                <a:latin typeface="Arial" charset="0"/>
                <a:cs typeface="Arial" charset="0"/>
              </a:rPr>
              <a:t>=$("#id1").text();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C8077FF8-C711-2806-AB1F-BDB01F18867C}"/>
              </a:ext>
            </a:extLst>
          </p:cNvPr>
          <p:cNvSpPr/>
          <p:nvPr/>
        </p:nvSpPr>
        <p:spPr bwMode="auto">
          <a:xfrm>
            <a:off x="5638800" y="2895600"/>
            <a:ext cx="3276600" cy="685800"/>
          </a:xfrm>
          <a:prstGeom prst="wedgeEllipseCallout">
            <a:avLst>
              <a:gd name="adj1" fmla="val -74946"/>
              <a:gd name="adj2" fmla="val 41031"/>
            </a:avLst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b="1" dirty="0">
                <a:latin typeface="Arial" charset="0"/>
                <a:cs typeface="Arial" charset="0"/>
              </a:rPr>
              <a:t>$(".style1").text();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F11B4D5E-510D-9E92-B913-CD78CCF0A179}"/>
              </a:ext>
            </a:extLst>
          </p:cNvPr>
          <p:cNvSpPr/>
          <p:nvPr/>
        </p:nvSpPr>
        <p:spPr bwMode="auto">
          <a:xfrm>
            <a:off x="5105400" y="4724400"/>
            <a:ext cx="3505200" cy="685800"/>
          </a:xfrm>
          <a:prstGeom prst="wedgeEllipseCallout">
            <a:avLst>
              <a:gd name="adj1" fmla="val -102908"/>
              <a:gd name="adj2" fmla="val -91398"/>
            </a:avLst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b="1" dirty="0">
                <a:latin typeface="Arial" charset="0"/>
                <a:cs typeface="Arial" charset="0"/>
              </a:rPr>
              <a:t>=$(“div“).text();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D8ADA9F-1A10-3894-3A26-44C2BC91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381000"/>
          </a:xfrm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Form Selectors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79C2B30-B8C7-4EB4-DBD3-7E61025559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altLang="en-US" b="1"/>
          </a:p>
          <a:p>
            <a:r>
              <a:rPr lang="en-US" altLang="en-US" b="1"/>
              <a:t>:input     -&gt; </a:t>
            </a:r>
            <a:r>
              <a:rPr lang="en-US" altLang="en-US"/>
              <a:t>Input, textarea, select, and button elements</a:t>
            </a:r>
          </a:p>
          <a:p>
            <a:r>
              <a:rPr lang="en-US" altLang="en-US" b="1"/>
              <a:t>:enabled  -&gt; </a:t>
            </a:r>
            <a:r>
              <a:rPr lang="en-US" altLang="en-US"/>
              <a:t>Form elements that are enabled</a:t>
            </a:r>
          </a:p>
          <a:p>
            <a:r>
              <a:rPr lang="en-US" altLang="en-US" b="1"/>
              <a:t>:disabled  -&gt; </a:t>
            </a:r>
            <a:r>
              <a:rPr lang="en-US" altLang="en-US"/>
              <a:t>Form elements that are disabled</a:t>
            </a:r>
          </a:p>
          <a:p>
            <a:r>
              <a:rPr lang="en-US" altLang="en-US" b="1"/>
              <a:t>:checked</a:t>
            </a:r>
            <a:r>
              <a:rPr lang="en-US" altLang="en-US"/>
              <a:t>  -&gt; Radio buttons or checkboxes that are checked</a:t>
            </a:r>
          </a:p>
          <a:p>
            <a:r>
              <a:rPr lang="en-US" altLang="en-US" b="1"/>
              <a:t>:selected -&gt;</a:t>
            </a:r>
            <a:r>
              <a:rPr lang="en-US" altLang="en-US"/>
              <a:t> Option elements that are selected</a:t>
            </a:r>
          </a:p>
          <a:p>
            <a:endParaRPr lang="en-US" altLang="en-US"/>
          </a:p>
          <a:p>
            <a:r>
              <a:rPr lang="en-US" altLang="en-US"/>
              <a:t>$(":checkbox")implies $("*:checkbox")).</a:t>
            </a:r>
          </a:p>
          <a:p>
            <a:endParaRPr lang="en-US" altLang="en-US"/>
          </a:p>
          <a:p>
            <a:r>
              <a:rPr lang="en-US" altLang="en-US"/>
              <a:t> </a:t>
            </a:r>
            <a:r>
              <a:rPr lang="en-US" altLang="en-US" b="1"/>
              <a:t>var retVal =$("input:text#txtFld1").val();</a:t>
            </a:r>
          </a:p>
          <a:p>
            <a:endParaRPr lang="en-US" altLang="en-US" b="1"/>
          </a:p>
          <a:p>
            <a:r>
              <a:rPr lang="en-US" altLang="en-US"/>
              <a:t>var retVal=$("input:radio[name=rad]:checked").val();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es">
  <a:themeElements>
    <a:clrScheme name="vees 14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FF0000"/>
      </a:accent1>
      <a:accent2>
        <a:srgbClr val="FF99CC"/>
      </a:accent2>
      <a:accent3>
        <a:srgbClr val="FFCAE2"/>
      </a:accent3>
      <a:accent4>
        <a:srgbClr val="000000"/>
      </a:accent4>
      <a:accent5>
        <a:srgbClr val="FFAAAA"/>
      </a:accent5>
      <a:accent6>
        <a:srgbClr val="E78AB9"/>
      </a:accent6>
      <a:hlink>
        <a:srgbClr val="9933FF"/>
      </a:hlink>
      <a:folHlink>
        <a:srgbClr val="44C63A"/>
      </a:folHlink>
    </a:clrScheme>
    <a:fontScheme name="ve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ees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040</Template>
  <TotalTime>79790</TotalTime>
  <Words>2342</Words>
  <Application>Microsoft Macintosh PowerPoint</Application>
  <PresentationFormat>On-screen Show (4:3)</PresentationFormat>
  <Paragraphs>397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Times New Roman</vt:lpstr>
      <vt:lpstr>Tahoma</vt:lpstr>
      <vt:lpstr>Consolas</vt:lpstr>
      <vt:lpstr>vees</vt:lpstr>
      <vt:lpstr>PowerPoint Presentation</vt:lpstr>
      <vt:lpstr>History of jQuery</vt:lpstr>
      <vt:lpstr>Adding JQuery</vt:lpstr>
      <vt:lpstr>The jQuery Function</vt:lpstr>
      <vt:lpstr>First JQUERY-Anonymous Functions</vt:lpstr>
      <vt:lpstr>Selection</vt:lpstr>
      <vt:lpstr>Basic Selectors</vt:lpstr>
      <vt:lpstr>Basic Selectors </vt:lpstr>
      <vt:lpstr> Form Selectors </vt:lpstr>
      <vt:lpstr>Event Handling </vt:lpstr>
      <vt:lpstr>Event Handling</vt:lpstr>
      <vt:lpstr>On Method</vt:lpstr>
      <vt:lpstr>On Method</vt:lpstr>
      <vt:lpstr>Dom Manipulation</vt:lpstr>
      <vt:lpstr> Creating Elements</vt:lpstr>
      <vt:lpstr>Inserting Elements</vt:lpstr>
      <vt:lpstr> Inserting an Element Before Another Element </vt:lpstr>
      <vt:lpstr>Inserting an Element as the Last Child of a Parent</vt:lpstr>
      <vt:lpstr>Jquery –ajax interaction</vt:lpstr>
      <vt:lpstr>PowerPoint Presentation</vt:lpstr>
      <vt:lpstr>Ajax Interaction</vt:lpstr>
      <vt:lpstr>XMLHttpRequest </vt:lpstr>
      <vt:lpstr> Server-Side AJAX Request Processing  </vt:lpstr>
      <vt:lpstr>$.ajax() – Façade Pattern</vt:lpstr>
      <vt:lpstr>Get and Post Method</vt:lpstr>
      <vt:lpstr>$.ajax()</vt:lpstr>
      <vt:lpstr>$.ajax()</vt:lpstr>
      <vt:lpstr>Core Ajax</vt:lpstr>
      <vt:lpstr>JSON Syntax Rules </vt:lpstr>
      <vt:lpstr>Working With Json Data</vt:lpstr>
      <vt:lpstr>Ajax with JSON Data</vt:lpstr>
      <vt:lpstr>JSON Response</vt:lpstr>
      <vt:lpstr>Working with JSON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Srivatsan</dc:creator>
  <cp:lastModifiedBy>Srivatsan Krishnamachari</cp:lastModifiedBy>
  <cp:revision>2302</cp:revision>
  <dcterms:created xsi:type="dcterms:W3CDTF">1601-01-01T00:00:00Z</dcterms:created>
  <dcterms:modified xsi:type="dcterms:W3CDTF">2024-06-05T15:58:40Z</dcterms:modified>
</cp:coreProperties>
</file>