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3"/>
  </p:notesMasterIdLst>
  <p:sldIdLst>
    <p:sldId id="256" r:id="rId2"/>
    <p:sldId id="665" r:id="rId3"/>
    <p:sldId id="3409" r:id="rId4"/>
    <p:sldId id="420" r:id="rId5"/>
    <p:sldId id="421" r:id="rId6"/>
    <p:sldId id="875" r:id="rId7"/>
    <p:sldId id="402" r:id="rId8"/>
    <p:sldId id="449" r:id="rId9"/>
    <p:sldId id="3410" r:id="rId10"/>
    <p:sldId id="861" r:id="rId11"/>
    <p:sldId id="664" r:id="rId12"/>
    <p:sldId id="663" r:id="rId13"/>
    <p:sldId id="796" r:id="rId14"/>
    <p:sldId id="799" r:id="rId15"/>
    <p:sldId id="482" r:id="rId16"/>
    <p:sldId id="462" r:id="rId17"/>
    <p:sldId id="731" r:id="rId18"/>
    <p:sldId id="463" r:id="rId19"/>
    <p:sldId id="630" r:id="rId20"/>
    <p:sldId id="483" r:id="rId21"/>
    <p:sldId id="632" r:id="rId22"/>
    <p:sldId id="633" r:id="rId23"/>
    <p:sldId id="634" r:id="rId24"/>
    <p:sldId id="635" r:id="rId25"/>
    <p:sldId id="636" r:id="rId26"/>
    <p:sldId id="642" r:id="rId27"/>
    <p:sldId id="644" r:id="rId28"/>
    <p:sldId id="643" r:id="rId29"/>
    <p:sldId id="645" r:id="rId30"/>
    <p:sldId id="3415" r:id="rId31"/>
    <p:sldId id="3416" r:id="rId32"/>
    <p:sldId id="3417" r:id="rId33"/>
    <p:sldId id="3418" r:id="rId34"/>
    <p:sldId id="639" r:id="rId35"/>
    <p:sldId id="640" r:id="rId36"/>
    <p:sldId id="666" r:id="rId37"/>
    <p:sldId id="667" r:id="rId38"/>
    <p:sldId id="668" r:id="rId39"/>
    <p:sldId id="669" r:id="rId40"/>
    <p:sldId id="670" r:id="rId41"/>
    <p:sldId id="3391" r:id="rId42"/>
    <p:sldId id="3433" r:id="rId43"/>
    <p:sldId id="3434" r:id="rId44"/>
    <p:sldId id="671" r:id="rId45"/>
    <p:sldId id="672" r:id="rId46"/>
    <p:sldId id="673" r:id="rId47"/>
    <p:sldId id="674" r:id="rId48"/>
    <p:sldId id="828" r:id="rId49"/>
    <p:sldId id="882" r:id="rId50"/>
    <p:sldId id="883" r:id="rId51"/>
    <p:sldId id="3450" r:id="rId52"/>
    <p:sldId id="3419" r:id="rId53"/>
    <p:sldId id="3420" r:id="rId54"/>
    <p:sldId id="3432" r:id="rId55"/>
    <p:sldId id="425" r:id="rId56"/>
    <p:sldId id="464" r:id="rId57"/>
    <p:sldId id="427" r:id="rId58"/>
    <p:sldId id="431" r:id="rId59"/>
    <p:sldId id="543" r:id="rId60"/>
    <p:sldId id="585" r:id="rId61"/>
    <p:sldId id="546" r:id="rId62"/>
    <p:sldId id="532" r:id="rId63"/>
    <p:sldId id="534" r:id="rId64"/>
    <p:sldId id="535" r:id="rId65"/>
    <p:sldId id="537" r:id="rId66"/>
    <p:sldId id="512" r:id="rId67"/>
    <p:sldId id="538" r:id="rId68"/>
    <p:sldId id="539" r:id="rId69"/>
    <p:sldId id="892" r:id="rId70"/>
    <p:sldId id="893" r:id="rId71"/>
    <p:sldId id="894" r:id="rId72"/>
    <p:sldId id="3435" r:id="rId73"/>
    <p:sldId id="3436" r:id="rId74"/>
    <p:sldId id="3442" r:id="rId75"/>
    <p:sldId id="3443" r:id="rId76"/>
    <p:sldId id="3444" r:id="rId77"/>
    <p:sldId id="3445" r:id="rId78"/>
    <p:sldId id="3446" r:id="rId79"/>
    <p:sldId id="3447" r:id="rId80"/>
    <p:sldId id="3448" r:id="rId81"/>
    <p:sldId id="884" r:id="rId82"/>
    <p:sldId id="885" r:id="rId83"/>
    <p:sldId id="886" r:id="rId84"/>
    <p:sldId id="890" r:id="rId85"/>
    <p:sldId id="891" r:id="rId86"/>
    <p:sldId id="887" r:id="rId87"/>
    <p:sldId id="888" r:id="rId88"/>
    <p:sldId id="572" r:id="rId89"/>
    <p:sldId id="557" r:id="rId90"/>
    <p:sldId id="560" r:id="rId91"/>
    <p:sldId id="629" r:id="rId92"/>
    <p:sldId id="714" r:id="rId93"/>
    <p:sldId id="855" r:id="rId94"/>
    <p:sldId id="858" r:id="rId95"/>
    <p:sldId id="3451" r:id="rId96"/>
    <p:sldId id="3453" r:id="rId97"/>
    <p:sldId id="3455" r:id="rId98"/>
    <p:sldId id="3457" r:id="rId99"/>
    <p:sldId id="3464" r:id="rId100"/>
    <p:sldId id="3456" r:id="rId101"/>
    <p:sldId id="3458" r:id="rId102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7"/>
    <p:restoredTop sz="94719"/>
  </p:normalViewPr>
  <p:slideViewPr>
    <p:cSldViewPr>
      <p:cViewPr varScale="1">
        <p:scale>
          <a:sx n="152" d="100"/>
          <a:sy n="152" d="100"/>
        </p:scale>
        <p:origin x="2544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924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>
            <a:extLst>
              <a:ext uri="{FF2B5EF4-FFF2-40B4-BE49-F238E27FC236}">
                <a16:creationId xmlns:a16="http://schemas.microsoft.com/office/drawing/2014/main" id="{6A473301-EEB8-5398-2826-0DBC08450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6E30159C-2B3C-541F-20E7-0DC25BA99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424E672C-1F5F-5269-86D2-5857661B0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62C3D40D-FDA3-7DC6-F0D0-FBD65E5FEB0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98CCFCE-5C22-AABA-7635-D7338C07BBA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025954A7-7234-EE8B-56B2-6BF1DC4AD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99F1131-A8B1-3423-0E19-A6D35A3910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4EF806A-E3DC-5248-A11F-672466C31F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FD080A8-3107-30FC-0C51-8A2F9CAA4B4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38E409-94B4-5348-8A94-7A91DC3B6D09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02E63B68-01BF-B7F4-D447-EAAEF7F00F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9447970-FE6B-13B0-F557-A1FE84681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F53E0EE-3033-1A93-9237-5DE738541F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B6BB98-63FF-D74F-A9FE-1C6BDEDA90C5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/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3A55A392-D3E6-8A82-95FF-5F9024D9A1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solidFill>
            <a:srgbClr val="FFFFFF"/>
          </a:solidFill>
          <a:ln/>
        </p:spPr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C3DF656B-3707-9992-DD8B-58F8BF55A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53EB9E6-27A4-05C2-D763-5E789976DD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B11243-05B9-3B43-A5BC-DCB2E76E9252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/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F3B97A8E-6382-00A2-2C6B-38A9FD59B2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solidFill>
            <a:srgbClr val="FFFFFF"/>
          </a:solidFill>
          <a:ln/>
        </p:spPr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4047ADA4-BC71-44F6-D541-448A76762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BC8E839C-6EF4-6C42-5B1B-4A4118AC36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52CE23-3CC1-6D47-AC90-F1D62ABC06FA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/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85A2AA28-9E69-3050-998B-EFE8C266B6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solidFill>
            <a:srgbClr val="FFFFFF"/>
          </a:solidFill>
          <a:ln/>
        </p:spPr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AEC9AB83-6A00-D2E9-1B37-F742B046E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02DB430-F7ED-DB5E-15AB-E9830DDBFD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A9BDD7-EB80-5C4B-B653-126B774B4A0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/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6D5E3420-5B5E-13DD-2325-16618D368F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solidFill>
            <a:srgbClr val="FFFFFF"/>
          </a:solidFill>
          <a:ln/>
        </p:spPr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A2C3EA34-C229-9A9D-162A-6FD79F9BC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A78B38DD-E115-A6F1-3042-F0C9C71ED0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2A48C3-EE3F-8548-8458-3C8CD79D190E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/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E5F5F176-E3F6-6201-AAAD-7662D23A79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solidFill>
            <a:srgbClr val="FFFFFF"/>
          </a:solidFill>
          <a:ln/>
        </p:spPr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312A4315-8677-F8BE-DF85-707441939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26D534DC-366A-D1D0-C516-0928BE5663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D7C934-6D73-CD49-BB54-1DE86592F974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/>
          </a:p>
        </p:txBody>
      </p:sp>
      <p:sp>
        <p:nvSpPr>
          <p:cNvPr id="74755" name="Rectangle 1">
            <a:extLst>
              <a:ext uri="{FF2B5EF4-FFF2-40B4-BE49-F238E27FC236}">
                <a16:creationId xmlns:a16="http://schemas.microsoft.com/office/drawing/2014/main" id="{C7341D38-F318-5862-EBF1-E19589FE1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BCE1FCF8-080D-B5AF-B222-3B20EAE40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FF1276E2-04A2-7690-BDD8-D796F6B80A0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68EC5D-1B6C-FA4D-BDAD-E2F9BE495427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/>
          </a:p>
        </p:txBody>
      </p:sp>
      <p:sp>
        <p:nvSpPr>
          <p:cNvPr id="82947" name="Rectangle 1">
            <a:extLst>
              <a:ext uri="{FF2B5EF4-FFF2-40B4-BE49-F238E27FC236}">
                <a16:creationId xmlns:a16="http://schemas.microsoft.com/office/drawing/2014/main" id="{22E08FC8-86AF-4574-67D5-0A7F9801C9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003B8D53-2844-A5E1-C461-1A128B90A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035D5B71-0C3F-CD77-4FDA-1B4EC20562F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B84016-89FF-5844-9F50-BBC582F05D27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en-US"/>
          </a:p>
        </p:txBody>
      </p:sp>
      <p:sp>
        <p:nvSpPr>
          <p:cNvPr id="91139" name="Rectangle 1">
            <a:extLst>
              <a:ext uri="{FF2B5EF4-FFF2-40B4-BE49-F238E27FC236}">
                <a16:creationId xmlns:a16="http://schemas.microsoft.com/office/drawing/2014/main" id="{0BB5E136-3D38-CA85-F90B-4C802D647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D2DFA001-85DF-A285-562F-0259F2480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>
            <a:extLst>
              <a:ext uri="{FF2B5EF4-FFF2-40B4-BE49-F238E27FC236}">
                <a16:creationId xmlns:a16="http://schemas.microsoft.com/office/drawing/2014/main" id="{031FC555-093F-7AD9-F2B5-05AFCEDE3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>
            <a:extLst>
              <a:ext uri="{FF2B5EF4-FFF2-40B4-BE49-F238E27FC236}">
                <a16:creationId xmlns:a16="http://schemas.microsoft.com/office/drawing/2014/main" id="{6992DDE9-050F-36C3-8718-450D38E1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Slide Number Placeholder 3">
            <a:extLst>
              <a:ext uri="{FF2B5EF4-FFF2-40B4-BE49-F238E27FC236}">
                <a16:creationId xmlns:a16="http://schemas.microsoft.com/office/drawing/2014/main" id="{8383AAFB-C938-3DCE-D945-64587CC5E8B4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1458D0-F446-6E42-AB83-090E0A459E87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FB153F84-C228-5EFC-88FC-70C915EE919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B72D9F-28CC-8F40-8B6D-CE2951E999E0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en-US"/>
          </a:p>
        </p:txBody>
      </p:sp>
      <p:sp>
        <p:nvSpPr>
          <p:cNvPr id="111619" name="Rectangle 1">
            <a:extLst>
              <a:ext uri="{FF2B5EF4-FFF2-40B4-BE49-F238E27FC236}">
                <a16:creationId xmlns:a16="http://schemas.microsoft.com/office/drawing/2014/main" id="{955EA993-1EE2-0289-8D94-37AB249BFA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1620" name="Rectangle 2">
            <a:extLst>
              <a:ext uri="{FF2B5EF4-FFF2-40B4-BE49-F238E27FC236}">
                <a16:creationId xmlns:a16="http://schemas.microsoft.com/office/drawing/2014/main" id="{9705A880-DD08-06C2-0652-AC45F2D95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ADDF233-3971-E67C-B770-BAB13CB99A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33A3B8-F237-8D48-B99E-7807D520AC76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595A6DBE-9784-D253-BFBB-8918980C66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solidFill>
            <a:srgbClr val="FFFFFF"/>
          </a:solidFill>
          <a:ln/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AC657F7-DDF6-F8BE-7A31-1ECCE2461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B52F316F-F2CA-9E3F-74C0-31F6BABFE39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239D06-575A-7147-8B4A-F09E9074F89B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90</a:t>
            </a:fld>
            <a:endParaRPr lang="en-US" altLang="en-US"/>
          </a:p>
        </p:txBody>
      </p:sp>
      <p:sp>
        <p:nvSpPr>
          <p:cNvPr id="113667" name="Rectangle 1">
            <a:extLst>
              <a:ext uri="{FF2B5EF4-FFF2-40B4-BE49-F238E27FC236}">
                <a16:creationId xmlns:a16="http://schemas.microsoft.com/office/drawing/2014/main" id="{29740642-9738-76D9-5BF6-ACCD51A3C4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3668" name="Rectangle 2">
            <a:extLst>
              <a:ext uri="{FF2B5EF4-FFF2-40B4-BE49-F238E27FC236}">
                <a16:creationId xmlns:a16="http://schemas.microsoft.com/office/drawing/2014/main" id="{67E4D7F4-CB11-5643-FCBB-801A5327E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F3AAA40-0553-0E63-BCA2-40A5F6937E3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0EC237-F2C2-9C45-89C0-E48A73023A96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/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FE1B4215-CED6-F7D5-521A-406BED5E7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222E5751-B027-3DDD-47DE-9D72E0F98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4EE09FA3-FED7-6792-EAEC-4F3247FA897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D74EE4-BF30-4F46-8BF7-5085F80C5B7D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/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127AF528-D8C5-D22D-F504-3FAA099E25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solidFill>
            <a:srgbClr val="FFFFFF"/>
          </a:solidFill>
          <a:ln/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DF5568F4-122D-24CC-123F-8E45C5B76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9DBC1DED-FECB-0C05-23FA-F897DCC88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FB147DF-90FA-AF4A-9CCC-4D2D34F090D1}" type="slidenum">
              <a:rPr lang="en-IN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7A0333D-3509-DB86-A76F-F0FFA265F95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5D516C-DAC4-8447-A57B-6188481F3DB0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/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084BFCBB-CCF7-5A25-9A7E-58126A0C64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5773A7A5-4F9C-BD6E-438D-AB468A58B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4A896F2-D85D-4B80-7D64-0CE9281B55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7BF7A7-C1D9-5649-80D6-81812BE3D3BA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/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B00F3A0F-5918-06D3-A987-C330073ADE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F8E32C66-4E8B-BE0F-3617-6DF89A8CA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4A2D6DE-07F2-E3A5-6F2A-14F5CB6950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D2872D-84AF-9441-8669-15FF258142BC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/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7F78D038-6E29-2740-820D-66D0519B55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5F4D2E32-C654-F2C5-0146-C7B863C5E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8657A23-1011-4DB0-2DFB-8A0FBAD6BC6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4C52FA-1E90-7843-868C-C412CAFD8EB6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DADB5A4-D947-7544-3307-51484BDECE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255DCE86-F616-4D91-0B56-4CF3E9A15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639E782-B9CB-CEA4-E8E2-84334FFD066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5E4B4E-C463-024F-AD45-D24AB0923CC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/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B1300629-4ABC-297B-3EBE-ECEF8E8FA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B279135F-4CE0-93EF-0230-040A2D504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169AE5-F3E8-EB5C-EAD6-AEF8EB764B2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D4A4F-855A-664F-B66B-CAB67A8EB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CF7649-4F06-B248-5C60-865092DF54F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E10F3-72AC-304E-B536-DA2F750C7E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8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5113"/>
            <a:ext cx="2055813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5113"/>
            <a:ext cx="60198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3A3C87-56AC-CDBB-BD4C-5BC2AB396E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3489D-8D0A-0243-B8EC-46D758E200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31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E4C4BB-1CE5-6C40-1DA9-AE34E049600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C9E75-2A20-9846-8956-F590D54091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15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B82FD4-DAB0-AF7E-1E2D-32EA85F4949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B8BAE-56F1-084A-9677-1B2F660CE4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93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13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13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4EFDC7-CEBC-143C-CA6E-BA50F39B5E0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F7899-8D95-0843-A3F0-AA184968A7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53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2BF05C8-4F41-7EED-E556-244BA7C8F15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754B4-4A76-FF49-A17E-6E173E30A7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10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D5D95D4-95FD-7F04-769F-F3A0779DACC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F937D-43AE-AE44-9812-2F3C75CA88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70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4278100-72B4-73D6-5247-0291141B4B8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B996D-C17F-B94B-B6F4-905BD956E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57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D120C3-1D54-36C6-C01A-2108A7740D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F8779-21EA-0C4B-97A7-E9F7B879A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38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AF6366-88D7-DDDD-75AD-BADCC9052E4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DAEE1-548E-834C-B208-188F16531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7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FBDC213D-D90A-8369-50F6-57B18B605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5113"/>
            <a:ext cx="82280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A3D9658-8F8D-D349-7698-47632F4E0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91EBD046-7B87-2CC4-EB47-42558E677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EC59B000-83F2-7BC3-BF3A-28A7411FB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865E15E-7297-7257-7633-317B493C573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1A4DAD9-7730-4243-A3BD-85A3772ED0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met_his_go.asp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8CFFD42C-207C-F1F1-17F2-AB27F3C2C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4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Java Script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>
              <a:solidFill>
                <a:srgbClr val="1C1C1C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>
              <a:solidFill>
                <a:srgbClr val="1C1C1C"/>
              </a:solidFill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F06032AD-CB95-F8AD-696C-B5A4EAB5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4339" name="Picture 3" descr="Brendan_Eich.jpg">
            <a:extLst>
              <a:ext uri="{FF2B5EF4-FFF2-40B4-BE49-F238E27FC236}">
                <a16:creationId xmlns:a16="http://schemas.microsoft.com/office/drawing/2014/main" id="{0F24EF5D-82DA-D77C-62A5-03C287182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648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ounded Rectangle 4">
            <a:extLst>
              <a:ext uri="{FF2B5EF4-FFF2-40B4-BE49-F238E27FC236}">
                <a16:creationId xmlns:a16="http://schemas.microsoft.com/office/drawing/2014/main" id="{936547B3-4BD7-8FC5-F56B-967514BA7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34000"/>
            <a:ext cx="3657600" cy="5334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solidFill>
                  <a:srgbClr val="C00000"/>
                </a:solidFill>
              </a:rPr>
              <a:t>Brenden Eich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28FD8D12-01AE-47E3-D424-F7D47B73B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Visual Studio Code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97241D66-D235-372F-FCB3-F03EFF41B4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lightweight but powerful source code editor </a:t>
            </a:r>
          </a:p>
          <a:p>
            <a:endParaRPr lang="en-US" altLang="en-US"/>
          </a:p>
          <a:p>
            <a:r>
              <a:rPr lang="en-US" altLang="en-US"/>
              <a:t>Available for Windows, macOS and Linux.</a:t>
            </a:r>
          </a:p>
          <a:p>
            <a:endParaRPr lang="en-US" altLang="en-US"/>
          </a:p>
          <a:p>
            <a:r>
              <a:rPr lang="en-US" altLang="en-US"/>
              <a:t>Built-in support for JavaScript, TypeScript and Node.js </a:t>
            </a:r>
          </a:p>
          <a:p>
            <a:endParaRPr lang="en-US" altLang="en-US"/>
          </a:p>
          <a:p>
            <a:r>
              <a:rPr lang="en-US" altLang="en-US"/>
              <a:t>Has rich extensions for other languages (C++, C#, Python, PHP, Go)</a:t>
            </a:r>
          </a:p>
          <a:p>
            <a:endParaRPr lang="en-US" altLang="en-US"/>
          </a:p>
          <a:p>
            <a:r>
              <a:rPr lang="en-US" altLang="en-US"/>
              <a:t>Download :</a:t>
            </a:r>
          </a:p>
          <a:p>
            <a:endParaRPr lang="en-US" altLang="en-US"/>
          </a:p>
          <a:p>
            <a:r>
              <a:rPr lang="en-US" altLang="en-US" b="1"/>
              <a:t>https://code.visualstudio.com/download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3DFA-5485-C245-4205-8E58FBFD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D2CF-CF2B-E6D7-9115-DC9D2B1FA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r>
              <a:rPr lang="en-US" sz="1800" dirty="0"/>
              <a:t>const table = </a:t>
            </a:r>
            <a:r>
              <a:rPr lang="en-US" sz="1800" dirty="0" err="1"/>
              <a:t>document.getElementById</a:t>
            </a:r>
            <a:r>
              <a:rPr lang="en-US" sz="1800" dirty="0"/>
              <a:t>("table");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const </a:t>
            </a:r>
            <a:r>
              <a:rPr lang="en-US" sz="1800" dirty="0" err="1"/>
              <a:t>tableAttrs</a:t>
            </a:r>
            <a:r>
              <a:rPr lang="en-US" sz="1800" dirty="0"/>
              <a:t> = </a:t>
            </a:r>
            <a:r>
              <a:rPr lang="en-US" sz="1800" dirty="0" err="1"/>
              <a:t>table.attributes</a:t>
            </a:r>
            <a:r>
              <a:rPr lang="en-US" sz="1800" dirty="0"/>
              <a:t>; 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for (let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tableAttrs.length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tableAttrs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</a:t>
            </a:r>
            <a:r>
              <a:rPr lang="en-US" sz="1800" dirty="0" err="1"/>
              <a:t>nodeName.toLowerCase</a:t>
            </a:r>
            <a:r>
              <a:rPr lang="en-US" sz="1800" dirty="0"/>
              <a:t>() === "border") {</a:t>
            </a:r>
          </a:p>
          <a:p>
            <a:pPr marL="457200" lvl="1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table.border</a:t>
            </a:r>
            <a:r>
              <a:rPr lang="en-US" sz="1800" dirty="0"/>
              <a:t> = "1";</a:t>
            </a:r>
          </a:p>
          <a:p>
            <a:pPr marL="457200" lvl="1" indent="0">
              <a:buNone/>
            </a:pPr>
            <a:r>
              <a:rPr lang="en-US" sz="1800" dirty="0"/>
              <a:t>  }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548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D266-8DB8-D1F1-CB8E-8D8823EA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B0E3-DB06-D88D-8BE1-6FFE3032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800" dirty="0"/>
              <a:t>const story = </a:t>
            </a:r>
            <a:r>
              <a:rPr lang="en-US" sz="1800" dirty="0" err="1"/>
              <a:t>document.body.querySelector</a:t>
            </a:r>
            <a:r>
              <a:rPr lang="en-US" sz="1800" dirty="0"/>
              <a:t>(".story");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const </a:t>
            </a:r>
            <a:r>
              <a:rPr lang="en-US" sz="1800" dirty="0" err="1"/>
              <a:t>setText</a:t>
            </a:r>
            <a:r>
              <a:rPr lang="en-US" sz="1800" dirty="0"/>
              <a:t> = </a:t>
            </a:r>
            <a:r>
              <a:rPr lang="en-US" sz="1800" dirty="0" err="1"/>
              <a:t>document.body.querySelector</a:t>
            </a:r>
            <a:r>
              <a:rPr lang="en-US" sz="1800" dirty="0"/>
              <a:t>("#set-text");</a:t>
            </a:r>
          </a:p>
          <a:p>
            <a:pPr marL="457200" lvl="1" indent="0">
              <a:buNone/>
            </a:pPr>
            <a:r>
              <a:rPr lang="en-US" sz="1800" dirty="0" err="1"/>
              <a:t>setText.addEventListener</a:t>
            </a:r>
            <a:r>
              <a:rPr lang="en-US" sz="1800" dirty="0"/>
              <a:t>("click", () =&gt; {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story.textContent</a:t>
            </a:r>
            <a:r>
              <a:rPr lang="en-US" sz="1800" dirty="0"/>
              <a:t> = "It was a dark and stormy night...";</a:t>
            </a:r>
          </a:p>
          <a:p>
            <a:pPr marL="457200" lvl="1" indent="0">
              <a:buNone/>
            </a:pPr>
            <a:r>
              <a:rPr lang="en-US" sz="1800" dirty="0"/>
              <a:t>});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const </a:t>
            </a:r>
            <a:r>
              <a:rPr lang="en-US" sz="1800" dirty="0" err="1"/>
              <a:t>clearText</a:t>
            </a:r>
            <a:r>
              <a:rPr lang="en-US" sz="1800" dirty="0"/>
              <a:t> = </a:t>
            </a:r>
            <a:r>
              <a:rPr lang="en-US" sz="1800" dirty="0" err="1"/>
              <a:t>document.body.querySelector</a:t>
            </a:r>
            <a:r>
              <a:rPr lang="en-US" sz="1800" dirty="0"/>
              <a:t>("#clear-text");</a:t>
            </a:r>
          </a:p>
          <a:p>
            <a:pPr marL="457200" lvl="1" indent="0">
              <a:buNone/>
            </a:pPr>
            <a:r>
              <a:rPr lang="en-US" sz="1800" dirty="0" err="1"/>
              <a:t>clearText.addEventListener</a:t>
            </a:r>
            <a:r>
              <a:rPr lang="en-US" sz="1800" dirty="0"/>
              <a:t>("click", () =&gt; {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story.textContent</a:t>
            </a:r>
            <a:r>
              <a:rPr lang="en-US" sz="1800" dirty="0"/>
              <a:t> = "";</a:t>
            </a:r>
          </a:p>
          <a:p>
            <a:pPr marL="457200" lvl="1" indent="0">
              <a:buNone/>
            </a:pPr>
            <a:r>
              <a:rPr lang="en-US" sz="1800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9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3">
            <a:extLst>
              <a:ext uri="{FF2B5EF4-FFF2-40B4-BE49-F238E27FC236}">
                <a16:creationId xmlns:a16="http://schemas.microsoft.com/office/drawing/2014/main" id="{4ED6EC43-3BCE-61C9-55AC-235290B6E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Script Object</a:t>
            </a:r>
          </a:p>
        </p:txBody>
      </p:sp>
      <p:sp>
        <p:nvSpPr>
          <p:cNvPr id="26626" name="Content Placeholder 4">
            <a:extLst>
              <a:ext uri="{FF2B5EF4-FFF2-40B4-BE49-F238E27FC236}">
                <a16:creationId xmlns:a16="http://schemas.microsoft.com/office/drawing/2014/main" id="{EA312357-09AF-7338-2F58-51BE547851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Everything in JavaScript is an object </a:t>
            </a:r>
          </a:p>
          <a:p>
            <a:endParaRPr lang="en-US" altLang="en-US"/>
          </a:p>
          <a:p>
            <a:r>
              <a:rPr lang="en-US" altLang="en-US"/>
              <a:t>Most Popular JavaScript Objects</a:t>
            </a:r>
          </a:p>
          <a:p>
            <a:endParaRPr lang="en-US" altLang="en-US"/>
          </a:p>
          <a:p>
            <a:pPr lvl="1"/>
            <a:r>
              <a:rPr lang="en-US" altLang="en-US" sz="2000" b="1"/>
              <a:t>Document </a:t>
            </a:r>
          </a:p>
          <a:p>
            <a:pPr lvl="2"/>
            <a:r>
              <a:rPr lang="en-US" altLang="en-US"/>
              <a:t>To manage the the web page</a:t>
            </a:r>
          </a:p>
          <a:p>
            <a:pPr lvl="1"/>
            <a:r>
              <a:rPr lang="en-US" altLang="en-US" sz="2000" b="1"/>
              <a:t>Math</a:t>
            </a:r>
            <a:r>
              <a:rPr lang="en-US" altLang="en-US" b="1"/>
              <a:t> </a:t>
            </a:r>
          </a:p>
          <a:p>
            <a:pPr lvl="2"/>
            <a:r>
              <a:rPr lang="en-US" altLang="en-US"/>
              <a:t>To generate random numbers and round off decimals;</a:t>
            </a:r>
            <a:endParaRPr lang="en-US" altLang="en-US" sz="2000" b="1"/>
          </a:p>
          <a:p>
            <a:pPr lvl="1"/>
            <a:r>
              <a:rPr lang="en-US" altLang="en-US" sz="2000" b="1"/>
              <a:t>Window</a:t>
            </a:r>
          </a:p>
          <a:p>
            <a:pPr lvl="2"/>
            <a:r>
              <a:rPr lang="en-US" altLang="en-US"/>
              <a:t>To Represent a Open window in the Browser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B9AAFEB7-27F0-DDB3-9AB0-B1823DEDA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rgbClr val="C00000"/>
                </a:solidFill>
                <a:latin typeface="Courier New" panose="02070309020205020404" pitchFamily="49" charset="0"/>
              </a:rPr>
              <a:t>getElementById</a:t>
            </a:r>
            <a:endParaRPr lang="en-IN" altLang="en-US">
              <a:solidFill>
                <a:srgbClr val="C00000"/>
              </a:solidFill>
            </a:endParaRP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2AA8D68A-B1D8-875D-FAEF-E65F82936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/>
              <a:t>Many HTML Elements </a:t>
            </a:r>
            <a:r>
              <a:rPr lang="en-US" altLang="en-US"/>
              <a:t>tags are  associated with an </a:t>
            </a:r>
            <a:r>
              <a:rPr lang="en-US" altLang="en-US" b="1"/>
              <a:t>id</a:t>
            </a:r>
            <a:r>
              <a:rPr lang="en-US" altLang="en-US"/>
              <a:t>. </a:t>
            </a:r>
          </a:p>
          <a:p>
            <a:pPr eaLnBrk="1" hangingPunct="1">
              <a:lnSpc>
                <a:spcPct val="150000"/>
              </a:lnSpc>
            </a:pPr>
            <a:endParaRPr lang="en-IN" altLang="en-US" b="1"/>
          </a:p>
          <a:p>
            <a:pPr eaLnBrk="1" hangingPunct="1">
              <a:lnSpc>
                <a:spcPct val="150000"/>
              </a:lnSpc>
            </a:pPr>
            <a:r>
              <a:rPr lang="en-IN" altLang="en-US" b="1"/>
              <a:t>document.getElementById(‘name’) </a:t>
            </a:r>
            <a:r>
              <a:rPr lang="en-IN" altLang="en-US"/>
              <a:t>can be used to get the reference of the HTML Element </a:t>
            </a:r>
          </a:p>
          <a:p>
            <a:pPr eaLnBrk="1" hangingPunct="1">
              <a:lnSpc>
                <a:spcPct val="150000"/>
              </a:lnSpc>
            </a:pPr>
            <a:endParaRPr lang="en-IN" altLang="en-US"/>
          </a:p>
          <a:p>
            <a:pPr eaLnBrk="1" hangingPunct="1">
              <a:lnSpc>
                <a:spcPct val="150000"/>
              </a:lnSpc>
            </a:pPr>
            <a:r>
              <a:rPr lang="en-IN" altLang="en-US" u="sng"/>
              <a:t>innerHTML:</a:t>
            </a:r>
            <a:r>
              <a:rPr lang="en-IN" altLang="en-US"/>
              <a:t> property comes very handy to set  Contents into a section of the HTML Tags</a:t>
            </a:r>
          </a:p>
          <a:p>
            <a:pPr eaLnBrk="1" hangingPunct="1">
              <a:lnSpc>
                <a:spcPct val="150000"/>
              </a:lnSpc>
            </a:pP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2E3A4254-1EE3-969F-DBD0-18DBA6F0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"/>
            <a:ext cx="8229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Java Script Events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88FBCC1D-AD8C-C91D-FA77-A7DDA6594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22960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</a:rPr>
              <a:t>Occurrences in the context of the </a:t>
            </a:r>
            <a:r>
              <a:rPr lang="en-US" altLang="en-US" b="1">
                <a:solidFill>
                  <a:schemeClr val="tx1"/>
                </a:solidFill>
              </a:rPr>
              <a:t>interactions</a:t>
            </a:r>
            <a:r>
              <a:rPr lang="en-US" altLang="en-US">
                <a:solidFill>
                  <a:schemeClr val="tx1"/>
                </a:solidFill>
              </a:rPr>
              <a:t> between </a:t>
            </a:r>
            <a:r>
              <a:rPr lang="en-US" altLang="en-US" b="1">
                <a:solidFill>
                  <a:schemeClr val="tx1"/>
                </a:solidFill>
              </a:rPr>
              <a:t>web server</a:t>
            </a:r>
            <a:r>
              <a:rPr lang="en-US" altLang="en-US">
                <a:solidFill>
                  <a:schemeClr val="tx1"/>
                </a:solidFill>
              </a:rPr>
              <a:t>, </a:t>
            </a:r>
            <a:r>
              <a:rPr lang="en-US" altLang="en-US" b="1">
                <a:solidFill>
                  <a:schemeClr val="tx1"/>
                </a:solidFill>
              </a:rPr>
              <a:t>web browser</a:t>
            </a:r>
            <a:r>
              <a:rPr lang="en-US" altLang="en-US">
                <a:solidFill>
                  <a:schemeClr val="tx1"/>
                </a:solidFill>
              </a:rPr>
              <a:t>, and </a:t>
            </a:r>
            <a:r>
              <a:rPr lang="en-US" altLang="en-US" b="1">
                <a:solidFill>
                  <a:schemeClr val="tx1"/>
                </a:solidFill>
              </a:rPr>
              <a:t>web user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endParaRPr lang="en-US" altLang="en-US"/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/>
              <a:t>Every element on a web page has certain events which can trigger invocation of event handlers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endParaRPr lang="en-US" altLang="en-US"/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28675" name="Picture 3" descr="EventHandling.png">
            <a:extLst>
              <a:ext uri="{FF2B5EF4-FFF2-40B4-BE49-F238E27FC236}">
                <a16:creationId xmlns:a16="http://schemas.microsoft.com/office/drawing/2014/main" id="{3A94D961-D72F-F65B-7151-3B9E677F8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229600" cy="36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A753A906-4E0F-FD12-C13D-9CA87AD42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addEventListener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5C468419-B7BA-7653-0C0A-4C408AF3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800" dirty="0"/>
              <a:t>Method is used to separate JavaScript is from the HTML markup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/>
              <a:t>Method  to attach  an event handler to the specified element.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/>
              <a:t>Can add many event handlers to one element.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/>
              <a:t>Events are attached without overwriting existing handlers.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/>
              <a:t>Easier to control how the event reacts to bubbling.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endParaRPr lang="en-US" sz="2000" dirty="0"/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&lt;button id=</a:t>
            </a:r>
            <a:r>
              <a:rPr lang="en-US" sz="2000" b="1" dirty="0">
                <a:solidFill>
                  <a:srgbClr val="660033"/>
                </a:solidFill>
              </a:rPr>
              <a:t>'btn2</a:t>
            </a:r>
            <a:r>
              <a:rPr lang="en-US" sz="2000" dirty="0"/>
              <a:t>'&gt;Click&lt;/button&gt;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clickButton</a:t>
            </a:r>
            <a:r>
              <a:rPr lang="en-US" sz="2000" dirty="0"/>
              <a:t>= </a:t>
            </a:r>
            <a:r>
              <a:rPr lang="en-US" sz="2000" dirty="0" err="1"/>
              <a:t>document.getElementById</a:t>
            </a:r>
            <a:r>
              <a:rPr lang="en-US" sz="2000" dirty="0"/>
              <a:t>("</a:t>
            </a:r>
            <a:r>
              <a:rPr lang="en-US" sz="2000" b="1" dirty="0">
                <a:solidFill>
                  <a:srgbClr val="660033"/>
                </a:solidFill>
              </a:rPr>
              <a:t>btn2</a:t>
            </a:r>
            <a:r>
              <a:rPr lang="en-US" sz="2000" dirty="0"/>
              <a:t>");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endParaRPr lang="en-US" sz="2000" dirty="0"/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b="1" dirty="0" err="1">
                <a:solidFill>
                  <a:srgbClr val="C00000"/>
                </a:solidFill>
              </a:rPr>
              <a:t>clickButton.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addEventListener</a:t>
            </a:r>
            <a:r>
              <a:rPr lang="en-US" sz="2000" dirty="0"/>
              <a:t>('click', function(){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  	console.log("I am added");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});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24D93AC8-40CD-1ED3-B2BA-00F86B234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Placeholders for scripts within HTML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0B15D6DA-8BC4-FD72-C702-E9705189D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857250"/>
            <a:ext cx="8858250" cy="585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1313" indent="-3413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latin typeface="+mn-lt"/>
              </a:rPr>
              <a:t>Inside head 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1800" dirty="0">
                <a:latin typeface="+mn-lt"/>
              </a:rPr>
              <a:t>Only Declarations. 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1800" dirty="0">
                <a:latin typeface="+mn-lt"/>
              </a:rPr>
              <a:t>Declarations could be variables or functions.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1800" dirty="0">
                <a:latin typeface="+mn-lt"/>
              </a:rPr>
              <a:t>No standalone executable statements must appear</a:t>
            </a:r>
            <a:endParaRPr lang="en-US" altLang="en-US" sz="1800" b="1" dirty="0">
              <a:latin typeface="+mn-lt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rgbClr val="C00000"/>
                </a:solidFill>
                <a:latin typeface="+mn-lt"/>
              </a:rPr>
              <a:t>Inside the body 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1800" dirty="0">
                <a:latin typeface="+mn-lt"/>
              </a:rPr>
              <a:t>Any statements can appear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1800" dirty="0">
                <a:latin typeface="+mn-lt"/>
              </a:rPr>
              <a:t>Standalone executable statements 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1800" dirty="0">
                <a:latin typeface="+mn-lt"/>
              </a:rPr>
              <a:t>Interpreted in place where it appears.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rgbClr val="7030A0"/>
                </a:solidFill>
                <a:latin typeface="+mn-lt"/>
              </a:rPr>
              <a:t>External Script</a:t>
            </a:r>
          </a:p>
          <a:p>
            <a:pPr lvl="1">
              <a:defRPr/>
            </a:pPr>
            <a:r>
              <a:rPr lang="en-IN" sz="1800" dirty="0">
                <a:solidFill>
                  <a:srgbClr val="313130"/>
                </a:solidFill>
                <a:latin typeface="+mn-lt"/>
              </a:rPr>
              <a:t>Can put it into a separate file.</a:t>
            </a:r>
          </a:p>
          <a:p>
            <a:pPr lvl="1">
              <a:defRPr/>
            </a:pPr>
            <a:r>
              <a:rPr lang="en-IN" sz="1800" dirty="0">
                <a:solidFill>
                  <a:srgbClr val="313130"/>
                </a:solidFill>
                <a:latin typeface="+mn-lt"/>
              </a:rPr>
              <a:t>Script files are attached to HTML with the </a:t>
            </a:r>
            <a:r>
              <a:rPr lang="en-IN" sz="1800" dirty="0" err="1">
                <a:solidFill>
                  <a:srgbClr val="313130"/>
                </a:solidFill>
                <a:latin typeface="+mn-lt"/>
              </a:rPr>
              <a:t>src</a:t>
            </a:r>
            <a:r>
              <a:rPr lang="en-IN" sz="1800" dirty="0">
                <a:solidFill>
                  <a:srgbClr val="313130"/>
                </a:solidFill>
                <a:latin typeface="+mn-lt"/>
              </a:rPr>
              <a:t> attribute:</a:t>
            </a:r>
          </a:p>
          <a:p>
            <a:pPr lvl="1">
              <a:defRPr/>
            </a:pPr>
            <a:r>
              <a:rPr lang="en-IN" sz="1800" dirty="0">
                <a:solidFill>
                  <a:srgbClr val="313130"/>
                </a:solidFill>
                <a:latin typeface="+mn-lt"/>
              </a:rPr>
              <a:t>&lt;script </a:t>
            </a:r>
            <a:r>
              <a:rPr lang="en-IN" sz="1800" dirty="0" err="1">
                <a:solidFill>
                  <a:srgbClr val="313130"/>
                </a:solidFill>
                <a:latin typeface="+mn-lt"/>
              </a:rPr>
              <a:t>src</a:t>
            </a:r>
            <a:r>
              <a:rPr lang="en-IN" sz="1800" dirty="0">
                <a:solidFill>
                  <a:srgbClr val="313130"/>
                </a:solidFill>
                <a:latin typeface="+mn-lt"/>
              </a:rPr>
              <a:t>="/path/to/</a:t>
            </a:r>
            <a:r>
              <a:rPr lang="en-IN" sz="1800" dirty="0" err="1">
                <a:solidFill>
                  <a:srgbClr val="313130"/>
                </a:solidFill>
                <a:latin typeface="+mn-lt"/>
              </a:rPr>
              <a:t>script.js</a:t>
            </a:r>
            <a:r>
              <a:rPr lang="en-IN" sz="1800" dirty="0">
                <a:solidFill>
                  <a:srgbClr val="313130"/>
                </a:solidFill>
                <a:latin typeface="+mn-lt"/>
              </a:rPr>
              <a:t>"&gt;&lt;/script&gt;</a:t>
            </a:r>
          </a:p>
          <a:p>
            <a:pPr marL="0" indent="0">
              <a:buFont typeface="Times New Roman" panose="02020603050405020304" pitchFamily="18" charset="0"/>
              <a:buNone/>
              <a:defRPr/>
            </a:pPr>
            <a:br>
              <a:rPr lang="en-IN" dirty="0"/>
            </a:br>
            <a:endParaRPr lang="en-US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DA015D74-1F94-E622-8D87-2F865FAC0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Script Execution – Head Section</a:t>
            </a:r>
          </a:p>
        </p:txBody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id="{9D330F5A-CB6A-3496-11BA-3482CA330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Scripts, placed in the head section will be executed 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When they are called or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When an event is triggered.</a:t>
            </a:r>
          </a:p>
          <a:p>
            <a:pPr marL="1084263" lvl="1" indent="-341313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&lt;html&gt; </a:t>
            </a:r>
          </a:p>
          <a:p>
            <a:pPr marL="1084263" lvl="1" indent="-341313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&lt;head&gt; </a:t>
            </a:r>
          </a:p>
          <a:p>
            <a:pPr marL="1084263" lvl="1" indent="-341313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		&lt;script&gt; </a:t>
            </a:r>
          </a:p>
          <a:p>
            <a:pPr marL="1084263" lvl="1" indent="-341313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        some statements </a:t>
            </a:r>
          </a:p>
          <a:p>
            <a:pPr marL="1084263" lvl="1" indent="-341313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		&lt;/script&gt; </a:t>
            </a:r>
          </a:p>
          <a:p>
            <a:pPr marL="1084263" lvl="1" indent="-341313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&lt;/head&gt; </a:t>
            </a:r>
          </a:p>
          <a:p>
            <a:pPr marL="1084263" lvl="1" indent="-341313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&lt;/html&gt;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9933FF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Advantage  </a:t>
            </a:r>
            <a:r>
              <a:rPr lang="en-US" sz="2000" b="1" dirty="0">
                <a:solidFill>
                  <a:srgbClr val="000000"/>
                </a:solidFill>
                <a:latin typeface="Wingdings" pitchFamily="2" charset="2"/>
                <a:ea typeface="Microsoft YaHei" charset="-122"/>
              </a:rPr>
              <a:t>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9933FF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      The script  will be loaded before anyone uses it.</a:t>
            </a:r>
          </a:p>
          <a:p>
            <a:pPr marL="341313" indent="-341313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36EA5ACD-CC0B-B283-66EF-ABB6E41E8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 Execution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C933368E-45C7-E6C3-8D1A-16405C4422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8013" cy="5362575"/>
          </a:xfrm>
        </p:spPr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&lt;head&gt;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&lt;script type=</a:t>
            </a:r>
            <a:r>
              <a:rPr lang="en-US" altLang="en-US" sz="2000" i="1"/>
              <a:t>"text/javascript"&gt;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			function show(){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				document.writeln("&lt;h1&gt; Hello From Java  			Script&lt;/h1&gt;");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		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&lt;/script&gt;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&lt;/head&gt;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&lt;body&gt;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	&lt;script type=</a:t>
            </a:r>
            <a:r>
              <a:rPr lang="en-US" altLang="en-US" sz="2000" i="1"/>
              <a:t>"text/javascript"&gt;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					show();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			&lt;/script&gt;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&lt;/body&gt;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418750FD-4032-9F30-BAF1-38C930D32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Scripts Execution -  Body Section</a:t>
            </a:r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60B4F018-5F06-080C-4A87-6342A5965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A script to be executed while the page is being loaded is placed in the body section.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Microsoft YaHei" charset="-122"/>
            </a:endParaRPr>
          </a:p>
          <a:p>
            <a:pPr marL="1084263" lvl="1" indent="-341313" eaLnBrk="1" hangingPunct="1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&lt;html&gt; </a:t>
            </a:r>
          </a:p>
          <a:p>
            <a:pPr marL="1084263" lvl="1" indent="-341313" eaLnBrk="1" hangingPunct="1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&lt;head&gt; &lt;/head&gt; </a:t>
            </a:r>
          </a:p>
          <a:p>
            <a:pPr marL="1084263" lvl="1" indent="-341313" eaLnBrk="1" hangingPunct="1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&lt;body&gt; </a:t>
            </a:r>
          </a:p>
          <a:p>
            <a:pPr marL="1484313" lvl="2" indent="-341313" eaLnBrk="1" hangingPunct="1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&lt;script type=“</a:t>
            </a:r>
            <a:r>
              <a:rPr lang="en-US" sz="2000" dirty="0" err="1">
                <a:solidFill>
                  <a:srgbClr val="C00000"/>
                </a:solidFill>
                <a:latin typeface="+mn-lt"/>
                <a:ea typeface="Microsoft YaHei" charset="-122"/>
              </a:rPr>
              <a:t>javascript</a:t>
            </a: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"&gt; </a:t>
            </a:r>
          </a:p>
          <a:p>
            <a:pPr marL="1484313" lvl="2" indent="-341313" eaLnBrk="1" hangingPunct="1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some statements </a:t>
            </a:r>
          </a:p>
          <a:p>
            <a:pPr marL="1484313" lvl="2" indent="-341313" eaLnBrk="1" hangingPunct="1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&lt;/script&gt; </a:t>
            </a:r>
          </a:p>
          <a:p>
            <a:pPr marL="1084263" lvl="1" indent="-341313" eaLnBrk="1" hangingPunct="1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&lt;/body&gt;</a:t>
            </a:r>
          </a:p>
          <a:p>
            <a:pPr marL="1084263" lvl="1" indent="-341313" eaLnBrk="1" hangingPunct="1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&lt;/html&gt;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Microsoft YaHei" charset="-122"/>
            </a:endParaRP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Advantage  </a:t>
            </a:r>
            <a:r>
              <a:rPr lang="en-US" sz="2000" b="1" dirty="0">
                <a:solidFill>
                  <a:srgbClr val="000000"/>
                </a:solidFill>
                <a:latin typeface="Wingdings" pitchFamily="2" charset="2"/>
                <a:ea typeface="Microsoft YaHei" charset="-122"/>
              </a:rPr>
              <a:t> :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The script  generates the content of the page.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15202921-C1DA-8659-236E-BCAFD723D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 Execution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3E8D5B4B-9020-C21E-F656-214E667DE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228013" cy="5133975"/>
          </a:xfrm>
        </p:spPr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&lt;body&gt;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 &lt;INPUT TYPE="BUTTON" id="button" VALUE="Click"&gt;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&lt;script&gt;</a:t>
            </a:r>
            <a:endParaRPr lang="en-US" altLang="en-US" sz="2000" i="1"/>
          </a:p>
          <a:p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      var element = document.getElementById("button");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      element.onclick = function () {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          alert("Hello From Java Script");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      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&lt;/script&gt;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&lt;/body&gt;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36BC5EAC-709B-F0D1-4BD4-8B27E51D5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557213"/>
          </a:xfrm>
        </p:spPr>
        <p:txBody>
          <a:bodyPr/>
          <a:lstStyle/>
          <a:p>
            <a:br>
              <a:rPr lang="en-US" altLang="en-US"/>
            </a:br>
            <a:r>
              <a:rPr lang="en-US" altLang="en-US" b="1"/>
              <a:t>K.Srivatsan  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CCFE87B3-5D90-B164-5511-FC515B2078B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785813"/>
            <a:ext cx="8153400" cy="5429250"/>
          </a:xfrm>
        </p:spPr>
        <p:txBody>
          <a:bodyPr/>
          <a:lstStyle/>
          <a:p>
            <a:r>
              <a:rPr lang="en-US" altLang="en-US"/>
              <a:t>Passionate trainer since 1991 in the IT Industry </a:t>
            </a:r>
          </a:p>
          <a:p>
            <a:endParaRPr lang="en-US" altLang="en-US"/>
          </a:p>
          <a:p>
            <a:r>
              <a:rPr lang="en-US" altLang="en-US"/>
              <a:t>Java Trainings Since 2004 </a:t>
            </a:r>
          </a:p>
          <a:p>
            <a:endParaRPr lang="en-US" altLang="en-US"/>
          </a:p>
          <a:p>
            <a:r>
              <a:rPr lang="en-US" altLang="en-US"/>
              <a:t>Full Stack Java Training Since 2015</a:t>
            </a:r>
          </a:p>
          <a:p>
            <a:endParaRPr lang="en-US" altLang="en-US"/>
          </a:p>
          <a:p>
            <a:r>
              <a:rPr lang="en-US" altLang="en-US"/>
              <a:t>50,000+ Resources from 60+ Companies</a:t>
            </a:r>
          </a:p>
          <a:p>
            <a:endParaRPr lang="en-US" altLang="en-US"/>
          </a:p>
          <a:p>
            <a:pPr lvl="1"/>
            <a:r>
              <a:rPr lang="en-US" altLang="en-US" sz="2000"/>
              <a:t>vatsank@gmail.com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C392BA6A-EA8C-BA46-DDFF-3ABE8829B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1C1C1C"/>
                </a:solidFill>
              </a:rPr>
              <a:t>Calling Java Script From .js Files</a:t>
            </a:r>
          </a:p>
        </p:txBody>
      </p:sp>
      <p:sp>
        <p:nvSpPr>
          <p:cNvPr id="51203" name="Text Box 2">
            <a:extLst>
              <a:ext uri="{FF2B5EF4-FFF2-40B4-BE49-F238E27FC236}">
                <a16:creationId xmlns:a16="http://schemas.microsoft.com/office/drawing/2014/main" id="{DA31C819-BAAB-C1A0-F26A-E1F6758D6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Microsoft YaHei" charset="-122"/>
              </a:rPr>
              <a:t>Creating a Separate Java Script File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function </a:t>
            </a:r>
            <a:r>
              <a:rPr lang="en-US" dirty="0" err="1">
                <a:solidFill>
                  <a:schemeClr val="tx1"/>
                </a:solidFill>
                <a:latin typeface="+mn-lt"/>
                <a:ea typeface="Microsoft YaHei" charset="-122"/>
              </a:rPr>
              <a:t>showMessage</a:t>
            </a: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() {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    console.log("Hello World");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}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n-lt"/>
                <a:ea typeface="Microsoft YaHei" charset="-122"/>
              </a:rPr>
              <a:t>var</a:t>
            </a: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 element = </a:t>
            </a:r>
            <a:r>
              <a:rPr lang="en-US" dirty="0" err="1">
                <a:solidFill>
                  <a:schemeClr val="tx1"/>
                </a:solidFill>
                <a:latin typeface="+mn-lt"/>
                <a:ea typeface="Microsoft YaHei" charset="-122"/>
              </a:rPr>
              <a:t>document.getElementById</a:t>
            </a: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("btn1");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n-lt"/>
                <a:ea typeface="Microsoft YaHei" charset="-122"/>
              </a:rPr>
              <a:t>element.onclick</a:t>
            </a: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+mn-lt"/>
                <a:ea typeface="Microsoft YaHei" charset="-122"/>
              </a:rPr>
              <a:t>showMessage</a:t>
            </a: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;</a:t>
            </a:r>
          </a:p>
          <a:p>
            <a:pPr marL="341313" indent="-341313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rgbClr val="000000"/>
              </a:solidFill>
              <a:latin typeface="+mn-lt"/>
              <a:ea typeface="Microsoft YaHei" charset="-122"/>
            </a:endParaRPr>
          </a:p>
          <a:p>
            <a:pPr marL="341313" indent="-341313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Microsoft YaHei" charset="-122"/>
              </a:rPr>
              <a:t>Create a HTML File to invoke the same</a:t>
            </a:r>
          </a:p>
          <a:p>
            <a:pPr marL="1084263" lvl="1" indent="-341313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&lt;button id="btn1"&gt;Click&lt;/button&gt;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  &lt;script </a:t>
            </a:r>
            <a:r>
              <a:rPr lang="en-US" dirty="0" err="1">
                <a:solidFill>
                  <a:schemeClr val="tx1"/>
                </a:solidFill>
                <a:latin typeface="+mn-lt"/>
                <a:ea typeface="Microsoft YaHei" charset="-122"/>
              </a:rPr>
              <a:t>src</a:t>
            </a: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="QuickStart.js"&gt;&lt;/script&gt;</a:t>
            </a:r>
          </a:p>
          <a:p>
            <a:pPr marL="1084263" lvl="1" indent="-341313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marL="341313" indent="-341313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rgbClr val="000000"/>
              </a:solidFill>
              <a:latin typeface="+mn-lt"/>
              <a:ea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89F290-FD96-863A-7011-56CE1227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and constants</a:t>
            </a:r>
          </a:p>
        </p:txBody>
      </p:sp>
      <p:sp>
        <p:nvSpPr>
          <p:cNvPr id="41986" name="Text Placeholder 4">
            <a:extLst>
              <a:ext uri="{FF2B5EF4-FFF2-40B4-BE49-F238E27FC236}">
                <a16:creationId xmlns:a16="http://schemas.microsoft.com/office/drawing/2014/main" id="{8C397235-98DF-F8A7-4088-CD13A4196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63DF4AFE-564A-B7C2-944C-70FE04954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What is a Variable?</a:t>
            </a:r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753AF067-99B9-852A-9B2E-62CA4743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Information is stored in variables.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It’s value can be changed during the execution of script.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It can be referenced by its name to see its value or to change its value.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Datatype supported </a:t>
            </a:r>
            <a:r>
              <a:rPr lang="en-US" altLang="en-US" b="1" i="1"/>
              <a:t>– Variant.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 i="1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 i="1"/>
              <a:t>Variant</a:t>
            </a:r>
            <a:r>
              <a:rPr lang="en-US" altLang="en-US" i="1"/>
              <a:t> </a:t>
            </a:r>
            <a:r>
              <a:rPr lang="en-US" altLang="en-US"/>
              <a:t>can store any type of data.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7F17D68B-A3DC-1392-9A62-427C90BF3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/>
              <a:t>JavaScript data types &amp; variables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844B7EF8-0E0D-7D49-DCA2-E115E00A2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JavaScript has only three primitive data types</a:t>
            </a:r>
          </a:p>
          <a:p>
            <a:pPr lvl="1" eaLnBrk="1" hangingPunct="1"/>
            <a:r>
              <a:rPr lang="en-US" altLang="en-US" sz="1800"/>
              <a:t>strings  </a:t>
            </a:r>
          </a:p>
          <a:p>
            <a:pPr lvl="1" eaLnBrk="1" hangingPunct="1"/>
            <a:r>
              <a:rPr lang="en-US" altLang="en-US" sz="1800"/>
              <a:t>Numbers</a:t>
            </a:r>
          </a:p>
          <a:p>
            <a:pPr lvl="1" eaLnBrk="1" hangingPunct="1"/>
            <a:r>
              <a:rPr lang="en-US" altLang="en-US" sz="1800"/>
              <a:t>Booleans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variable names are sequences of letters, digits, and underscores: </a:t>
            </a:r>
            <a:r>
              <a:rPr lang="en-US" altLang="en-US" i="1"/>
              <a:t>start with a letter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variables names are case-sensitive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E0183A6E-F973-41F1-6797-21C66C272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Variant</a:t>
            </a:r>
          </a:p>
        </p:txBody>
      </p:sp>
      <p:grpSp>
        <p:nvGrpSpPr>
          <p:cNvPr id="46082" name="Group 37">
            <a:extLst>
              <a:ext uri="{FF2B5EF4-FFF2-40B4-BE49-F238E27FC236}">
                <a16:creationId xmlns:a16="http://schemas.microsoft.com/office/drawing/2014/main" id="{31C667C2-5E0F-2634-6809-C3DFA4AE7630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457200" y="990600"/>
            <a:ext cx="8229600" cy="5135563"/>
            <a:chOff x="432" y="1152"/>
            <a:chExt cx="4896" cy="2680"/>
          </a:xfrm>
        </p:grpSpPr>
        <p:pic>
          <p:nvPicPr>
            <p:cNvPr id="46083" name="Picture 15" descr="MCj03039350000[1]">
              <a:extLst>
                <a:ext uri="{FF2B5EF4-FFF2-40B4-BE49-F238E27FC236}">
                  <a16:creationId xmlns:a16="http://schemas.microsoft.com/office/drawing/2014/main" id="{BFEB69F3-02A9-6D7D-0551-C745082E1B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064"/>
              <a:ext cx="2592" cy="176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46084" name="Text Box 16">
              <a:extLst>
                <a:ext uri="{FF2B5EF4-FFF2-40B4-BE49-F238E27FC236}">
                  <a16:creationId xmlns:a16="http://schemas.microsoft.com/office/drawing/2014/main" id="{B0D22DDE-05A8-7485-0430-772BF9E7B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408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b="1">
                  <a:solidFill>
                    <a:srgbClr val="336600"/>
                  </a:solidFill>
                  <a:latin typeface="Courier New" panose="02070309020205020404" pitchFamily="49" charset="0"/>
                </a:rPr>
                <a:t>Variant</a:t>
              </a:r>
            </a:p>
          </p:txBody>
        </p:sp>
        <p:sp>
          <p:nvSpPr>
            <p:cNvPr id="46085" name="Text Box 17">
              <a:extLst>
                <a:ext uri="{FF2B5EF4-FFF2-40B4-BE49-F238E27FC236}">
                  <a16:creationId xmlns:a16="http://schemas.microsoft.com/office/drawing/2014/main" id="{B9CCF17E-544E-A297-8CAC-1993CC1DC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00"/>
              <a:ext cx="977" cy="237"/>
            </a:xfrm>
            <a:prstGeom prst="rect">
              <a:avLst/>
            </a:prstGeom>
            <a:noFill/>
            <a:ln w="9525" algn="ctr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>
                  <a:solidFill>
                    <a:srgbClr val="FF33CC"/>
                  </a:solidFill>
                  <a:latin typeface="Courier New" panose="02070309020205020404" pitchFamily="49" charset="0"/>
                </a:rPr>
                <a:t>Integer</a:t>
              </a:r>
            </a:p>
          </p:txBody>
        </p:sp>
        <p:sp>
          <p:nvSpPr>
            <p:cNvPr id="46086" name="Text Box 18">
              <a:extLst>
                <a:ext uri="{FF2B5EF4-FFF2-40B4-BE49-F238E27FC236}">
                  <a16:creationId xmlns:a16="http://schemas.microsoft.com/office/drawing/2014/main" id="{0E5D31A7-C2B8-5870-DFC4-0202C7B55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0" cy="237"/>
            </a:xfrm>
            <a:prstGeom prst="rect">
              <a:avLst/>
            </a:prstGeom>
            <a:noFill/>
            <a:ln w="9525" algn="ctr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>
                  <a:solidFill>
                    <a:srgbClr val="009900"/>
                  </a:solidFill>
                  <a:latin typeface="Courier New" panose="02070309020205020404" pitchFamily="49" charset="0"/>
                </a:rPr>
                <a:t>Boolean</a:t>
              </a:r>
            </a:p>
          </p:txBody>
        </p:sp>
        <p:cxnSp>
          <p:nvCxnSpPr>
            <p:cNvPr id="46087" name="AutoShape 24">
              <a:extLst>
                <a:ext uri="{FF2B5EF4-FFF2-40B4-BE49-F238E27FC236}">
                  <a16:creationId xmlns:a16="http://schemas.microsoft.com/office/drawing/2014/main" id="{D5595181-00F7-2951-434C-96166FFF35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92" y="1776"/>
              <a:ext cx="1440" cy="384"/>
            </a:xfrm>
            <a:prstGeom prst="curvedConnector2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88" name="AutoShape 26">
              <a:extLst>
                <a:ext uri="{FF2B5EF4-FFF2-40B4-BE49-F238E27FC236}">
                  <a16:creationId xmlns:a16="http://schemas.microsoft.com/office/drawing/2014/main" id="{F89805E5-1D7D-C7CE-4B08-CE29F0107916}"/>
                </a:ext>
              </a:extLst>
            </p:cNvPr>
            <p:cNvCxnSpPr>
              <a:cxnSpLocks noChangeShapeType="1"/>
              <a:stCxn id="46085" idx="3"/>
            </p:cNvCxnSpPr>
            <p:nvPr/>
          </p:nvCxnSpPr>
          <p:spPr bwMode="auto">
            <a:xfrm>
              <a:off x="1505" y="1319"/>
              <a:ext cx="1423" cy="745"/>
            </a:xfrm>
            <a:prstGeom prst="curvedConnector2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89" name="Text Box 27">
              <a:extLst>
                <a:ext uri="{FF2B5EF4-FFF2-40B4-BE49-F238E27FC236}">
                  <a16:creationId xmlns:a16="http://schemas.microsoft.com/office/drawing/2014/main" id="{E2F76AC9-47E8-E357-BB1D-AC50C905E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152"/>
              <a:ext cx="698" cy="193"/>
            </a:xfrm>
            <a:prstGeom prst="rect">
              <a:avLst/>
            </a:prstGeom>
            <a:noFill/>
            <a:ln w="9525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Float</a:t>
              </a:r>
            </a:p>
          </p:txBody>
        </p:sp>
        <p:sp>
          <p:nvSpPr>
            <p:cNvPr id="46090" name="Text Box 28">
              <a:extLst>
                <a:ext uri="{FF2B5EF4-FFF2-40B4-BE49-F238E27FC236}">
                  <a16:creationId xmlns:a16="http://schemas.microsoft.com/office/drawing/2014/main" id="{5CE54295-BB94-1087-1739-3999A1BD8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32"/>
              <a:ext cx="768" cy="237"/>
            </a:xfrm>
            <a:prstGeom prst="rect">
              <a:avLst/>
            </a:prstGeom>
            <a:noFill/>
            <a:ln w="9525" algn="ctr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Char</a:t>
              </a:r>
            </a:p>
          </p:txBody>
        </p:sp>
        <p:cxnSp>
          <p:nvCxnSpPr>
            <p:cNvPr id="46091" name="AutoShape 30">
              <a:extLst>
                <a:ext uri="{FF2B5EF4-FFF2-40B4-BE49-F238E27FC236}">
                  <a16:creationId xmlns:a16="http://schemas.microsoft.com/office/drawing/2014/main" id="{9A3F0CEE-900A-A157-EC03-25799162E5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2976" y="1248"/>
              <a:ext cx="1392" cy="700"/>
            </a:xfrm>
            <a:prstGeom prst="curvedConnector2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2" name="AutoShape 36">
              <a:extLst>
                <a:ext uri="{FF2B5EF4-FFF2-40B4-BE49-F238E27FC236}">
                  <a16:creationId xmlns:a16="http://schemas.microsoft.com/office/drawing/2014/main" id="{6E1C66C6-FCC7-1D52-EA00-B3C8666653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024" y="1776"/>
              <a:ext cx="1488" cy="336"/>
            </a:xfrm>
            <a:prstGeom prst="curvedConnector2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>
            <a:extLst>
              <a:ext uri="{FF2B5EF4-FFF2-40B4-BE49-F238E27FC236}">
                <a16:creationId xmlns:a16="http://schemas.microsoft.com/office/drawing/2014/main" id="{F2D78211-E968-C75A-61BC-D243E1B21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Declaring Variables</a:t>
            </a:r>
          </a:p>
        </p:txBody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59C6CB5F-8DAC-AD9C-6AEF-B6BB8F95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There are two ways of declaring a variable. 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Implicit Declaration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Explicit Declaration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/>
              <a:t>Implicit Declaration – </a:t>
            </a:r>
          </a:p>
          <a:p>
            <a:pPr eaLnBrk="1" hangingPunct="1">
              <a:buClrTx/>
              <a:buFontTx/>
              <a:buNone/>
            </a:pPr>
            <a:r>
              <a:rPr lang="en-US" altLang="en-US"/>
              <a:t>       Declare variables by using its name directly in the script. </a:t>
            </a:r>
          </a:p>
          <a:p>
            <a:pPr eaLnBrk="1" hangingPunct="1">
              <a:buClrTx/>
              <a:buFontTx/>
              <a:buNone/>
            </a:pPr>
            <a:r>
              <a:rPr lang="en-US" altLang="en-US"/>
              <a:t>         For example : name=“Tom”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/>
              <a:t>Explicit declaration  </a:t>
            </a:r>
            <a:r>
              <a:rPr lang="en-US" altLang="en-US"/>
              <a:t>- 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 Using ‘var’ keyword 	</a:t>
            </a:r>
          </a:p>
          <a:p>
            <a:pPr eaLnBrk="1" hangingPunct="1">
              <a:buClrTx/>
              <a:buFontTx/>
              <a:buNone/>
            </a:pPr>
            <a:r>
              <a:rPr lang="en-US" altLang="en-US"/>
              <a:t>          For example : var name </a:t>
            </a:r>
          </a:p>
          <a:p>
            <a:pPr eaLnBrk="1" hangingPunct="1">
              <a:buClrTx/>
              <a:buFontTx/>
              <a:buNone/>
            </a:pPr>
            <a:r>
              <a:rPr lang="en-US" altLang="en-US"/>
              <a:t>                                 name=“Tom”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C4AB6588-C1C2-B2E7-E7DA-7DADFCD41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 of variables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19C282B1-BC44-5CE0-5966-AE14B2C848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variable can have </a:t>
            </a:r>
            <a:r>
              <a:rPr lang="en-US" altLang="en-US" b="1"/>
              <a:t>local or global scope on the basis of whether it's declared inside or outside a function block.</a:t>
            </a:r>
            <a:r>
              <a:rPr lang="en-US" altLang="en-US"/>
              <a:t>.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Local Scope:</a:t>
            </a:r>
          </a:p>
          <a:p>
            <a:pPr lvl="1"/>
            <a:r>
              <a:rPr lang="en-US" altLang="en-US" sz="2000"/>
              <a:t>Created using </a:t>
            </a:r>
            <a:r>
              <a:rPr lang="en-US" altLang="en-US" sz="2000" b="1">
                <a:cs typeface="Courier New" panose="02070309020205020404" pitchFamily="49" charset="0"/>
              </a:rPr>
              <a:t>var </a:t>
            </a:r>
            <a:r>
              <a:rPr lang="en-US" altLang="en-US" sz="2000"/>
              <a:t>inside the function</a:t>
            </a:r>
          </a:p>
          <a:p>
            <a:pPr lvl="1"/>
            <a:r>
              <a:rPr lang="en-US" altLang="en-US" sz="2000"/>
              <a:t>visible, or accessible, only within the function in which it lives.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var a = 1;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 function two(a)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     alert(a);   // prints 2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 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function three()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     var a = 3;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     alert(a);  //prints 3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 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 two(2);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 three();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3D7F9283-E2BB-554A-B48A-C3751CAE1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027D-6A9F-A4FA-4CA3-9EAF33B2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global scope means that it's accessible, anywhere in script.</a:t>
            </a:r>
            <a:r>
              <a:rPr lang="en-US" dirty="0"/>
              <a:t>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3200" dirty="0" err="1"/>
              <a:t>var</a:t>
            </a:r>
            <a:r>
              <a:rPr lang="en-US" sz="3200" dirty="0"/>
              <a:t> a = 1; 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3200" dirty="0"/>
              <a:t>function one() { 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3200" dirty="0"/>
              <a:t>  alert(a);             //prints 1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3200" dirty="0"/>
              <a:t>}</a:t>
            </a:r>
          </a:p>
          <a:p>
            <a:pPr>
              <a:buFont typeface="Times New Roman" panose="02020603050405020304" pitchFamily="18" charset="0"/>
              <a:buNone/>
              <a:defRPr/>
            </a:pPr>
            <a:endParaRPr lang="en-US" sz="2400" dirty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9DBBE5F1-DF39-344C-FA78-A0B748767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and Global Variables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DD867C5A-B319-3914-0C53-386BD2763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(function ()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glbl_total = 0;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var glbl_z = 50;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</a:t>
            </a:r>
            <a:r>
              <a:rPr lang="en-US" altLang="en-US" sz="1800" b="1"/>
              <a:t>   function sum()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  	  glbl_y = 20;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  	  var local_x = 10;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  		  glbl_total = local_x + glbl_y;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		                alert(glbl_z);         </a:t>
            </a:r>
            <a:r>
              <a:rPr lang="en-US" altLang="en-US" sz="1800" b="1">
                <a:solidFill>
                  <a:srgbClr val="C00000"/>
                </a:solidFill>
              </a:rPr>
              <a:t>// print  50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    sum();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    alert("Total"+glbl_total);    </a:t>
            </a:r>
            <a:r>
              <a:rPr lang="en-US" altLang="en-US" sz="1800" b="1">
                <a:solidFill>
                  <a:srgbClr val="C00000"/>
                </a:solidFill>
              </a:rPr>
              <a:t>// prints  30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    alert("Value of y" + glbl_y);   </a:t>
            </a:r>
            <a:r>
              <a:rPr lang="en-US" altLang="en-US" sz="1800" b="1">
                <a:solidFill>
                  <a:srgbClr val="C00000"/>
                </a:solidFill>
              </a:rPr>
              <a:t>// prints 20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    alert(glbl_z);      </a:t>
            </a:r>
            <a:r>
              <a:rPr lang="en-US" altLang="en-US" sz="1800" b="1">
                <a:solidFill>
                  <a:srgbClr val="C00000"/>
                </a:solidFill>
              </a:rPr>
              <a:t>//prints 50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s-ES" altLang="en-US" sz="1800"/>
              <a:t>       		         alert("Reference Error -x" + local_x);   </a:t>
            </a:r>
            <a:r>
              <a:rPr lang="es-ES" altLang="en-US" sz="1800" b="1">
                <a:solidFill>
                  <a:srgbClr val="C00000"/>
                </a:solidFill>
              </a:rPr>
              <a:t>// error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})();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2B8DE91C-5BDB-2756-EB2D-0AC4B16AC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Declaration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29362A31-5523-AA24-4138-92504371A9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Hoisting is moving all declarations to the top of the current scope (to the top of the current script or the current function)</a:t>
            </a:r>
          </a:p>
          <a:p>
            <a:r>
              <a:rPr lang="en-US" altLang="en-US"/>
              <a:t>JavaScript only hoists declarations, not initializations.</a:t>
            </a:r>
          </a:p>
          <a:p>
            <a:endParaRPr lang="en-US" altLang="en-US" b="1" u="sng"/>
          </a:p>
          <a:p>
            <a:r>
              <a:rPr lang="en-US" altLang="en-US" b="1" u="sng"/>
              <a:t>variable </a:t>
            </a:r>
            <a:r>
              <a:rPr lang="en-US" altLang="en-US" sz="2400" b="1" u="sng">
                <a:solidFill>
                  <a:srgbClr val="7030A0"/>
                </a:solidFill>
              </a:rPr>
              <a:t>declaration </a:t>
            </a:r>
            <a:endParaRPr lang="en-US" altLang="en-US" b="1" u="sng">
              <a:solidFill>
                <a:srgbClr val="7030A0"/>
              </a:solidFill>
            </a:endParaRP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00000"/>
                </a:solidFill>
              </a:rPr>
              <a:t>var state; </a:t>
            </a:r>
          </a:p>
          <a:p>
            <a:r>
              <a:rPr lang="en-US" altLang="en-US" b="1" u="sng"/>
              <a:t> variable definition (assignment)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/>
              <a:t> </a:t>
            </a:r>
            <a:r>
              <a:rPr lang="en-US" altLang="en-US" sz="2400">
                <a:solidFill>
                  <a:srgbClr val="C00000"/>
                </a:solidFill>
              </a:rPr>
              <a:t>state = "ready"; </a:t>
            </a:r>
          </a:p>
          <a:p>
            <a:r>
              <a:rPr lang="en-US" altLang="en-US" b="1" u="sng"/>
              <a:t> declaration plus definition(</a:t>
            </a:r>
            <a:r>
              <a:rPr lang="en-US" altLang="en-US" sz="2400" b="1" u="sng">
                <a:solidFill>
                  <a:srgbClr val="FF0000"/>
                </a:solidFill>
              </a:rPr>
              <a:t>Initialization)</a:t>
            </a:r>
            <a:endParaRPr lang="en-US" altLang="en-US" b="1" u="sng">
              <a:solidFill>
                <a:srgbClr val="FF0000"/>
              </a:solidFill>
            </a:endParaRP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00000"/>
                </a:solidFill>
              </a:rPr>
              <a:t>var state = "ready"; </a:t>
            </a:r>
          </a:p>
          <a:p>
            <a:endParaRPr lang="en-US" altLang="en-US"/>
          </a:p>
          <a:p>
            <a:r>
              <a:rPr lang="en-US" altLang="en-US" b="1" i="1"/>
              <a:t>Best Practice is  to declare all variables at the beginning of every scope.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>
            <a:extLst>
              <a:ext uri="{FF2B5EF4-FFF2-40B4-BE49-F238E27FC236}">
                <a16:creationId xmlns:a16="http://schemas.microsoft.com/office/drawing/2014/main" id="{71EF04FD-F503-3D0D-40EB-0FE50FB6F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 List</a:t>
            </a:r>
            <a:endParaRPr lang="en-IN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F8119A-EE68-6037-04BC-DF975A8BA9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Accenture Services Limited,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BNP Paribas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Deloitte Services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DBS Technologies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HCL Technologies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HSBC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Chartered Bank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Hexaware Technologies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</a:t>
            </a:r>
            <a:r>
              <a:rPr lang="en-IN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Dhofar,Muscat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Tamil Nadu Mercantile Bank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 Morgan Services,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0297D-7CEF-42EE-06CF-897045566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MindTree</a:t>
            </a: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Limited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Oracle Financial Service,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Sapient Nitro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Southern Railway-CRIS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Verizon Data Services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Wipro Technologies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Lumen </a:t>
            </a:r>
            <a:r>
              <a:rPr lang="en-IN" sz="2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Technolgies</a:t>
            </a:r>
            <a:endParaRPr lang="en-IN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Wells Fargo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defRPr/>
            </a:pPr>
            <a:r>
              <a:rPr lang="en-IN" sz="2400" b="1" i="1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…</a:t>
            </a:r>
          </a:p>
          <a:p>
            <a:pPr>
              <a:defRPr/>
            </a:pPr>
            <a:endParaRPr lang="en-IN" sz="2000" dirty="0"/>
          </a:p>
          <a:p>
            <a:pPr>
              <a:defRPr/>
            </a:pPr>
            <a:endParaRPr lang="en-IN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>
            <a:extLst>
              <a:ext uri="{FF2B5EF4-FFF2-40B4-BE49-F238E27FC236}">
                <a16:creationId xmlns:a16="http://schemas.microsoft.com/office/drawing/2014/main" id="{342D4CFC-94C1-2B83-C05C-99AD081F5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8013" cy="457200"/>
          </a:xfrm>
        </p:spPr>
        <p:txBody>
          <a:bodyPr/>
          <a:lstStyle/>
          <a:p>
            <a:r>
              <a:rPr lang="en-US" altLang="en-US"/>
              <a:t>Scoping</a:t>
            </a:r>
          </a:p>
        </p:txBody>
      </p:sp>
      <p:sp>
        <p:nvSpPr>
          <p:cNvPr id="131074" name="Content Placeholder 2">
            <a:extLst>
              <a:ext uri="{FF2B5EF4-FFF2-40B4-BE49-F238E27FC236}">
                <a16:creationId xmlns:a16="http://schemas.microsoft.com/office/drawing/2014/main" id="{26C9A5BE-8324-4226-2654-18A0243EA8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r>
              <a:rPr lang="en-US" altLang="en-US" sz="2400" b="1" u="sng">
                <a:solidFill>
                  <a:srgbClr val="FF0000"/>
                </a:solidFill>
              </a:rPr>
              <a:t>var </a:t>
            </a:r>
            <a:r>
              <a:rPr lang="en-US" altLang="en-US" u="sng"/>
              <a:t>declarations in JS</a:t>
            </a:r>
          </a:p>
          <a:p>
            <a:pPr lvl="1"/>
            <a:r>
              <a:rPr lang="en-US" altLang="en-US" sz="2000"/>
              <a:t>Difficult to immediately discern which are scoped locally vs. globally.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Confusion with the working of Hoisting</a:t>
            </a:r>
          </a:p>
          <a:p>
            <a:endParaRPr lang="en-US" altLang="en-US"/>
          </a:p>
          <a:p>
            <a:r>
              <a:rPr lang="en-US" altLang="en-US"/>
              <a:t>May end up creating variables on the global Object</a:t>
            </a:r>
          </a:p>
          <a:p>
            <a:endParaRPr lang="en-US" altLang="en-US"/>
          </a:p>
          <a:p>
            <a:r>
              <a:rPr lang="en-US" altLang="en-US"/>
              <a:t>Can cause problems for enterprise level applications </a:t>
            </a:r>
          </a:p>
          <a:p>
            <a:endParaRPr lang="en-US" altLang="en-US"/>
          </a:p>
          <a:p>
            <a:r>
              <a:rPr lang="en-US" altLang="en-US"/>
              <a:t>Confusing workaround patterns</a:t>
            </a:r>
          </a:p>
          <a:p>
            <a:pPr lvl="1"/>
            <a:r>
              <a:rPr lang="en-US" altLang="en-US" sz="2000"/>
              <a:t>IIFE.-workaround to the lack of block scope.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108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>
            <a:extLst>
              <a:ext uri="{FF2B5EF4-FFF2-40B4-BE49-F238E27FC236}">
                <a16:creationId xmlns:a16="http://schemas.microsoft.com/office/drawing/2014/main" id="{3C267B60-5FD2-48CB-02BC-C3C3B9C64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let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ADA0515-E531-E6DC-3BC8-FFB355BA7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8013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Allows to scope variables at the block level (the nearest curly brackets). </a:t>
            </a:r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endParaRPr lang="en-US" sz="1600" b="1" dirty="0"/>
          </a:p>
          <a:p>
            <a:pPr lvl="1">
              <a:buFontTx/>
              <a:buNone/>
              <a:defRPr/>
            </a:pPr>
            <a:r>
              <a:rPr lang="en-US" sz="1800" dirty="0"/>
              <a:t>function </a:t>
            </a:r>
            <a:r>
              <a:rPr lang="en-US" sz="1800" dirty="0" err="1"/>
              <a:t>gradeRating</a:t>
            </a:r>
            <a:r>
              <a:rPr lang="en-US" sz="1800" dirty="0"/>
              <a:t>(product){</a:t>
            </a:r>
          </a:p>
          <a:p>
            <a:pPr lvl="1">
              <a:buFontTx/>
              <a:buNone/>
              <a:defRPr/>
            </a:pPr>
            <a:br>
              <a:rPr lang="en-US" sz="1800" dirty="0"/>
            </a:br>
            <a:r>
              <a:rPr lang="en-US" sz="1800" dirty="0" err="1"/>
              <a:t>var</a:t>
            </a:r>
            <a:r>
              <a:rPr lang="en-US" sz="1800" dirty="0"/>
              <a:t> grade ="Excellent"</a:t>
            </a:r>
          </a:p>
          <a:p>
            <a:pPr lvl="1">
              <a:buFontTx/>
              <a:buNone/>
              <a:defRPr/>
            </a:pPr>
            <a:br>
              <a:rPr lang="en-US" sz="1800" dirty="0"/>
            </a:br>
            <a:r>
              <a:rPr lang="en-US" sz="1800" dirty="0"/>
              <a:t>if(</a:t>
            </a:r>
            <a:r>
              <a:rPr lang="en-US" sz="1800" dirty="0" err="1"/>
              <a:t>product.rating</a:t>
            </a:r>
            <a:r>
              <a:rPr lang="en-US" sz="1800" dirty="0"/>
              <a:t> &gt;3 &amp;&amp; </a:t>
            </a:r>
            <a:r>
              <a:rPr lang="en-US" sz="1800" dirty="0" err="1"/>
              <a:t>product.rating</a:t>
            </a:r>
            <a:r>
              <a:rPr lang="en-US" sz="1800" dirty="0"/>
              <a:t> &lt;=4){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		let grade ="Average";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		console.log(grade)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	}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	console.log(grade)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}</a:t>
            </a:r>
          </a:p>
          <a:p>
            <a:pPr lvl="1">
              <a:defRPr/>
            </a:pPr>
            <a:r>
              <a:rPr lang="en-US" sz="1800" b="1" dirty="0"/>
              <a:t>const </a:t>
            </a:r>
            <a:r>
              <a:rPr lang="en-US" sz="1800" b="1" dirty="0" err="1"/>
              <a:t>tv</a:t>
            </a:r>
            <a:r>
              <a:rPr lang="en-US" sz="1800" b="1" dirty="0"/>
              <a:t> = new Product(101, "Sony </a:t>
            </a:r>
            <a:r>
              <a:rPr lang="en-US" sz="1800" b="1" dirty="0" err="1"/>
              <a:t>Tv</a:t>
            </a:r>
            <a:r>
              <a:rPr lang="en-US" sz="1800" b="1" dirty="0"/>
              <a:t>", 'images/sony.jpg', 4.2);</a:t>
            </a:r>
          </a:p>
          <a:p>
            <a:pPr lvl="1">
              <a:defRPr/>
            </a:pPr>
            <a:r>
              <a:rPr lang="en-US" sz="1800" b="1" dirty="0"/>
              <a:t>Output : =&gt;// Excellent</a:t>
            </a:r>
            <a:br>
              <a:rPr lang="en-US" sz="1800" b="1" dirty="0"/>
            </a:br>
            <a:endParaRPr lang="en-US" sz="1800" b="1" dirty="0"/>
          </a:p>
          <a:p>
            <a:pPr lvl="1">
              <a:buFontTx/>
              <a:buNone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3469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>
            <a:extLst>
              <a:ext uri="{FF2B5EF4-FFF2-40B4-BE49-F238E27FC236}">
                <a16:creationId xmlns:a16="http://schemas.microsoft.com/office/drawing/2014/main" id="{8058F4CF-2C6A-1F7C-7DE4-95EF9B284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82633B5-0807-5A90-6E31-A27391A47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Each iteration creates its own block scope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for(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=0;i&lt;=10;i++)  {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	console.log(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console.log('Out Side for </a:t>
            </a:r>
            <a:r>
              <a:rPr lang="en-US" b="1" dirty="0" err="1">
                <a:solidFill>
                  <a:srgbClr val="FF0000"/>
                </a:solidFill>
              </a:rPr>
              <a:t>loop'+i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endParaRPr lang="en-US" dirty="0">
              <a:solidFill>
                <a:srgbClr val="C00000"/>
              </a:solidFill>
            </a:endParaRP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for(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=0;i&lt;=10;i++)  {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console.log(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console.log('Out Side for </a:t>
            </a:r>
            <a:r>
              <a:rPr lang="en-US" dirty="0" err="1">
                <a:solidFill>
                  <a:srgbClr val="C00000"/>
                </a:solidFill>
              </a:rPr>
              <a:t>loop'+i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>
              <a:defRPr/>
            </a:pPr>
            <a:endParaRPr lang="en-US" dirty="0"/>
          </a:p>
          <a:p>
            <a:pPr lvl="1">
              <a:buFont typeface="Times New Roman" panose="02020603050405020304" pitchFamily="18" charset="0"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2023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>
            <a:extLst>
              <a:ext uri="{FF2B5EF4-FFF2-40B4-BE49-F238E27FC236}">
                <a16:creationId xmlns:a16="http://schemas.microsoft.com/office/drawing/2014/main" id="{74398AA0-FEFF-C208-48F0-CD9108245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</a:t>
            </a:r>
          </a:p>
        </p:txBody>
      </p:sp>
      <p:sp>
        <p:nvSpPr>
          <p:cNvPr id="134146" name="Content Placeholder 2">
            <a:extLst>
              <a:ext uri="{FF2B5EF4-FFF2-40B4-BE49-F238E27FC236}">
                <a16:creationId xmlns:a16="http://schemas.microsoft.com/office/drawing/2014/main" id="{924FBC69-8099-C440-62FD-99770BC41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8013" cy="5057775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Const is the new ES6 keyword</a:t>
            </a:r>
          </a:p>
          <a:p>
            <a:pPr lvl="1"/>
            <a:r>
              <a:rPr lang="en-US" altLang="en-US" sz="2000"/>
              <a:t>like Java's final</a:t>
            </a:r>
          </a:p>
          <a:p>
            <a:endParaRPr lang="en-US" altLang="en-US"/>
          </a:p>
          <a:p>
            <a:r>
              <a:rPr lang="en-US" altLang="en-US"/>
              <a:t>The const declaration creates a read-only reference to a value</a:t>
            </a:r>
          </a:p>
          <a:p>
            <a:pPr lvl="1"/>
            <a:r>
              <a:rPr lang="en-US" altLang="en-US" sz="2000"/>
              <a:t>It does not mean the value it holds is immutable, </a:t>
            </a:r>
          </a:p>
          <a:p>
            <a:pPr lvl="1"/>
            <a:r>
              <a:rPr lang="en-US" altLang="en-US" sz="2000"/>
              <a:t>Means variable identifier cannot be reassigned.</a:t>
            </a:r>
          </a:p>
          <a:p>
            <a:pPr lvl="1"/>
            <a:endParaRPr lang="en-US" altLang="en-US" sz="2000"/>
          </a:p>
          <a:p>
            <a:r>
              <a:rPr lang="en-US" altLang="en-US" b="1"/>
              <a:t>const</a:t>
            </a:r>
            <a:r>
              <a:rPr lang="en-US" altLang="en-US"/>
              <a:t> PI</a:t>
            </a:r>
            <a:r>
              <a:rPr lang="en-US" altLang="en-US" b="1"/>
              <a:t> = </a:t>
            </a:r>
            <a:r>
              <a:rPr lang="en-US" altLang="en-US"/>
              <a:t>3</a:t>
            </a:r>
            <a:r>
              <a:rPr lang="en-US" altLang="en-US" b="1"/>
              <a:t>.</a:t>
            </a:r>
            <a:r>
              <a:rPr lang="en-US" altLang="en-US"/>
              <a:t>141593 PI </a:t>
            </a:r>
            <a:r>
              <a:rPr lang="en-US" altLang="en-US" b="1"/>
              <a:t>&gt;</a:t>
            </a:r>
            <a:r>
              <a:rPr lang="en-US" altLang="en-US"/>
              <a:t> 3</a:t>
            </a:r>
            <a:r>
              <a:rPr lang="en-US" altLang="en-US" b="1"/>
              <a:t>.</a:t>
            </a:r>
            <a:r>
              <a:rPr lang="en-US" altLang="en-US"/>
              <a:t>0 </a:t>
            </a:r>
          </a:p>
          <a:p>
            <a:endParaRPr lang="en-US" altLang="en-US"/>
          </a:p>
          <a:p>
            <a:pPr lvl="1"/>
            <a:r>
              <a:rPr lang="en-US" altLang="en-US" sz="2000" b="1"/>
              <a:t>const</a:t>
            </a:r>
            <a:r>
              <a:rPr lang="en-US" altLang="en-US" sz="2000"/>
              <a:t> AGE = 13;</a:t>
            </a:r>
          </a:p>
          <a:p>
            <a:pPr lvl="1"/>
            <a:r>
              <a:rPr lang="en-US" altLang="en-US" sz="2000"/>
              <a:t>AGE  = 20; // Error!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166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>
            <a:extLst>
              <a:ext uri="{FF2B5EF4-FFF2-40B4-BE49-F238E27FC236}">
                <a16:creationId xmlns:a16="http://schemas.microsoft.com/office/drawing/2014/main" id="{B85A888A-6F09-370E-54C7-6DBF4292F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en-US" sz="3200">
                <a:solidFill>
                  <a:srgbClr val="1C1C1C"/>
                </a:solidFill>
              </a:rPr>
              <a:t> and </a:t>
            </a:r>
            <a:r>
              <a:rPr lang="en-US" altLang="en-US" sz="3200">
                <a:solidFill>
                  <a:srgbClr val="1C1C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!==</a:t>
            </a: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C1692E87-C6EB-D4C4-867C-17E08846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8229600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lnSpc>
                <a:spcPct val="14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alert("34"==34);     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Returns true</a:t>
            </a:r>
          </a:p>
          <a:p>
            <a:pPr marL="341313" indent="-341313" eaLnBrk="1" hangingPunct="1">
              <a:lnSpc>
                <a:spcPct val="14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alert("34"===34);   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Returns false</a:t>
            </a:r>
          </a:p>
          <a:p>
            <a:pPr marL="341313" lvl="1" indent="-341313" eaLnBrk="1" hangingPunct="1">
              <a:lnSpc>
                <a:spcPct val="140000"/>
              </a:lnSpc>
              <a:spcBef>
                <a:spcPts val="700"/>
              </a:spcBef>
              <a:buClr>
                <a:srgbClr val="333399"/>
              </a:buClr>
              <a:buSzPct val="100000"/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alert(true===1); 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returns false</a:t>
            </a:r>
          </a:p>
          <a:p>
            <a:pPr marL="741363" lvl="2" indent="-341313" eaLnBrk="1" hangingPunct="1">
              <a:lnSpc>
                <a:spcPct val="140000"/>
              </a:lnSpc>
              <a:spcBef>
                <a:spcPts val="700"/>
              </a:spcBef>
              <a:buClr>
                <a:srgbClr val="333399"/>
              </a:buClr>
              <a:buSzPct val="100000"/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marL="341313" lvl="1" indent="-341313" eaLnBrk="1" hangingPunct="1">
              <a:lnSpc>
                <a:spcPct val="140000"/>
              </a:lnSpc>
              <a:spcBef>
                <a:spcPts val="700"/>
              </a:spcBef>
              <a:buClr>
                <a:srgbClr val="333399"/>
              </a:buClr>
              <a:buSzPct val="100000"/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The ( = ) operator is used to 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assign or give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 a value to a variable. It is 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not a sign for equality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.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Microsoft YaHei" charset="-122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 	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( == ) compares only values, ( === )  compares both values and data 	type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.</a:t>
            </a:r>
          </a:p>
          <a:p>
            <a:pPr marL="741363" lvl="2" indent="-341313" eaLnBrk="1" hangingPunct="1">
              <a:lnSpc>
                <a:spcPct val="140000"/>
              </a:lnSpc>
              <a:spcBef>
                <a:spcPts val="700"/>
              </a:spcBef>
              <a:buClr>
                <a:srgbClr val="333399"/>
              </a:buClr>
              <a:buSzPct val="100000"/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marL="341313" indent="-341313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solidFill>
                <a:srgbClr val="000000"/>
              </a:solidFill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2A3E42E5-4ADC-D112-A6FC-7A6BC9F73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Control statements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1EB78DAB-F48F-539F-D457-38CA34ACE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9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Microsoft YaHei" charset="-122"/>
              </a:rPr>
              <a:t>Same as in C++ or Java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>
              <a:solidFill>
                <a:srgbClr val="000000"/>
              </a:solidFill>
              <a:latin typeface="+mn-lt"/>
              <a:ea typeface="Microsoft YaHei" charset="-122"/>
            </a:endParaRPr>
          </a:p>
          <a:p>
            <a:pPr marL="741363" lvl="1" indent="-284163" eaLnBrk="1" hangingPunct="1">
              <a:lnSpc>
                <a:spcPct val="14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+mn-lt"/>
                <a:ea typeface="Microsoft YaHei" charset="-122"/>
              </a:rPr>
              <a:t>if else</a:t>
            </a:r>
          </a:p>
          <a:p>
            <a:pPr marL="741363" lvl="1" indent="-284163" eaLnBrk="1" hangingPunct="1">
              <a:lnSpc>
                <a:spcPct val="14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+mn-lt"/>
                <a:ea typeface="Microsoft YaHei" charset="-122"/>
              </a:rPr>
              <a:t>for</a:t>
            </a:r>
          </a:p>
          <a:p>
            <a:pPr marL="741363" lvl="1" indent="-284163" eaLnBrk="1" hangingPunct="1">
              <a:lnSpc>
                <a:spcPct val="14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+mn-lt"/>
                <a:ea typeface="Microsoft YaHei" charset="-122"/>
              </a:rPr>
              <a:t>for..in</a:t>
            </a:r>
          </a:p>
          <a:p>
            <a:pPr marL="741363" lvl="1" indent="-284163" eaLnBrk="1" hangingPunct="1">
              <a:lnSpc>
                <a:spcPct val="14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+mn-lt"/>
                <a:ea typeface="Microsoft YaHei" charset="-122"/>
              </a:rPr>
              <a:t>while</a:t>
            </a:r>
          </a:p>
          <a:p>
            <a:pPr marL="741363" lvl="1" indent="-284163" eaLnBrk="1" hangingPunct="1">
              <a:lnSpc>
                <a:spcPct val="14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+mn-lt"/>
                <a:ea typeface="Microsoft YaHei" charset="-122"/>
              </a:rPr>
              <a:t>do .. while</a:t>
            </a:r>
          </a:p>
          <a:p>
            <a:pPr marL="741363" lvl="1" indent="-284163" eaLnBrk="1" hangingPunct="1">
              <a:lnSpc>
                <a:spcPct val="14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+mn-lt"/>
                <a:ea typeface="Microsoft YaHei" charset="-122"/>
              </a:rPr>
              <a:t>switch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ea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5C4-B7A1-F890-02CB-0A5C1775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Java script functions</a:t>
            </a:r>
          </a:p>
        </p:txBody>
      </p:sp>
      <p:sp>
        <p:nvSpPr>
          <p:cNvPr id="57346" name="Text Placeholder 2">
            <a:extLst>
              <a:ext uri="{FF2B5EF4-FFF2-40B4-BE49-F238E27FC236}">
                <a16:creationId xmlns:a16="http://schemas.microsoft.com/office/drawing/2014/main" id="{BCAEF7E3-AB38-F27E-7CFC-9B1CD0E8F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7772400" cy="1500188"/>
          </a:xfrm>
        </p:spPr>
        <p:txBody>
          <a:bodyPr/>
          <a:lstStyle/>
          <a:p>
            <a:r>
              <a:rPr lang="en-US" altLang="en-US"/>
              <a:t>Module 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3">
            <a:extLst>
              <a:ext uri="{FF2B5EF4-FFF2-40B4-BE49-F238E27FC236}">
                <a16:creationId xmlns:a16="http://schemas.microsoft.com/office/drawing/2014/main" id="{7B4BD945-A2CA-B391-E71A-20BABDC54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58370" name="Content Placeholder 4">
            <a:extLst>
              <a:ext uri="{FF2B5EF4-FFF2-40B4-BE49-F238E27FC236}">
                <a16:creationId xmlns:a16="http://schemas.microsoft.com/office/drawing/2014/main" id="{78E3864E-8207-F807-3420-1648A2CD36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228013" cy="5133975"/>
          </a:xfrm>
        </p:spPr>
        <p:txBody>
          <a:bodyPr/>
          <a:lstStyle/>
          <a:p>
            <a:r>
              <a:rPr lang="en-US" altLang="en-US"/>
              <a:t>JavaScript has a great many built-in functions like </a:t>
            </a:r>
            <a:r>
              <a:rPr lang="en-US" altLang="en-US" b="1"/>
              <a:t>write(), alert(), getElementById(), random(), floor()</a:t>
            </a:r>
            <a:r>
              <a:rPr lang="en-US" altLang="en-US"/>
              <a:t>, and several others. </a:t>
            </a:r>
          </a:p>
          <a:p>
            <a:endParaRPr lang="en-US" altLang="en-US"/>
          </a:p>
          <a:p>
            <a:r>
              <a:rPr lang="en-US" altLang="en-US"/>
              <a:t>JavaScript also gives you the option to craft your own functions.</a:t>
            </a:r>
          </a:p>
          <a:p>
            <a:endParaRPr lang="en-US" altLang="en-US" b="1"/>
          </a:p>
          <a:p>
            <a:r>
              <a:rPr lang="en-US" altLang="en-US" b="1"/>
              <a:t>A function is a way of packaging your JavaScript commands so you can easily reuse them every time you need the same piece of functionality implemented in your website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This suggests that there are 2 distinct phases to a function:</a:t>
            </a:r>
          </a:p>
          <a:p>
            <a:endParaRPr lang="en-US" altLang="en-US"/>
          </a:p>
          <a:p>
            <a:r>
              <a:rPr lang="en-US" altLang="en-US"/>
              <a:t>The phase where the </a:t>
            </a:r>
            <a:r>
              <a:rPr lang="en-US" altLang="en-US" b="1"/>
              <a:t>function is declared (created)</a:t>
            </a:r>
            <a:r>
              <a:rPr lang="en-US" altLang="en-US"/>
              <a:t>;</a:t>
            </a:r>
          </a:p>
          <a:p>
            <a:r>
              <a:rPr lang="en-US" altLang="en-US"/>
              <a:t>The phase where the </a:t>
            </a:r>
            <a:r>
              <a:rPr lang="en-US" altLang="en-US" b="1"/>
              <a:t>function is called (used)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>
            <a:extLst>
              <a:ext uri="{FF2B5EF4-FFF2-40B4-BE49-F238E27FC236}">
                <a16:creationId xmlns:a16="http://schemas.microsoft.com/office/drawing/2014/main" id="{776A11EC-9673-F96B-5A14-DF910E10D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Function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20D5AF6F-FA9F-5365-8DA4-1A7F51ECA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2000"/>
            <a:ext cx="8229600" cy="6194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000" dirty="0">
              <a:solidFill>
                <a:srgbClr val="000000"/>
              </a:solidFill>
              <a:latin typeface="+mn-lt"/>
              <a:ea typeface="Microsoft YaHei" charset="-122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A function can be defined inside </a:t>
            </a: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&lt;head&gt;</a:t>
            </a:r>
            <a:r>
              <a:rPr lang="en-IN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 , </a:t>
            </a: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&lt;body&gt; </a:t>
            </a:r>
            <a:r>
              <a:rPr lang="en-IN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or in a external file and can be called from anywhere after it has been read.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+mn-lt"/>
              <a:ea typeface="Microsoft YaHei" charset="-122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Syntax</a:t>
            </a:r>
          </a:p>
          <a:p>
            <a:pPr lvl="1" indent="-284163" eaLnBrk="1" hangingPunct="1">
              <a:lnSpc>
                <a:spcPct val="80000"/>
              </a:lnSpc>
              <a:spcBef>
                <a:spcPts val="7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function </a:t>
            </a:r>
            <a:r>
              <a:rPr lang="en-IN" sz="2000" b="1" i="1" dirty="0" err="1">
                <a:solidFill>
                  <a:srgbClr val="000000"/>
                </a:solidFill>
                <a:latin typeface="+mn-lt"/>
                <a:ea typeface="Microsoft YaHei" charset="-122"/>
              </a:rPr>
              <a:t>functionname</a:t>
            </a: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(</a:t>
            </a:r>
            <a:r>
              <a:rPr lang="en-IN" sz="2000" b="1" i="1" dirty="0">
                <a:solidFill>
                  <a:srgbClr val="000000"/>
                </a:solidFill>
                <a:latin typeface="+mn-lt"/>
                <a:ea typeface="Microsoft YaHei" charset="-122"/>
              </a:rPr>
              <a:t>var1,var2,...,</a:t>
            </a:r>
            <a:r>
              <a:rPr lang="en-IN" sz="2000" b="1" i="1" dirty="0" err="1">
                <a:solidFill>
                  <a:srgbClr val="000000"/>
                </a:solidFill>
                <a:latin typeface="+mn-lt"/>
                <a:ea typeface="Microsoft YaHei" charset="-122"/>
              </a:rPr>
              <a:t>varX</a:t>
            </a: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) </a:t>
            </a:r>
          </a:p>
          <a:p>
            <a:pPr lvl="1" indent="-284163" eaLnBrk="1" hangingPunct="1">
              <a:lnSpc>
                <a:spcPct val="80000"/>
              </a:lnSpc>
              <a:spcBef>
                <a:spcPts val="7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{ </a:t>
            </a:r>
          </a:p>
          <a:p>
            <a:pPr lvl="1" indent="-284163" eaLnBrk="1" hangingPunct="1">
              <a:lnSpc>
                <a:spcPct val="80000"/>
              </a:lnSpc>
              <a:spcBef>
                <a:spcPts val="7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//</a:t>
            </a:r>
            <a:r>
              <a:rPr lang="en-IN" sz="2000" b="1" i="1" dirty="0">
                <a:solidFill>
                  <a:srgbClr val="000000"/>
                </a:solidFill>
                <a:latin typeface="+mn-lt"/>
                <a:ea typeface="Microsoft YaHei" charset="-122"/>
              </a:rPr>
              <a:t>some code</a:t>
            </a: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 </a:t>
            </a:r>
          </a:p>
          <a:p>
            <a:pPr lvl="1" indent="-284163" eaLnBrk="1" hangingPunct="1">
              <a:lnSpc>
                <a:spcPct val="80000"/>
              </a:lnSpc>
              <a:spcBef>
                <a:spcPts val="7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} </a:t>
            </a:r>
          </a:p>
          <a:p>
            <a:pPr lvl="1" indent="-284163" eaLnBrk="1" hangingPunct="1">
              <a:lnSpc>
                <a:spcPct val="80000"/>
              </a:lnSpc>
              <a:spcBef>
                <a:spcPts val="7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000" b="1" dirty="0">
              <a:solidFill>
                <a:srgbClr val="000000"/>
              </a:solidFill>
              <a:latin typeface="+mn-lt"/>
              <a:ea typeface="Microsoft YaHei" charset="-122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   Functions can be invoked by name of function()</a:t>
            </a:r>
            <a:endParaRPr lang="en-IN" sz="2000" b="1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000" b="1" dirty="0">
              <a:solidFill>
                <a:srgbClr val="000000"/>
              </a:solidFill>
              <a:latin typeface="Courier New" pitchFamily="49" charset="0"/>
              <a:ea typeface="Microsoft YaHei" charset="-122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  <a:ea typeface="Microsoft YaHei" charset="-122"/>
              </a:rPr>
              <a:t>Function can take  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icrosoft YaHei" charset="-122"/>
              </a:rPr>
              <a:t>arguments (or parameters)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Microsoft YaHei" charset="-122"/>
              </a:rPr>
              <a:t>.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Can have return statement too.</a:t>
            </a:r>
            <a:endParaRPr lang="en-US" sz="2000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000" b="1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000" dirty="0">
              <a:latin typeface="Arial" charset="0"/>
              <a:ea typeface="Microsoft YaHei" charset="-122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000" dirty="0">
              <a:latin typeface="Arial" charset="0"/>
              <a:ea typeface="Microsoft YaHei" charset="-122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000" b="1" dirty="0">
              <a:solidFill>
                <a:srgbClr val="000000"/>
              </a:solidFill>
              <a:latin typeface="Courier New" pitchFamily="49" charset="0"/>
              <a:ea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5940051E-904D-1DFD-8AF4-A1F1805E4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5750"/>
            <a:ext cx="7543800" cy="6429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eaLnBrk="1" hangingPunct="1">
              <a:lnSpc>
                <a:spcPct val="90000"/>
              </a:lnSpc>
              <a:spcBef>
                <a:spcPts val="600"/>
              </a:spcBef>
              <a:buSzPct val="10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IN" sz="2400" b="1" dirty="0">
              <a:solidFill>
                <a:srgbClr val="000000"/>
              </a:solidFill>
              <a:latin typeface="+mn-lt"/>
              <a:ea typeface="Microsoft YaHei" charset="-122"/>
            </a:endParaRPr>
          </a:p>
        </p:txBody>
      </p:sp>
      <p:sp>
        <p:nvSpPr>
          <p:cNvPr id="61442" name="Title 6">
            <a:extLst>
              <a:ext uri="{FF2B5EF4-FFF2-40B4-BE49-F238E27FC236}">
                <a16:creationId xmlns:a16="http://schemas.microsoft.com/office/drawing/2014/main" id="{E8E74EA5-3449-B37B-5CB2-6C967C018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1587AD-974F-5161-B780-F835C7E9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/>
              <a:t>&lt;body&gt;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/>
              <a:t>&lt;script type="text/</a:t>
            </a:r>
            <a:r>
              <a:rPr lang="en-IN" sz="2000" b="1" dirty="0" err="1"/>
              <a:t>javascript</a:t>
            </a:r>
            <a:r>
              <a:rPr lang="en-IN" sz="2000" b="1" dirty="0"/>
              <a:t>”&gt;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>
                <a:solidFill>
                  <a:srgbClr val="008000"/>
                </a:solidFill>
              </a:rPr>
              <a:t>function display(x)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>
                <a:solidFill>
                  <a:srgbClr val="008000"/>
                </a:solidFill>
              </a:rPr>
              <a:t>    {</a:t>
            </a:r>
          </a:p>
          <a:p>
            <a:pPr lvl="2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1800" b="1" dirty="0">
                <a:solidFill>
                  <a:srgbClr val="008000"/>
                </a:solidFill>
              </a:rPr>
              <a:t>if(x==null)</a:t>
            </a:r>
          </a:p>
          <a:p>
            <a:pPr lvl="2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1800" b="1" dirty="0">
                <a:solidFill>
                  <a:srgbClr val="008000"/>
                </a:solidFill>
              </a:rPr>
              <a:t>x="Greetings";</a:t>
            </a:r>
          </a:p>
          <a:p>
            <a:pPr lvl="2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1800" b="1" dirty="0">
                <a:solidFill>
                  <a:srgbClr val="008000"/>
                </a:solidFill>
              </a:rPr>
              <a:t>alert(x) ;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>
                <a:solidFill>
                  <a:srgbClr val="008000"/>
                </a:solidFill>
              </a:rPr>
              <a:t>}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/>
              <a:t>function display1(){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/>
              <a:t>         alert("Greet") ;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/>
              <a:t>}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/>
              <a:t>&lt;/script&gt;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/>
              <a:t>&lt;/body&gt;</a:t>
            </a:r>
          </a:p>
          <a:p>
            <a:pPr lvl="1">
              <a:defRPr/>
            </a:pP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1237-56DA-3027-DC1A-CD4FD18B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18434" name="Text Placeholder 2">
            <a:extLst>
              <a:ext uri="{FF2B5EF4-FFF2-40B4-BE49-F238E27FC236}">
                <a16:creationId xmlns:a16="http://schemas.microsoft.com/office/drawing/2014/main" id="{8C0072FD-CD85-04ED-6582-5601F030F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2">
            <a:extLst>
              <a:ext uri="{FF2B5EF4-FFF2-40B4-BE49-F238E27FC236}">
                <a16:creationId xmlns:a16="http://schemas.microsoft.com/office/drawing/2014/main" id="{A045B4D3-0B28-F71E-A6A4-02B6450A2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Calling a function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E108599E-2511-457F-4776-A76A7B11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914400"/>
            <a:ext cx="8186738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The above function can be called as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display();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display(“hello”);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Or</a:t>
            </a:r>
            <a:r>
              <a:rPr lang="en-US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 display 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with any number of arguments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b="1" dirty="0">
              <a:solidFill>
                <a:srgbClr val="000000"/>
              </a:solidFill>
              <a:latin typeface="+mn-lt"/>
              <a:ea typeface="Microsoft YaHei" charset="-122"/>
            </a:endParaRP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function display(x){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   if(x==null)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       x=“Greetings”;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       alert(x) ;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}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+mn-lt"/>
              <a:ea typeface="Microsoft YaHei" charset="-122"/>
            </a:endParaRP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You can also pass values to a function that does not take any arguments!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>
            <a:extLst>
              <a:ext uri="{FF2B5EF4-FFF2-40B4-BE49-F238E27FC236}">
                <a16:creationId xmlns:a16="http://schemas.microsoft.com/office/drawing/2014/main" id="{359849A6-5537-C403-DFA7-FE309E52E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457200"/>
          </a:xfrm>
        </p:spPr>
        <p:txBody>
          <a:bodyPr/>
          <a:lstStyle/>
          <a:p>
            <a:r>
              <a:rPr lang="en-US" altLang="en-US"/>
              <a:t>Defining Classes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6AE6-94C6-06E8-CD9B-C6FF73A4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800100" lvl="1" indent="-342900">
              <a:buFontTx/>
              <a:buNone/>
              <a:defRPr/>
            </a:pPr>
            <a:r>
              <a:rPr lang="en-US" sz="1800" dirty="0"/>
              <a:t>export default class Movie {</a:t>
            </a:r>
          </a:p>
          <a:p>
            <a:pPr marL="800100" lvl="1" indent="-342900">
              <a:buFontTx/>
              <a:buNone/>
              <a:defRPr/>
            </a:pPr>
            <a:r>
              <a:rPr lang="en-US" sz="1800" dirty="0"/>
              <a:t>constructor(</a:t>
            </a:r>
            <a:r>
              <a:rPr lang="en-US" sz="1800" dirty="0" err="1"/>
              <a:t>movieName</a:t>
            </a:r>
            <a:r>
              <a:rPr lang="en-US" sz="1800" dirty="0"/>
              <a:t>, poster, rating, </a:t>
            </a:r>
            <a:r>
              <a:rPr lang="en-US" sz="1800" dirty="0" err="1"/>
              <a:t>totalReviewers</a:t>
            </a:r>
            <a:r>
              <a:rPr lang="en-US" sz="1800" dirty="0"/>
              <a:t>) {</a:t>
            </a:r>
          </a:p>
          <a:p>
            <a:pPr marL="1200150" lvl="2" indent="-342900">
              <a:buFontTx/>
              <a:buNone/>
              <a:defRPr/>
            </a:pPr>
            <a:r>
              <a:rPr lang="en-US" sz="1800" dirty="0" err="1"/>
              <a:t>this.movieName</a:t>
            </a:r>
            <a:r>
              <a:rPr lang="en-US" sz="1800" dirty="0"/>
              <a:t> = </a:t>
            </a:r>
            <a:r>
              <a:rPr lang="en-US" sz="1800" dirty="0" err="1"/>
              <a:t>movieName</a:t>
            </a:r>
            <a:r>
              <a:rPr lang="en-US" sz="1800" dirty="0"/>
              <a:t>;</a:t>
            </a:r>
          </a:p>
          <a:p>
            <a:pPr marL="1200150" lvl="2" indent="-342900">
              <a:buFontTx/>
              <a:buNone/>
              <a:defRPr/>
            </a:pPr>
            <a:r>
              <a:rPr lang="en-US" sz="1800" dirty="0" err="1"/>
              <a:t>this.poster</a:t>
            </a:r>
            <a:r>
              <a:rPr lang="en-US" sz="1800" dirty="0"/>
              <a:t> = poster;</a:t>
            </a:r>
          </a:p>
          <a:p>
            <a:pPr marL="1200150" lvl="2" indent="-342900">
              <a:buFontTx/>
              <a:buNone/>
              <a:defRPr/>
            </a:pPr>
            <a:r>
              <a:rPr lang="en-US" sz="1800" dirty="0" err="1"/>
              <a:t>this.rating</a:t>
            </a:r>
            <a:r>
              <a:rPr lang="en-US" sz="1800" dirty="0"/>
              <a:t> = rating;</a:t>
            </a:r>
          </a:p>
          <a:p>
            <a:pPr marL="1200150" lvl="2" indent="-342900">
              <a:buFontTx/>
              <a:buNone/>
              <a:defRPr/>
            </a:pPr>
            <a:r>
              <a:rPr lang="en-US" sz="1800" dirty="0" err="1"/>
              <a:t>this.totalReviewers</a:t>
            </a:r>
            <a:r>
              <a:rPr lang="en-US" sz="1800" dirty="0"/>
              <a:t> = </a:t>
            </a:r>
            <a:r>
              <a:rPr lang="en-US" sz="1800" dirty="0" err="1"/>
              <a:t>totalReviewers</a:t>
            </a:r>
            <a:r>
              <a:rPr lang="en-US" sz="1800" dirty="0"/>
              <a:t>;</a:t>
            </a:r>
          </a:p>
          <a:p>
            <a:pPr marL="800100" lvl="1" indent="-342900">
              <a:buFontTx/>
              <a:buNone/>
              <a:defRPr/>
            </a:pPr>
            <a:r>
              <a:rPr lang="en-US" sz="1800" dirty="0"/>
              <a:t>}</a:t>
            </a:r>
          </a:p>
          <a:p>
            <a:pPr marL="800100" lvl="1" indent="-342900">
              <a:buFontTx/>
              <a:buNone/>
              <a:defRPr/>
            </a:pPr>
            <a:br>
              <a:rPr lang="en-US" sz="1800" dirty="0"/>
            </a:br>
            <a:r>
              <a:rPr lang="en-US" sz="1800" dirty="0" err="1"/>
              <a:t>toString</a:t>
            </a:r>
            <a:r>
              <a:rPr lang="en-US" sz="1800" dirty="0"/>
              <a:t>() {</a:t>
            </a:r>
          </a:p>
          <a:p>
            <a:pPr marL="800100" lvl="1" indent="-342900">
              <a:buFontTx/>
              <a:buNone/>
              <a:defRPr/>
            </a:pPr>
            <a:r>
              <a:rPr lang="en-US" sz="1800" dirty="0"/>
              <a:t>return </a:t>
            </a:r>
            <a:r>
              <a:rPr lang="en-US" sz="1800" b="1" dirty="0">
                <a:solidFill>
                  <a:srgbClr val="FF0000"/>
                </a:solidFill>
              </a:rPr>
              <a:t>`</a:t>
            </a:r>
            <a:r>
              <a:rPr lang="en-US" sz="1800" dirty="0"/>
              <a:t>Movie : ${</a:t>
            </a:r>
            <a:r>
              <a:rPr lang="en-US" sz="1800" dirty="0" err="1"/>
              <a:t>this.movieName</a:t>
            </a:r>
            <a:r>
              <a:rPr lang="en-US" sz="1800" dirty="0"/>
              <a:t>} .rating : ${</a:t>
            </a:r>
            <a:r>
              <a:rPr lang="en-US" sz="1800" dirty="0" err="1"/>
              <a:t>this.rating</a:t>
            </a:r>
            <a:r>
              <a:rPr lang="en-US" sz="1800" dirty="0"/>
              <a:t>} out of </a:t>
            </a:r>
          </a:p>
          <a:p>
            <a:pPr marL="800100" lvl="1" indent="-342900">
              <a:buFontTx/>
              <a:buNone/>
              <a:defRPr/>
            </a:pPr>
            <a:r>
              <a:rPr lang="en-US" sz="1800" dirty="0"/>
              <a:t>: ${</a:t>
            </a:r>
            <a:r>
              <a:rPr lang="en-US" sz="1800" dirty="0" err="1"/>
              <a:t>this.totalReviewers</a:t>
            </a:r>
            <a:r>
              <a:rPr lang="en-US" sz="1800" dirty="0"/>
              <a:t>} of Reviewers</a:t>
            </a:r>
            <a:r>
              <a:rPr lang="en-US" sz="1800" b="1" dirty="0">
                <a:solidFill>
                  <a:srgbClr val="FF0000"/>
                </a:solidFill>
              </a:rPr>
              <a:t>`</a:t>
            </a:r>
            <a:r>
              <a:rPr lang="en-US" sz="1800" dirty="0"/>
              <a:t>;</a:t>
            </a:r>
          </a:p>
          <a:p>
            <a:pPr marL="800100" lvl="1" indent="-342900">
              <a:buFontTx/>
              <a:buNone/>
              <a:defRPr/>
            </a:pPr>
            <a:r>
              <a:rPr lang="en-US" sz="1800" dirty="0"/>
              <a:t>    }</a:t>
            </a:r>
          </a:p>
          <a:p>
            <a:pPr marL="800100" lvl="1" indent="-342900">
              <a:buFontTx/>
              <a:buNone/>
              <a:defRPr/>
            </a:pPr>
            <a:r>
              <a:rPr lang="en-US" sz="1800" dirty="0"/>
              <a:t>}</a:t>
            </a:r>
          </a:p>
          <a:p>
            <a:pPr marL="800100" lvl="1" indent="-342900">
              <a:buFontTx/>
              <a:buNone/>
              <a:defRPr/>
            </a:pPr>
            <a:r>
              <a:rPr lang="en-US" sz="1800" dirty="0"/>
              <a:t>export function calculate() {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       return 'Hi from calculate';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}</a:t>
            </a:r>
          </a:p>
          <a:p>
            <a:pPr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9809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>
            <a:extLst>
              <a:ext uri="{FF2B5EF4-FFF2-40B4-BE49-F238E27FC236}">
                <a16:creationId xmlns:a16="http://schemas.microsoft.com/office/drawing/2014/main" id="{4FCA468B-8968-48ED-6D06-59F5F33EE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Default function parameters</a:t>
            </a:r>
            <a:r>
              <a:rPr lang="en-US" altLang="en-US"/>
              <a:t> </a:t>
            </a:r>
          </a:p>
        </p:txBody>
      </p:sp>
      <p:sp>
        <p:nvSpPr>
          <p:cNvPr id="138242" name="Content Placeholder 2">
            <a:extLst>
              <a:ext uri="{FF2B5EF4-FFF2-40B4-BE49-F238E27FC236}">
                <a16:creationId xmlns:a16="http://schemas.microsoft.com/office/drawing/2014/main" id="{D231BA0D-2F0A-4E60-B1A3-DB2A05F64C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 Script Functions Parameter passing is special</a:t>
            </a:r>
          </a:p>
          <a:p>
            <a:endParaRPr lang="en-US" altLang="en-US"/>
          </a:p>
          <a:p>
            <a:r>
              <a:rPr lang="en-US" altLang="en-US"/>
              <a:t>Functions can handle different numbers of parameters</a:t>
            </a:r>
          </a:p>
          <a:p>
            <a:endParaRPr lang="en-US" altLang="en-US"/>
          </a:p>
          <a:p>
            <a:r>
              <a:rPr lang="en-US" altLang="en-US"/>
              <a:t>Parameters of functions default to undefined. </a:t>
            </a:r>
          </a:p>
          <a:p>
            <a:pPr lvl="1"/>
            <a:r>
              <a:rPr lang="en-US" altLang="en-US"/>
              <a:t>Can set a default value for the parameter</a:t>
            </a:r>
          </a:p>
          <a:p>
            <a:endParaRPr lang="en-US" altLang="en-US"/>
          </a:p>
          <a:p>
            <a:r>
              <a:rPr lang="en-US" altLang="en-US"/>
              <a:t>The check in the function body for undefined is not necessary. </a:t>
            </a:r>
          </a:p>
          <a:p>
            <a:endParaRPr lang="en-US" altLang="en-US"/>
          </a:p>
          <a:p>
            <a:r>
              <a:rPr lang="en-US" altLang="en-US"/>
              <a:t>The default argument gets evaluated at call time</a:t>
            </a:r>
          </a:p>
          <a:p>
            <a:pPr lvl="1"/>
            <a:r>
              <a:rPr lang="en-US" altLang="en-US" sz="2000"/>
              <a:t> a new object is created each time the function is called.</a:t>
            </a:r>
          </a:p>
          <a:p>
            <a:pPr>
              <a:buFont typeface="Times New Roman" panose="02020603050405020304" pitchFamily="18" charset="0"/>
              <a:buNone/>
            </a:pP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923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itle 1">
            <a:extLst>
              <a:ext uri="{FF2B5EF4-FFF2-40B4-BE49-F238E27FC236}">
                <a16:creationId xmlns:a16="http://schemas.microsoft.com/office/drawing/2014/main" id="{A0C50115-A054-4BDE-DAC9-833A38583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/>
            </a:br>
            <a:r>
              <a:rPr lang="en-US" altLang="en-US" b="1"/>
              <a:t>Default Parameters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39266" name="Content Placeholder 2">
            <a:extLst>
              <a:ext uri="{FF2B5EF4-FFF2-40B4-BE49-F238E27FC236}">
                <a16:creationId xmlns:a16="http://schemas.microsoft.com/office/drawing/2014/main" id="{EFAC781B-A9DD-191C-DB1F-B9C022EA10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function multiply(a, b = 2)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return a*b;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multiply(5);    :output  : 10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function add(a = 1, b = 2)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return a + b;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}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00000"/>
                </a:solidFill>
              </a:rPr>
              <a:t>add(); // 1 + 2 = 3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00000"/>
                </a:solidFill>
              </a:rPr>
              <a:t>add(0); // 0 + 2 = 2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00000"/>
                </a:solidFill>
              </a:rPr>
              <a:t>add(undefined, 0); // 1 + 0 = 1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00000"/>
                </a:solidFill>
              </a:rPr>
              <a:t>add(0, 0); // 0 + 0 = 0</a:t>
            </a:r>
          </a:p>
        </p:txBody>
      </p:sp>
    </p:spTree>
    <p:extLst>
      <p:ext uri="{BB962C8B-B14F-4D97-AF65-F5344CB8AC3E}">
        <p14:creationId xmlns:p14="http://schemas.microsoft.com/office/powerpoint/2010/main" val="2614166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4BB94495-3AC0-8427-025A-B50B04ED1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Named function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F9F082BA-7DBA-F597-3F4C-05313C7A92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function showState() {} // function declaration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var showState = function() {}; // function expression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var Greet=function(person,greeting){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var text=greeting+”-”+person};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 Console.log(text);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}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Greet(“ram”,”Hello’)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94B79B29-4A26-C4E9-D020-C5B17AAF0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that returns value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E20D5E8B-92F7-A99A-91AB-1EE62EC1A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>
                <a:solidFill>
                  <a:srgbClr val="FF0000"/>
                </a:solidFill>
              </a:rPr>
              <a:t>Function that Retuns Value</a:t>
            </a:r>
          </a:p>
          <a:p>
            <a:endParaRPr lang="en-US" altLang="en-US" b="1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function fun1(){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return "Hello";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}</a:t>
            </a:r>
          </a:p>
          <a:p>
            <a:r>
              <a:rPr lang="en-US" altLang="en-US" b="1" u="sng">
                <a:solidFill>
                  <a:srgbClr val="FF0000"/>
                </a:solidFill>
              </a:rPr>
              <a:t>Function with Parameter</a:t>
            </a:r>
          </a:p>
          <a:p>
            <a:endParaRPr lang="en-US" altLang="en-US" b="1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function fun2(name){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 b="1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return "Hello :"+name;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D42705B5-EF90-E4C3-24F4-88E69F547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Self executing annonymous function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F9773D4B-10E7-E30B-8F45-17E7C6F9C4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b="1" dirty="0"/>
              <a:t>function invoke(){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b="1" dirty="0"/>
              <a:t>var msg=fun2('Ramesh');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 err="1"/>
              <a:t>console.log</a:t>
            </a:r>
            <a:r>
              <a:rPr lang="en-US" altLang="en-US" sz="1800" dirty="0"/>
              <a:t>(msg);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 err="1"/>
              <a:t>document.write</a:t>
            </a:r>
            <a:r>
              <a:rPr lang="en-US" altLang="en-US" sz="1800" dirty="0"/>
              <a:t>(msg);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/>
              <a:t>}</a:t>
            </a:r>
          </a:p>
          <a:p>
            <a:endParaRPr lang="en-US" altLang="en-US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 dirty="0"/>
              <a:t>(</a:t>
            </a:r>
            <a:r>
              <a:rPr lang="en-US" altLang="en-US" sz="2400" b="1" dirty="0"/>
              <a:t>function(){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 dirty="0"/>
              <a:t> invoke();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 dirty="0"/>
              <a:t>})();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7E051B51-7E3B-867D-0C68-30344E6B8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as arguments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B691711D-5840-993D-3A11-35D375FD2F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Passing functions as arguments is an externly common idiom in jQuery</a:t>
            </a:r>
          </a:p>
          <a:p>
            <a:endParaRPr lang="en-US" altLang="en-US" b="1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function fun1(){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return "Hello";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FF0000"/>
                </a:solidFill>
              </a:rPr>
              <a:t>}</a:t>
            </a:r>
          </a:p>
          <a:p>
            <a:endParaRPr lang="en-US" altLang="en-US" b="1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function fun4(myfunc){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   var funRef=myfunc();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    console.log("Function as arguments"+ funRef);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}</a:t>
            </a:r>
          </a:p>
          <a:p>
            <a:r>
              <a:rPr lang="en-US" altLang="en-US"/>
              <a:t>  fun4(fun1);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2060"/>
                </a:solidFill>
              </a:rPr>
              <a:t>fun4(function(){return "I am from Annon function"});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C532DBFD-D2D5-F102-CDAA-92E6E53D4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Closures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44EECC77-D1BF-F779-9321-4D312880A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b="1" i="1"/>
              <a:t>Closures are functions that refer to independent (free) variables </a:t>
            </a:r>
          </a:p>
          <a:p>
            <a:pPr lvl="1"/>
            <a:r>
              <a:rPr lang="en-US" altLang="en-US" sz="2000" b="1" i="1"/>
              <a:t>variables that are used locally, but defined in an enclosing scope </a:t>
            </a:r>
          </a:p>
          <a:p>
            <a:endParaRPr lang="en-US" altLang="en-US" i="1"/>
          </a:p>
          <a:p>
            <a:r>
              <a:rPr lang="en-US" altLang="en-US" i="1"/>
              <a:t>Functions 'remember' the environment in which they were created.</a:t>
            </a:r>
          </a:p>
          <a:p>
            <a:endParaRPr lang="en-US" altLang="en-US" b="1"/>
          </a:p>
          <a:p>
            <a:r>
              <a:rPr lang="en-US" altLang="en-US" b="1"/>
              <a:t>Functions Stay Connected to Their Birth Scopes</a:t>
            </a:r>
          </a:p>
          <a:p>
            <a:endParaRPr lang="en-US" altLang="en-US"/>
          </a:p>
          <a:p>
            <a:r>
              <a:rPr lang="en-US" altLang="en-US" b="1" i="1"/>
              <a:t>Using closures provides benefits data hiding and encapsulation.</a:t>
            </a:r>
          </a:p>
          <a:p>
            <a:endParaRPr lang="en-US" altLang="en-US" b="1"/>
          </a:p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1CD127A2-7202-1C8B-B5BC-CE20D8019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Closures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011A9311-62EF-0DAB-F405-27BEC4B7C0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Its formed when a function is defined inside of another function, </a:t>
            </a:r>
          </a:p>
          <a:p>
            <a:r>
              <a:rPr lang="en-US" altLang="en-US"/>
              <a:t>Returning the nested function allows to maintain access to the local variables, arguments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function init()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  var localName = "Java Script";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    function innerDisplayName()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        console.log("Nested Method"+localName);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      }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}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function display(){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	 console.log("Name :"+localName);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display();            =&gt;</a:t>
            </a:r>
            <a:r>
              <a:rPr lang="en-US" altLang="en-US" sz="2000" b="1">
                <a:solidFill>
                  <a:srgbClr val="C00000"/>
                </a:solidFill>
              </a:rPr>
              <a:t>localName Becomes undefined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>
            <a:extLst>
              <a:ext uri="{FF2B5EF4-FFF2-40B4-BE49-F238E27FC236}">
                <a16:creationId xmlns:a16="http://schemas.microsoft.com/office/drawing/2014/main" id="{8EA84C62-0335-D1CF-0165-D5D14AC27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Script</a:t>
            </a:r>
          </a:p>
        </p:txBody>
      </p:sp>
      <p:sp>
        <p:nvSpPr>
          <p:cNvPr id="19458" name="Content Placeholder 4">
            <a:extLst>
              <a:ext uri="{FF2B5EF4-FFF2-40B4-BE49-F238E27FC236}">
                <a16:creationId xmlns:a16="http://schemas.microsoft.com/office/drawing/2014/main" id="{1225BD54-5D9C-FF09-C354-386661C9C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/>
              <a:t>A scripting language Created by </a:t>
            </a:r>
            <a:r>
              <a:rPr lang="en-US" altLang="en-US" b="1"/>
              <a:t>Brendan Eich</a:t>
            </a:r>
            <a:r>
              <a:rPr lang="en-US" altLang="en-US"/>
              <a:t> at </a:t>
            </a:r>
            <a:r>
              <a:rPr lang="en-US" altLang="en-US" b="1"/>
              <a:t>Netscape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/>
              <a:t>Developed under the name </a:t>
            </a:r>
            <a:r>
              <a:rPr lang="en-US" altLang="en-US" b="1"/>
              <a:t>Mocha</a:t>
            </a:r>
            <a:r>
              <a:rPr lang="en-US" altLang="en-US"/>
              <a:t>, and officially called </a:t>
            </a:r>
            <a:r>
              <a:rPr lang="en-US" altLang="en-US" b="1"/>
              <a:t>LiveScript</a:t>
            </a:r>
            <a:r>
              <a:rPr lang="en-US" altLang="en-US"/>
              <a:t> </a:t>
            </a:r>
          </a:p>
          <a:p>
            <a:r>
              <a:rPr lang="en-US" altLang="en-US"/>
              <a:t>Renamed to JavaScript </a:t>
            </a:r>
          </a:p>
          <a:p>
            <a:pPr lvl="1"/>
            <a:r>
              <a:rPr lang="en-US" altLang="en-US" sz="2000"/>
              <a:t>When Netscape added support for Java technology in its Netscape Navigator web browser. </a:t>
            </a:r>
          </a:p>
          <a:p>
            <a:pPr lvl="1"/>
            <a:endParaRPr lang="en-US" altLang="en-US" sz="2000"/>
          </a:p>
          <a:p>
            <a:r>
              <a:rPr lang="en-US" altLang="en-US" sz="1800"/>
              <a:t>Its official name is </a:t>
            </a:r>
            <a:r>
              <a:rPr lang="en-US" altLang="en-US" sz="1800" b="1">
                <a:solidFill>
                  <a:srgbClr val="C00000"/>
                </a:solidFill>
              </a:rPr>
              <a:t>ECMAScript</a:t>
            </a:r>
            <a:r>
              <a:rPr lang="en-US" altLang="en-US" sz="1800"/>
              <a:t>,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/>
              <a:t>It’s </a:t>
            </a:r>
            <a:r>
              <a:rPr lang="en-US" altLang="en-US" b="1"/>
              <a:t>interpreted</a:t>
            </a:r>
            <a:r>
              <a:rPr lang="en-US" altLang="en-US"/>
              <a:t> by the browser engine while the page is loaded.</a:t>
            </a:r>
          </a:p>
          <a:p>
            <a:pPr lvl="1"/>
            <a:r>
              <a:rPr lang="en-US" altLang="en-US" sz="2400" b="1">
                <a:solidFill>
                  <a:srgbClr val="C00000"/>
                </a:solidFill>
              </a:rPr>
              <a:t>HTML</a:t>
            </a:r>
            <a:r>
              <a:rPr lang="en-US" altLang="en-US" sz="2400"/>
              <a:t>, gives </a:t>
            </a:r>
            <a:r>
              <a:rPr lang="en-US" altLang="en-US" sz="2400" b="1"/>
              <a:t>structure</a:t>
            </a:r>
            <a:r>
              <a:rPr lang="en-US" altLang="en-US" sz="2400"/>
              <a:t> to the web pages </a:t>
            </a:r>
          </a:p>
          <a:p>
            <a:pPr lvl="1"/>
            <a:r>
              <a:rPr lang="en-US" altLang="en-US" sz="2400" b="1">
                <a:solidFill>
                  <a:srgbClr val="C00000"/>
                </a:solidFill>
              </a:rPr>
              <a:t>CSS</a:t>
            </a:r>
            <a:r>
              <a:rPr lang="en-US" altLang="en-US" sz="2400"/>
              <a:t>, controls the </a:t>
            </a:r>
            <a:r>
              <a:rPr lang="en-US" altLang="en-US" sz="2400" b="1"/>
              <a:t>appearance</a:t>
            </a:r>
            <a:r>
              <a:rPr lang="en-US" altLang="en-US" sz="2400"/>
              <a:t> of web pages </a:t>
            </a:r>
          </a:p>
          <a:p>
            <a:pPr lvl="1"/>
            <a:r>
              <a:rPr lang="en-US" altLang="en-US" sz="2400" b="1">
                <a:solidFill>
                  <a:srgbClr val="C00000"/>
                </a:solidFill>
              </a:rPr>
              <a:t>JavaScript</a:t>
            </a:r>
            <a:r>
              <a:rPr lang="en-US" altLang="en-US" sz="2400"/>
              <a:t> gives the </a:t>
            </a:r>
            <a:r>
              <a:rPr lang="en-US" altLang="en-US" sz="2400" b="1"/>
              <a:t>behavior</a:t>
            </a:r>
            <a:r>
              <a:rPr lang="en-US" altLang="en-US" sz="2400"/>
              <a:t> for the page.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D61A8946-1AD8-938A-9B57-C6EADDE60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Example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82EF6283-5910-BFDF-9522-292E55324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function init()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var localName = "Java Script";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return  function(){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console.log("Local Name"+localName)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return localName;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}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function display(){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var funcRef= init();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var capturedPrivate = funcRef();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	 console.log("Name :"+capturedPrivate);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}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display();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9812-9245-3631-FA2B-D5FECB54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413A-3FD9-0033-F0B1-1FE2E1B9F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function </a:t>
            </a:r>
            <a:r>
              <a:rPr lang="en-US" altLang="en-US" sz="2000" b="1" dirty="0" err="1"/>
              <a:t>createInc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startValue</a:t>
            </a:r>
            <a:r>
              <a:rPr lang="en-US" altLang="en-US" sz="2000" b="1" dirty="0"/>
              <a:t>) {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     return function (step) {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              </a:t>
            </a:r>
            <a:r>
              <a:rPr lang="en-US" altLang="en-US" sz="2000" b="1" dirty="0" err="1"/>
              <a:t>startValue</a:t>
            </a:r>
            <a:r>
              <a:rPr lang="en-US" altLang="en-US" sz="2000" b="1" dirty="0"/>
              <a:t> += step;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              return </a:t>
            </a:r>
            <a:r>
              <a:rPr lang="en-US" altLang="en-US" sz="2000" b="1" dirty="0" err="1"/>
              <a:t>startValue</a:t>
            </a:r>
            <a:r>
              <a:rPr lang="en-US" altLang="en-US" sz="2000" b="1" dirty="0"/>
              <a:t>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      };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}</a:t>
            </a:r>
            <a:endParaRPr lang="en-US" altLang="en-US" b="1" dirty="0"/>
          </a:p>
          <a:p>
            <a:r>
              <a:rPr lang="en-US" altLang="en-US" dirty="0"/>
              <a:t>var </a:t>
            </a:r>
            <a:r>
              <a:rPr lang="en-US" altLang="en-US" dirty="0" err="1"/>
              <a:t>inc</a:t>
            </a:r>
            <a:r>
              <a:rPr lang="en-US" altLang="en-US" dirty="0"/>
              <a:t> = </a:t>
            </a:r>
            <a:r>
              <a:rPr lang="en-US" altLang="en-US" dirty="0" err="1"/>
              <a:t>createInc</a:t>
            </a:r>
            <a:r>
              <a:rPr lang="en-US" altLang="en-US" dirty="0"/>
              <a:t>(5); </a:t>
            </a:r>
          </a:p>
          <a:p>
            <a:r>
              <a:rPr lang="en-US" altLang="en-US" dirty="0" err="1"/>
              <a:t>inc</a:t>
            </a:r>
            <a:r>
              <a:rPr lang="en-US" altLang="en-US" dirty="0"/>
              <a:t>(1)      =&gt;     Prints  6 </a:t>
            </a:r>
          </a:p>
          <a:p>
            <a:r>
              <a:rPr lang="en-US" altLang="en-US" dirty="0" err="1"/>
              <a:t>inc</a:t>
            </a:r>
            <a:r>
              <a:rPr lang="en-US" altLang="en-US" dirty="0"/>
              <a:t>(2)      =&gt;      Prints 8</a:t>
            </a:r>
          </a:p>
          <a:p>
            <a:endParaRPr lang="en-US" altLang="en-US" dirty="0"/>
          </a:p>
          <a:p>
            <a:r>
              <a:rPr lang="en-US" altLang="en-US" dirty="0"/>
              <a:t>The function returned by </a:t>
            </a:r>
            <a:r>
              <a:rPr lang="en-US" altLang="en-US" dirty="0" err="1"/>
              <a:t>createInc</a:t>
            </a:r>
            <a:r>
              <a:rPr lang="en-US" altLang="en-US" dirty="0"/>
              <a:t>() does not lose its connection to </a:t>
            </a:r>
            <a:r>
              <a:rPr lang="en-US" altLang="en-US" dirty="0" err="1"/>
              <a:t>startValue</a:t>
            </a:r>
            <a:endParaRPr lang="en-US" altLang="en-US" dirty="0"/>
          </a:p>
          <a:p>
            <a:r>
              <a:rPr lang="en-US" altLang="en-US" dirty="0"/>
              <a:t>the variable provides the function with state that persists across function calls: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786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>
            <a:extLst>
              <a:ext uri="{FF2B5EF4-FFF2-40B4-BE49-F238E27FC236}">
                <a16:creationId xmlns:a16="http://schemas.microsoft.com/office/drawing/2014/main" id="{01144321-812F-004D-096E-47C39F531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Arrow Functions</a:t>
            </a:r>
          </a:p>
        </p:txBody>
      </p:sp>
      <p:sp>
        <p:nvSpPr>
          <p:cNvPr id="135170" name="Content Placeholder 2">
            <a:extLst>
              <a:ext uri="{FF2B5EF4-FFF2-40B4-BE49-F238E27FC236}">
                <a16:creationId xmlns:a16="http://schemas.microsoft.com/office/drawing/2014/main" id="{27CD0BD5-3126-ABCB-56D6-F5E52C774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Arrow functions are, as the name suggests, functions defined with a new syntax that uses an “arrow” (=&gt;). </a:t>
            </a:r>
          </a:p>
          <a:p>
            <a:pPr lvl="1"/>
            <a:r>
              <a:rPr lang="en-US" altLang="en-US" sz="2000"/>
              <a:t>They </a:t>
            </a:r>
            <a:r>
              <a:rPr lang="en-US" altLang="en-US" sz="2000" b="1" i="1">
                <a:solidFill>
                  <a:srgbClr val="7030A0"/>
                </a:solidFill>
              </a:rPr>
              <a:t>doesn’t</a:t>
            </a:r>
            <a:r>
              <a:rPr lang="en-US" altLang="en-US" sz="2000" b="1" i="1">
                <a:solidFill>
                  <a:srgbClr val="C00000"/>
                </a:solidFill>
              </a:rPr>
              <a:t> </a:t>
            </a:r>
            <a:r>
              <a:rPr lang="en-US" altLang="en-US" sz="2000" b="1" i="1">
                <a:solidFill>
                  <a:srgbClr val="7030A0"/>
                </a:solidFill>
              </a:rPr>
              <a:t>require</a:t>
            </a:r>
            <a:r>
              <a:rPr lang="en-US" altLang="en-US" sz="2000" b="1" i="1">
                <a:solidFill>
                  <a:srgbClr val="C00000"/>
                </a:solidFill>
              </a:rPr>
              <a:t> function keyword, return keyword and curly brackets</a:t>
            </a:r>
            <a:r>
              <a:rPr lang="en-US" altLang="en-US" sz="2000"/>
              <a:t>.</a:t>
            </a:r>
          </a:p>
          <a:p>
            <a:endParaRPr lang="en-US" altLang="en-US"/>
          </a:p>
          <a:p>
            <a:r>
              <a:rPr lang="en-US" altLang="en-US"/>
              <a:t>More </a:t>
            </a:r>
            <a:r>
              <a:rPr lang="en-US" altLang="en-US" b="1"/>
              <a:t>expressive closure</a:t>
            </a:r>
            <a:r>
              <a:rPr lang="en-US" altLang="en-US"/>
              <a:t> syntax.</a:t>
            </a:r>
          </a:p>
          <a:p>
            <a:endParaRPr lang="en-US" altLang="en-US" b="1"/>
          </a:p>
          <a:p>
            <a:pPr lvl="1"/>
            <a:r>
              <a:rPr lang="en-US" altLang="en-US" sz="1800" b="1"/>
              <a:t>No this, super, arguments</a:t>
            </a:r>
          </a:p>
          <a:p>
            <a:pPr lvl="1"/>
            <a:r>
              <a:rPr lang="en-US" altLang="en-US" sz="1800" b="1"/>
              <a:t>Cannot be called with new</a:t>
            </a:r>
            <a:r>
              <a:rPr lang="en-US" altLang="en-US" sz="1800"/>
              <a:t> ,throws an</a:t>
            </a:r>
            <a:r>
              <a:rPr lang="en-US" altLang="en-US" sz="1800" b="1"/>
              <a:t> error </a:t>
            </a:r>
          </a:p>
          <a:p>
            <a:pPr lvl="1"/>
            <a:r>
              <a:rPr lang="en-US" altLang="en-US" sz="1800" b="1"/>
              <a:t>No prototype</a:t>
            </a:r>
            <a:r>
              <a:rPr lang="en-US" altLang="en-US" sz="1800"/>
              <a:t> </a:t>
            </a:r>
          </a:p>
          <a:p>
            <a:pPr lvl="1"/>
            <a:r>
              <a:rPr lang="en-US" altLang="en-US" sz="1800" b="1"/>
              <a:t>No duplicate named parameters</a:t>
            </a:r>
            <a:r>
              <a:rPr lang="en-US" altLang="en-US" sz="1800"/>
              <a:t> 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3039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>
            <a:extLst>
              <a:ext uri="{FF2B5EF4-FFF2-40B4-BE49-F238E27FC236}">
                <a16:creationId xmlns:a16="http://schemas.microsoft.com/office/drawing/2014/main" id="{AD63159B-1BB6-2E9A-5976-68EFD96CC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Arrow Functions</a:t>
            </a:r>
          </a:p>
        </p:txBody>
      </p:sp>
      <p:sp>
        <p:nvSpPr>
          <p:cNvPr id="136194" name="Content Placeholder 2">
            <a:extLst>
              <a:ext uri="{FF2B5EF4-FFF2-40B4-BE49-F238E27FC236}">
                <a16:creationId xmlns:a16="http://schemas.microsoft.com/office/drawing/2014/main" id="{9CDCEF69-BC9D-7BC2-AAB6-7799E62A5C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a variety of syntaxes available in arrow functions. </a:t>
            </a:r>
          </a:p>
          <a:p>
            <a:endParaRPr lang="en-US" altLang="en-US" dirty="0"/>
          </a:p>
          <a:p>
            <a:pPr lvl="1">
              <a:buFontTx/>
              <a:buNone/>
            </a:pPr>
            <a:r>
              <a:rPr lang="en-US" altLang="en-US" sz="2000" dirty="0"/>
              <a:t>var sum = function(num1, num2) { </a:t>
            </a:r>
          </a:p>
          <a:p>
            <a:pPr lvl="1">
              <a:buFontTx/>
              <a:buNone/>
            </a:pPr>
            <a:r>
              <a:rPr lang="en-US" altLang="en-US" sz="2000" dirty="0"/>
              <a:t>    return num1 + num2; </a:t>
            </a:r>
          </a:p>
          <a:p>
            <a:pPr lvl="1">
              <a:buFontTx/>
              <a:buNone/>
            </a:pPr>
            <a:r>
              <a:rPr lang="en-US" altLang="en-US" sz="2000" dirty="0"/>
              <a:t>}; </a:t>
            </a:r>
          </a:p>
          <a:p>
            <a:endParaRPr lang="en-US" altLang="en-US" dirty="0"/>
          </a:p>
          <a:p>
            <a:pPr lvl="1"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var sum = (num1, num2) =&gt; num1 + num2; </a:t>
            </a:r>
          </a:p>
          <a:p>
            <a:endParaRPr lang="en-US" altLang="en-US" dirty="0"/>
          </a:p>
          <a:p>
            <a:pPr lvl="1">
              <a:buFontTx/>
              <a:buNone/>
            </a:pPr>
            <a:endParaRPr lang="en-US" altLang="en-US" sz="2000" b="1" dirty="0"/>
          </a:p>
          <a:p>
            <a:pPr lvl="1">
              <a:buFontTx/>
              <a:buNone/>
            </a:pPr>
            <a:r>
              <a:rPr lang="en-US" altLang="en-US" sz="2000" b="1" dirty="0"/>
              <a:t>var sum= (num1, num2) =&gt; {   return num1 + num2; </a:t>
            </a:r>
            <a:r>
              <a:rPr lang="en-US" altLang="en-US" sz="2000" dirty="0"/>
              <a:t>};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52680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>
            <a:extLst>
              <a:ext uri="{FF2B5EF4-FFF2-40B4-BE49-F238E27FC236}">
                <a16:creationId xmlns:a16="http://schemas.microsoft.com/office/drawing/2014/main" id="{0D47328D-3569-1FC2-E31A-F7D04BB27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Arrow Functions</a:t>
            </a:r>
          </a:p>
        </p:txBody>
      </p:sp>
      <p:sp>
        <p:nvSpPr>
          <p:cNvPr id="137218" name="Content Placeholder 2">
            <a:extLst>
              <a:ext uri="{FF2B5EF4-FFF2-40B4-BE49-F238E27FC236}">
                <a16:creationId xmlns:a16="http://schemas.microsoft.com/office/drawing/2014/main" id="{AB447EF6-55A6-638D-5CD9-D062F7D0D9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 dirty="0" err="1"/>
              <a:t>genericConverter</a:t>
            </a:r>
            <a:r>
              <a:rPr lang="en-US" altLang="en-US" sz="2000" dirty="0"/>
              <a:t>(</a:t>
            </a:r>
            <a:r>
              <a:rPr lang="en-US" altLang="en-US" sz="2000" dirty="0" err="1"/>
              <a:t>funcRef,arg</a:t>
            </a:r>
            <a:r>
              <a:rPr lang="en-US" altLang="en-US" sz="2000" dirty="0"/>
              <a:t>) {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 dirty="0" err="1"/>
              <a:t>console.log</a:t>
            </a:r>
            <a:r>
              <a:rPr lang="en-US" altLang="en-US" sz="2000" dirty="0"/>
              <a:t>(</a:t>
            </a:r>
            <a:r>
              <a:rPr lang="en-US" altLang="en-US" sz="2000" dirty="0" err="1"/>
              <a:t>funcRef</a:t>
            </a:r>
            <a:r>
              <a:rPr lang="en-US" altLang="en-US" sz="2000" dirty="0"/>
              <a:t>(</a:t>
            </a:r>
            <a:r>
              <a:rPr lang="en-US" altLang="en-US" sz="2000" dirty="0" err="1"/>
              <a:t>arg</a:t>
            </a:r>
            <a:r>
              <a:rPr lang="en-US" altLang="en-US" sz="2000" dirty="0"/>
              <a:t>));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 dirty="0"/>
              <a:t>}</a:t>
            </a:r>
          </a:p>
          <a:p>
            <a:endParaRPr lang="en-US" altLang="en-US" dirty="0"/>
          </a:p>
          <a:p>
            <a:pPr lvl="1">
              <a:buFontTx/>
              <a:buNone/>
            </a:pPr>
            <a:r>
              <a:rPr lang="en-US" altLang="en-US" sz="2000" dirty="0"/>
              <a:t>let </a:t>
            </a:r>
            <a:r>
              <a:rPr lang="en-US" altLang="en-US" sz="2000" dirty="0" err="1"/>
              <a:t>tempConv</a:t>
            </a:r>
            <a:r>
              <a:rPr lang="en-US" altLang="en-US" sz="2000" dirty="0"/>
              <a:t> = (</a:t>
            </a:r>
            <a:r>
              <a:rPr lang="en-US" altLang="en-US" sz="2000" dirty="0" err="1"/>
              <a:t>faren</a:t>
            </a:r>
            <a:r>
              <a:rPr lang="en-US" altLang="en-US" sz="2000" dirty="0"/>
              <a:t>) =&gt; {</a:t>
            </a:r>
          </a:p>
          <a:p>
            <a:pPr lvl="1">
              <a:buFontTx/>
              <a:buNone/>
            </a:pPr>
            <a:r>
              <a:rPr lang="en-US" altLang="en-US" sz="2000" dirty="0"/>
              <a:t>return (</a:t>
            </a:r>
            <a:r>
              <a:rPr lang="en-US" altLang="en-US" sz="2000" dirty="0" err="1"/>
              <a:t>faren</a:t>
            </a:r>
            <a:r>
              <a:rPr lang="en-US" altLang="en-US" sz="2000" dirty="0"/>
              <a:t> - 32) * (5 / 9)</a:t>
            </a:r>
          </a:p>
          <a:p>
            <a:pPr lvl="1">
              <a:buFontTx/>
              <a:buNone/>
            </a:pPr>
            <a:r>
              <a:rPr lang="en-US" altLang="en-US" sz="2000" dirty="0"/>
              <a:t>}</a:t>
            </a:r>
            <a:br>
              <a:rPr lang="en-US" altLang="en-US" sz="2000" dirty="0"/>
            </a:br>
            <a:r>
              <a:rPr lang="en-US" altLang="en-US" sz="2000" dirty="0" err="1"/>
              <a:t>genericConverter</a:t>
            </a:r>
            <a:r>
              <a:rPr lang="en-US" altLang="en-US" sz="2000" dirty="0"/>
              <a:t>(</a:t>
            </a:r>
            <a:r>
              <a:rPr lang="en-US" altLang="en-US" sz="2000" dirty="0" err="1"/>
              <a:t>tempConv</a:t>
            </a:r>
            <a:r>
              <a:rPr lang="en-US" altLang="en-US" sz="2000" dirty="0"/>
              <a:t>, 45);</a:t>
            </a:r>
          </a:p>
          <a:p>
            <a:pPr lvl="1">
              <a:buFontTx/>
              <a:buNone/>
            </a:pPr>
            <a:r>
              <a:rPr lang="en-US" altLang="en-US" sz="2000" dirty="0"/>
              <a:t>let </a:t>
            </a:r>
            <a:r>
              <a:rPr lang="en-US" altLang="en-US" sz="2000" dirty="0" err="1"/>
              <a:t>inrToUsd</a:t>
            </a:r>
            <a:r>
              <a:rPr lang="en-US" altLang="en-US" sz="2000" dirty="0"/>
              <a:t> = (</a:t>
            </a:r>
            <a:r>
              <a:rPr lang="en-US" altLang="en-US" sz="2000" dirty="0" err="1"/>
              <a:t>inr</a:t>
            </a:r>
            <a:r>
              <a:rPr lang="en-US" altLang="en-US" sz="2000" dirty="0"/>
              <a:t>) =&gt; { return </a:t>
            </a:r>
            <a:r>
              <a:rPr lang="en-US" altLang="en-US" sz="2000" dirty="0" err="1"/>
              <a:t>inr</a:t>
            </a:r>
            <a:r>
              <a:rPr lang="en-US" altLang="en-US" sz="2000" dirty="0"/>
              <a:t> * 65 };</a:t>
            </a:r>
          </a:p>
          <a:p>
            <a:pPr lvl="1">
              <a:buFontTx/>
              <a:buNone/>
            </a:pPr>
            <a:br>
              <a:rPr lang="en-US" altLang="en-US" sz="2000" dirty="0"/>
            </a:br>
            <a:r>
              <a:rPr lang="en-US" altLang="en-US" sz="2000" dirty="0" err="1"/>
              <a:t>genericConverter</a:t>
            </a:r>
            <a:r>
              <a:rPr lang="en-US" altLang="en-US" sz="2000" dirty="0"/>
              <a:t>(</a:t>
            </a:r>
            <a:r>
              <a:rPr lang="en-US" altLang="en-US" sz="2000" dirty="0" err="1"/>
              <a:t>inrToUsd</a:t>
            </a:r>
            <a:r>
              <a:rPr lang="en-US" altLang="en-US" sz="2000" dirty="0"/>
              <a:t>, 650)</a:t>
            </a:r>
          </a:p>
        </p:txBody>
      </p:sp>
    </p:spTree>
    <p:extLst>
      <p:ext uri="{BB962C8B-B14F-4D97-AF65-F5344CB8AC3E}">
        <p14:creationId xmlns:p14="http://schemas.microsoft.com/office/powerpoint/2010/main" val="1846862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84C0-00D5-C540-A2D9-78163478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events</a:t>
            </a:r>
          </a:p>
        </p:txBody>
      </p:sp>
      <p:sp>
        <p:nvSpPr>
          <p:cNvPr id="72706" name="Text Placeholder 3">
            <a:extLst>
              <a:ext uri="{FF2B5EF4-FFF2-40B4-BE49-F238E27FC236}">
                <a16:creationId xmlns:a16="http://schemas.microsoft.com/office/drawing/2014/main" id="{B5B29E10-806B-C278-A541-7074F9172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>
            <a:extLst>
              <a:ext uri="{FF2B5EF4-FFF2-40B4-BE49-F238E27FC236}">
                <a16:creationId xmlns:a16="http://schemas.microsoft.com/office/drawing/2014/main" id="{345F7107-FA86-A1FA-90F4-698FFD78D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"/>
            <a:ext cx="8229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Java Script Events</a:t>
            </a:r>
          </a:p>
        </p:txBody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F8AAE3D5-5037-E2C5-5729-B40A5D4F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22960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tx1"/>
                </a:solidFill>
              </a:rPr>
              <a:t>Events</a:t>
            </a:r>
            <a:r>
              <a:rPr lang="en-US" altLang="en-US">
                <a:solidFill>
                  <a:schemeClr val="tx1"/>
                </a:solidFill>
              </a:rPr>
              <a:t> are occurrences taking place in the context of the </a:t>
            </a:r>
            <a:r>
              <a:rPr lang="en-US" altLang="en-US" b="1">
                <a:solidFill>
                  <a:schemeClr val="tx1"/>
                </a:solidFill>
              </a:rPr>
              <a:t>interactions</a:t>
            </a:r>
            <a:r>
              <a:rPr lang="en-US" altLang="en-US">
                <a:solidFill>
                  <a:schemeClr val="tx1"/>
                </a:solidFill>
              </a:rPr>
              <a:t> between </a:t>
            </a:r>
            <a:r>
              <a:rPr lang="en-US" altLang="en-US" b="1">
                <a:solidFill>
                  <a:schemeClr val="tx1"/>
                </a:solidFill>
              </a:rPr>
              <a:t>web server</a:t>
            </a:r>
            <a:r>
              <a:rPr lang="en-US" altLang="en-US">
                <a:solidFill>
                  <a:schemeClr val="tx1"/>
                </a:solidFill>
              </a:rPr>
              <a:t>, </a:t>
            </a:r>
            <a:r>
              <a:rPr lang="en-US" altLang="en-US" b="1">
                <a:solidFill>
                  <a:schemeClr val="tx1"/>
                </a:solidFill>
              </a:rPr>
              <a:t>web browser</a:t>
            </a:r>
            <a:r>
              <a:rPr lang="en-US" altLang="en-US">
                <a:solidFill>
                  <a:schemeClr val="tx1"/>
                </a:solidFill>
              </a:rPr>
              <a:t>, and </a:t>
            </a:r>
            <a:r>
              <a:rPr lang="en-US" altLang="en-US" b="1">
                <a:solidFill>
                  <a:schemeClr val="tx1"/>
                </a:solidFill>
              </a:rPr>
              <a:t>web user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Every element on a web page has certain events which can trigger invocation of event handlers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Attributes are inserted into HTML tags to define events and event handlers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b="1" i="1"/>
              <a:t>A mouse click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b="1" i="1"/>
              <a:t> A web page or an image loading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b="1" i="1"/>
              <a:t> Mouse over a hot spot on the web page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b="1" i="1"/>
              <a:t> Selecting an input box in an HTML form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b="1" i="1"/>
              <a:t> Submitting an HTML form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b="1" i="1"/>
              <a:t> A keystroke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20379A27-8CD1-7D75-C4D7-E5B8FB559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 Handling</a:t>
            </a:r>
          </a:p>
        </p:txBody>
      </p:sp>
      <p:sp>
        <p:nvSpPr>
          <p:cNvPr id="75778" name="Content Placeholder 2">
            <a:extLst>
              <a:ext uri="{FF2B5EF4-FFF2-40B4-BE49-F238E27FC236}">
                <a16:creationId xmlns:a16="http://schemas.microsoft.com/office/drawing/2014/main" id="{8B8F3179-E475-0CC4-36D4-673FD9844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Common events dealt in JavaScript are:</a:t>
            </a:r>
          </a:p>
          <a:p>
            <a:endParaRPr lang="en-US" altLang="en-US" b="1" i="1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b="1" i="1" dirty="0" err="1"/>
              <a:t>onLoad</a:t>
            </a:r>
            <a:r>
              <a:rPr lang="en-US" altLang="en-US" b="1" i="1" dirty="0"/>
              <a:t>/</a:t>
            </a:r>
            <a:r>
              <a:rPr lang="en-US" altLang="en-US" b="1" i="1" dirty="0" err="1"/>
              <a:t>onUnload</a:t>
            </a:r>
            <a:r>
              <a:rPr lang="en-US" altLang="en-US" dirty="0"/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b="1" i="1" dirty="0" err="1"/>
              <a:t>onClick</a:t>
            </a:r>
            <a:r>
              <a:rPr lang="en-US" altLang="en-US" dirty="0"/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b="1" i="1" dirty="0" err="1"/>
              <a:t>onSubmit</a:t>
            </a:r>
            <a:r>
              <a:rPr lang="en-US" altLang="en-US" dirty="0"/>
              <a:t> (triggered by the user submitting a form);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b="1" i="1" dirty="0" err="1"/>
              <a:t>onFocus</a:t>
            </a:r>
            <a:r>
              <a:rPr lang="en-US" altLang="en-US" b="1" i="1" dirty="0"/>
              <a:t> / </a:t>
            </a:r>
            <a:r>
              <a:rPr lang="en-US" altLang="en-US" b="1" i="1" dirty="0" err="1"/>
              <a:t>onBlur</a:t>
            </a:r>
            <a:r>
              <a:rPr lang="en-US" altLang="en-US" dirty="0"/>
              <a:t> (triggered by a user as, for example, she clicks in a textbox or clicks away from a textbox respectively);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b="1" i="1" dirty="0" err="1"/>
              <a:t>onMouseOver</a:t>
            </a:r>
            <a:r>
              <a:rPr lang="en-US" altLang="en-US" b="1" i="1" dirty="0"/>
              <a:t> / </a:t>
            </a:r>
            <a:r>
              <a:rPr lang="en-US" altLang="en-US" b="1" i="1" dirty="0" err="1"/>
              <a:t>onMouseOut</a:t>
            </a:r>
            <a:r>
              <a:rPr lang="en-US" altLang="en-US" dirty="0"/>
              <a:t> (triggered by the user moving the mouse over or away from an HTML element respectively).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BCD9-2421-AC9A-BCE1-C2DD5977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Java script objects</a:t>
            </a:r>
            <a:br>
              <a:rPr lang="en-US" dirty="0"/>
            </a:br>
            <a:endParaRPr lang="en-US" dirty="0"/>
          </a:p>
        </p:txBody>
      </p:sp>
      <p:sp>
        <p:nvSpPr>
          <p:cNvPr id="80898" name="Text Placeholder 2">
            <a:extLst>
              <a:ext uri="{FF2B5EF4-FFF2-40B4-BE49-F238E27FC236}">
                <a16:creationId xmlns:a16="http://schemas.microsoft.com/office/drawing/2014/main" id="{14EB50BE-B028-F76C-8915-8A0D1B6ED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>
            <a:extLst>
              <a:ext uri="{FF2B5EF4-FFF2-40B4-BE49-F238E27FC236}">
                <a16:creationId xmlns:a16="http://schemas.microsoft.com/office/drawing/2014/main" id="{9773D2F2-B1A7-C526-B310-C0C1D66B6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1C1C1C"/>
                </a:solidFill>
              </a:rPr>
              <a:t>Window Object</a:t>
            </a:r>
          </a:p>
        </p:txBody>
      </p:sp>
      <p:sp>
        <p:nvSpPr>
          <p:cNvPr id="88067" name="Text Box 2">
            <a:extLst>
              <a:ext uri="{FF2B5EF4-FFF2-40B4-BE49-F238E27FC236}">
                <a16:creationId xmlns:a16="http://schemas.microsoft.com/office/drawing/2014/main" id="{119A2AC1-F674-1E03-87CF-A20AA582D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229600" cy="5440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1313" indent="-3413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Alert box 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+mn-lt"/>
              </a:rPr>
              <a:t>Small window that pops up with a yellow warning sign and a (usually) important message.</a:t>
            </a:r>
            <a:endParaRPr lang="en-US" altLang="en-US" sz="1800" dirty="0">
              <a:solidFill>
                <a:srgbClr val="C00000"/>
              </a:solidFill>
              <a:latin typeface="+mn-lt"/>
            </a:endParaRPr>
          </a:p>
          <a:p>
            <a:pPr lvl="1" eaLnBrk="1" hangingPunct="1"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		alert (“Welcome to the Test Site!”)</a:t>
            </a:r>
            <a:endParaRPr lang="en-US" altLang="en-US" sz="1800" b="1" dirty="0">
              <a:solidFill>
                <a:srgbClr val="C00000"/>
              </a:solidFill>
              <a:latin typeface="+mn-lt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 Confirm box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User will have to click either "OK" or "Cancel" to proceed</a:t>
            </a:r>
          </a:p>
          <a:p>
            <a:pPr lvl="1" eaLnBrk="1" hangingPunct="1">
              <a:spcBef>
                <a:spcPts val="500"/>
              </a:spcBef>
              <a:buClrTx/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  confirm(“Are You Sure”)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b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Prompt box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User will have to click either "OK" or "Cancel" to proceed after entering an input value</a:t>
            </a:r>
            <a:endParaRPr lang="en-US" altLang="en-US" dirty="0"/>
          </a:p>
          <a:p>
            <a:pPr lvl="1" eaLnBrk="1" hangingPunct="1">
              <a:spcBef>
                <a:spcPts val="500"/>
              </a:spcBef>
              <a:buClrTx/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 prompt("</a:t>
            </a:r>
            <a:r>
              <a:rPr lang="en-US" altLang="en-US" sz="1800" dirty="0" err="1">
                <a:solidFill>
                  <a:srgbClr val="C00000"/>
                </a:solidFill>
                <a:latin typeface="+mn-lt"/>
              </a:rPr>
              <a:t>sometext</a:t>
            </a: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","</a:t>
            </a:r>
            <a:r>
              <a:rPr lang="en-US" altLang="en-US" sz="1800" dirty="0" err="1">
                <a:solidFill>
                  <a:srgbClr val="C00000"/>
                </a:solidFill>
                <a:latin typeface="+mn-lt"/>
              </a:rPr>
              <a:t>defaultvalue</a:t>
            </a: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")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ADA17B3D-EC42-AAA9-B2EE-265E98F90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Java Script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DF2E8DF1-D421-1E37-A829-7998832A5D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/>
              <a:t>Its lightweight, interpreted, or just-in-time compiled programming language with first-class functions. </a:t>
            </a:r>
          </a:p>
          <a:p>
            <a:pPr>
              <a:lnSpc>
                <a:spcPct val="150000"/>
              </a:lnSpc>
            </a:pPr>
            <a:r>
              <a:rPr lang="en-US" altLang="en-US" sz="1800"/>
              <a:t>Well-known as the scripting language for Web pages</a:t>
            </a:r>
          </a:p>
          <a:p>
            <a:pPr lvl="1">
              <a:lnSpc>
                <a:spcPct val="150000"/>
              </a:lnSpc>
            </a:pPr>
            <a:r>
              <a:rPr lang="en-US" altLang="en-US" sz="1800"/>
              <a:t>Used in Non-browser environments </a:t>
            </a:r>
          </a:p>
          <a:p>
            <a:pPr lvl="2">
              <a:lnSpc>
                <a:spcPct val="150000"/>
              </a:lnSpc>
            </a:pPr>
            <a:r>
              <a:rPr lang="en-US" altLang="en-US" sz="1800" i="1"/>
              <a:t>Node.js, Apache CouchDB </a:t>
            </a:r>
          </a:p>
          <a:p>
            <a:pPr>
              <a:lnSpc>
                <a:spcPct val="150000"/>
              </a:lnSpc>
            </a:pPr>
            <a:endParaRPr lang="en-US" altLang="en-US" sz="1800"/>
          </a:p>
          <a:p>
            <a:pPr>
              <a:lnSpc>
                <a:spcPct val="150000"/>
              </a:lnSpc>
            </a:pPr>
            <a:r>
              <a:rPr lang="en-US" altLang="en-US" sz="1800"/>
              <a:t>JavaScript is a prototype-based, multi-paradigm, single-threaded, dynamic language, supporting object-oriented and functional programming) styles.</a:t>
            </a:r>
          </a:p>
          <a:p>
            <a:pPr>
              <a:lnSpc>
                <a:spcPct val="150000"/>
              </a:lnSpc>
            </a:pPr>
            <a:endParaRPr lang="en-IN" altLang="en-US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>
            <a:extLst>
              <a:ext uri="{FF2B5EF4-FFF2-40B4-BE49-F238E27FC236}">
                <a16:creationId xmlns:a16="http://schemas.microsoft.com/office/drawing/2014/main" id="{5AA24CAB-1212-8F26-67E3-24532FFA3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228013" cy="344487"/>
          </a:xfrm>
        </p:spPr>
        <p:txBody>
          <a:bodyPr/>
          <a:lstStyle/>
          <a:p>
            <a:r>
              <a:rPr lang="en-US" altLang="en-US"/>
              <a:t>Window Object-Redirection</a:t>
            </a:r>
          </a:p>
        </p:txBody>
      </p:sp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49468E58-5DB1-78E1-0D44-F0787DC12D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8013" cy="5514975"/>
          </a:xfrm>
        </p:spPr>
        <p:txBody>
          <a:bodyPr/>
          <a:lstStyle/>
          <a:p>
            <a:r>
              <a:rPr lang="en-US" altLang="en-US"/>
              <a:t>To redirect using JavaScript at client side add a line in head section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&lt;head&gt;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&lt;script type="text/javascript"&gt;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       window.location="http://www.newlocation.com";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&lt;/script&gt;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&lt;/head&gt; 	</a:t>
            </a:r>
            <a:endParaRPr lang="en-US" altLang="en-US" b="1"/>
          </a:p>
          <a:p>
            <a:endParaRPr lang="en-US" altLang="en-US"/>
          </a:p>
          <a:p>
            <a:r>
              <a:rPr lang="en-US" altLang="en-US"/>
              <a:t>Can do the same with a message and timeout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function Redirect()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{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window.location="http://www.newlocation.com";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}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document.write("You will be redirected in 10 sec.");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setTimeout('Redirect()', 10000); 	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:a16="http://schemas.microsoft.com/office/drawing/2014/main" id="{4F27014A-8825-6E2C-126F-93DEFE859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Object</a:t>
            </a:r>
          </a:p>
        </p:txBody>
      </p:sp>
      <p:sp>
        <p:nvSpPr>
          <p:cNvPr id="84994" name="Content Placeholder 2">
            <a:extLst>
              <a:ext uri="{FF2B5EF4-FFF2-40B4-BE49-F238E27FC236}">
                <a16:creationId xmlns:a16="http://schemas.microsoft.com/office/drawing/2014/main" id="{79C65B4A-BCE6-0BE8-FD17-391984993A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back()</a:t>
            </a:r>
          </a:p>
          <a:p>
            <a:pPr lvl="1"/>
            <a:r>
              <a:rPr lang="en-US" altLang="en-US" sz="2400"/>
              <a:t>Loads the previous URL in the history list</a:t>
            </a:r>
          </a:p>
          <a:p>
            <a:endParaRPr lang="en-US" altLang="en-US" b="1">
              <a:solidFill>
                <a:schemeClr val="tx1"/>
              </a:solidFill>
            </a:endParaRPr>
          </a:p>
          <a:p>
            <a:r>
              <a:rPr lang="en-US" altLang="en-US" b="1">
                <a:solidFill>
                  <a:schemeClr val="tx1"/>
                </a:solidFill>
              </a:rPr>
              <a:t>forward()</a:t>
            </a:r>
          </a:p>
          <a:p>
            <a:pPr lvl="1"/>
            <a:r>
              <a:rPr lang="en-US" altLang="en-US" sz="2400"/>
              <a:t>Loads the next URL in the history list</a:t>
            </a:r>
          </a:p>
          <a:p>
            <a:endParaRPr lang="en-US" altLang="en-US">
              <a:hlinkClick r:id="rId2"/>
            </a:endParaRPr>
          </a:p>
          <a:p>
            <a:r>
              <a:rPr lang="en-US" altLang="en-US" b="1"/>
              <a:t>go()</a:t>
            </a:r>
          </a:p>
          <a:p>
            <a:pPr lvl="1"/>
            <a:r>
              <a:rPr lang="en-US" altLang="en-US" sz="2400"/>
              <a:t>Loads a specific URL from the history list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>
            <a:extLst>
              <a:ext uri="{FF2B5EF4-FFF2-40B4-BE49-F238E27FC236}">
                <a16:creationId xmlns:a16="http://schemas.microsoft.com/office/drawing/2014/main" id="{C8F373AD-8CDC-B1C7-4641-2AA1EB065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Object</a:t>
            </a:r>
          </a:p>
        </p:txBody>
      </p:sp>
      <p:sp>
        <p:nvSpPr>
          <p:cNvPr id="86018" name="Content Placeholder 2">
            <a:extLst>
              <a:ext uri="{FF2B5EF4-FFF2-40B4-BE49-F238E27FC236}">
                <a16:creationId xmlns:a16="http://schemas.microsoft.com/office/drawing/2014/main" id="{E500A9C6-2E2E-A8C7-1D71-8262E404CD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Length </a:t>
            </a:r>
            <a:r>
              <a:rPr lang="en-US" altLang="en-US"/>
              <a:t> </a:t>
            </a:r>
          </a:p>
          <a:p>
            <a:pPr lvl="1"/>
            <a:r>
              <a:rPr lang="en-US" altLang="en-US" sz="2000"/>
              <a:t>contains the number of characters (including spaces) in the text value of a string.</a:t>
            </a:r>
          </a:p>
          <a:p>
            <a:endParaRPr lang="en-US" altLang="en-US"/>
          </a:p>
          <a:p>
            <a:r>
              <a:rPr lang="en-US" altLang="en-US"/>
              <a:t> </a:t>
            </a:r>
            <a:r>
              <a:rPr lang="en-US" altLang="en-US" i="1"/>
              <a:t>toUpperCase()</a:t>
            </a:r>
            <a:endParaRPr lang="en-US" altLang="en-US"/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The </a:t>
            </a:r>
            <a:r>
              <a:rPr lang="en-US" altLang="en-US" sz="2000" b="1"/>
              <a:t>toUpperCase() method of the string object</a:t>
            </a:r>
            <a:r>
              <a:rPr lang="en-US" altLang="en-US" sz="2000"/>
              <a:t> turns the text value of a string into, uppercase letters. </a:t>
            </a:r>
          </a:p>
          <a:p>
            <a:pPr lvl="1"/>
            <a:endParaRPr lang="en-US" altLang="en-US" sz="2000" b="1"/>
          </a:p>
          <a:p>
            <a:pPr lvl="1"/>
            <a:r>
              <a:rPr lang="en-US" altLang="en-US" sz="2000" b="1"/>
              <a:t>toLowerCase()</a:t>
            </a:r>
            <a:r>
              <a:rPr lang="en-US" altLang="en-US" sz="2000"/>
              <a:t> does the opposite: it turns the text value of a string into lowercase letters.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>
            <a:extLst>
              <a:ext uri="{FF2B5EF4-FFF2-40B4-BE49-F238E27FC236}">
                <a16:creationId xmlns:a16="http://schemas.microsoft.com/office/drawing/2014/main" id="{CC2006AD-2D66-4F22-9A89-C8B834E64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Date Object</a:t>
            </a:r>
          </a:p>
        </p:txBody>
      </p:sp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297D477B-0166-A42D-3A6D-1F4B13C3D7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var today = </a:t>
            </a:r>
            <a:r>
              <a:rPr lang="en-US" altLang="en-US" b="1"/>
              <a:t>new Date();</a:t>
            </a:r>
          </a:p>
          <a:p>
            <a:endParaRPr lang="en-US" altLang="en-US"/>
          </a:p>
          <a:p>
            <a:r>
              <a:rPr lang="en-US" altLang="en-US"/>
              <a:t>var date = </a:t>
            </a:r>
            <a:r>
              <a:rPr lang="en-US" altLang="en-US" b="1"/>
              <a:t>new Date(1000);</a:t>
            </a:r>
          </a:p>
          <a:p>
            <a:endParaRPr lang="en-US" altLang="en-US"/>
          </a:p>
          <a:p>
            <a:r>
              <a:rPr lang="en-US" altLang="en-US"/>
              <a:t>you pass a millisecond argument that starts at 1970/01/01: //new Date(milliseconds)</a:t>
            </a:r>
          </a:p>
          <a:p>
            <a:endParaRPr lang="en-US" altLang="en-US"/>
          </a:p>
          <a:p>
            <a:r>
              <a:rPr lang="en-US" altLang="en-US"/>
              <a:t>var date = </a:t>
            </a:r>
            <a:r>
              <a:rPr lang="en-US" altLang="en-US" b="1"/>
              <a:t>new Date("10 November, 2011");</a:t>
            </a:r>
          </a:p>
          <a:p>
            <a:r>
              <a:rPr lang="en-US" altLang="en-US" b="1"/>
              <a:t>         date.toLocaleDateString()</a:t>
            </a:r>
            <a:r>
              <a:rPr lang="en-US" altLang="en-US"/>
              <a:t>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>
            <a:extLst>
              <a:ext uri="{FF2B5EF4-FFF2-40B4-BE49-F238E27FC236}">
                <a16:creationId xmlns:a16="http://schemas.microsoft.com/office/drawing/2014/main" id="{87045298-6886-E4B0-BA28-2B937034A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Date Object</a:t>
            </a:r>
          </a:p>
        </p:txBody>
      </p:sp>
      <p:sp>
        <p:nvSpPr>
          <p:cNvPr id="88066" name="Content Placeholder 2">
            <a:extLst>
              <a:ext uri="{FF2B5EF4-FFF2-40B4-BE49-F238E27FC236}">
                <a16:creationId xmlns:a16="http://schemas.microsoft.com/office/drawing/2014/main" id="{51D0A5BC-59CC-6A77-4DEE-5B9DFE0988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getDate() to extract the day of the month </a:t>
            </a:r>
          </a:p>
          <a:p>
            <a:endParaRPr lang="en-US" altLang="en-US"/>
          </a:p>
          <a:p>
            <a:r>
              <a:rPr lang="en-US" altLang="en-US"/>
              <a:t>document.write(myDate.</a:t>
            </a:r>
            <a:r>
              <a:rPr lang="en-US" altLang="en-US" b="1"/>
              <a:t>getDate()</a:t>
            </a:r>
            <a:r>
              <a:rPr lang="en-US" altLang="en-US"/>
              <a:t>); </a:t>
            </a:r>
          </a:p>
          <a:p>
            <a:endParaRPr lang="en-US" altLang="en-US"/>
          </a:p>
          <a:p>
            <a:r>
              <a:rPr lang="en-US" altLang="en-US"/>
              <a:t>document.write(myTime.</a:t>
            </a:r>
            <a:r>
              <a:rPr lang="en-US" altLang="en-US" b="1"/>
              <a:t>getTime()</a:t>
            </a:r>
            <a:r>
              <a:rPr lang="en-US" altLang="en-US"/>
              <a:t>);</a:t>
            </a:r>
          </a:p>
          <a:p>
            <a:endParaRPr lang="en-US" altLang="en-US"/>
          </a:p>
          <a:p>
            <a:r>
              <a:rPr lang="en-US" altLang="en-US" b="1" u="sng"/>
              <a:t>Setdate()</a:t>
            </a:r>
          </a:p>
          <a:p>
            <a:endParaRPr lang="en-US" altLang="en-US"/>
          </a:p>
          <a:p>
            <a:r>
              <a:rPr lang="en-US" altLang="en-US"/>
              <a:t>var myDate = new Date(); </a:t>
            </a:r>
          </a:p>
          <a:p>
            <a:r>
              <a:rPr lang="en-US" altLang="en-US"/>
              <a:t>mySetDate = myDate.</a:t>
            </a:r>
            <a:r>
              <a:rPr lang="en-US" altLang="en-US" b="1"/>
              <a:t>setFullYear(2011, 9, 31)</a:t>
            </a:r>
            <a:r>
              <a:rPr lang="en-US" altLang="en-US"/>
              <a:t>; </a:t>
            </a:r>
          </a:p>
          <a:p>
            <a:r>
              <a:rPr lang="en-US" altLang="en-US"/>
              <a:t>date var mySetDay = myDate.</a:t>
            </a:r>
            <a:r>
              <a:rPr lang="en-US" altLang="en-US" b="1"/>
              <a:t>getDay(mySetDate)</a:t>
            </a:r>
            <a:r>
              <a:rPr lang="en-US" altLang="en-US"/>
              <a:t>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>
            <a:extLst>
              <a:ext uri="{FF2B5EF4-FFF2-40B4-BE49-F238E27FC236}">
                <a16:creationId xmlns:a16="http://schemas.microsoft.com/office/drawing/2014/main" id="{1F041BE2-0FEC-0E89-2043-38215B97B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</a:t>
            </a:r>
          </a:p>
        </p:txBody>
      </p:sp>
      <p:sp>
        <p:nvSpPr>
          <p:cNvPr id="89090" name="Content Placeholder 2">
            <a:extLst>
              <a:ext uri="{FF2B5EF4-FFF2-40B4-BE49-F238E27FC236}">
                <a16:creationId xmlns:a16="http://schemas.microsoft.com/office/drawing/2014/main" id="{2B18367C-E1E9-1861-DB68-5D392BDA71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8013" cy="5362575"/>
          </a:xfrm>
        </p:spPr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Can be created by using </a:t>
            </a:r>
            <a:r>
              <a:rPr lang="en-US" altLang="en-US" b="1" i="1">
                <a:solidFill>
                  <a:srgbClr val="C00000"/>
                </a:solidFill>
              </a:rPr>
              <a:t>new Array()</a:t>
            </a:r>
            <a:endParaRPr lang="en-US" altLang="en-US" b="1">
              <a:solidFill>
                <a:srgbClr val="C00000"/>
              </a:solidFill>
            </a:endParaRPr>
          </a:p>
          <a:p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var colors = new Array();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colors[0] = "green"; colors[1] = "red";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C00000"/>
                </a:solidFill>
              </a:rPr>
              <a:t>Can Use constructor</a:t>
            </a:r>
          </a:p>
          <a:p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var colors = new Array("green", "red"); </a:t>
            </a:r>
            <a:endParaRPr lang="en-US" altLang="en-US"/>
          </a:p>
          <a:p>
            <a:endParaRPr lang="en-US" altLang="en-US"/>
          </a:p>
          <a:p>
            <a:r>
              <a:rPr lang="en-US" altLang="en-US" b="1">
                <a:solidFill>
                  <a:srgbClr val="C00000"/>
                </a:solidFill>
              </a:rPr>
              <a:t>Shortcut way of creating Array</a:t>
            </a:r>
          </a:p>
          <a:p>
            <a:pPr lvl="1"/>
            <a:r>
              <a:rPr lang="en-US" altLang="en-US" sz="2400"/>
              <a:t>var colors = ["green", "red"]; </a:t>
            </a:r>
          </a:p>
          <a:p>
            <a:endParaRPr lang="en-US" altLang="en-US"/>
          </a:p>
          <a:p>
            <a:r>
              <a:rPr lang="en-US" altLang="en-US" b="1"/>
              <a:t>The index position of an item inside an array starts at 0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>
            <a:extLst>
              <a:ext uri="{FF2B5EF4-FFF2-40B4-BE49-F238E27FC236}">
                <a16:creationId xmlns:a16="http://schemas.microsoft.com/office/drawing/2014/main" id="{B7322414-0E93-7034-A8E7-7CA91D7D9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1C1C1C"/>
                </a:solidFill>
              </a:rPr>
              <a:t>Using Arrays</a:t>
            </a:r>
          </a:p>
        </p:txBody>
      </p:sp>
      <p:sp>
        <p:nvSpPr>
          <p:cNvPr id="90114" name="Text Box 2">
            <a:extLst>
              <a:ext uri="{FF2B5EF4-FFF2-40B4-BE49-F238E27FC236}">
                <a16:creationId xmlns:a16="http://schemas.microsoft.com/office/drawing/2014/main" id="{F35D496E-AA1C-A8E6-C5E2-C761D1836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var names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= new Array("Ramesh","Suresh","Ganesh“);</a:t>
            </a: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for(var i =0;i&lt;3;i++)</a:t>
            </a: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document.writeln(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names[i]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200EE5C-C6BD-4A14-5615-4217FB331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Iteration of Array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9CC1DBCE-1EC3-2FAD-0CBB-854B733E60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var colors = ["green", "red", "yellow", "orange", "blue"]; </a:t>
            </a:r>
          </a:p>
          <a:p>
            <a:endParaRPr lang="en-US" altLang="en-US" b="1"/>
          </a:p>
          <a:p>
            <a:r>
              <a:rPr lang="en-US" altLang="en-US" b="1"/>
              <a:t>for (idxPos in colors)</a:t>
            </a:r>
            <a:r>
              <a:rPr lang="en-US" altLang="en-US"/>
              <a:t> { </a:t>
            </a:r>
          </a:p>
          <a:p>
            <a:r>
              <a:rPr lang="en-US" altLang="en-US"/>
              <a:t>     document.write(colors[idxPos] + "&lt;br /&gt;"); }</a:t>
            </a:r>
          </a:p>
          <a:p>
            <a:endParaRPr lang="en-US" altLang="en-US"/>
          </a:p>
          <a:p>
            <a:r>
              <a:rPr lang="en-US" altLang="en-US" b="1"/>
              <a:t>Sorting an Array</a:t>
            </a:r>
          </a:p>
          <a:p>
            <a:endParaRPr lang="en-US" altLang="en-US"/>
          </a:p>
          <a:p>
            <a:r>
              <a:rPr lang="en-US" altLang="en-US"/>
              <a:t>var colors = ["green", "red", "yellow", "orange", "blue"]; </a:t>
            </a:r>
          </a:p>
          <a:p>
            <a:endParaRPr lang="en-US" altLang="en-US"/>
          </a:p>
          <a:p>
            <a:r>
              <a:rPr lang="en-US" altLang="en-US"/>
              <a:t>var ascendingColors = </a:t>
            </a:r>
            <a:r>
              <a:rPr lang="en-US" altLang="en-US" b="1"/>
              <a:t>colors.sort()</a:t>
            </a:r>
            <a:r>
              <a:rPr lang="en-US" altLang="en-US"/>
              <a:t>;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80290B5B-D8B5-3D79-13B9-E5614F763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Push()</a:t>
            </a:r>
          </a:p>
        </p:txBody>
      </p:sp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id="{3CF42A8A-313F-A823-C505-3EA541F204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Push()</a:t>
            </a:r>
          </a:p>
          <a:p>
            <a:pPr lvl="1"/>
            <a:r>
              <a:rPr lang="en-US" altLang="en-US" sz="2400"/>
              <a:t>adding an item to the end of an array,</a:t>
            </a:r>
          </a:p>
          <a:p>
            <a:endParaRPr lang="en-US" altLang="en-US"/>
          </a:p>
          <a:p>
            <a:r>
              <a:rPr lang="en-US" altLang="en-US"/>
              <a:t>   var colors = ["green", "red", "yellow", "orange", "blue"]; </a:t>
            </a:r>
          </a:p>
          <a:p>
            <a:r>
              <a:rPr lang="en-US" altLang="en-US"/>
              <a:t>   colors.</a:t>
            </a:r>
            <a:r>
              <a:rPr lang="en-US" altLang="en-US" b="1"/>
              <a:t>push("pink")</a:t>
            </a:r>
            <a:r>
              <a:rPr lang="en-US" altLang="en-US"/>
              <a:t>; </a:t>
            </a:r>
          </a:p>
          <a:p>
            <a:endParaRPr lang="en-US" altLang="en-US"/>
          </a:p>
          <a:p>
            <a:r>
              <a:rPr lang="en-US" altLang="en-US" b="1"/>
              <a:t>unshift()</a:t>
            </a:r>
            <a:r>
              <a:rPr lang="en-US" altLang="en-US"/>
              <a:t> </a:t>
            </a:r>
          </a:p>
          <a:p>
            <a:endParaRPr lang="en-US" altLang="en-US"/>
          </a:p>
          <a:p>
            <a:pPr lvl="1"/>
            <a:r>
              <a:rPr lang="en-US" altLang="en-US" sz="2000"/>
              <a:t>to add new items to the start index position of an array</a:t>
            </a:r>
            <a:r>
              <a:rPr lang="en-US" altLang="en-US"/>
              <a:t>.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>
            <a:extLst>
              <a:ext uri="{FF2B5EF4-FFF2-40B4-BE49-F238E27FC236}">
                <a16:creationId xmlns:a16="http://schemas.microsoft.com/office/drawing/2014/main" id="{486C6BED-DE93-BFA7-F31C-4A1F0FA77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Array Utility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297-EDE7-A094-8460-6F7750E04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slice()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Used to create a copy of an array or return a portion of an array.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Does not alter the original array but instead creates a shallow copy.</a:t>
            </a:r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IN" sz="2000" b="1" i="1" dirty="0">
                <a:solidFill>
                  <a:srgbClr val="C00000"/>
                </a:solidFill>
              </a:rPr>
              <a:t>slice(optional start parameter, optional end parameter)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splice()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Used to change the contents of the original array.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It can be used  to add or remove elements of an existing array </a:t>
            </a:r>
          </a:p>
          <a:p>
            <a:pPr marL="457200" lvl="1" indent="0">
              <a:lnSpc>
                <a:spcPct val="150000"/>
              </a:lnSpc>
              <a:buFont typeface="Times New Roman" panose="02020603050405020304" pitchFamily="18" charset="0"/>
              <a:buNone/>
              <a:defRPr/>
            </a:pPr>
            <a:r>
              <a:rPr lang="en-US" sz="2000" b="1" i="1" dirty="0">
                <a:solidFill>
                  <a:srgbClr val="C00000"/>
                </a:solidFill>
              </a:rPr>
              <a:t>splice(start, optional delete count, optional items to add)</a:t>
            </a:r>
          </a:p>
          <a:p>
            <a:pPr lvl="1">
              <a:lnSpc>
                <a:spcPct val="150000"/>
              </a:lnSpc>
              <a:defRPr/>
            </a:pPr>
            <a:endParaRPr lang="en-US" sz="2000" dirty="0"/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7CD219C6-C4F7-C061-7925-D090895BC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000000"/>
                </a:solidFill>
              </a:rPr>
              <a:t>Features of JavaScript</a:t>
            </a:r>
            <a:br>
              <a:rPr lang="en-US" altLang="en-US">
                <a:solidFill>
                  <a:srgbClr val="000000"/>
                </a:solidFill>
              </a:rPr>
            </a:br>
            <a:endParaRPr lang="en-US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BE27663-8C11-03FB-B7AB-DFE06C851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80000"/>
              </a:lnSpc>
              <a:spcBef>
                <a:spcPts val="1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Syntax similar to C++ and Java</a:t>
            </a:r>
          </a:p>
          <a:p>
            <a:pPr marL="341313" indent="-341313">
              <a:lnSpc>
                <a:spcPct val="80000"/>
              </a:lnSpc>
              <a:spcBef>
                <a:spcPts val="1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Loosely typed</a:t>
            </a:r>
          </a:p>
          <a:p>
            <a:pPr marL="341313" indent="-341313">
              <a:lnSpc>
                <a:spcPct val="80000"/>
              </a:lnSpc>
              <a:spcBef>
                <a:spcPts val="1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/>
              <a:t>Object-based language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2000" dirty="0"/>
              <a:t>Programming Tool for interactive HTML pages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2000" dirty="0"/>
              <a:t>Interpreted Language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2000" dirty="0"/>
              <a:t>Saves time as validation is done on Client side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2000" dirty="0"/>
              <a:t>Event-Driven Programming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2000" dirty="0"/>
              <a:t>Detects Client browser, hence platform independent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2000" dirty="0"/>
              <a:t>Runtime object construction, 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2000" dirty="0"/>
              <a:t>variable parameter lists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2000" dirty="0"/>
              <a:t>object introspection Using Object utilities)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endParaRPr lang="en-US" sz="20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4715EEF1-C078-01E6-6912-0A127A1A7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Slice</a:t>
            </a:r>
          </a:p>
        </p:txBody>
      </p:sp>
      <p:sp>
        <p:nvSpPr>
          <p:cNvPr id="96258" name="Content Placeholder 2">
            <a:extLst>
              <a:ext uri="{FF2B5EF4-FFF2-40B4-BE49-F238E27FC236}">
                <a16:creationId xmlns:a16="http://schemas.microsoft.com/office/drawing/2014/main" id="{387DCCD4-DB27-1150-6816-B8DAC9E5B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  <a:p>
            <a:r>
              <a:rPr lang="en-IN" altLang="en-US"/>
              <a:t>const cities = ["Tokyo","Cairo","Los Angeles","Paris","Seattle"];</a:t>
            </a:r>
          </a:p>
          <a:p>
            <a:endParaRPr lang="en-IN" altLang="en-US"/>
          </a:p>
          <a:p>
            <a:r>
              <a:rPr lang="en-IN" altLang="en-US"/>
              <a:t>console.log(cities.slice())</a:t>
            </a:r>
          </a:p>
          <a:p>
            <a:endParaRPr lang="en-IN" altLang="en-US"/>
          </a:p>
          <a:p>
            <a:r>
              <a:rPr lang="en-IN" altLang="en-US"/>
              <a:t>const newCityArr = cities.slice(2);  //first two</a:t>
            </a:r>
          </a:p>
          <a:p>
            <a:endParaRPr lang="en-IN" altLang="en-US"/>
          </a:p>
          <a:p>
            <a:r>
              <a:rPr lang="en-IN" altLang="en-US"/>
              <a:t>const newCityArr = cities.slice(-2);  // last two</a:t>
            </a:r>
          </a:p>
          <a:p>
            <a:endParaRPr lang="en-IN" altLang="en-US"/>
          </a:p>
          <a:p>
            <a:r>
              <a:rPr lang="en-IN" altLang="en-US"/>
              <a:t>const newCityArr = cities.slice(2,4); //start and end index</a:t>
            </a: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>
            <a:extLst>
              <a:ext uri="{FF2B5EF4-FFF2-40B4-BE49-F238E27FC236}">
                <a16:creationId xmlns:a16="http://schemas.microsoft.com/office/drawing/2014/main" id="{5C88C115-B7E9-64D4-1B9E-5AC22ABBA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Splice</a:t>
            </a:r>
          </a:p>
        </p:txBody>
      </p:sp>
      <p:sp>
        <p:nvSpPr>
          <p:cNvPr id="97282" name="Content Placeholder 2">
            <a:extLst>
              <a:ext uri="{FF2B5EF4-FFF2-40B4-BE49-F238E27FC236}">
                <a16:creationId xmlns:a16="http://schemas.microsoft.com/office/drawing/2014/main" id="{CBCD2166-CE68-041F-E4D7-E4168BB4EB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400"/>
              <a:t>const food = ['pizza', 'cake', 'salad', 'cookie'];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IN" altLang="en-US" sz="2400"/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400">
                <a:latin typeface="Consolas" panose="020B0609020204030204" pitchFamily="49" charset="0"/>
              </a:rPr>
              <a:t>  </a:t>
            </a:r>
            <a:r>
              <a:rPr lang="en-US" altLang="en-US" sz="2600"/>
              <a:t>food.splice(</a:t>
            </a:r>
            <a:r>
              <a:rPr lang="en-US" altLang="en-US" sz="2600">
                <a:solidFill>
                  <a:srgbClr val="098658"/>
                </a:solidFill>
              </a:rPr>
              <a:t>1</a:t>
            </a:r>
            <a:r>
              <a:rPr lang="en-US" altLang="en-US" sz="2600"/>
              <a:t>,</a:t>
            </a:r>
            <a:r>
              <a:rPr lang="en-US" altLang="en-US" sz="2600">
                <a:solidFill>
                  <a:srgbClr val="098658"/>
                </a:solidFill>
              </a:rPr>
              <a:t>1</a:t>
            </a:r>
            <a:r>
              <a:rPr lang="en-US" altLang="en-US" sz="2600"/>
              <a:t>,</a:t>
            </a:r>
            <a:r>
              <a:rPr lang="en-US" altLang="en-US" sz="2600">
                <a:solidFill>
                  <a:srgbClr val="A31515"/>
                </a:solidFill>
              </a:rPr>
              <a:t>"burger"</a:t>
            </a:r>
            <a:r>
              <a:rPr lang="en-US" altLang="en-US" sz="2600"/>
              <a:t>)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600"/>
              <a:t>    console.log(food)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600"/>
              <a:t>		// [ 'pizza', 'burger', 'salad', 'cookie' ]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US" altLang="en-US" sz="2600"/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IN" altLang="en-US" sz="2400"/>
          </a:p>
          <a:p>
            <a:endParaRPr lang="en-I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>
            <a:extLst>
              <a:ext uri="{FF2B5EF4-FFF2-40B4-BE49-F238E27FC236}">
                <a16:creationId xmlns:a16="http://schemas.microsoft.com/office/drawing/2014/main" id="{A77EF7D8-372A-5B37-5A9C-BD06985B4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Parameters</a:t>
            </a:r>
          </a:p>
        </p:txBody>
      </p:sp>
      <p:sp>
        <p:nvSpPr>
          <p:cNvPr id="140290" name="Content Placeholder 2">
            <a:extLst>
              <a:ext uri="{FF2B5EF4-FFF2-40B4-BE49-F238E27FC236}">
                <a16:creationId xmlns:a16="http://schemas.microsoft.com/office/drawing/2014/main" id="{0B79DDC0-5439-EF66-D236-AD3D2803F9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Indicated by three dots (...) preceding a named parameter. </a:t>
            </a:r>
          </a:p>
          <a:p>
            <a:pPr lvl="1">
              <a:lnSpc>
                <a:spcPct val="150000"/>
              </a:lnSpc>
            </a:pPr>
            <a:endParaRPr lang="en-US" altLang="en-US" sz="2000" b="1"/>
          </a:p>
          <a:p>
            <a:pPr lvl="1">
              <a:lnSpc>
                <a:spcPct val="150000"/>
              </a:lnSpc>
            </a:pPr>
            <a:r>
              <a:rPr lang="en-US" altLang="en-US" sz="2000" b="1"/>
              <a:t>Aggregation of remaining arguments into single parameter of  the functions.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/>
              <a:t>Parameters becomes an Array 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There can be </a:t>
            </a:r>
            <a:r>
              <a:rPr lang="en-US" altLang="en-US" sz="2000" b="1"/>
              <a:t>only one rest paramete</a:t>
            </a:r>
            <a:r>
              <a:rPr lang="en-US" altLang="en-US" sz="2000"/>
              <a:t>r, and the rest parameter must be last. </a:t>
            </a:r>
          </a:p>
          <a:p>
            <a:pPr lvl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7768835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itle 1">
            <a:extLst>
              <a:ext uri="{FF2B5EF4-FFF2-40B4-BE49-F238E27FC236}">
                <a16:creationId xmlns:a16="http://schemas.microsoft.com/office/drawing/2014/main" id="{8F0BCB05-73D0-96F5-24C2-2E6420C25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Parameter</a:t>
            </a:r>
          </a:p>
        </p:txBody>
      </p:sp>
      <p:sp>
        <p:nvSpPr>
          <p:cNvPr id="141314" name="Content Placeholder 2">
            <a:extLst>
              <a:ext uri="{FF2B5EF4-FFF2-40B4-BE49-F238E27FC236}">
                <a16:creationId xmlns:a16="http://schemas.microsoft.com/office/drawing/2014/main" id="{3648BCB7-6295-4641-D8B3-6313E449E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var sumAll = function(...numbers) {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var sum = 0;</a:t>
            </a:r>
          </a:p>
          <a:p>
            <a:pPr lvl="1">
              <a:buFontTx/>
              <a:buNone/>
            </a:pPr>
            <a:br>
              <a:rPr lang="en-US" altLang="en-US" sz="2000"/>
            </a:br>
            <a:r>
              <a:rPr lang="en-US" altLang="en-US" sz="2000"/>
              <a:t>numbers.forEach(number =&gt; { sum = sum + number });</a:t>
            </a:r>
          </a:p>
          <a:p>
            <a:pPr lvl="1">
              <a:buFontTx/>
              <a:buNone/>
            </a:pPr>
            <a:br>
              <a:rPr lang="en-US" altLang="en-US" sz="2000"/>
            </a:br>
            <a:r>
              <a:rPr lang="en-US" altLang="en-US" sz="2000"/>
              <a:t>console.log('total' + sum);</a:t>
            </a:r>
          </a:p>
          <a:p>
            <a:pPr lvl="1">
              <a:buFontTx/>
              <a:buNone/>
            </a:pPr>
            <a:r>
              <a:rPr lang="en-US" altLang="en-US" sz="2000"/>
              <a:t>}</a:t>
            </a:r>
          </a:p>
          <a:p>
            <a:pPr lvl="1">
              <a:buFontTx/>
              <a:buNone/>
            </a:pPr>
            <a:br>
              <a:rPr lang="en-US" altLang="en-US" sz="2000"/>
            </a:br>
            <a:r>
              <a:rPr lang="en-US" altLang="en-US" sz="2000"/>
              <a:t>sumAll(1, 2, 3, 4, 5);</a:t>
            </a:r>
          </a:p>
          <a:p>
            <a:pPr lvl="2">
              <a:buFontTx/>
              <a:buNone/>
            </a:pPr>
            <a:br>
              <a:rPr lang="en-US" altLang="en-US" sz="2000" b="1"/>
            </a:br>
            <a:endParaRPr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18414515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>
            <a:extLst>
              <a:ext uri="{FF2B5EF4-FFF2-40B4-BE49-F238E27FC236}">
                <a16:creationId xmlns:a16="http://schemas.microsoft.com/office/drawing/2014/main" id="{10FC52DE-4401-0499-72C7-39C2000DA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With Default Parameter</a:t>
            </a:r>
          </a:p>
        </p:txBody>
      </p:sp>
      <p:sp>
        <p:nvSpPr>
          <p:cNvPr id="142338" name="Content Placeholder 2">
            <a:extLst>
              <a:ext uri="{FF2B5EF4-FFF2-40B4-BE49-F238E27FC236}">
                <a16:creationId xmlns:a16="http://schemas.microsoft.com/office/drawing/2014/main" id="{70D70020-0350-2935-7F3C-4ECA9BE36E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/>
              <a:t>function calculateTotal(</a:t>
            </a:r>
          </a:p>
          <a:p>
            <a:pPr lvl="1">
              <a:buFontTx/>
              <a:buNone/>
            </a:pPr>
            <a:r>
              <a:rPr lang="en-US" altLang="en-US" sz="2000"/>
              <a:t>defa =new Invoice(107,"Rakesh",14500),...invoices){</a:t>
            </a:r>
          </a:p>
          <a:p>
            <a:pPr lvl="1">
              <a:buFontTx/>
              <a:buNone/>
            </a:pPr>
            <a:br>
              <a:rPr lang="en-US" altLang="en-US" sz="2000"/>
            </a:br>
            <a:r>
              <a:rPr lang="en-US" altLang="en-US" sz="2000"/>
              <a:t>if(invoices.length ===0){</a:t>
            </a:r>
          </a:p>
          <a:p>
            <a:pPr lvl="1">
              <a:buFontTx/>
              <a:buNone/>
            </a:pPr>
            <a:r>
              <a:rPr lang="en-US" altLang="en-US" sz="2000"/>
              <a:t>		invoices =[defa];</a:t>
            </a:r>
          </a:p>
          <a:p>
            <a:pPr lvl="1">
              <a:buFontTx/>
              <a:buNone/>
            </a:pPr>
            <a:r>
              <a:rPr lang="en-US" altLang="en-US" sz="2000"/>
              <a:t>}</a:t>
            </a:r>
          </a:p>
          <a:p>
            <a:pPr lvl="1">
              <a:buFontTx/>
              <a:buNone/>
            </a:pPr>
            <a:br>
              <a:rPr lang="en-US" altLang="en-US" sz="2000"/>
            </a:br>
            <a:r>
              <a:rPr lang="en-US" altLang="en-US" sz="2000"/>
              <a:t>let total = 0;</a:t>
            </a:r>
          </a:p>
          <a:p>
            <a:pPr lvl="2">
              <a:buFontTx/>
              <a:buNone/>
            </a:pPr>
            <a:r>
              <a:rPr lang="en-US" altLang="en-US" sz="2000"/>
              <a:t>invoices.forEach( (eachInvoice)=&gt;{</a:t>
            </a:r>
          </a:p>
          <a:p>
            <a:pPr lvl="2">
              <a:buFontTx/>
              <a:buNone/>
            </a:pPr>
            <a:r>
              <a:rPr lang="en-US" altLang="en-US" sz="2000"/>
              <a:t>total += eachInvoice.amount;</a:t>
            </a:r>
          </a:p>
          <a:p>
            <a:pPr lvl="2">
              <a:buFontTx/>
              <a:buNone/>
            </a:pPr>
            <a:r>
              <a:rPr lang="en-US" altLang="en-US" sz="2000"/>
              <a:t>});</a:t>
            </a:r>
          </a:p>
          <a:p>
            <a:pPr lvl="2">
              <a:buFontTx/>
              <a:buNone/>
            </a:pPr>
            <a:r>
              <a:rPr lang="en-US" altLang="en-US" sz="2000"/>
              <a:t>return total;</a:t>
            </a:r>
          </a:p>
          <a:p>
            <a:pPr lvl="1">
              <a:buFontTx/>
              <a:buNone/>
            </a:pPr>
            <a:r>
              <a:rPr lang="en-US" altLang="en-US" sz="2000"/>
              <a:t>}</a:t>
            </a:r>
          </a:p>
          <a:p>
            <a:pPr lvl="1">
              <a:buFontTx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8238900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1">
            <a:extLst>
              <a:ext uri="{FF2B5EF4-FFF2-40B4-BE49-F238E27FC236}">
                <a16:creationId xmlns:a16="http://schemas.microsoft.com/office/drawing/2014/main" id="{A1CF4FF6-FA93-75D9-CE6D-1963CC4EC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With Default Parameter</a:t>
            </a:r>
          </a:p>
        </p:txBody>
      </p:sp>
      <p:sp>
        <p:nvSpPr>
          <p:cNvPr id="143362" name="Content Placeholder 2">
            <a:extLst>
              <a:ext uri="{FF2B5EF4-FFF2-40B4-BE49-F238E27FC236}">
                <a16:creationId xmlns:a16="http://schemas.microsoft.com/office/drawing/2014/main" id="{F33DDBD5-10A8-7426-420C-C04F852963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1800"/>
              <a:t>var ram = new Invoice(101,"Ramesh",4500);</a:t>
            </a:r>
          </a:p>
          <a:p>
            <a:pPr lvl="1">
              <a:buFontTx/>
              <a:buNone/>
            </a:pPr>
            <a:r>
              <a:rPr lang="en-US" altLang="en-US" sz="1800"/>
              <a:t>var shyam = new Invoice(102,"Shyam",5500);</a:t>
            </a:r>
          </a:p>
          <a:p>
            <a:pPr lvl="1">
              <a:buFontTx/>
              <a:buNone/>
            </a:pPr>
            <a:r>
              <a:rPr lang="en-US" altLang="en-US" sz="1800"/>
              <a:t>var siva = new Invoice(103,"Siva",6500);</a:t>
            </a:r>
          </a:p>
          <a:p>
            <a:pPr lvl="1">
              <a:buFontTx/>
              <a:buNone/>
            </a:pP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let totalOf2 = calculateTotal(undefined,ram,shyam);</a:t>
            </a:r>
          </a:p>
          <a:p>
            <a:pPr lvl="1">
              <a:buFontTx/>
              <a:buNone/>
            </a:pPr>
            <a:br>
              <a:rPr lang="en-US" altLang="en-US" sz="1800"/>
            </a:br>
            <a:r>
              <a:rPr lang="en-US" altLang="en-US" sz="1800"/>
              <a:t>console.log(totalOf2);</a:t>
            </a:r>
          </a:p>
          <a:p>
            <a:pPr lvl="1">
              <a:buFontTx/>
              <a:buNone/>
            </a:pPr>
            <a:br>
              <a:rPr lang="en-US" altLang="en-US" sz="1800"/>
            </a:br>
            <a:r>
              <a:rPr lang="en-US" altLang="en-US" sz="1800"/>
              <a:t>let totalOf3 = calculateTotal(undefined,ram,shyam,siva);</a:t>
            </a:r>
          </a:p>
          <a:p>
            <a:pPr lvl="1">
              <a:buFontTx/>
              <a:buNone/>
            </a:pPr>
            <a:br>
              <a:rPr lang="en-US" altLang="en-US"/>
            </a:br>
            <a:r>
              <a:rPr lang="en-US" altLang="en-US" sz="1600"/>
              <a:t>console.log(totalOf3);</a:t>
            </a:r>
          </a:p>
          <a:p>
            <a:pPr lvl="1">
              <a:buFontTx/>
              <a:buNone/>
            </a:pPr>
            <a:br>
              <a:rPr lang="en-US" altLang="en-US" sz="1600"/>
            </a:br>
            <a:r>
              <a:rPr lang="en-US" altLang="en-US" sz="1600"/>
              <a:t>let total = calculateTotal();</a:t>
            </a:r>
          </a:p>
          <a:p>
            <a:pPr lvl="1">
              <a:buFontTx/>
              <a:buNone/>
            </a:pPr>
            <a:br>
              <a:rPr lang="en-US" altLang="en-US" sz="1600"/>
            </a:br>
            <a:r>
              <a:rPr lang="en-US" altLang="en-US" sz="1600"/>
              <a:t>console.log(total);</a:t>
            </a:r>
          </a:p>
          <a:p>
            <a:pPr lvl="1"/>
            <a:br>
              <a:rPr lang="en-US" altLang="en-US" sz="1600"/>
            </a:br>
            <a:endParaRPr lang="en-US" altLang="en-US" sz="1600"/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6841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>
            <a:extLst>
              <a:ext uri="{FF2B5EF4-FFF2-40B4-BE49-F238E27FC236}">
                <a16:creationId xmlns:a16="http://schemas.microsoft.com/office/drawing/2014/main" id="{BF78F3B7-30BB-66E8-F730-3C6145BC2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Spread </a:t>
            </a:r>
          </a:p>
        </p:txBody>
      </p:sp>
      <p:sp>
        <p:nvSpPr>
          <p:cNvPr id="144386" name="Content Placeholder 2">
            <a:extLst>
              <a:ext uri="{FF2B5EF4-FFF2-40B4-BE49-F238E27FC236}">
                <a16:creationId xmlns:a16="http://schemas.microsoft.com/office/drawing/2014/main" id="{BBD160F2-6079-67A4-EAE2-16032341E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8013" cy="5210175"/>
          </a:xfrm>
        </p:spPr>
        <p:txBody>
          <a:bodyPr/>
          <a:lstStyle/>
          <a:p>
            <a:r>
              <a:rPr lang="en-US" altLang="en-US"/>
              <a:t>Has  </a:t>
            </a:r>
            <a:r>
              <a:rPr lang="en-US" altLang="en-US" b="1"/>
              <a:t>…</a:t>
            </a:r>
            <a:r>
              <a:rPr lang="en-US" altLang="en-US"/>
              <a:t> (three dots) notation.</a:t>
            </a:r>
          </a:p>
          <a:p>
            <a:endParaRPr lang="en-US" altLang="en-US"/>
          </a:p>
          <a:p>
            <a:r>
              <a:rPr lang="en-US" altLang="en-US" b="1" i="1"/>
              <a:t>Creating a New data Structure from existing One</a:t>
            </a:r>
          </a:p>
          <a:p>
            <a:endParaRPr lang="en-US" altLang="en-US"/>
          </a:p>
          <a:p>
            <a:r>
              <a:rPr lang="en-US" altLang="en-US"/>
              <a:t>Spreading of elements of an </a:t>
            </a:r>
            <a:r>
              <a:rPr lang="en-US" altLang="en-US" b="1"/>
              <a:t>“iterable”</a:t>
            </a:r>
            <a:r>
              <a:rPr lang="en-US" altLang="en-US"/>
              <a:t> collection  into both literal elements and individual function parameters.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 sz="2000"/>
              <a:t>function sum(a, b, c) {</a:t>
            </a:r>
            <a:br>
              <a:rPr lang="en-US" altLang="en-US" sz="2000"/>
            </a:br>
            <a:r>
              <a:rPr lang="en-US" altLang="en-US" sz="2000"/>
              <a:t>return a + b + c;</a:t>
            </a:r>
            <a:br>
              <a:rPr lang="en-US" altLang="en-US" sz="2000"/>
            </a:br>
            <a:r>
              <a:rPr lang="en-US" altLang="en-US" sz="2000"/>
              <a:t>}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var args = [1, 2, 3];</a:t>
            </a:r>
            <a:br>
              <a:rPr lang="en-US" altLang="en-US" sz="2000"/>
            </a:b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console.log(sum(…args)); // 6</a:t>
            </a:r>
          </a:p>
        </p:txBody>
      </p:sp>
    </p:spTree>
    <p:extLst>
      <p:ext uri="{BB962C8B-B14F-4D97-AF65-F5344CB8AC3E}">
        <p14:creationId xmlns:p14="http://schemas.microsoft.com/office/powerpoint/2010/main" val="32601514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itle 1">
            <a:extLst>
              <a:ext uri="{FF2B5EF4-FFF2-40B4-BE49-F238E27FC236}">
                <a16:creationId xmlns:a16="http://schemas.microsoft.com/office/drawing/2014/main" id="{BF605863-D083-CB6C-EDCF-8BD20A1E3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Spread</a:t>
            </a:r>
          </a:p>
        </p:txBody>
      </p:sp>
      <p:sp>
        <p:nvSpPr>
          <p:cNvPr id="145410" name="Content Placeholder 2">
            <a:extLst>
              <a:ext uri="{FF2B5EF4-FFF2-40B4-BE49-F238E27FC236}">
                <a16:creationId xmlns:a16="http://schemas.microsoft.com/office/drawing/2014/main" id="{54FFCBD4-8057-D475-F8B1-01D9B38D2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function sum(a, b, c) {</a:t>
            </a:r>
            <a:br>
              <a:rPr lang="en-US" altLang="en-US" sz="2000"/>
            </a:br>
            <a:r>
              <a:rPr lang="en-US" altLang="en-US" sz="2000"/>
              <a:t>return a + b + c;</a:t>
            </a:r>
            <a:br>
              <a:rPr lang="en-US" altLang="en-US" sz="2000"/>
            </a:br>
            <a:r>
              <a:rPr lang="en-US" altLang="en-US" sz="2000"/>
              <a:t>}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var args = [1, 2];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console.log(sum(</a:t>
            </a:r>
            <a:r>
              <a:rPr lang="en-US" altLang="en-US" sz="2000" b="1"/>
              <a:t>…args</a:t>
            </a:r>
            <a:r>
              <a:rPr lang="en-US" altLang="en-US" sz="2000"/>
              <a:t>, 3)); // 6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9045156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1">
            <a:extLst>
              <a:ext uri="{FF2B5EF4-FFF2-40B4-BE49-F238E27FC236}">
                <a16:creationId xmlns:a16="http://schemas.microsoft.com/office/drawing/2014/main" id="{1E6C6CE7-133A-D039-1D6F-25B9E3835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Spread Example</a:t>
            </a:r>
          </a:p>
        </p:txBody>
      </p:sp>
      <p:sp>
        <p:nvSpPr>
          <p:cNvPr id="146434" name="Content Placeholder 2">
            <a:extLst>
              <a:ext uri="{FF2B5EF4-FFF2-40B4-BE49-F238E27FC236}">
                <a16:creationId xmlns:a16="http://schemas.microsoft.com/office/drawing/2014/main" id="{C8D0ED3D-1FE6-9EAC-CC24-23784A9138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/>
              <a:t>let firstList = ['ram','shyam'];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let secondList = ['gaurav','gautam'];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let spread = [...firstList,...secondList];</a:t>
            </a:r>
          </a:p>
          <a:p>
            <a:pPr lvl="1">
              <a:buFontTx/>
              <a:buNone/>
            </a:pPr>
            <a:br>
              <a:rPr lang="en-US" altLang="en-US" sz="2000"/>
            </a:br>
            <a:r>
              <a:rPr lang="en-US" altLang="en-US" sz="2000"/>
              <a:t>console.log(spread);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Output will be </a:t>
            </a:r>
          </a:p>
          <a:p>
            <a:pPr lvl="2">
              <a:buFontTx/>
              <a:buNone/>
            </a:pPr>
            <a:r>
              <a:rPr lang="en-US" altLang="en-US" sz="2000" b="1">
                <a:solidFill>
                  <a:srgbClr val="00B050"/>
                </a:solidFill>
              </a:rPr>
              <a:t>['ram', 'shyam‘ 'gaurav', 'gautam' ] 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It WILL NOT BE</a:t>
            </a:r>
          </a:p>
          <a:p>
            <a:pPr lvl="2"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 [ [ 'ram', 'shyam' ], [ 'gaurav', 'gautam' ] ]</a:t>
            </a:r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016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itle 1">
            <a:extLst>
              <a:ext uri="{FF2B5EF4-FFF2-40B4-BE49-F238E27FC236}">
                <a16:creationId xmlns:a16="http://schemas.microsoft.com/office/drawing/2014/main" id="{13E85057-A8AD-D74F-A89C-EC1541338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Spread Example</a:t>
            </a:r>
          </a:p>
        </p:txBody>
      </p:sp>
      <p:sp>
        <p:nvSpPr>
          <p:cNvPr id="147458" name="Content Placeholder 2">
            <a:extLst>
              <a:ext uri="{FF2B5EF4-FFF2-40B4-BE49-F238E27FC236}">
                <a16:creationId xmlns:a16="http://schemas.microsoft.com/office/drawing/2014/main" id="{67870855-B74B-516F-D2DC-E79F3C593A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1800"/>
              <a:t>const x = </a:t>
            </a:r>
            <a:r>
              <a:rPr lang="en-US" altLang="en-US" sz="1800" b="1">
                <a:solidFill>
                  <a:srgbClr val="FF0000"/>
                </a:solidFill>
              </a:rPr>
              <a:t>null</a:t>
            </a:r>
            <a:r>
              <a:rPr lang="en-US" altLang="en-US" sz="1800"/>
              <a:t>;</a:t>
            </a:r>
          </a:p>
          <a:p>
            <a:pPr lvl="1">
              <a:buFontTx/>
              <a:buNone/>
            </a:pPr>
            <a:r>
              <a:rPr lang="en-US" altLang="en-US" sz="1800"/>
              <a:t>const y = {id: 1, name: 'ram'};</a:t>
            </a:r>
          </a:p>
          <a:p>
            <a:pPr lvl="1">
              <a:buFontTx/>
              <a:buNone/>
            </a:pPr>
            <a:r>
              <a:rPr lang="en-US" altLang="en-US" sz="1800"/>
              <a:t>const z = {...x, ...y};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console.log(z);         =&gt;  Output : { id: 1, name: 'ram' }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const x = {age:45};</a:t>
            </a:r>
          </a:p>
          <a:p>
            <a:pPr lvl="1">
              <a:buFontTx/>
              <a:buNone/>
            </a:pPr>
            <a:r>
              <a:rPr lang="en-US" altLang="en-US" sz="1800"/>
              <a:t>const y = {id: 1, name: 'ram'};</a:t>
            </a:r>
          </a:p>
          <a:p>
            <a:pPr lvl="1">
              <a:buFontTx/>
              <a:buNone/>
            </a:pPr>
            <a:r>
              <a:rPr lang="en-US" altLang="en-US" sz="1800"/>
              <a:t>const z = {...x, ...y};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 sz="2000"/>
              <a:t> console.log(z);            =&gt;    { age: 45, id: 1, name: 'ram' }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Line 1">
            <a:extLst>
              <a:ext uri="{FF2B5EF4-FFF2-40B4-BE49-F238E27FC236}">
                <a16:creationId xmlns:a16="http://schemas.microsoft.com/office/drawing/2014/main" id="{3287C2D5-8164-4ACE-33ED-ECAFC18C6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352800"/>
            <a:ext cx="4343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727E432D-8645-568D-CE85-1600874EF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3581400"/>
            <a:ext cx="1273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Response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66C4A846-D4BC-B67B-5BDB-3FD984241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4214813"/>
            <a:ext cx="83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Client</a:t>
            </a:r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39B5C4BC-4BFC-9213-A36B-360432F018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3962400"/>
            <a:ext cx="44989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AutoShape 5">
            <a:extLst>
              <a:ext uri="{FF2B5EF4-FFF2-40B4-BE49-F238E27FC236}">
                <a16:creationId xmlns:a16="http://schemas.microsoft.com/office/drawing/2014/main" id="{52FF957D-B304-5A59-657C-052C9A6B1B3E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371600" y="1371600"/>
            <a:ext cx="1371600" cy="13716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744E1FC5-2D4E-2F47-6C41-7B59BCF1C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2895600"/>
            <a:ext cx="1106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Request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08C887F4-52AF-23FD-4169-DF69C585C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002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/>
              <a:t>HTML file</a:t>
            </a:r>
          </a:p>
        </p:txBody>
      </p:sp>
      <p:sp>
        <p:nvSpPr>
          <p:cNvPr id="22536" name="Text Box 8">
            <a:extLst>
              <a:ext uri="{FF2B5EF4-FFF2-40B4-BE49-F238E27FC236}">
                <a16:creationId xmlns:a16="http://schemas.microsoft.com/office/drawing/2014/main" id="{DC8E0174-16E0-ED16-1E81-41FF0652E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060575"/>
            <a:ext cx="138271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/>
              <a:t>JavaScript</a:t>
            </a:r>
          </a:p>
        </p:txBody>
      </p:sp>
      <p:sp>
        <p:nvSpPr>
          <p:cNvPr id="22537" name="AutoShape 9">
            <a:extLst>
              <a:ext uri="{FF2B5EF4-FFF2-40B4-BE49-F238E27FC236}">
                <a16:creationId xmlns:a16="http://schemas.microsoft.com/office/drawing/2014/main" id="{C4AB9066-142D-94B7-AFDB-2B9E9C382D42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162800" y="0"/>
            <a:ext cx="1371600" cy="13716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8" name="AutoShape 10">
            <a:extLst>
              <a:ext uri="{FF2B5EF4-FFF2-40B4-BE49-F238E27FC236}">
                <a16:creationId xmlns:a16="http://schemas.microsoft.com/office/drawing/2014/main" id="{CD78AEDB-2C5C-E14E-A066-F83EE5BCD98A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239000" y="76200"/>
            <a:ext cx="1371600" cy="13716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9" name="AutoShape 11">
            <a:extLst>
              <a:ext uri="{FF2B5EF4-FFF2-40B4-BE49-F238E27FC236}">
                <a16:creationId xmlns:a16="http://schemas.microsoft.com/office/drawing/2014/main" id="{3855E740-6436-2C2A-752F-6636C2B0126A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162800" y="457200"/>
            <a:ext cx="1371600" cy="13716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40" name="AutoShape 12">
            <a:extLst>
              <a:ext uri="{FF2B5EF4-FFF2-40B4-BE49-F238E27FC236}">
                <a16:creationId xmlns:a16="http://schemas.microsoft.com/office/drawing/2014/main" id="{222B34CE-CE87-6156-5DFC-B48B2015942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239000" y="533400"/>
            <a:ext cx="1371600" cy="13716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41" name="AutoShape 13">
            <a:extLst>
              <a:ext uri="{FF2B5EF4-FFF2-40B4-BE49-F238E27FC236}">
                <a16:creationId xmlns:a16="http://schemas.microsoft.com/office/drawing/2014/main" id="{CF031511-F7C0-124E-3123-E326A6B36555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239000" y="1143000"/>
            <a:ext cx="1371600" cy="13716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42" name="AutoShape 14">
            <a:extLst>
              <a:ext uri="{FF2B5EF4-FFF2-40B4-BE49-F238E27FC236}">
                <a16:creationId xmlns:a16="http://schemas.microsoft.com/office/drawing/2014/main" id="{198FF7E2-BB85-5D5B-9886-4EC72BA979AB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315200" y="1219200"/>
            <a:ext cx="1371600" cy="13716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/>
              <a:t>HTML files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/>
          </a:p>
        </p:txBody>
      </p:sp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21E7F555-86A3-C4E0-A0C7-D142295B27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924175"/>
          <a:ext cx="10937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05200" imgH="4152900" progId="">
                  <p:embed/>
                </p:oleObj>
              </mc:Choice>
              <mc:Fallback>
                <p:oleObj r:id="rId3" imgW="3505200" imgH="415290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4175"/>
                        <a:ext cx="109378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>
            <a:extLst>
              <a:ext uri="{FF2B5EF4-FFF2-40B4-BE49-F238E27FC236}">
                <a16:creationId xmlns:a16="http://schemas.microsoft.com/office/drawing/2014/main" id="{85CAB8AE-1CA4-D1D0-30C2-E4FCCA694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2743200"/>
          <a:ext cx="103822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84300" imgH="2463800" progId="">
                  <p:embed/>
                </p:oleObj>
              </mc:Choice>
              <mc:Fallback>
                <p:oleObj r:id="rId5" imgW="1384300" imgH="246380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743200"/>
                        <a:ext cx="1038225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Rectangle 17">
            <a:extLst>
              <a:ext uri="{FF2B5EF4-FFF2-40B4-BE49-F238E27FC236}">
                <a16:creationId xmlns:a16="http://schemas.microsoft.com/office/drawing/2014/main" id="{2FC0244C-839A-22AB-F7F3-00C844B1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0"/>
            <a:ext cx="52578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100"/>
              </a:spcBef>
              <a:buClrTx/>
              <a:buFontTx/>
              <a:buNone/>
            </a:pPr>
            <a:r>
              <a:rPr lang="en-US" altLang="en-US" sz="4400">
                <a:solidFill>
                  <a:schemeClr val="tx1"/>
                </a:solidFill>
                <a:latin typeface="Tahoma" panose="020B0604030504040204" pitchFamily="34" charset="0"/>
              </a:rPr>
              <a:t>JavaScript Execution</a:t>
            </a:r>
          </a:p>
        </p:txBody>
      </p:sp>
      <p:sp>
        <p:nvSpPr>
          <p:cNvPr id="22546" name="AutoShape 18">
            <a:extLst>
              <a:ext uri="{FF2B5EF4-FFF2-40B4-BE49-F238E27FC236}">
                <a16:creationId xmlns:a16="http://schemas.microsoft.com/office/drawing/2014/main" id="{A08682A1-5264-C8DF-4142-7DF0DBE2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4429125"/>
            <a:ext cx="3071812" cy="1630363"/>
          </a:xfrm>
          <a:prstGeom prst="wedgeEllipseCallout">
            <a:avLst>
              <a:gd name="adj1" fmla="val 26491"/>
              <a:gd name="adj2" fmla="val -116940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Server side code executes on the server and sends the response</a:t>
            </a:r>
          </a:p>
        </p:txBody>
      </p:sp>
      <p:sp>
        <p:nvSpPr>
          <p:cNvPr id="22547" name="AutoShape 19">
            <a:extLst>
              <a:ext uri="{FF2B5EF4-FFF2-40B4-BE49-F238E27FC236}">
                <a16:creationId xmlns:a16="http://schemas.microsoft.com/office/drawing/2014/main" id="{1477A714-1D0E-0073-EB62-04E00B35F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4286250"/>
            <a:ext cx="2928937" cy="1631950"/>
          </a:xfrm>
          <a:prstGeom prst="wedgeEllipseCallout">
            <a:avLst>
              <a:gd name="adj1" fmla="val -27944"/>
              <a:gd name="adj2" fmla="val -117106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Script executes locally and interacts with the browser</a:t>
            </a:r>
          </a:p>
        </p:txBody>
      </p:sp>
      <p:sp>
        <p:nvSpPr>
          <p:cNvPr id="22548" name="Text Box 20">
            <a:extLst>
              <a:ext uri="{FF2B5EF4-FFF2-40B4-BE49-F238E27FC236}">
                <a16:creationId xmlns:a16="http://schemas.microsoft.com/office/drawing/2014/main" id="{8AA12258-1BF3-AEEF-9DAB-A4FA42CBD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3" y="2928938"/>
            <a:ext cx="152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Web Server</a:t>
            </a:r>
          </a:p>
        </p:txBody>
      </p:sp>
      <p:sp>
        <p:nvSpPr>
          <p:cNvPr id="22549" name="Text Box 21">
            <a:extLst>
              <a:ext uri="{FF2B5EF4-FFF2-40B4-BE49-F238E27FC236}">
                <a16:creationId xmlns:a16="http://schemas.microsoft.com/office/drawing/2014/main" id="{8E42D9F4-7F2B-BE66-098B-6F3A33922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714375"/>
            <a:ext cx="22145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/>
              <a:t>Server side code</a:t>
            </a: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22A163D9-17A4-A5B3-D162-ED68F55C4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0"/>
            <a:ext cx="135731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/>
              <a:t>Other files</a:t>
            </a:r>
          </a:p>
        </p:txBody>
      </p:sp>
      <p:sp>
        <p:nvSpPr>
          <p:cNvPr id="22551" name="Rectangle 23">
            <a:extLst>
              <a:ext uri="{FF2B5EF4-FFF2-40B4-BE49-F238E27FC236}">
                <a16:creationId xmlns:a16="http://schemas.microsoft.com/office/drawing/2014/main" id="{DC73A434-F70B-6213-90C6-95B7CC8B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6211888"/>
            <a:ext cx="8072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So JavaScripts on client side executes faster than server-side code.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>
            <a:extLst>
              <a:ext uri="{FF2B5EF4-FFF2-40B4-BE49-F238E27FC236}">
                <a16:creationId xmlns:a16="http://schemas.microsoft.com/office/drawing/2014/main" id="{49165F48-025D-6B64-6D4C-F6991AB0F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Spread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0B67-FC4D-DEB2-D376-0DEE867C4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1" dirty="0"/>
              <a:t>Supply Default Value</a:t>
            </a:r>
            <a:endParaRPr lang="en-US" sz="1800" dirty="0"/>
          </a:p>
          <a:p>
            <a:pPr lvl="1">
              <a:buFontTx/>
              <a:buNone/>
              <a:defRPr/>
            </a:pPr>
            <a:r>
              <a:rPr lang="en-US" sz="1800" dirty="0"/>
              <a:t>const y = {id: 1, name: 'ram'};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const z = {...y, </a:t>
            </a:r>
            <a:r>
              <a:rPr lang="en-US" sz="1800" b="1" dirty="0" err="1">
                <a:solidFill>
                  <a:srgbClr val="FF0000"/>
                </a:solidFill>
              </a:rPr>
              <a:t>location:'chennai</a:t>
            </a:r>
            <a:r>
              <a:rPr lang="en-US" sz="1800" b="1" dirty="0">
                <a:solidFill>
                  <a:srgbClr val="FF0000"/>
                </a:solidFill>
              </a:rPr>
              <a:t>'</a:t>
            </a:r>
            <a:r>
              <a:rPr lang="en-US" sz="1800" dirty="0"/>
              <a:t>};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console.log(z) </a:t>
            </a:r>
            <a:br>
              <a:rPr lang="en-US" sz="1800" dirty="0"/>
            </a:br>
            <a:endParaRPr lang="en-US" sz="1800" dirty="0"/>
          </a:p>
          <a:p>
            <a:pPr lvl="1">
              <a:buFontTx/>
              <a:buNone/>
              <a:defRPr/>
            </a:pPr>
            <a:r>
              <a:rPr lang="en-US" sz="1800" dirty="0"/>
              <a:t>{ id: 1, name: 'ram', location: '</a:t>
            </a:r>
            <a:r>
              <a:rPr lang="en-US" sz="1800" dirty="0" err="1"/>
              <a:t>chennai</a:t>
            </a:r>
            <a:r>
              <a:rPr lang="en-US" sz="1800" dirty="0"/>
              <a:t>' }</a:t>
            </a:r>
          </a:p>
          <a:p>
            <a:pPr lvl="1">
              <a:buFontTx/>
              <a:buNone/>
              <a:defRPr/>
            </a:pPr>
            <a:endParaRPr lang="en-US" sz="1800" dirty="0"/>
          </a:p>
          <a:p>
            <a:pPr marL="342900" lvl="1" indent="-342900">
              <a:buFontTx/>
              <a:buChar char="•"/>
              <a:defRPr/>
            </a:pPr>
            <a:r>
              <a:rPr lang="en-US" sz="1800" b="1" dirty="0">
                <a:cs typeface="+mn-cs"/>
              </a:rPr>
              <a:t>Array of Values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const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scores</a:t>
            </a:r>
            <a:r>
              <a:rPr lang="en-US" sz="1800" dirty="0"/>
              <a:t> =[90,45,89];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const y = {id: 1, name: 'ram'};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const z = {...y, </a:t>
            </a:r>
            <a:r>
              <a:rPr lang="en-US" sz="1800" b="1" dirty="0">
                <a:solidFill>
                  <a:srgbClr val="FF0000"/>
                </a:solidFill>
              </a:rPr>
              <a:t>marks:[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...scores</a:t>
            </a:r>
            <a:r>
              <a:rPr lang="en-US" sz="1800" b="1" dirty="0">
                <a:solidFill>
                  <a:srgbClr val="FF0000"/>
                </a:solidFill>
              </a:rPr>
              <a:t>]</a:t>
            </a:r>
            <a:r>
              <a:rPr lang="en-US" sz="1800" dirty="0"/>
              <a:t>};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console.log(z); </a:t>
            </a:r>
          </a:p>
          <a:p>
            <a:pPr lvl="1">
              <a:buFontTx/>
              <a:buNone/>
              <a:defRPr/>
            </a:pPr>
            <a:endParaRPr lang="en-US" sz="1800" dirty="0"/>
          </a:p>
          <a:p>
            <a:pPr lvl="1">
              <a:buFontTx/>
              <a:buNone/>
              <a:defRPr/>
            </a:pPr>
            <a:r>
              <a:rPr lang="en-US" sz="1800" dirty="0"/>
              <a:t>{ id: 1, name: 'ram', marks: [ 90, 45, 89 ] }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04495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>
            <a:extLst>
              <a:ext uri="{FF2B5EF4-FFF2-40B4-BE49-F238E27FC236}">
                <a16:creationId xmlns:a16="http://schemas.microsoft.com/office/drawing/2014/main" id="{7F7720E0-84BA-9430-A8EF-19974292C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Array Utility Methods</a:t>
            </a:r>
          </a:p>
        </p:txBody>
      </p:sp>
      <p:sp>
        <p:nvSpPr>
          <p:cNvPr id="98306" name="Content Placeholder 2">
            <a:extLst>
              <a:ext uri="{FF2B5EF4-FFF2-40B4-BE49-F238E27FC236}">
                <a16:creationId xmlns:a16="http://schemas.microsoft.com/office/drawing/2014/main" id="{0857DB5E-9A85-4225-D7B0-CBA09538E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following array functions  transform the array according to the applied function and return the updated array. </a:t>
            </a:r>
          </a:p>
          <a:p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 sz="2000"/>
              <a:t>map(),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reduce()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filter() </a:t>
            </a:r>
          </a:p>
          <a:p>
            <a:endParaRPr lang="en-I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C906AC6D-119A-529D-F96D-73300FA55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Map()</a:t>
            </a:r>
          </a:p>
        </p:txBody>
      </p:sp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5551967B-4041-B7E2-1554-21C3365A8E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 applies a given function on all the elements of the array and returns the updated array. </a:t>
            </a:r>
          </a:p>
          <a:p>
            <a:endParaRPr lang="en-US" altLang="en-US"/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array.map(function (args) {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    // code;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})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>
            <a:extLst>
              <a:ext uri="{FF2B5EF4-FFF2-40B4-BE49-F238E27FC236}">
                <a16:creationId xmlns:a16="http://schemas.microsoft.com/office/drawing/2014/main" id="{E6B4596C-01BF-72A8-D927-86AF4D6D7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Map</a:t>
            </a:r>
          </a:p>
        </p:txBody>
      </p:sp>
      <p:sp>
        <p:nvSpPr>
          <p:cNvPr id="100354" name="Content Placeholder 2">
            <a:extLst>
              <a:ext uri="{FF2B5EF4-FFF2-40B4-BE49-F238E27FC236}">
                <a16:creationId xmlns:a16="http://schemas.microsoft.com/office/drawing/2014/main" id="{512D8811-1AB0-69A1-05FC-E84C39810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function triple(n){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    return n*3;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}    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numbers = new Array(1, 2, 3, 6, 5, 4);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  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var new_array = numbers.map(triple)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console.log(new_array);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70C0"/>
                </a:solidFill>
              </a:rPr>
              <a:t>Output: 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70C0"/>
                </a:solidFill>
              </a:rPr>
              <a:t>[ 3, 6, 9, 18, 15, 12 ]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IN" altLang="en-US" sz="2000"/>
          </a:p>
          <a:p>
            <a:endParaRPr lang="en-I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>
            <a:extLst>
              <a:ext uri="{FF2B5EF4-FFF2-40B4-BE49-F238E27FC236}">
                <a16:creationId xmlns:a16="http://schemas.microsoft.com/office/drawing/2014/main" id="{55FBC22B-B737-29C7-97C3-AC467A95F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63"/>
            <a:ext cx="8228013" cy="579437"/>
          </a:xfrm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filter() </a:t>
            </a:r>
            <a:br>
              <a:rPr lang="en-US" altLang="en-US"/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F161-6DD3-B9E9-947B-ED0D6305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Filters the elements of the array that return false for the applied condition </a:t>
            </a:r>
          </a:p>
          <a:p>
            <a:pPr lvl="1">
              <a:defRPr/>
            </a:pPr>
            <a:r>
              <a:rPr lang="en-US" sz="2000" dirty="0"/>
              <a:t>Returns the array which contains elements that satisfy the applied condition. </a:t>
            </a:r>
          </a:p>
          <a:p>
            <a:pPr>
              <a:defRPr/>
            </a:pPr>
            <a:endParaRPr lang="en-US" dirty="0"/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sz="2000" dirty="0" err="1"/>
              <a:t>array.filter</a:t>
            </a:r>
            <a:r>
              <a:rPr lang="en-US" sz="2000" dirty="0"/>
              <a:t>(function (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// condition;</a:t>
            </a:r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})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>
            <a:extLst>
              <a:ext uri="{FF2B5EF4-FFF2-40B4-BE49-F238E27FC236}">
                <a16:creationId xmlns:a16="http://schemas.microsoft.com/office/drawing/2014/main" id="{91CEDBB3-F135-1979-8F2B-CAA1B2C17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filter()</a:t>
            </a:r>
            <a:endParaRPr lang="en-IN" altLang="en-US"/>
          </a:p>
        </p:txBody>
      </p:sp>
      <p:sp>
        <p:nvSpPr>
          <p:cNvPr id="102402" name="Content Placeholder 2">
            <a:extLst>
              <a:ext uri="{FF2B5EF4-FFF2-40B4-BE49-F238E27FC236}">
                <a16:creationId xmlns:a16="http://schemas.microsoft.com/office/drawing/2014/main" id="{02B528E0-2441-D86D-055A-7B1FF2329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numbers = new Array(1, 2, 3, 6, 5, 4);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var new_numbers = numbers.filter(function (x){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    return x % 2==0;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});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  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console.log(new_numbers)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70C0"/>
                </a:solidFill>
              </a:rPr>
              <a:t>Output: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70C0"/>
                </a:solidFill>
              </a:rPr>
              <a:t>[ 2, 6, 4 ]</a:t>
            </a:r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>
            <a:extLst>
              <a:ext uri="{FF2B5EF4-FFF2-40B4-BE49-F238E27FC236}">
                <a16:creationId xmlns:a16="http://schemas.microsoft.com/office/drawing/2014/main" id="{A7A9A462-AF23-B12F-3039-A86743A5F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reduce() </a:t>
            </a:r>
            <a:br>
              <a:rPr lang="en-US" altLang="en-US"/>
            </a:br>
            <a:endParaRPr lang="en-IN" altLang="en-US"/>
          </a:p>
        </p:txBody>
      </p:sp>
      <p:sp>
        <p:nvSpPr>
          <p:cNvPr id="103426" name="Content Placeholder 2">
            <a:extLst>
              <a:ext uri="{FF2B5EF4-FFF2-40B4-BE49-F238E27FC236}">
                <a16:creationId xmlns:a16="http://schemas.microsoft.com/office/drawing/2014/main" id="{09B97AFF-052A-E049-F695-42C7D62001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 reduces all the elements of the array to a single value by repeatedly applying a function. </a:t>
            </a:r>
          </a:p>
          <a:p>
            <a:endParaRPr lang="en-US" altLang="en-US"/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/>
              <a:t>array.reduce(function (args) {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/>
              <a:t>    // code;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/>
              <a:t>})</a:t>
            </a:r>
          </a:p>
          <a:p>
            <a:endParaRPr lang="en-I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>
            <a:extLst>
              <a:ext uri="{FF2B5EF4-FFF2-40B4-BE49-F238E27FC236}">
                <a16:creationId xmlns:a16="http://schemas.microsoft.com/office/drawing/2014/main" id="{4DA5D8F4-45E2-EA25-5D68-9F49EA34F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reduce()</a:t>
            </a:r>
          </a:p>
        </p:txBody>
      </p:sp>
      <p:sp>
        <p:nvSpPr>
          <p:cNvPr id="104450" name="Content Placeholder 2">
            <a:extLst>
              <a:ext uri="{FF2B5EF4-FFF2-40B4-BE49-F238E27FC236}">
                <a16:creationId xmlns:a16="http://schemas.microsoft.com/office/drawing/2014/main" id="{F4D1A123-8487-257F-2F72-40CB0497A1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function product(a, b){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    return a * b;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}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numbers = new Array(1, 2, 3, 6, 5, 4);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var product_of_numbers = numbers.reduce(product)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console.log(product_of_numbers)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1600"/>
              <a:t>2 1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1600"/>
              <a:t>3 2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1600"/>
              <a:t>6 6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1600"/>
              <a:t>5 36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1600"/>
              <a:t>4 180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70C0"/>
                </a:solidFill>
              </a:rPr>
              <a:t>Output: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70C0"/>
                </a:solidFill>
              </a:rPr>
              <a:t>[720]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IN" altLang="en-US" sz="20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CBC2-0841-7973-F1A2-BB8E1849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objects</a:t>
            </a:r>
          </a:p>
        </p:txBody>
      </p:sp>
      <p:sp>
        <p:nvSpPr>
          <p:cNvPr id="105474" name="Text Placeholder 2">
            <a:extLst>
              <a:ext uri="{FF2B5EF4-FFF2-40B4-BE49-F238E27FC236}">
                <a16:creationId xmlns:a16="http://schemas.microsoft.com/office/drawing/2014/main" id="{C10E4B6E-010F-BDC0-C49D-B71DABF79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1">
            <a:extLst>
              <a:ext uri="{FF2B5EF4-FFF2-40B4-BE49-F238E27FC236}">
                <a16:creationId xmlns:a16="http://schemas.microsoft.com/office/drawing/2014/main" id="{D6A45251-04E3-BEE7-0AC7-889EDBC7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Java Script Object</a:t>
            </a:r>
          </a:p>
        </p:txBody>
      </p:sp>
      <p:sp>
        <p:nvSpPr>
          <p:cNvPr id="115715" name="Text Box 2">
            <a:extLst>
              <a:ext uri="{FF2B5EF4-FFF2-40B4-BE49-F238E27FC236}">
                <a16:creationId xmlns:a16="http://schemas.microsoft.com/office/drawing/2014/main" id="{C0563E9B-171A-EB0D-2BA5-7900BCCA5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8229600" cy="540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Objects can be Created in Different Ways 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Properties and Functions can be added dynamically to the Object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 err="1">
                <a:solidFill>
                  <a:srgbClr val="000000"/>
                </a:solidFill>
                <a:latin typeface="Arial" charset="0"/>
              </a:rPr>
              <a:t>var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charset="0"/>
              </a:rPr>
              <a:t>obj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 = {};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1084263" lvl="1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 err="1">
                <a:solidFill>
                  <a:srgbClr val="C00000"/>
                </a:solidFill>
                <a:latin typeface="Arial" charset="0"/>
              </a:rPr>
              <a:t>obj.firstName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 = “</a:t>
            </a:r>
            <a:r>
              <a:rPr lang="en-US" sz="2000" b="1" dirty="0" err="1">
                <a:solidFill>
                  <a:srgbClr val="C00000"/>
                </a:solidFill>
                <a:latin typeface="Arial" charset="0"/>
              </a:rPr>
              <a:t>Ramesh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”;</a:t>
            </a:r>
          </a:p>
          <a:p>
            <a:pPr marL="1084263" lvl="1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 err="1">
                <a:solidFill>
                  <a:srgbClr val="C00000"/>
                </a:solidFill>
                <a:latin typeface="Arial" charset="0"/>
              </a:rPr>
              <a:t>obj.lastName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=</a:t>
            </a:r>
            <a:r>
              <a:rPr lang="en-US" sz="2000" b="1">
                <a:solidFill>
                  <a:srgbClr val="C00000"/>
                </a:solidFill>
                <a:latin typeface="Arial" charset="0"/>
              </a:rPr>
              <a:t>”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Kumar”;</a:t>
            </a:r>
          </a:p>
          <a:p>
            <a:pPr marL="1084263" lvl="1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 err="1">
                <a:solidFill>
                  <a:srgbClr val="0070C0"/>
                </a:solidFill>
                <a:latin typeface="Arial" charset="0"/>
              </a:rPr>
              <a:t>obj.conact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=</a:t>
            </a:r>
            <a:r>
              <a:rPr lang="en-US" sz="2000" b="1" dirty="0">
                <a:solidFill>
                  <a:srgbClr val="0070C0"/>
                </a:solidFill>
                <a:latin typeface="Arial" charset="0"/>
              </a:rPr>
              <a:t>function()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{</a:t>
            </a:r>
          </a:p>
          <a:p>
            <a:pPr marL="1084263" lvl="1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          return </a:t>
            </a:r>
            <a:r>
              <a:rPr lang="en-US" sz="2000" b="1" dirty="0" err="1">
                <a:solidFill>
                  <a:srgbClr val="C00000"/>
                </a:solidFill>
                <a:latin typeface="Arial" charset="0"/>
              </a:rPr>
              <a:t>firstName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 + </a:t>
            </a:r>
            <a:r>
              <a:rPr lang="en-US" sz="2000" b="1" dirty="0" err="1">
                <a:solidFill>
                  <a:srgbClr val="C00000"/>
                </a:solidFill>
                <a:latin typeface="Arial" charset="0"/>
              </a:rPr>
              <a:t>lastName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;</a:t>
            </a:r>
          </a:p>
          <a:p>
            <a:pPr marL="1084263" lvl="1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      }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fullName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=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obj.concat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();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D1C784F-144A-F60E-91C6-65C72021F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Script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BE7B-842C-C48C-7FD3-5F6934BDA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252524"/>
                </a:solidFill>
              </a:rPr>
              <a:t>Popular browsers have an embedded engine also known as JavaScript Virtual Machine</a:t>
            </a:r>
          </a:p>
          <a:p>
            <a:pPr>
              <a:defRPr/>
            </a:pPr>
            <a:endParaRPr lang="en-IN" dirty="0">
              <a:solidFill>
                <a:srgbClr val="252524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IN" dirty="0">
                <a:solidFill>
                  <a:srgbClr val="252524"/>
                </a:solidFill>
              </a:rPr>
              <a:t>Different</a:t>
            </a:r>
            <a:r>
              <a:rPr lang="en-IN" dirty="0">
                <a:solidFill>
                  <a:srgbClr val="252524"/>
                </a:solidFill>
                <a:highlight>
                  <a:srgbClr val="FFFFFF"/>
                </a:highlight>
              </a:rPr>
              <a:t> Engines have different names</a:t>
            </a:r>
            <a:endParaRPr lang="en-IN" dirty="0">
              <a:solidFill>
                <a:srgbClr val="252524"/>
              </a:solidFill>
            </a:endParaRPr>
          </a:p>
          <a:p>
            <a:pPr lvl="1">
              <a:defRPr/>
            </a:pPr>
            <a:r>
              <a:rPr lang="en-IN" sz="2000" dirty="0">
                <a:solidFill>
                  <a:srgbClr val="252524"/>
                </a:solidFill>
              </a:rPr>
              <a:t>V8 -in</a:t>
            </a:r>
            <a:r>
              <a:rPr lang="en-IN" sz="2000" dirty="0">
                <a:solidFill>
                  <a:srgbClr val="252524"/>
                </a:solidFill>
                <a:highlight>
                  <a:srgbClr val="FFFFFF"/>
                </a:highlight>
              </a:rPr>
              <a:t> Chrome, Opera and Edge.</a:t>
            </a:r>
            <a:endParaRPr lang="en-IN" sz="2000" dirty="0">
              <a:solidFill>
                <a:srgbClr val="252524"/>
              </a:solidFill>
            </a:endParaRP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b="1" dirty="0">
                <a:solidFill>
                  <a:srgbClr val="252524"/>
                </a:solidFill>
              </a:rPr>
              <a:t>Working of the  Engine</a:t>
            </a:r>
            <a:endParaRPr lang="en-IN" dirty="0">
              <a:solidFill>
                <a:srgbClr val="252524"/>
              </a:solidFill>
            </a:endParaRPr>
          </a:p>
          <a:p>
            <a:pPr lvl="1">
              <a:defRPr/>
            </a:pPr>
            <a:r>
              <a:rPr lang="en-IN" sz="2000" dirty="0">
                <a:solidFill>
                  <a:srgbClr val="252524"/>
                </a:solidFill>
              </a:rPr>
              <a:t>Engine reads or parses the script.</a:t>
            </a:r>
          </a:p>
          <a:p>
            <a:pPr lvl="1">
              <a:defRPr/>
            </a:pPr>
            <a:r>
              <a:rPr lang="en-IN" sz="2000" dirty="0">
                <a:solidFill>
                  <a:srgbClr val="252524"/>
                </a:solidFill>
              </a:rPr>
              <a:t>Converts or compiles the script to machine code.</a:t>
            </a:r>
          </a:p>
          <a:p>
            <a:pPr>
              <a:defRPr/>
            </a:pPr>
            <a:r>
              <a:rPr lang="en-IN" dirty="0">
                <a:solidFill>
                  <a:srgbClr val="252524"/>
                </a:solidFill>
              </a:rPr>
              <a:t>The engine applies optimizations at each step of the process.</a:t>
            </a:r>
          </a:p>
          <a:p>
            <a:pPr>
              <a:defRPr/>
            </a:pPr>
            <a:r>
              <a:rPr lang="en-IN" dirty="0">
                <a:solidFill>
                  <a:srgbClr val="252524"/>
                </a:solidFill>
              </a:rPr>
              <a:t>Watches the compiled script as it runs</a:t>
            </a:r>
          </a:p>
          <a:p>
            <a:pPr>
              <a:defRPr/>
            </a:pPr>
            <a:r>
              <a:rPr lang="en-IN" dirty="0">
                <a:solidFill>
                  <a:srgbClr val="252524"/>
                </a:solidFill>
              </a:rPr>
              <a:t>Analyses the data that flows through it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4579" name="TextBox 4">
            <a:extLst>
              <a:ext uri="{FF2B5EF4-FFF2-40B4-BE49-F238E27FC236}">
                <a16:creationId xmlns:a16="http://schemas.microsoft.com/office/drawing/2014/main" id="{A2F3870E-1B87-75B8-BEE0-CBB467A53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-1323975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br>
              <a:rPr lang="en-IN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ext Box 1">
            <a:extLst>
              <a:ext uri="{FF2B5EF4-FFF2-40B4-BE49-F238E27FC236}">
                <a16:creationId xmlns:a16="http://schemas.microsoft.com/office/drawing/2014/main" id="{1AE47030-3590-A54C-A333-407DBED9D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Creating Objects with JSON  Notation</a:t>
            </a:r>
          </a:p>
        </p:txBody>
      </p:sp>
      <p:sp>
        <p:nvSpPr>
          <p:cNvPr id="112642" name="Text Box 2">
            <a:extLst>
              <a:ext uri="{FF2B5EF4-FFF2-40B4-BE49-F238E27FC236}">
                <a16:creationId xmlns:a16="http://schemas.microsoft.com/office/drawing/2014/main" id="{00208FBF-2470-432A-FC47-A137C2F3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2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643" name="Content Placeholder 5">
            <a:extLst>
              <a:ext uri="{FF2B5EF4-FFF2-40B4-BE49-F238E27FC236}">
                <a16:creationId xmlns:a16="http://schemas.microsoft.com/office/drawing/2014/main" id="{06E9AEC4-E244-917D-86EE-0AE1F65C8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var userDefObject=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		  </a:t>
            </a:r>
            <a:r>
              <a:rPr lang="en-US" altLang="en-US" sz="2400">
                <a:solidFill>
                  <a:srgbClr val="C00000"/>
                </a:solidFill>
              </a:rPr>
              <a:t>greet</a:t>
            </a:r>
            <a:r>
              <a:rPr lang="en-US" altLang="en-US" sz="2400"/>
              <a:t>:function(name)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				console.log('hello'+name);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			},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			</a:t>
            </a:r>
            <a:r>
              <a:rPr lang="en-US" altLang="en-US" sz="2400">
                <a:solidFill>
                  <a:srgbClr val="C00000"/>
                </a:solidFill>
              </a:rPr>
              <a:t>name</a:t>
            </a:r>
            <a:r>
              <a:rPr lang="en-US" altLang="en-US" sz="2400"/>
              <a:t>:'suresh'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	};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4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	userDefObject.greet('ganesh');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4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	console.log(userDefObject.name);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>
            <a:extLst>
              <a:ext uri="{FF2B5EF4-FFF2-40B4-BE49-F238E27FC236}">
                <a16:creationId xmlns:a16="http://schemas.microsoft.com/office/drawing/2014/main" id="{6C078F40-F4A3-4379-E754-86CA654E6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Objects</a:t>
            </a:r>
          </a:p>
        </p:txBody>
      </p:sp>
      <p:sp>
        <p:nvSpPr>
          <p:cNvPr id="114690" name="Content Placeholder 2">
            <a:extLst>
              <a:ext uri="{FF2B5EF4-FFF2-40B4-BE49-F238E27FC236}">
                <a16:creationId xmlns:a16="http://schemas.microsoft.com/office/drawing/2014/main" id="{3407EA9D-B066-85A8-9178-3926D0353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Can use the “</a:t>
            </a:r>
            <a:r>
              <a:rPr lang="en-US" altLang="en-US" sz="2400">
                <a:solidFill>
                  <a:srgbClr val="FF3300"/>
                </a:solidFill>
              </a:rPr>
              <a:t>new</a:t>
            </a:r>
            <a:r>
              <a:rPr lang="en-US" altLang="en-US" sz="2400"/>
              <a:t>” operator to create instances of objects of a particular class or object type.</a:t>
            </a:r>
          </a:p>
          <a:p>
            <a:endParaRPr lang="en-US" altLang="en-US" sz="2400"/>
          </a:p>
          <a:p>
            <a:r>
              <a:rPr lang="en-US" altLang="en-US" sz="2400"/>
              <a:t>Object() Constructor</a:t>
            </a:r>
          </a:p>
          <a:p>
            <a:pPr lvl="1"/>
            <a:r>
              <a:rPr lang="en-US" altLang="en-US" sz="2400"/>
              <a:t>special constructor to build the object. </a:t>
            </a:r>
          </a:p>
          <a:p>
            <a:pPr lvl="1"/>
            <a:r>
              <a:rPr lang="en-US" altLang="en-US" sz="2400"/>
              <a:t>The return value of the </a:t>
            </a:r>
            <a:r>
              <a:rPr lang="en-US" altLang="en-US" sz="2400" b="1"/>
              <a:t>Object()</a:t>
            </a:r>
            <a:r>
              <a:rPr lang="en-US" altLang="en-US" sz="2400"/>
              <a:t> constructor is assigned to a variable.</a:t>
            </a:r>
          </a:p>
          <a:p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C00000"/>
                </a:solidFill>
              </a:rPr>
              <a:t> var book = new Object();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C00000"/>
                </a:solidFill>
              </a:rPr>
              <a:t> book.author = “Kathy Sierra”;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>
            <a:extLst>
              <a:ext uri="{FF2B5EF4-FFF2-40B4-BE49-F238E27FC236}">
                <a16:creationId xmlns:a16="http://schemas.microsoft.com/office/drawing/2014/main" id="{8A22C3A4-9715-DEA2-751E-6930FBBA3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Creation</a:t>
            </a:r>
          </a:p>
        </p:txBody>
      </p:sp>
      <p:sp>
        <p:nvSpPr>
          <p:cNvPr id="115714" name="Content Placeholder 2">
            <a:extLst>
              <a:ext uri="{FF2B5EF4-FFF2-40B4-BE49-F238E27FC236}">
                <a16:creationId xmlns:a16="http://schemas.microsoft.com/office/drawing/2014/main" id="{2DD91E1B-1C52-6363-BDBE-A251579A41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8013" cy="5362575"/>
          </a:xfrm>
        </p:spPr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var Product =function (productName,image,price){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	this.productName=productName;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	this.image=image;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	this.price=price;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     </a:t>
            </a:r>
            <a:r>
              <a:rPr lang="en-US" altLang="en-US" sz="1600" b="1">
                <a:solidFill>
                  <a:srgbClr val="C00000"/>
                </a:solidFill>
              </a:rPr>
              <a:t>this.showDetails=function(){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       </a:t>
            </a:r>
            <a:r>
              <a:rPr lang="en-US" altLang="en-US" sz="1600" b="1"/>
              <a:t>return this.productName+":"+this.image+":"+this.price;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   };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};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function showProduct(){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rgbClr val="C00000"/>
                </a:solidFill>
              </a:rPr>
              <a:t>var computer= new Product("desktop","images/desktop","4500");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alert(computer.showDetails());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(</a:t>
            </a:r>
            <a:r>
              <a:rPr lang="en-US" altLang="en-US" sz="1600" b="1"/>
              <a:t>function(){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showProduct();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})();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>
            <a:extLst>
              <a:ext uri="{FF2B5EF4-FFF2-40B4-BE49-F238E27FC236}">
                <a16:creationId xmlns:a16="http://schemas.microsoft.com/office/drawing/2014/main" id="{9D117AB1-D056-64A2-E718-E3F549CD2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 Functions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16738" name="Content Placeholder 2">
            <a:extLst>
              <a:ext uri="{FF2B5EF4-FFF2-40B4-BE49-F238E27FC236}">
                <a16:creationId xmlns:a16="http://schemas.microsoft.com/office/drawing/2014/main" id="{C2F9F781-3DA1-217F-BE42-530F051AC9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228013" cy="5133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A function may act as a constructor and new objects can be created using the constructor function.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 advantage of using constructor function is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Ability to create as many objects with predefined properties and methods.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Constructor function makes it possible to define object once and create instances anytime where it is required.</a:t>
            </a:r>
          </a:p>
          <a:p>
            <a:endParaRPr lang="en-US" altLang="en-US"/>
          </a:p>
          <a:p>
            <a:r>
              <a:rPr lang="en-US" altLang="en-US"/>
              <a:t>Arguments passed are treated as the names of the identifiers of the parameters in the function to be created</a:t>
            </a:r>
          </a:p>
          <a:p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>
            <a:extLst>
              <a:ext uri="{FF2B5EF4-FFF2-40B4-BE49-F238E27FC236}">
                <a16:creationId xmlns:a16="http://schemas.microsoft.com/office/drawing/2014/main" id="{3759F676-3701-271D-6A86-85C40A1F3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Key Word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6E1B2B7-08CE-CD24-4E85-EFCDF7BD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i="1" dirty="0"/>
              <a:t>new</a:t>
            </a:r>
            <a:r>
              <a:rPr lang="en-US" b="1" dirty="0"/>
              <a:t> </a:t>
            </a:r>
          </a:p>
          <a:p>
            <a:pPr lvl="1">
              <a:defRPr/>
            </a:pPr>
            <a:r>
              <a:rPr lang="en-US" sz="2400" dirty="0"/>
              <a:t>keyword to create new objects from constructor.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Creating Objects without “new”</a:t>
            </a:r>
          </a:p>
          <a:p>
            <a:pPr marL="342900" lvl="1" indent="-342900">
              <a:spcBef>
                <a:spcPts val="500"/>
              </a:spcBef>
              <a:buFont typeface="Times New Roman" panose="02020603050405020304" pitchFamily="18" charset="0"/>
              <a:buChar char="•"/>
              <a:defRPr/>
            </a:pPr>
            <a:endParaRPr lang="en-US" sz="1600" b="1" dirty="0">
              <a:solidFill>
                <a:srgbClr val="C00000"/>
              </a:solidFill>
            </a:endParaRPr>
          </a:p>
          <a:p>
            <a:pPr marL="742950" lvl="2" indent="-342900">
              <a:spcBef>
                <a:spcPts val="500"/>
              </a:spcBef>
              <a:defRPr/>
            </a:pPr>
            <a:r>
              <a:rPr lang="en-US" sz="1400" b="1" dirty="0" err="1">
                <a:solidFill>
                  <a:srgbClr val="C00000"/>
                </a:solidFill>
              </a:rPr>
              <a:t>var</a:t>
            </a:r>
            <a:r>
              <a:rPr lang="en-US" sz="1400" b="1" dirty="0">
                <a:solidFill>
                  <a:srgbClr val="C00000"/>
                </a:solidFill>
              </a:rPr>
              <a:t> computer= Product("</a:t>
            </a:r>
            <a:r>
              <a:rPr lang="en-US" sz="1400" b="1" dirty="0" err="1">
                <a:solidFill>
                  <a:srgbClr val="C00000"/>
                </a:solidFill>
              </a:rPr>
              <a:t>desktop","images</a:t>
            </a:r>
            <a:r>
              <a:rPr lang="en-US" sz="1400" b="1" dirty="0">
                <a:solidFill>
                  <a:srgbClr val="C00000"/>
                </a:solidFill>
              </a:rPr>
              <a:t>/desktop","4500");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Adds all the properties and methods to global </a:t>
            </a:r>
            <a:r>
              <a:rPr lang="en-US" i="1" dirty="0"/>
              <a:t>window</a:t>
            </a:r>
            <a:r>
              <a:rPr lang="en-US" dirty="0"/>
              <a:t> object </a:t>
            </a:r>
          </a:p>
          <a:p>
            <a:pPr lvl="1">
              <a:defRPr/>
            </a:pPr>
            <a:r>
              <a:rPr lang="en-US" sz="2000" dirty="0"/>
              <a:t> ‘</a:t>
            </a:r>
            <a:r>
              <a:rPr lang="en-US" sz="2000" i="1" dirty="0"/>
              <a:t>this’</a:t>
            </a:r>
            <a:r>
              <a:rPr lang="en-US" sz="2000" dirty="0"/>
              <a:t> points to global </a:t>
            </a:r>
            <a:r>
              <a:rPr lang="en-US" sz="2000" i="1" dirty="0"/>
              <a:t>window</a:t>
            </a:r>
            <a:r>
              <a:rPr lang="en-US" sz="2000" dirty="0"/>
              <a:t> object unless specified explicitly.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Using </a:t>
            </a:r>
            <a:r>
              <a:rPr lang="en-US" i="1" dirty="0"/>
              <a:t>new</a:t>
            </a:r>
            <a:r>
              <a:rPr lang="en-US" dirty="0"/>
              <a:t> sets ‘</a:t>
            </a:r>
            <a:r>
              <a:rPr lang="en-US" i="1" dirty="0"/>
              <a:t>this’</a:t>
            </a:r>
            <a:r>
              <a:rPr lang="en-US" dirty="0"/>
              <a:t> context to the current object being created.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8289-AFC6-F700-B4DC-E8FAFEEA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DABF-93C3-B59E-6309-EB5242941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1B1B1B"/>
                </a:solidFill>
                <a:effectLst/>
              </a:rPr>
              <a:t>Document Object Model</a:t>
            </a:r>
            <a:r>
              <a:rPr lang="en-IN" b="0" i="0" dirty="0">
                <a:solidFill>
                  <a:srgbClr val="1B1B1B"/>
                </a:solidFill>
                <a:effectLst/>
              </a:rPr>
              <a:t> (</a:t>
            </a:r>
            <a:r>
              <a:rPr lang="en-IN" b="1" i="0" dirty="0">
                <a:solidFill>
                  <a:srgbClr val="1B1B1B"/>
                </a:solidFill>
                <a:effectLst/>
              </a:rPr>
              <a:t>DOM</a:t>
            </a:r>
            <a:r>
              <a:rPr lang="en-IN" b="0" i="0" dirty="0">
                <a:solidFill>
                  <a:srgbClr val="1B1B1B"/>
                </a:solidFill>
                <a:effectLst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IN" sz="1800" i="1" dirty="0">
                <a:solidFill>
                  <a:srgbClr val="1B1B1B"/>
                </a:solidFill>
              </a:rPr>
              <a:t>C</a:t>
            </a:r>
            <a:r>
              <a:rPr lang="en-IN" sz="1800" b="0" i="1" dirty="0">
                <a:solidFill>
                  <a:srgbClr val="1B1B1B"/>
                </a:solidFill>
                <a:effectLst/>
              </a:rPr>
              <a:t>onnects web pages to scripts by representing the structure of a </a:t>
            </a:r>
            <a:r>
              <a:rPr lang="en-IN" sz="1800" b="1" i="1" dirty="0">
                <a:solidFill>
                  <a:srgbClr val="1B1B1B"/>
                </a:solidFill>
                <a:effectLst/>
              </a:rPr>
              <a:t>document in memory. </a:t>
            </a:r>
            <a:endParaRPr lang="en-IN" sz="1800" b="1" i="0" dirty="0">
              <a:solidFill>
                <a:srgbClr val="1B1B1B"/>
              </a:solidFill>
              <a:effectLst/>
            </a:endParaRPr>
          </a:p>
          <a:p>
            <a:pPr lvl="1">
              <a:lnSpc>
                <a:spcPct val="150000"/>
              </a:lnSpc>
            </a:pPr>
            <a:r>
              <a:rPr lang="en-IN" sz="1800" b="0" i="1" dirty="0">
                <a:solidFill>
                  <a:srgbClr val="1B1B1B"/>
                </a:solidFill>
                <a:effectLst/>
              </a:rPr>
              <a:t>Document is represented like </a:t>
            </a:r>
            <a:r>
              <a:rPr lang="en-IN" sz="1800" b="1" i="1" dirty="0">
                <a:solidFill>
                  <a:srgbClr val="1B1B1B"/>
                </a:solidFill>
                <a:effectLst/>
              </a:rPr>
              <a:t>tree</a:t>
            </a:r>
            <a:r>
              <a:rPr lang="en-IN" sz="1800" b="0" i="1" dirty="0">
                <a:solidFill>
                  <a:srgbClr val="1B1B1B"/>
                </a:solidFill>
                <a:effectLst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N" sz="1800" b="0" i="1" dirty="0">
                <a:solidFill>
                  <a:srgbClr val="1B1B1B"/>
                </a:solidFill>
                <a:effectLst/>
              </a:rPr>
              <a:t> Each branch of the tree ends in a node, and each node contains objects. </a:t>
            </a:r>
          </a:p>
          <a:p>
            <a:pPr lvl="1">
              <a:lnSpc>
                <a:spcPct val="150000"/>
              </a:lnSpc>
            </a:pPr>
            <a:r>
              <a:rPr lang="en-IN" sz="1800" b="1" i="1" dirty="0">
                <a:solidFill>
                  <a:srgbClr val="C00000"/>
                </a:solidFill>
                <a:effectLst/>
              </a:rPr>
              <a:t>DOM methods allow programmatic access to the tree</a:t>
            </a:r>
            <a:r>
              <a:rPr lang="en-IN" sz="1800" b="0" i="1" dirty="0">
                <a:solidFill>
                  <a:srgbClr val="1B1B1B"/>
                </a:solidFill>
                <a:effectLst/>
              </a:rPr>
              <a:t>. </a:t>
            </a:r>
          </a:p>
          <a:p>
            <a:pPr lvl="2">
              <a:lnSpc>
                <a:spcPct val="150000"/>
              </a:lnSpc>
            </a:pPr>
            <a:r>
              <a:rPr lang="en-IN" sz="1800" b="0" i="1" dirty="0">
                <a:solidFill>
                  <a:srgbClr val="1B1B1B"/>
                </a:solidFill>
                <a:effectLst/>
              </a:rPr>
              <a:t>Can change the document's structure, style, or content.</a:t>
            </a:r>
          </a:p>
          <a:p>
            <a:pPr lvl="1">
              <a:lnSpc>
                <a:spcPct val="150000"/>
              </a:lnSpc>
            </a:pPr>
            <a:r>
              <a:rPr lang="en-IN" sz="1800" b="0" i="1" dirty="0">
                <a:solidFill>
                  <a:srgbClr val="1B1B1B"/>
                </a:solidFill>
                <a:effectLst/>
              </a:rPr>
              <a:t>Can also have </a:t>
            </a:r>
            <a:r>
              <a:rPr lang="en-IN" sz="1800" b="1" i="1" dirty="0">
                <a:solidFill>
                  <a:srgbClr val="00B0F0"/>
                </a:solidFill>
                <a:effectLst/>
              </a:rPr>
              <a:t>event handlers</a:t>
            </a:r>
            <a:r>
              <a:rPr lang="en-IN" sz="1800" b="0" i="1" dirty="0">
                <a:solidFill>
                  <a:srgbClr val="1B1B1B"/>
                </a:solidFill>
                <a:effectLst/>
              </a:rPr>
              <a:t> attached to them. 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774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1A5C-1195-C4EF-8D4C-40C2CEA2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2E90-264A-94FF-A70A-14AFD850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 err="1">
                <a:effectLst/>
              </a:rPr>
              <a:t>querySelector</a:t>
            </a:r>
            <a:r>
              <a:rPr lang="en-IN" sz="1800" b="1" dirty="0">
                <a:effectLst/>
              </a:rPr>
              <a:t>()</a:t>
            </a:r>
          </a:p>
          <a:p>
            <a:pPr lvl="1"/>
            <a:r>
              <a:rPr lang="en-IN" sz="2000" b="0" i="0" dirty="0">
                <a:solidFill>
                  <a:srgbClr val="1B1B1B"/>
                </a:solidFill>
                <a:effectLst/>
              </a:rPr>
              <a:t>returns the first Element  within the document that matches the specified selector</a:t>
            </a:r>
          </a:p>
          <a:p>
            <a:pPr lvl="1"/>
            <a:r>
              <a:rPr lang="en-IN" sz="2000" b="0" i="0" dirty="0">
                <a:solidFill>
                  <a:srgbClr val="1B1B1B"/>
                </a:solidFill>
                <a:effectLst/>
              </a:rPr>
              <a:t>If no matches are found, null is returned.</a:t>
            </a:r>
          </a:p>
          <a:p>
            <a:pPr lvl="1"/>
            <a:endParaRPr lang="en-IN" sz="2600" b="0" i="0" dirty="0">
              <a:solidFill>
                <a:srgbClr val="1B1B1B"/>
              </a:solidFill>
              <a:effectLst/>
              <a:latin typeface="Inter"/>
            </a:endParaRPr>
          </a:p>
          <a:p>
            <a:r>
              <a:rPr lang="en-IN" sz="1800" b="1" i="0" dirty="0" err="1">
                <a:solidFill>
                  <a:srgbClr val="1B1B1B"/>
                </a:solidFill>
                <a:effectLst/>
              </a:rPr>
              <a:t>querySelectorAll</a:t>
            </a:r>
            <a:r>
              <a:rPr lang="en-IN" sz="1800" b="1" i="0" dirty="0">
                <a:solidFill>
                  <a:srgbClr val="1B1B1B"/>
                </a:solidFill>
                <a:effectLst/>
              </a:rPr>
              <a:t> </a:t>
            </a:r>
          </a:p>
          <a:p>
            <a:pPr lvl="1"/>
            <a:r>
              <a:rPr lang="en-IN" sz="2000" b="0" i="0" dirty="0">
                <a:solidFill>
                  <a:srgbClr val="1B1B1B"/>
                </a:solidFill>
                <a:effectLst/>
              </a:rPr>
              <a:t>Returns a list of all the elements in the document</a:t>
            </a:r>
            <a:endParaRPr lang="en-IN" sz="1800" dirty="0"/>
          </a:p>
          <a:p>
            <a:endParaRPr lang="en-IN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 err="1"/>
              <a:t>const</a:t>
            </a:r>
            <a:r>
              <a:rPr lang="en-IN" sz="1800" dirty="0"/>
              <a:t> container = </a:t>
            </a:r>
            <a:r>
              <a:rPr lang="en-IN" sz="1800" dirty="0" err="1"/>
              <a:t>document.querySelector</a:t>
            </a:r>
            <a:r>
              <a:rPr lang="en-IN" sz="1800" dirty="0"/>
              <a:t>("</a:t>
            </a:r>
            <a:r>
              <a:rPr lang="en-IN" sz="1800" b="1" dirty="0">
                <a:solidFill>
                  <a:srgbClr val="C00000"/>
                </a:solidFill>
              </a:rPr>
              <a:t>#test</a:t>
            </a:r>
            <a:r>
              <a:rPr lang="en-IN" sz="1800" dirty="0"/>
              <a:t>");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 err="1"/>
              <a:t>const</a:t>
            </a:r>
            <a:r>
              <a:rPr lang="en-IN" sz="1800" dirty="0"/>
              <a:t> matches = </a:t>
            </a:r>
            <a:r>
              <a:rPr lang="en-IN" sz="1800" dirty="0" err="1"/>
              <a:t>document.querySelectorAll</a:t>
            </a:r>
            <a:r>
              <a:rPr lang="en-IN" sz="1800" dirty="0"/>
              <a:t>("</a:t>
            </a:r>
            <a:r>
              <a:rPr lang="en-IN" sz="1800" dirty="0">
                <a:solidFill>
                  <a:srgbClr val="C00000"/>
                </a:solidFill>
              </a:rPr>
              <a:t>p</a:t>
            </a:r>
            <a:r>
              <a:rPr lang="en-IN" sz="1800" dirty="0"/>
              <a:t>");</a:t>
            </a:r>
          </a:p>
          <a:p>
            <a:pPr lvl="2"/>
            <a:r>
              <a:rPr lang="en-IN" sz="1800" dirty="0">
                <a:solidFill>
                  <a:srgbClr val="00B0F0"/>
                </a:solidFill>
              </a:rPr>
              <a:t>matches</a:t>
            </a:r>
            <a:r>
              <a:rPr lang="en-IN" sz="1800" b="0" i="0" dirty="0">
                <a:solidFill>
                  <a:srgbClr val="00B0F0"/>
                </a:solidFill>
                <a:effectLst/>
              </a:rPr>
              <a:t>[0] is the first &lt;p&gt; element </a:t>
            </a:r>
          </a:p>
          <a:p>
            <a:pPr marL="0" indent="0">
              <a:buNone/>
            </a:pPr>
            <a:br>
              <a:rPr lang="en-IN" dirty="0">
                <a:effectLst/>
              </a:rPr>
            </a:br>
            <a:endParaRPr lang="en-IN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379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8CC2-E6BA-847C-CB96-A66A642C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F869-A963-32CA-31A6-67EFCCF8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document.createElement</a:t>
            </a:r>
            <a:r>
              <a:rPr lang="en-IN" b="1" dirty="0"/>
              <a:t>()</a:t>
            </a:r>
          </a:p>
          <a:p>
            <a:pPr lvl="1"/>
            <a:r>
              <a:rPr lang="en-IN" sz="1800" b="0" i="0" dirty="0">
                <a:solidFill>
                  <a:srgbClr val="1B1B1B"/>
                </a:solidFill>
                <a:effectLst/>
              </a:rPr>
              <a:t>Creates the HTML element specified by </a:t>
            </a:r>
            <a:r>
              <a:rPr lang="en-IN" sz="1800" b="0" i="1" dirty="0" err="1">
                <a:solidFill>
                  <a:srgbClr val="1B1B1B"/>
                </a:solidFill>
                <a:effectLst/>
              </a:rPr>
              <a:t>tagName</a:t>
            </a:r>
            <a:endParaRPr lang="en-IN" sz="1800" b="0" i="1" dirty="0">
              <a:solidFill>
                <a:srgbClr val="1B1B1B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>
                <a:effectLst/>
              </a:rPr>
              <a:t>Element.setAttribute</a:t>
            </a:r>
            <a:r>
              <a:rPr lang="en-IN" b="1" dirty="0">
                <a:effectLst/>
              </a:rPr>
              <a:t>()</a:t>
            </a:r>
          </a:p>
          <a:p>
            <a:pPr marL="457200" lvl="1" indent="0">
              <a:buNone/>
            </a:pPr>
            <a:r>
              <a:rPr lang="en-US" sz="2000" dirty="0" err="1"/>
              <a:t>btn.setAttribute</a:t>
            </a:r>
            <a:r>
              <a:rPr lang="en-US" sz="2000" dirty="0"/>
              <a:t>("class", xxx);</a:t>
            </a:r>
          </a:p>
          <a:p>
            <a:pPr marL="457200" lvl="1" indent="0">
              <a:buNone/>
            </a:pPr>
            <a:r>
              <a:rPr lang="en-US" sz="2000" dirty="0" err="1"/>
              <a:t>btn.textContent</a:t>
            </a:r>
            <a:r>
              <a:rPr lang="en-US" sz="2000" dirty="0"/>
              <a:t> = xxx;</a:t>
            </a:r>
          </a:p>
          <a:p>
            <a:pPr marL="0" indent="0">
              <a:buNone/>
            </a:pPr>
            <a:endParaRPr lang="en-IN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Element.getAttribute</a:t>
            </a:r>
            <a:r>
              <a:rPr lang="en-IN" b="1" dirty="0"/>
              <a:t>()</a:t>
            </a:r>
          </a:p>
          <a:p>
            <a:pPr marL="457200" lvl="1" indent="0">
              <a:buNone/>
            </a:pPr>
            <a:r>
              <a:rPr lang="en-US" sz="2000" dirty="0" err="1"/>
              <a:t>btn.getAttribute</a:t>
            </a:r>
            <a:r>
              <a:rPr lang="en-US" sz="2000" dirty="0"/>
              <a:t>("class”);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5305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352D-0DBB-B8FA-A45B-FA7B13AC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C365-555A-D7D9-A904-5591D7AE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effectLst/>
              </a:rPr>
              <a:t>appendChild</a:t>
            </a:r>
            <a:r>
              <a:rPr lang="en-IN" b="1" dirty="0">
                <a:effectLst/>
              </a:rPr>
              <a:t>() </a:t>
            </a:r>
          </a:p>
          <a:p>
            <a:pPr lvl="1"/>
            <a:r>
              <a:rPr lang="en-IN" sz="2000" dirty="0">
                <a:effectLst/>
              </a:rPr>
              <a:t>To add a node to the end of the list of child nodes of a specified parent node.</a:t>
            </a:r>
          </a:p>
          <a:p>
            <a:pPr marL="457200" lvl="1" indent="0">
              <a:buNone/>
            </a:pPr>
            <a:r>
              <a:rPr lang="en-IN" sz="2000" b="0" i="1" dirty="0" err="1">
                <a:solidFill>
                  <a:srgbClr val="212529"/>
                </a:solidFill>
                <a:effectLst/>
              </a:rPr>
              <a:t>parentNode.appendChild</a:t>
            </a:r>
            <a:r>
              <a:rPr lang="en-IN" sz="2000" b="0" i="1" dirty="0">
                <a:solidFill>
                  <a:srgbClr val="212529"/>
                </a:solidFill>
                <a:effectLst/>
              </a:rPr>
              <a:t>(</a:t>
            </a:r>
            <a:r>
              <a:rPr lang="en-IN" sz="2000" b="0" i="1" dirty="0" err="1">
                <a:solidFill>
                  <a:srgbClr val="212529"/>
                </a:solidFill>
                <a:effectLst/>
              </a:rPr>
              <a:t>childNode</a:t>
            </a:r>
            <a:r>
              <a:rPr lang="en-IN" sz="2000" b="0" i="1" dirty="0">
                <a:solidFill>
                  <a:srgbClr val="212529"/>
                </a:solidFill>
                <a:effectLst/>
              </a:rPr>
              <a:t>);</a:t>
            </a:r>
            <a:br>
              <a:rPr lang="en-IN" sz="2000" i="1" dirty="0"/>
            </a:br>
            <a:endParaRPr lang="en-IN" sz="2000" i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effectLst/>
              </a:rPr>
              <a:t>heading = </a:t>
            </a:r>
            <a:r>
              <a:rPr lang="en-IN" sz="2000" dirty="0" err="1">
                <a:effectLst/>
              </a:rPr>
              <a:t>document.createElement</a:t>
            </a:r>
            <a:r>
              <a:rPr lang="en-IN" sz="2000" dirty="0">
                <a:effectLst/>
              </a:rPr>
              <a:t>("h1");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 err="1">
                <a:effectLst/>
              </a:rPr>
              <a:t>const</a:t>
            </a:r>
            <a:r>
              <a:rPr lang="en-IN" sz="2000" dirty="0">
                <a:effectLst/>
              </a:rPr>
              <a:t> </a:t>
            </a:r>
            <a:r>
              <a:rPr lang="en-IN" sz="2000" dirty="0" err="1">
                <a:effectLst/>
              </a:rPr>
              <a:t>headingText</a:t>
            </a:r>
            <a:r>
              <a:rPr lang="en-IN" sz="2000" dirty="0">
                <a:effectLst/>
              </a:rPr>
              <a:t> = </a:t>
            </a:r>
            <a:r>
              <a:rPr lang="en-IN" sz="2000" dirty="0" err="1">
                <a:effectLst/>
              </a:rPr>
              <a:t>document.createTextNode</a:t>
            </a:r>
            <a:r>
              <a:rPr lang="en-IN" sz="2000" dirty="0">
                <a:effectLst/>
              </a:rPr>
              <a:t>("Big Head!");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effectLst/>
              </a:rPr>
              <a:t> </a:t>
            </a:r>
            <a:r>
              <a:rPr lang="en-IN" sz="2000" dirty="0" err="1">
                <a:effectLst/>
              </a:rPr>
              <a:t>heading.appendChild</a:t>
            </a:r>
            <a:r>
              <a:rPr lang="en-IN" sz="2000" dirty="0">
                <a:effectLst/>
              </a:rPr>
              <a:t>(</a:t>
            </a:r>
            <a:r>
              <a:rPr lang="en-IN" sz="2000" dirty="0" err="1">
                <a:effectLst/>
              </a:rPr>
              <a:t>headingText</a:t>
            </a:r>
            <a:r>
              <a:rPr lang="en-IN" sz="2000" dirty="0">
                <a:effectLst/>
              </a:rPr>
              <a:t>);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 err="1">
                <a:effectLst/>
              </a:rPr>
              <a:t>document.body.appendChild</a:t>
            </a:r>
            <a:r>
              <a:rPr lang="en-IN" sz="2000" dirty="0">
                <a:effectLst/>
              </a:rPr>
              <a:t>(heading); };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0947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7F6E-7B03-685E-D031-947D2BAD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3283-F957-7BBB-E8A4-ECD5D675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212529"/>
                </a:solidFill>
                <a:effectLst/>
                <a:latin typeface="Wotfard"/>
              </a:rPr>
              <a:t>replaceChild()</a:t>
            </a:r>
            <a:r>
              <a:rPr lang="en-IN" b="1" i="0" dirty="0">
                <a:solidFill>
                  <a:srgbClr val="212529"/>
                </a:solidFill>
                <a:effectLst/>
                <a:latin typeface="Wotfard"/>
              </a:rPr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12529"/>
                </a:solidFill>
                <a:effectLst/>
              </a:rPr>
              <a:t>replace a child element by a new element.</a:t>
            </a:r>
          </a:p>
          <a:p>
            <a:pPr marL="457200" lvl="1" indent="0">
              <a:buNone/>
            </a:pPr>
            <a:endParaRPr lang="en-IN" sz="2000" i="1" dirty="0">
              <a:effectLst/>
            </a:endParaRPr>
          </a:p>
          <a:p>
            <a:pPr marL="457200" lvl="1" indent="0">
              <a:buNone/>
            </a:pPr>
            <a:r>
              <a:rPr lang="en-IN" sz="2000" i="1" dirty="0" err="1">
                <a:effectLst/>
              </a:rPr>
              <a:t>parentNode.replaceChild</a:t>
            </a:r>
            <a:r>
              <a:rPr lang="en-IN" sz="2000" i="1" dirty="0">
                <a:effectLst/>
              </a:rPr>
              <a:t>(</a:t>
            </a:r>
            <a:r>
              <a:rPr lang="en-IN" sz="2000" i="1" dirty="0" err="1">
                <a:effectLst/>
              </a:rPr>
              <a:t>newChild</a:t>
            </a:r>
            <a:r>
              <a:rPr lang="en-IN" sz="2000" i="1" dirty="0">
                <a:effectLst/>
              </a:rPr>
              <a:t>, </a:t>
            </a:r>
            <a:r>
              <a:rPr lang="en-IN" sz="2000" i="1" dirty="0" err="1">
                <a:effectLst/>
              </a:rPr>
              <a:t>oldChild</a:t>
            </a:r>
            <a:r>
              <a:rPr lang="en-IN" sz="2000" i="1" dirty="0">
                <a:effectLst/>
              </a:rPr>
              <a:t>); </a:t>
            </a:r>
            <a:endParaRPr lang="en-IN" sz="2000" b="0" i="1" dirty="0">
              <a:solidFill>
                <a:srgbClr val="212529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1" dirty="0">
              <a:solidFill>
                <a:srgbClr val="212529"/>
              </a:solidFill>
              <a:latin typeface="Wotfar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rgbClr val="212529"/>
                </a:solidFill>
                <a:latin typeface="Wotfard"/>
              </a:rPr>
              <a:t>insertBefor</a:t>
            </a:r>
            <a:r>
              <a:rPr lang="en-IN" b="1" i="0" dirty="0" err="1">
                <a:solidFill>
                  <a:srgbClr val="212529"/>
                </a:solidFill>
                <a:effectLst/>
                <a:latin typeface="Wotfard"/>
              </a:rPr>
              <a:t>e</a:t>
            </a:r>
            <a:endParaRPr lang="en-IN" b="1" i="0" dirty="0">
              <a:solidFill>
                <a:srgbClr val="212529"/>
              </a:solidFill>
              <a:effectLst/>
              <a:latin typeface="Wotfard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12529"/>
                </a:solidFill>
              </a:rPr>
              <a:t>insert a new node before an existing node as a child node of a specified parent node.</a:t>
            </a:r>
          </a:p>
          <a:p>
            <a:pPr marL="457200" lvl="1" indent="0">
              <a:buNone/>
            </a:pPr>
            <a:endParaRPr lang="en-IN" dirty="0">
              <a:effectLst/>
            </a:endParaRPr>
          </a:p>
          <a:p>
            <a:pPr marL="457200" lvl="1" indent="0">
              <a:buNone/>
            </a:pPr>
            <a:r>
              <a:rPr lang="en-IN" sz="2000" i="1" dirty="0" err="1"/>
              <a:t>parentNode.insertBefore</a:t>
            </a:r>
            <a:r>
              <a:rPr lang="en-IN" sz="2000" i="1" dirty="0"/>
              <a:t>(</a:t>
            </a:r>
            <a:r>
              <a:rPr lang="en-IN" sz="2000" i="1" dirty="0" err="1"/>
              <a:t>newNode</a:t>
            </a:r>
            <a:r>
              <a:rPr lang="en-IN" sz="2000" i="1" dirty="0"/>
              <a:t>, </a:t>
            </a:r>
            <a:r>
              <a:rPr lang="en-IN" sz="2000" i="1" dirty="0" err="1"/>
              <a:t>existingNode</a:t>
            </a:r>
            <a:r>
              <a:rPr lang="en-IN" sz="2000" i="1" dirty="0"/>
              <a:t>)</a:t>
            </a:r>
            <a:r>
              <a:rPr lang="en-IN" dirty="0">
                <a:effectLst/>
              </a:rPr>
              <a:t>;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1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9476</TotalTime>
  <Words>5919</Words>
  <Application>Microsoft Macintosh PowerPoint</Application>
  <PresentationFormat>On-screen Show (4:3)</PresentationFormat>
  <Paragraphs>1103</Paragraphs>
  <Slides>101</Slides>
  <Notes>20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101</vt:i4>
      </vt:variant>
    </vt:vector>
  </HeadingPairs>
  <TitlesOfParts>
    <vt:vector size="113" baseType="lpstr">
      <vt:lpstr>Arial</vt:lpstr>
      <vt:lpstr>Calibri</vt:lpstr>
      <vt:lpstr>Consolas</vt:lpstr>
      <vt:lpstr>Courier New</vt:lpstr>
      <vt:lpstr>Inter</vt:lpstr>
      <vt:lpstr>Symbol</vt:lpstr>
      <vt:lpstr>Tahoma</vt:lpstr>
      <vt:lpstr>Times New Roman</vt:lpstr>
      <vt:lpstr>Verdana</vt:lpstr>
      <vt:lpstr>Wingdings</vt:lpstr>
      <vt:lpstr>Wotfard</vt:lpstr>
      <vt:lpstr>Office Theme</vt:lpstr>
      <vt:lpstr>PowerPoint Presentation</vt:lpstr>
      <vt:lpstr> K.Srivatsan   </vt:lpstr>
      <vt:lpstr>Client List</vt:lpstr>
      <vt:lpstr>Introduction</vt:lpstr>
      <vt:lpstr>Java Script</vt:lpstr>
      <vt:lpstr>Java Script</vt:lpstr>
      <vt:lpstr> Features of JavaScript </vt:lpstr>
      <vt:lpstr>PowerPoint Presentation</vt:lpstr>
      <vt:lpstr>Java Script Engine</vt:lpstr>
      <vt:lpstr>Visual Studio Code</vt:lpstr>
      <vt:lpstr>Java Script Object</vt:lpstr>
      <vt:lpstr>getElementById</vt:lpstr>
      <vt:lpstr>PowerPoint Presentation</vt:lpstr>
      <vt:lpstr>addEventListener</vt:lpstr>
      <vt:lpstr>PowerPoint Presentation</vt:lpstr>
      <vt:lpstr>PowerPoint Presentation</vt:lpstr>
      <vt:lpstr>Script Execution</vt:lpstr>
      <vt:lpstr>PowerPoint Presentation</vt:lpstr>
      <vt:lpstr>Script Execution</vt:lpstr>
      <vt:lpstr>PowerPoint Presentation</vt:lpstr>
      <vt:lpstr>Variables and constants</vt:lpstr>
      <vt:lpstr>PowerPoint Presentation</vt:lpstr>
      <vt:lpstr>JavaScript data types &amp; variables</vt:lpstr>
      <vt:lpstr>Variant</vt:lpstr>
      <vt:lpstr>PowerPoint Presentation</vt:lpstr>
      <vt:lpstr>Scope of variables</vt:lpstr>
      <vt:lpstr>Scope of Variables</vt:lpstr>
      <vt:lpstr>Local and Global Variables</vt:lpstr>
      <vt:lpstr>Variable Declaration</vt:lpstr>
      <vt:lpstr>Scoping</vt:lpstr>
      <vt:lpstr>Using let </vt:lpstr>
      <vt:lpstr>Example </vt:lpstr>
      <vt:lpstr>Constant</vt:lpstr>
      <vt:lpstr>PowerPoint Presentation</vt:lpstr>
      <vt:lpstr>PowerPoint Presentation</vt:lpstr>
      <vt:lpstr>Java script functions</vt:lpstr>
      <vt:lpstr>Functions</vt:lpstr>
      <vt:lpstr>PowerPoint Presentation</vt:lpstr>
      <vt:lpstr>Functions</vt:lpstr>
      <vt:lpstr>PowerPoint Presentation</vt:lpstr>
      <vt:lpstr>Defining Classes and Functions</vt:lpstr>
      <vt:lpstr>Default function parameters </vt:lpstr>
      <vt:lpstr> Default Parameters </vt:lpstr>
      <vt:lpstr>Named function</vt:lpstr>
      <vt:lpstr>Function that returns value</vt:lpstr>
      <vt:lpstr>Self executing annonymous function</vt:lpstr>
      <vt:lpstr>Function as arguments</vt:lpstr>
      <vt:lpstr>Closures</vt:lpstr>
      <vt:lpstr>Closures</vt:lpstr>
      <vt:lpstr>Closure Example</vt:lpstr>
      <vt:lpstr>Closure</vt:lpstr>
      <vt:lpstr>Arrow Functions</vt:lpstr>
      <vt:lpstr>Arrow Functions</vt:lpstr>
      <vt:lpstr>Arrow Functions</vt:lpstr>
      <vt:lpstr>events</vt:lpstr>
      <vt:lpstr>PowerPoint Presentation</vt:lpstr>
      <vt:lpstr>Event Handling</vt:lpstr>
      <vt:lpstr>Java script objects </vt:lpstr>
      <vt:lpstr>PowerPoint Presentation</vt:lpstr>
      <vt:lpstr>Window Object-Redirection</vt:lpstr>
      <vt:lpstr>History Object</vt:lpstr>
      <vt:lpstr>String Object</vt:lpstr>
      <vt:lpstr>Date Object</vt:lpstr>
      <vt:lpstr>Date Object</vt:lpstr>
      <vt:lpstr>Array</vt:lpstr>
      <vt:lpstr>PowerPoint Presentation</vt:lpstr>
      <vt:lpstr>Iteration of Array</vt:lpstr>
      <vt:lpstr>Push()</vt:lpstr>
      <vt:lpstr>Array Utility Methods</vt:lpstr>
      <vt:lpstr>Slice</vt:lpstr>
      <vt:lpstr>Splice</vt:lpstr>
      <vt:lpstr>Rest Parameters</vt:lpstr>
      <vt:lpstr>Rest Parameter</vt:lpstr>
      <vt:lpstr>Rest With Default Parameter</vt:lpstr>
      <vt:lpstr>Rest With Default Parameter</vt:lpstr>
      <vt:lpstr>Spread </vt:lpstr>
      <vt:lpstr>Spread</vt:lpstr>
      <vt:lpstr>Spread Example</vt:lpstr>
      <vt:lpstr>Spread Example</vt:lpstr>
      <vt:lpstr>Spread Example</vt:lpstr>
      <vt:lpstr>Array Utility Methods</vt:lpstr>
      <vt:lpstr>Map()</vt:lpstr>
      <vt:lpstr>Map</vt:lpstr>
      <vt:lpstr> filter()  </vt:lpstr>
      <vt:lpstr>filter()</vt:lpstr>
      <vt:lpstr> reduce()  </vt:lpstr>
      <vt:lpstr>reduce()</vt:lpstr>
      <vt:lpstr>Creating objects</vt:lpstr>
      <vt:lpstr>PowerPoint Presentation</vt:lpstr>
      <vt:lpstr>PowerPoint Presentation</vt:lpstr>
      <vt:lpstr>Creating Objects</vt:lpstr>
      <vt:lpstr>Object Creation</vt:lpstr>
      <vt:lpstr>Constructor Functions </vt:lpstr>
      <vt:lpstr>New Key Word</vt:lpstr>
      <vt:lpstr>DOM Manipulation</vt:lpstr>
      <vt:lpstr>HTML DOM</vt:lpstr>
      <vt:lpstr>Accessing the DOM</vt:lpstr>
      <vt:lpstr>DOM API</vt:lpstr>
      <vt:lpstr>DOM API</vt:lpstr>
      <vt:lpstr>Example</vt:lpstr>
      <vt:lpstr>Example 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Srivatsan Krishnamachari</cp:lastModifiedBy>
  <cp:revision>927</cp:revision>
  <cp:lastPrinted>1601-01-01T00:00:00Z</cp:lastPrinted>
  <dcterms:created xsi:type="dcterms:W3CDTF">2005-01-17T05:49:17Z</dcterms:created>
  <dcterms:modified xsi:type="dcterms:W3CDTF">2024-06-05T10:11:57Z</dcterms:modified>
</cp:coreProperties>
</file>