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9"/>
  </p:notesMasterIdLst>
  <p:sldIdLst>
    <p:sldId id="991" r:id="rId2"/>
    <p:sldId id="992" r:id="rId3"/>
    <p:sldId id="1111" r:id="rId4"/>
    <p:sldId id="993" r:id="rId5"/>
    <p:sldId id="994" r:id="rId6"/>
    <p:sldId id="995" r:id="rId7"/>
    <p:sldId id="996" r:id="rId8"/>
    <p:sldId id="997" r:id="rId9"/>
    <p:sldId id="998" r:id="rId10"/>
    <p:sldId id="999" r:id="rId11"/>
    <p:sldId id="1000" r:id="rId12"/>
    <p:sldId id="1001" r:id="rId13"/>
    <p:sldId id="1002" r:id="rId14"/>
    <p:sldId id="1003" r:id="rId15"/>
    <p:sldId id="1004" r:id="rId16"/>
    <p:sldId id="1081" r:id="rId17"/>
    <p:sldId id="1082" r:id="rId18"/>
    <p:sldId id="1104" r:id="rId19"/>
    <p:sldId id="1109" r:id="rId20"/>
    <p:sldId id="1105" r:id="rId21"/>
    <p:sldId id="1085" r:id="rId22"/>
    <p:sldId id="1087" r:id="rId23"/>
    <p:sldId id="1088" r:id="rId24"/>
    <p:sldId id="1089" r:id="rId25"/>
    <p:sldId id="1093" r:id="rId26"/>
    <p:sldId id="1110" r:id="rId27"/>
    <p:sldId id="1094" r:id="rId28"/>
    <p:sldId id="1095" r:id="rId29"/>
    <p:sldId id="1097" r:id="rId30"/>
    <p:sldId id="1098" r:id="rId31"/>
    <p:sldId id="1099" r:id="rId32"/>
    <p:sldId id="1100" r:id="rId33"/>
    <p:sldId id="1101" r:id="rId34"/>
    <p:sldId id="1005" r:id="rId35"/>
    <p:sldId id="1006" r:id="rId36"/>
    <p:sldId id="1054" r:id="rId37"/>
    <p:sldId id="1055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31" autoAdjust="0"/>
    <p:restoredTop sz="94660" autoAdjust="0"/>
  </p:normalViewPr>
  <p:slideViewPr>
    <p:cSldViewPr>
      <p:cViewPr varScale="1">
        <p:scale>
          <a:sx n="128" d="100"/>
          <a:sy n="128" d="100"/>
        </p:scale>
        <p:origin x="12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DCD8DD78-FF83-9355-DD58-01C777271E7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E44C2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D5D2296D-74BF-A99D-0015-30F20FDBA9A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E44C2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425805D1-22AE-B760-B2AA-32C6F9A91E03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8661" name="Rectangle 5">
            <a:extLst>
              <a:ext uri="{FF2B5EF4-FFF2-40B4-BE49-F238E27FC236}">
                <a16:creationId xmlns:a16="http://schemas.microsoft.com/office/drawing/2014/main" id="{05FF6D79-57F2-0063-BCFB-69DCD05F1B6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8662" name="Rectangle 6">
            <a:extLst>
              <a:ext uri="{FF2B5EF4-FFF2-40B4-BE49-F238E27FC236}">
                <a16:creationId xmlns:a16="http://schemas.microsoft.com/office/drawing/2014/main" id="{13606F56-9E72-EC2E-B4AE-A7A5455970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E44C2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8663" name="Rectangle 7">
            <a:extLst>
              <a:ext uri="{FF2B5EF4-FFF2-40B4-BE49-F238E27FC236}">
                <a16:creationId xmlns:a16="http://schemas.microsoft.com/office/drawing/2014/main" id="{A1F80AF7-741A-F490-98F8-C6C2D22D7D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E44C2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63F88861-78F6-BD46-B34B-E0197016D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5DCC062-599F-2BDB-95EC-D98EDD3461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6BBFC74-E50E-79C8-2262-2B9B4F6F8C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E245E6-6932-DE7B-8F2C-835ED3A7E9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6273A-92FB-3C4A-8E1A-B2A47830BE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407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78FC8F-43BB-86C3-DF10-E358995A48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AD1D78-F2E6-D60D-3F30-05DB5BBAA8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46673A-D12F-3C04-450B-D2975F5961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9642D-0131-604E-BD3E-399538366E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841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273BFC-88FD-56BC-7784-890A9E9272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35EED8-A9F3-F7B5-4A98-1E72CA0D21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53BBC2-2F61-A555-4BAB-F009F2F816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EEF5C-C7CB-8542-BC4F-B99DE7253F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9286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518F9DBE-4BEC-A715-77AE-BAB595D3E21C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BB9B6D4-BD23-3B40-8C4A-EAC42E6943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1635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BF791C63-1FBC-C104-A36B-C29EC2ADD1EB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B606FB7-E813-4B44-9CE6-812C7D639E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3545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CF27CD90-BA5C-EC00-E33B-CB653F5A6709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4F05E25-B5CF-054E-8C27-96D2E4B67C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7108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1FF07DF3-3858-B813-5F00-CE282E1F45B7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BB4DFF2-F113-F449-BF42-0B30F0FB05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6345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372B0028-6679-4E2F-DDBA-3F6ED5170E23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A500335-3CBF-8840-BD69-FAA89245F9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947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A79F7ADC-5955-B965-BB06-AF74FA87188B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C9169B0-A726-FA42-B693-1D8C7CAABD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2009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42157C0E-B54B-39E7-A1BB-E1767DF3B206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0D8E14B-687B-084E-A160-AD07EA338B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15885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7145A1A0-D2C6-3D3F-021C-9090104230FB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AD3A168-4E01-134D-94D5-BD5E488D73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671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34213B-7E52-48F6-19B0-D145EA9652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3B1AA4-1A91-CA3B-CEF6-C3A47C3318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DAECF7-777B-3F72-BDAD-972B8E67C4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55499-43F8-314E-BFD4-3007A150A6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2239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BB69AFD8-BF1B-8170-4DB0-8A483580B86A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571B63B-D644-F740-ABB4-91BF95E1B2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57979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C5FB5CC4-83E9-6687-543D-7EAFC961E565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A4D4878-9691-0D4E-9F1E-3BEC480611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282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D79A042C-387D-59B6-2FF4-7FF510B5EE86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102F9C5-9EA0-7A40-AF2C-7D3358D788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8879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9EE100AE-4098-E277-A932-A4A02DC17D91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657C462-F582-A04C-AF6C-AB51462116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3693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BD670DE9-D4FF-7E89-113C-C7C6EA416E6A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D0BF3CC-09A9-5540-83C9-607DF40541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60452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34DA323F-1C95-02DA-E91D-46F78DEAAF29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073F481-961C-5143-8505-0DAC1BDA6E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4176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6669B8BB-0383-0317-BC1F-24E6D485179E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CC22967-6F30-0043-9120-5ECE3AF00E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1918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D12AE21B-B70C-A991-056F-D18491C35D5E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D323E65-5B4A-B94A-8CF8-E5E29055C9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253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B3127E6-C7B1-D6DB-BA04-7917C246E3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2A265E-9E4E-84A5-DA40-A12241912F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340D33C-3315-77A7-713A-74FB7F09F1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C06A8-B65F-3044-9488-BE68EFD768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318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35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35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39B6CB-4F2C-BE86-E598-A7CB6BEDB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E9568B-3DDF-E6CB-86B4-BFAF416145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12620D-E9D1-8B0A-F896-07BFA4A0BA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02E44-266D-954A-B99C-D9904778DD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400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1131DC5-09BD-C0B3-1E82-B4F8FD68DB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F2A5D82-3667-3BAD-BB8D-AE19D26F5E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DDA8B6A-693C-994C-FA6C-8A97B946EA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D1552-45BE-854E-B8DA-0455476C77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28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DE092A6-7DBB-CBB4-D94A-7A8C0B8DA5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BB0F13C-52D4-88B4-07DC-FDB682918D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BFA6CE3-1140-DAA1-8D6B-5F9043F0FC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D9770-320D-CA40-ABF2-48A2367530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893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FDE6929-2AA0-050C-864B-E1CD12E3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1EB5F36-CC2C-34AC-596C-EEA2FD5FF2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67E69BD-8B14-83F4-83F3-20880B96DF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5E424-11EB-E943-94DA-3A39191C11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26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6AB748-0A69-551C-F4EE-62EBBE27F1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B3DC7E-95FC-6F89-38C6-C143222107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D3B52C-0B11-FA1C-D3FA-690D14DFAD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2A003-E47E-484B-A757-E1DCBD0CCA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49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44BEAD-6184-C437-FFC8-B3B3E87B35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68D58F-F838-D58A-3241-398710B8D4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4A9D8A-E09A-1BD0-4BDC-8F94B7589C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D59C4-B441-B64C-B457-F45053D2F4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97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BB7A2F5-1EAE-069D-B853-58B942FEE0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A657237-67F8-3F02-E9E3-AED561A5F3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68388" name="Rectangle 4">
            <a:extLst>
              <a:ext uri="{FF2B5EF4-FFF2-40B4-BE49-F238E27FC236}">
                <a16:creationId xmlns:a16="http://schemas.microsoft.com/office/drawing/2014/main" id="{A93CB6CB-BE58-8E56-F0AB-11CE03781B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68389" name="Rectangle 5">
            <a:extLst>
              <a:ext uri="{FF2B5EF4-FFF2-40B4-BE49-F238E27FC236}">
                <a16:creationId xmlns:a16="http://schemas.microsoft.com/office/drawing/2014/main" id="{83A9B9E8-2E1E-811C-A130-FD854C37E62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68390" name="Rectangle 6">
            <a:extLst>
              <a:ext uri="{FF2B5EF4-FFF2-40B4-BE49-F238E27FC236}">
                <a16:creationId xmlns:a16="http://schemas.microsoft.com/office/drawing/2014/main" id="{A17559EE-EC09-5F48-5163-B4C962FEE77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5126B2F-2C20-094B-876D-8825930F25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  <p:sldLayoutId id="2147483967" r:id="rId14"/>
    <p:sldLayoutId id="2147483968" r:id="rId15"/>
    <p:sldLayoutId id="2147483969" r:id="rId16"/>
    <p:sldLayoutId id="2147483970" r:id="rId17"/>
    <p:sldLayoutId id="2147483971" r:id="rId18"/>
    <p:sldLayoutId id="2147483972" r:id="rId19"/>
    <p:sldLayoutId id="2147483973" r:id="rId20"/>
    <p:sldLayoutId id="2147483974" r:id="rId21"/>
    <p:sldLayoutId id="2147483975" r:id="rId22"/>
    <p:sldLayoutId id="2147483976" r:id="rId23"/>
    <p:sldLayoutId id="2147483977" r:id="rId24"/>
    <p:sldLayoutId id="2147483978" r:id="rId25"/>
    <p:sldLayoutId id="2147483979" r:id="rId26"/>
    <p:sldLayoutId id="2147483980" r:id="rId2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9827E9-F3B2-A135-28A3-D2B0D045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reflection</a:t>
            </a:r>
          </a:p>
        </p:txBody>
      </p:sp>
      <p:sp>
        <p:nvSpPr>
          <p:cNvPr id="92163" name="Text Placeholder 4">
            <a:extLst>
              <a:ext uri="{FF2B5EF4-FFF2-40B4-BE49-F238E27FC236}">
                <a16:creationId xmlns:a16="http://schemas.microsoft.com/office/drawing/2014/main" id="{989CAAC0-4211-D4C2-75AA-DD41F69629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1E108B5A-25CB-CC35-0DD2-653EE1F61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Working with Class members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C18547C-BFFC-23E8-9841-6761D7A64A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1800" dirty="0"/>
              <a:t>Members: fields, methods, and constructors </a:t>
            </a:r>
          </a:p>
          <a:p>
            <a:pPr>
              <a:lnSpc>
                <a:spcPct val="90000"/>
              </a:lnSpc>
              <a:defRPr/>
            </a:pPr>
            <a:endParaRPr lang="en-US" sz="1800" dirty="0"/>
          </a:p>
          <a:p>
            <a:pPr>
              <a:lnSpc>
                <a:spcPct val="90000"/>
              </a:lnSpc>
              <a:defRPr/>
            </a:pPr>
            <a:r>
              <a:rPr lang="en-US" sz="1800" dirty="0"/>
              <a:t>Support to retrieve declaration and type information</a:t>
            </a:r>
          </a:p>
          <a:p>
            <a:pPr lvl="1"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b="1" dirty="0">
                <a:solidFill>
                  <a:srgbClr val="0070C0"/>
                </a:solidFill>
              </a:rPr>
              <a:t>Field class: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dirty="0"/>
              <a:t>Fields have a </a:t>
            </a:r>
            <a:r>
              <a:rPr lang="en-US" sz="1800" b="1" dirty="0"/>
              <a:t>type</a:t>
            </a:r>
            <a:r>
              <a:rPr lang="en-US" sz="1800" dirty="0"/>
              <a:t> and a </a:t>
            </a:r>
            <a:r>
              <a:rPr lang="en-US" sz="1800" b="1" dirty="0"/>
              <a:t>value</a:t>
            </a:r>
            <a:r>
              <a:rPr lang="en-US" sz="1800" dirty="0"/>
              <a:t>.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dirty="0"/>
              <a:t>provides methods for accessing type information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dirty="0"/>
              <a:t>Can </a:t>
            </a:r>
            <a:r>
              <a:rPr lang="en-US" sz="1800" b="1" dirty="0"/>
              <a:t>set and get values</a:t>
            </a:r>
            <a:r>
              <a:rPr lang="en-US" sz="1800" dirty="0"/>
              <a:t> of a field. </a:t>
            </a:r>
          </a:p>
          <a:p>
            <a:pPr lvl="1">
              <a:lnSpc>
                <a:spcPct val="90000"/>
              </a:lnSpc>
              <a:defRPr/>
            </a:pPr>
            <a:endParaRPr lang="en-US" dirty="0"/>
          </a:p>
          <a:p>
            <a:pPr marL="342900" lvl="1" indent="-342900">
              <a:lnSpc>
                <a:spcPct val="90000"/>
              </a:lnSpc>
              <a:buFontTx/>
              <a:buChar char="•"/>
              <a:defRPr/>
            </a:pPr>
            <a:r>
              <a:rPr lang="en-US" sz="2000" b="1" dirty="0">
                <a:solidFill>
                  <a:srgbClr val="0070C0"/>
                </a:solidFill>
                <a:ea typeface="+mn-ea"/>
                <a:cs typeface="+mn-cs"/>
              </a:rPr>
              <a:t>Method class: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dirty="0"/>
              <a:t> Methods have return values, parameters and may throw exceptions.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dirty="0"/>
              <a:t>Can access type information for return type and parameters </a:t>
            </a:r>
          </a:p>
          <a:p>
            <a:pPr lvl="1">
              <a:lnSpc>
                <a:spcPct val="90000"/>
              </a:lnSpc>
              <a:defRPr/>
            </a:pPr>
            <a:endParaRPr lang="en-US" dirty="0"/>
          </a:p>
          <a:p>
            <a:pPr marL="342900" lvl="1" indent="-342900">
              <a:lnSpc>
                <a:spcPct val="90000"/>
              </a:lnSpc>
              <a:buFontTx/>
              <a:buChar char="•"/>
              <a:defRPr/>
            </a:pPr>
            <a:r>
              <a:rPr lang="en-US" sz="2000" b="1" dirty="0">
                <a:solidFill>
                  <a:srgbClr val="0070C0"/>
                </a:solidFill>
                <a:ea typeface="+mn-ea"/>
                <a:cs typeface="+mn-cs"/>
              </a:rPr>
              <a:t>Constructor class: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Similar to method Class</a:t>
            </a:r>
          </a:p>
          <a:p>
            <a:pPr>
              <a:lnSpc>
                <a:spcPct val="90000"/>
              </a:lnSpc>
              <a:defRPr/>
            </a:pP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B2544551-57BB-E3E5-0C39-B30854AF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Class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Methods</a:t>
            </a:r>
            <a:r>
              <a:rPr lang="en-US" dirty="0"/>
              <a:t> for locating Fields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820EFD76-64E0-8ED2-05A4-B9E04C624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getFields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()</a:t>
            </a:r>
          </a:p>
          <a:p>
            <a:pPr lvl="1">
              <a:defRPr/>
            </a:pPr>
            <a:r>
              <a:rPr lang="en-US" sz="2000" dirty="0"/>
              <a:t>All the public fields up the entire class hierarchy</a:t>
            </a:r>
            <a:r>
              <a:rPr lang="en-US" sz="800" dirty="0"/>
              <a:t>.</a:t>
            </a:r>
          </a:p>
          <a:p>
            <a:pPr>
              <a:defRPr/>
            </a:pPr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getDeclaredFields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()</a:t>
            </a:r>
          </a:p>
          <a:p>
            <a:pPr lvl="1">
              <a:defRPr/>
            </a:pPr>
            <a:r>
              <a:rPr lang="en-US" sz="2000" dirty="0"/>
              <a:t>All the fields, regardless of their accessibility </a:t>
            </a:r>
          </a:p>
          <a:p>
            <a:pPr lvl="1">
              <a:defRPr/>
            </a:pPr>
            <a:r>
              <a:rPr lang="en-US" sz="2000" dirty="0"/>
              <a:t>Only for the current class, not any base classes </a:t>
            </a:r>
          </a:p>
          <a:p>
            <a:pPr lvl="1">
              <a:defRPr/>
            </a:pPr>
            <a:endParaRPr lang="en-US" sz="2000" dirty="0"/>
          </a:p>
          <a:p>
            <a:pPr>
              <a:defRPr/>
            </a:pP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getDeclaredMethod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(String name)</a:t>
            </a:r>
          </a:p>
          <a:p>
            <a:pPr lvl="1">
              <a:defRPr/>
            </a:pPr>
            <a:r>
              <a:rPr lang="en-US" sz="2000" dirty="0"/>
              <a:t>Returns </a:t>
            </a:r>
            <a:r>
              <a:rPr lang="en-US" sz="2000" b="1" dirty="0"/>
              <a:t>a Method object</a:t>
            </a:r>
            <a:r>
              <a:rPr lang="en-US" sz="2000" dirty="0"/>
              <a:t> to the specified method</a:t>
            </a:r>
            <a:r>
              <a:rPr lang="en-US" sz="2000" b="1" i="1" dirty="0">
                <a:solidFill>
                  <a:schemeClr val="bg1">
                    <a:lumMod val="50000"/>
                  </a:schemeClr>
                </a:solidFill>
              </a:rPr>
              <a:t>, declared in this class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getMethod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(String name)</a:t>
            </a:r>
          </a:p>
          <a:p>
            <a:pPr lvl="1">
              <a:defRPr/>
            </a:pPr>
            <a:r>
              <a:rPr lang="en-US" sz="2000" dirty="0"/>
              <a:t>Returns </a:t>
            </a:r>
            <a:r>
              <a:rPr lang="en-US" sz="2000" b="1" dirty="0"/>
              <a:t>a Method object</a:t>
            </a:r>
            <a:r>
              <a:rPr lang="en-US" sz="2000" dirty="0"/>
              <a:t> corresponding to the public class</a:t>
            </a:r>
          </a:p>
          <a:p>
            <a:pPr lvl="1">
              <a:defRPr/>
            </a:pPr>
            <a:endParaRPr lang="en-US" sz="2000" dirty="0"/>
          </a:p>
          <a:p>
            <a:pPr>
              <a:buFontTx/>
              <a:buNone/>
              <a:defRPr/>
            </a:pPr>
            <a:br>
              <a:rPr lang="en-US" dirty="0"/>
            </a:br>
            <a:endParaRPr lang="en-US" sz="2400" dirty="0"/>
          </a:p>
        </p:txBody>
      </p:sp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66C52EE6-92AA-B7CB-56D1-3B0B2630BC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Methods for locating Constructors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E0572F3-1476-7443-5269-1F7E3A1F30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sz="1800" b="1" dirty="0"/>
          </a:p>
          <a:p>
            <a:pPr>
              <a:defRPr/>
            </a:pP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getDeclaredConstructors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(): </a:t>
            </a:r>
          </a:p>
          <a:p>
            <a:pPr lvl="1">
              <a:defRPr/>
            </a:pPr>
            <a:r>
              <a:rPr lang="en-US" sz="2000" dirty="0"/>
              <a:t>Returns </a:t>
            </a:r>
            <a:r>
              <a:rPr lang="en-US" sz="2000" b="1" dirty="0"/>
              <a:t>an array of Constructor objects </a:t>
            </a:r>
            <a:r>
              <a:rPr lang="en-US" sz="2000" dirty="0"/>
              <a:t>reflecting all the constructors declared by the class represented by this Class object. </a:t>
            </a:r>
          </a:p>
          <a:p>
            <a:pPr lvl="1">
              <a:defRPr/>
            </a:pPr>
            <a:r>
              <a:rPr lang="en-US" sz="2000" dirty="0"/>
              <a:t>These </a:t>
            </a:r>
            <a:r>
              <a:rPr lang="en-US" sz="2000" dirty="0">
                <a:solidFill>
                  <a:srgbClr val="0070C0"/>
                </a:solidFill>
              </a:rPr>
              <a:t>are </a:t>
            </a:r>
            <a:r>
              <a:rPr lang="en-US" sz="2000" b="1" dirty="0">
                <a:solidFill>
                  <a:srgbClr val="0070C0"/>
                </a:solidFill>
              </a:rPr>
              <a:t>public, protected, default and private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constructors. </a:t>
            </a:r>
          </a:p>
          <a:p>
            <a:pPr lvl="1">
              <a:defRPr/>
            </a:pPr>
            <a:r>
              <a:rPr lang="en-US" sz="2000" dirty="0"/>
              <a:t>The elements in the array returned are not sorted and are not in any particular order. </a:t>
            </a:r>
          </a:p>
          <a:p>
            <a:pPr>
              <a:defRPr/>
            </a:pPr>
            <a:endParaRPr lang="en-US" sz="1800" b="1" dirty="0"/>
          </a:p>
          <a:p>
            <a:pPr>
              <a:defRPr/>
            </a:pP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getConstructors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(): </a:t>
            </a:r>
          </a:p>
          <a:p>
            <a:pPr lvl="1">
              <a:defRPr/>
            </a:pPr>
            <a:r>
              <a:rPr lang="en-US" sz="2000" dirty="0"/>
              <a:t>Returns </a:t>
            </a:r>
            <a:r>
              <a:rPr lang="en-US" sz="2000" b="1" dirty="0"/>
              <a:t>an array containing Constructor objects reflecting all the accessible public constructors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727B44DB-3ECB-9E2D-5BCE-A6C158CBE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Example: retrieving </a:t>
            </a:r>
            <a:r>
              <a:rPr lang="en-US" altLang="en-US" sz="4000" b="1"/>
              <a:t>declared</a:t>
            </a:r>
            <a:r>
              <a:rPr lang="en-US" altLang="en-US" sz="4000"/>
              <a:t> fields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29E23B62-ED71-70BE-5E5D-3E9F4B81FE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 sz="1800" b="1"/>
              <a:t>public static void knowFields() throws Exception{</a:t>
            </a:r>
          </a:p>
          <a:p>
            <a:pPr lvl="1">
              <a:buFontTx/>
              <a:buNone/>
            </a:pPr>
            <a:endParaRPr lang="en-US" altLang="en-US" sz="1800"/>
          </a:p>
          <a:p>
            <a:pPr lvl="1">
              <a:buFontTx/>
              <a:buNone/>
            </a:pPr>
            <a:r>
              <a:rPr lang="en-US" altLang="en-US" sz="1800"/>
              <a:t>Class&lt;?&gt; c = Class.</a:t>
            </a:r>
            <a:r>
              <a:rPr lang="en-US" altLang="en-US" sz="1800" i="1"/>
              <a:t>forName("com.training.sets.Doctor") ;</a:t>
            </a:r>
          </a:p>
          <a:p>
            <a:pPr lvl="1">
              <a:buFontTx/>
              <a:buNone/>
            </a:pPr>
            <a:endParaRPr lang="en-US" altLang="en-US" sz="1800"/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1800"/>
              <a:t>Field[] publicFields = c.getDeclaredFields();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nn-NO" altLang="en-US" sz="1800" b="1"/>
              <a:t>for (int i = 0; i &lt; publicFields.length; ++i) {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1800"/>
              <a:t>String fieldName = publicFields[i].getName();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1800"/>
              <a:t>Class&lt;?&gt; typeClass = publicFields[i].getType();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1800"/>
              <a:t>System.</a:t>
            </a:r>
            <a:r>
              <a:rPr lang="en-US" altLang="en-US" sz="1800" b="1" i="1"/>
              <a:t>out.println("Field: " + fieldName + " of type " +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1800"/>
              <a:t>typeClass.getName());</a:t>
            </a:r>
          </a:p>
          <a:p>
            <a:pPr lvl="1">
              <a:buFontTx/>
              <a:buNone/>
            </a:pPr>
            <a:r>
              <a:rPr lang="en-US" altLang="en-US" sz="1800"/>
              <a:t>}</a:t>
            </a:r>
          </a:p>
          <a:p>
            <a:pPr lvl="1">
              <a:buFontTx/>
              <a:buNone/>
            </a:pPr>
            <a:endParaRPr lang="en-US" altLang="en-US" sz="1800"/>
          </a:p>
          <a:p>
            <a:pPr lvl="1">
              <a:buFontTx/>
              <a:buNone/>
            </a:pPr>
            <a:r>
              <a:rPr lang="en-US" altLang="en-US" sz="1800"/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7EB2DB4-0E90-E827-F681-6C3F83D49D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Retrieving public constructors 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6E5F77E-2930-3F76-7B14-03A0C1ECD5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public static void </a:t>
            </a:r>
            <a:r>
              <a:rPr lang="en-US" sz="2000" b="1" dirty="0" err="1">
                <a:ea typeface="+mn-ea"/>
                <a:cs typeface="+mn-cs"/>
              </a:rPr>
              <a:t>knowConstr</a:t>
            </a:r>
            <a:r>
              <a:rPr lang="en-US" sz="2000" b="1" dirty="0">
                <a:ea typeface="+mn-ea"/>
                <a:cs typeface="+mn-cs"/>
              </a:rPr>
              <a:t>() throws Exception{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Class&lt;?&gt; c = </a:t>
            </a:r>
            <a:r>
              <a:rPr lang="en-US" sz="2000" dirty="0" err="1">
                <a:ea typeface="+mn-ea"/>
                <a:cs typeface="+mn-cs"/>
              </a:rPr>
              <a:t>Class.</a:t>
            </a:r>
            <a:r>
              <a:rPr lang="en-US" sz="2000" i="1" dirty="0" err="1">
                <a:ea typeface="+mn-ea"/>
                <a:cs typeface="+mn-cs"/>
              </a:rPr>
              <a:t>forName</a:t>
            </a:r>
            <a:r>
              <a:rPr lang="en-US" sz="2000" i="1" dirty="0">
                <a:ea typeface="+mn-ea"/>
                <a:cs typeface="+mn-cs"/>
              </a:rPr>
              <a:t>("</a:t>
            </a:r>
            <a:r>
              <a:rPr lang="en-US" sz="2000" i="1" dirty="0" err="1">
                <a:ea typeface="+mn-ea"/>
                <a:cs typeface="+mn-cs"/>
              </a:rPr>
              <a:t>com.training.sets.Doctor</a:t>
            </a:r>
            <a:r>
              <a:rPr lang="en-US" sz="2000" i="1" dirty="0">
                <a:ea typeface="+mn-ea"/>
                <a:cs typeface="+mn-cs"/>
              </a:rPr>
              <a:t>") ;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Constructor&lt;?&gt;[] </a:t>
            </a:r>
            <a:r>
              <a:rPr lang="en-US" sz="2000" dirty="0" err="1">
                <a:ea typeface="+mn-ea"/>
                <a:cs typeface="+mn-cs"/>
              </a:rPr>
              <a:t>ctors</a:t>
            </a:r>
            <a:r>
              <a:rPr lang="en-US" sz="2000" dirty="0">
                <a:ea typeface="+mn-ea"/>
                <a:cs typeface="+mn-cs"/>
              </a:rPr>
              <a:t> = </a:t>
            </a:r>
            <a:r>
              <a:rPr lang="en-US" sz="2000" dirty="0" err="1">
                <a:ea typeface="+mn-ea"/>
                <a:cs typeface="+mn-cs"/>
              </a:rPr>
              <a:t>c.getConstructors</a:t>
            </a:r>
            <a:r>
              <a:rPr lang="en-US" sz="2000" dirty="0">
                <a:ea typeface="+mn-ea"/>
                <a:cs typeface="+mn-cs"/>
              </a:rPr>
              <a:t>();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for (</a:t>
            </a:r>
            <a:r>
              <a:rPr lang="en-US" sz="2000" b="1" dirty="0" err="1">
                <a:ea typeface="+mn-ea"/>
                <a:cs typeface="+mn-cs"/>
              </a:rPr>
              <a:t>int</a:t>
            </a:r>
            <a:r>
              <a:rPr lang="en-US" sz="2000" b="1" dirty="0">
                <a:ea typeface="+mn-ea"/>
                <a:cs typeface="+mn-cs"/>
              </a:rPr>
              <a:t> </a:t>
            </a:r>
            <a:r>
              <a:rPr lang="en-US" sz="2000" b="1" dirty="0" err="1">
                <a:ea typeface="+mn-ea"/>
                <a:cs typeface="+mn-cs"/>
              </a:rPr>
              <a:t>i</a:t>
            </a:r>
            <a:r>
              <a:rPr lang="en-US" sz="2000" b="1" dirty="0">
                <a:ea typeface="+mn-ea"/>
                <a:cs typeface="+mn-cs"/>
              </a:rPr>
              <a:t> = 0; </a:t>
            </a:r>
            <a:r>
              <a:rPr lang="en-US" sz="2000" b="1" dirty="0" err="1">
                <a:ea typeface="+mn-ea"/>
                <a:cs typeface="+mn-cs"/>
              </a:rPr>
              <a:t>i</a:t>
            </a:r>
            <a:r>
              <a:rPr lang="en-US" sz="2000" b="1" dirty="0">
                <a:ea typeface="+mn-ea"/>
                <a:cs typeface="+mn-cs"/>
              </a:rPr>
              <a:t> &lt; </a:t>
            </a:r>
            <a:r>
              <a:rPr lang="en-US" sz="2000" b="1" dirty="0" err="1">
                <a:ea typeface="+mn-ea"/>
                <a:cs typeface="+mn-cs"/>
              </a:rPr>
              <a:t>ctors.length</a:t>
            </a:r>
            <a:r>
              <a:rPr lang="en-US" sz="2000" b="1" dirty="0">
                <a:ea typeface="+mn-ea"/>
                <a:cs typeface="+mn-cs"/>
              </a:rPr>
              <a:t>; ++</a:t>
            </a:r>
            <a:r>
              <a:rPr lang="en-US" sz="2000" b="1" dirty="0" err="1">
                <a:ea typeface="+mn-ea"/>
                <a:cs typeface="+mn-cs"/>
              </a:rPr>
              <a:t>i</a:t>
            </a:r>
            <a:r>
              <a:rPr lang="en-US" sz="2000" b="1" dirty="0">
                <a:ea typeface="+mn-ea"/>
                <a:cs typeface="+mn-cs"/>
              </a:rPr>
              <a:t>) {</a:t>
            </a:r>
          </a:p>
          <a:p>
            <a:pPr lvl="1">
              <a:buFontTx/>
              <a:buNone/>
              <a:defRPr/>
            </a:pPr>
            <a:r>
              <a:rPr lang="en-US" sz="2000" dirty="0" err="1">
                <a:ea typeface="+mn-ea"/>
                <a:cs typeface="+mn-cs"/>
              </a:rPr>
              <a:t>System.</a:t>
            </a:r>
            <a:r>
              <a:rPr lang="en-US" sz="2000" b="1" i="1" dirty="0" err="1">
                <a:ea typeface="+mn-ea"/>
                <a:cs typeface="+mn-cs"/>
              </a:rPr>
              <a:t>out.print</a:t>
            </a:r>
            <a:r>
              <a:rPr lang="en-US" sz="2000" b="1" i="1" dirty="0">
                <a:ea typeface="+mn-ea"/>
                <a:cs typeface="+mn-cs"/>
              </a:rPr>
              <a:t>("Constructor (");</a:t>
            </a:r>
          </a:p>
          <a:p>
            <a:pPr lvl="1">
              <a:buFontTx/>
              <a:buNone/>
              <a:defRPr/>
            </a:pPr>
            <a:r>
              <a:rPr lang="en-US" sz="2000" u="sng" dirty="0">
                <a:ea typeface="+mn-ea"/>
                <a:cs typeface="+mn-cs"/>
              </a:rPr>
              <a:t>Class[] </a:t>
            </a:r>
            <a:r>
              <a:rPr lang="en-US" sz="2000" u="sng" dirty="0" err="1">
                <a:ea typeface="+mn-ea"/>
                <a:cs typeface="+mn-cs"/>
              </a:rPr>
              <a:t>params</a:t>
            </a:r>
            <a:r>
              <a:rPr lang="en-US" sz="2000" u="sng" dirty="0">
                <a:ea typeface="+mn-ea"/>
                <a:cs typeface="+mn-cs"/>
              </a:rPr>
              <a:t> = </a:t>
            </a:r>
            <a:r>
              <a:rPr lang="en-US" sz="2000" u="sng" dirty="0" err="1">
                <a:ea typeface="+mn-ea"/>
                <a:cs typeface="+mn-cs"/>
              </a:rPr>
              <a:t>ctors</a:t>
            </a:r>
            <a:r>
              <a:rPr lang="en-US" sz="2000" u="sng" dirty="0">
                <a:ea typeface="+mn-ea"/>
                <a:cs typeface="+mn-cs"/>
              </a:rPr>
              <a:t>[</a:t>
            </a:r>
            <a:r>
              <a:rPr lang="en-US" sz="2000" u="sng" dirty="0" err="1">
                <a:ea typeface="+mn-ea"/>
                <a:cs typeface="+mn-cs"/>
              </a:rPr>
              <a:t>i</a:t>
            </a:r>
            <a:r>
              <a:rPr lang="en-US" sz="2000" u="sng" dirty="0">
                <a:ea typeface="+mn-ea"/>
                <a:cs typeface="+mn-cs"/>
              </a:rPr>
              <a:t>].</a:t>
            </a:r>
            <a:r>
              <a:rPr lang="en-US" sz="2000" u="sng" dirty="0" err="1">
                <a:ea typeface="+mn-ea"/>
                <a:cs typeface="+mn-cs"/>
              </a:rPr>
              <a:t>getParameterTypes</a:t>
            </a:r>
            <a:r>
              <a:rPr lang="en-US" sz="2000" u="sng" dirty="0">
                <a:ea typeface="+mn-ea"/>
                <a:cs typeface="+mn-cs"/>
              </a:rPr>
              <a:t>();</a:t>
            </a:r>
          </a:p>
          <a:p>
            <a:pPr lvl="1"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for (</a:t>
            </a:r>
            <a:r>
              <a:rPr lang="en-US" sz="2000" b="1" dirty="0" err="1">
                <a:ea typeface="+mn-ea"/>
                <a:cs typeface="+mn-cs"/>
              </a:rPr>
              <a:t>int</a:t>
            </a:r>
            <a:r>
              <a:rPr lang="en-US" sz="2000" b="1" dirty="0">
                <a:ea typeface="+mn-ea"/>
                <a:cs typeface="+mn-cs"/>
              </a:rPr>
              <a:t> k = 0; k &lt; </a:t>
            </a:r>
            <a:r>
              <a:rPr lang="en-US" sz="2000" b="1" dirty="0" err="1">
                <a:ea typeface="+mn-ea"/>
                <a:cs typeface="+mn-cs"/>
              </a:rPr>
              <a:t>params.length</a:t>
            </a:r>
            <a:r>
              <a:rPr lang="en-US" sz="2000" b="1" dirty="0">
                <a:ea typeface="+mn-ea"/>
                <a:cs typeface="+mn-cs"/>
              </a:rPr>
              <a:t>; ++k)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{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String </a:t>
            </a:r>
            <a:r>
              <a:rPr lang="en-US" sz="2000" dirty="0" err="1">
                <a:ea typeface="+mn-ea"/>
                <a:cs typeface="+mn-cs"/>
              </a:rPr>
              <a:t>paramType</a:t>
            </a:r>
            <a:r>
              <a:rPr lang="en-US" sz="2000" dirty="0">
                <a:ea typeface="+mn-ea"/>
                <a:cs typeface="+mn-cs"/>
              </a:rPr>
              <a:t> = </a:t>
            </a:r>
            <a:r>
              <a:rPr lang="en-US" sz="2000" dirty="0" err="1">
                <a:ea typeface="+mn-ea"/>
                <a:cs typeface="+mn-cs"/>
              </a:rPr>
              <a:t>params</a:t>
            </a:r>
            <a:r>
              <a:rPr lang="en-US" sz="2000" dirty="0">
                <a:ea typeface="+mn-ea"/>
                <a:cs typeface="+mn-cs"/>
              </a:rPr>
              <a:t>[k].</a:t>
            </a:r>
            <a:r>
              <a:rPr lang="en-US" sz="2000" dirty="0" err="1">
                <a:ea typeface="+mn-ea"/>
                <a:cs typeface="+mn-cs"/>
              </a:rPr>
              <a:t>getName</a:t>
            </a:r>
            <a:r>
              <a:rPr lang="en-US" sz="2000" dirty="0">
                <a:ea typeface="+mn-ea"/>
                <a:cs typeface="+mn-cs"/>
              </a:rPr>
              <a:t>();</a:t>
            </a:r>
          </a:p>
          <a:p>
            <a:pPr lvl="1">
              <a:buFontTx/>
              <a:buNone/>
              <a:defRPr/>
            </a:pPr>
            <a:r>
              <a:rPr lang="en-US" sz="2000" dirty="0" err="1">
                <a:ea typeface="+mn-ea"/>
                <a:cs typeface="+mn-cs"/>
              </a:rPr>
              <a:t>System.</a:t>
            </a:r>
            <a:r>
              <a:rPr lang="en-US" sz="2000" b="1" i="1" dirty="0" err="1">
                <a:ea typeface="+mn-ea"/>
                <a:cs typeface="+mn-cs"/>
              </a:rPr>
              <a:t>out.print</a:t>
            </a:r>
            <a:r>
              <a:rPr lang="en-US" sz="2000" b="1" i="1" dirty="0">
                <a:ea typeface="+mn-ea"/>
                <a:cs typeface="+mn-cs"/>
              </a:rPr>
              <a:t>(</a:t>
            </a:r>
            <a:r>
              <a:rPr lang="en-US" sz="2000" b="1" i="1" dirty="0" err="1">
                <a:ea typeface="+mn-ea"/>
                <a:cs typeface="+mn-cs"/>
              </a:rPr>
              <a:t>paramType</a:t>
            </a:r>
            <a:r>
              <a:rPr lang="en-US" sz="2000" b="1" i="1" dirty="0">
                <a:ea typeface="+mn-ea"/>
                <a:cs typeface="+mn-cs"/>
              </a:rPr>
              <a:t> + " ");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}</a:t>
            </a:r>
          </a:p>
          <a:p>
            <a:pPr lvl="1">
              <a:buFontTx/>
              <a:buNone/>
              <a:defRPr/>
            </a:pPr>
            <a:r>
              <a:rPr lang="en-US" sz="2000" dirty="0" err="1">
                <a:ea typeface="+mn-ea"/>
                <a:cs typeface="+mn-cs"/>
              </a:rPr>
              <a:t>System.</a:t>
            </a:r>
            <a:r>
              <a:rPr lang="en-US" sz="2000" b="1" i="1" dirty="0" err="1">
                <a:ea typeface="+mn-ea"/>
                <a:cs typeface="+mn-cs"/>
              </a:rPr>
              <a:t>out.println</a:t>
            </a:r>
            <a:r>
              <a:rPr lang="en-US" sz="2000" b="1" i="1" dirty="0">
                <a:ea typeface="+mn-ea"/>
                <a:cs typeface="+mn-cs"/>
              </a:rPr>
              <a:t>(")");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}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8F1B7E79-86EA-62B9-1C05-905BDC6B7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/>
              <a:t>Program Manipulation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85A5E8C5-B3DD-55EC-7659-BF5007BF8C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Reflection is a powerful tool to:</a:t>
            </a:r>
          </a:p>
          <a:p>
            <a:pPr lvl="1"/>
            <a:r>
              <a:rPr lang="en-US" altLang="en-US" sz="2000"/>
              <a:t>Creating new objects of a type that was not known at compile time</a:t>
            </a:r>
          </a:p>
          <a:p>
            <a:pPr lvl="1"/>
            <a:r>
              <a:rPr lang="en-US" altLang="en-US" sz="2000"/>
              <a:t>Accessing members (accessing fields or invoking methods) that are not known at compile time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0840C-5DED-E5FE-4372-35A8FDAD9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4D3999-7623-AAAA-B9AC-5F5D7E16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annotations</a:t>
            </a:r>
          </a:p>
        </p:txBody>
      </p:sp>
      <p:sp>
        <p:nvSpPr>
          <p:cNvPr id="20483" name="Text Placeholder 4">
            <a:extLst>
              <a:ext uri="{FF2B5EF4-FFF2-40B4-BE49-F238E27FC236}">
                <a16:creationId xmlns:a16="http://schemas.microsoft.com/office/drawing/2014/main" id="{D4B5BDE3-D3BF-8A67-537A-B990F14078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3920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D6AC2-5436-21DF-48C8-51C7D67AF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>
            <a:extLst>
              <a:ext uri="{FF2B5EF4-FFF2-40B4-BE49-F238E27FC236}">
                <a16:creationId xmlns:a16="http://schemas.microsoft.com/office/drawing/2014/main" id="{015514F4-1739-0C91-A5C7-264F3C1A6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Annotations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D940C44-C3E5-86DD-8234-0F74950E5A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1800"/>
              <a:t>Adding  META-DATA to the Java Elements. </a:t>
            </a:r>
          </a:p>
          <a:p>
            <a:pPr>
              <a:lnSpc>
                <a:spcPct val="150000"/>
              </a:lnSpc>
            </a:pPr>
            <a:r>
              <a:rPr lang="en-US" altLang="en-US" sz="1800"/>
              <a:t>Can be applied to several  elements. </a:t>
            </a:r>
          </a:p>
          <a:p>
            <a:pPr>
              <a:lnSpc>
                <a:spcPct val="150000"/>
              </a:lnSpc>
            </a:pPr>
            <a:r>
              <a:rPr lang="en-US" altLang="en-US" sz="1800"/>
              <a:t>Tools  will read and interpret the Annotations  and add lot of functionalities </a:t>
            </a:r>
          </a:p>
          <a:p>
            <a:pPr>
              <a:lnSpc>
                <a:spcPct val="150000"/>
              </a:lnSpc>
            </a:pPr>
            <a:endParaRPr lang="en-US" altLang="en-US" sz="1800"/>
          </a:p>
          <a:p>
            <a:pPr>
              <a:lnSpc>
                <a:spcPct val="150000"/>
              </a:lnSpc>
            </a:pPr>
            <a:r>
              <a:rPr lang="en-US" altLang="en-US" sz="1800" b="1" u="sng"/>
              <a:t>What Can be  Annotated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 sz="2000"/>
              <a:t>Class, Interface,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 sz="2000"/>
              <a:t>Method, Constructor, Field, 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 sz="2000"/>
              <a:t>Method parameter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 sz="2000"/>
              <a:t>Local Variable declaration</a:t>
            </a:r>
          </a:p>
          <a:p>
            <a:pPr>
              <a:lnSpc>
                <a:spcPct val="150000"/>
              </a:lnSpc>
            </a:pPr>
            <a:endParaRPr lang="en-US" altLang="en-US" sz="1800"/>
          </a:p>
          <a:p>
            <a:pPr>
              <a:lnSpc>
                <a:spcPct val="150000"/>
              </a:lnSpc>
            </a:pPr>
            <a:endParaRPr lang="en-US" altLang="en-US" sz="1800"/>
          </a:p>
          <a:p>
            <a:pPr eaLnBrk="1" hangingPunct="1">
              <a:lnSpc>
                <a:spcPct val="150000"/>
              </a:lnSpc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341043483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5CBD7-95D0-4E0F-AF0A-0F946F1A1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>
            <a:extLst>
              <a:ext uri="{FF2B5EF4-FFF2-40B4-BE49-F238E27FC236}">
                <a16:creationId xmlns:a16="http://schemas.microsoft.com/office/drawing/2014/main" id="{65BBB54F-AE6E-82B9-6C1E-8303CF83B5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Hand Of Sean"/>
              </a:rPr>
              <a:t>Annotations Use Cases</a:t>
            </a:r>
            <a:br>
              <a:rPr lang="en-US" altLang="en-US">
                <a:latin typeface="Hand Of Sean"/>
              </a:rPr>
            </a:br>
            <a:endParaRPr lang="en-US" alt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790BB5F-3A48-8E85-F945-99910CC9CC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1600"/>
              <a:t>Used  in  EJB, Web Services and other Java Frame Works</a:t>
            </a:r>
          </a:p>
          <a:p>
            <a:pPr lvl="1" eaLnBrk="1" hangingPunct="1"/>
            <a:endParaRPr lang="en-US" altLang="en-US" sz="2000"/>
          </a:p>
          <a:p>
            <a:pPr lvl="1" eaLnBrk="1" hangingPunct="1"/>
            <a:r>
              <a:rPr lang="en-US" altLang="en-US" sz="2000"/>
              <a:t>Replace or supplement descriptors with annotations</a:t>
            </a:r>
          </a:p>
          <a:p>
            <a:pPr lvl="1" eaLnBrk="1" hangingPunct="1"/>
            <a:endParaRPr lang="en-US" altLang="en-US" sz="2000"/>
          </a:p>
          <a:p>
            <a:pPr lvl="1" eaLnBrk="1" hangingPunct="1"/>
            <a:r>
              <a:rPr lang="en-US" altLang="en-US" sz="2000"/>
              <a:t> Annotated Web Service implementation to generate Servlet binding, JAX-RPC interfaces, etc.</a:t>
            </a:r>
          </a:p>
          <a:p>
            <a:pPr eaLnBrk="1" hangingPunct="1"/>
            <a:endParaRPr lang="en-US" altLang="en-US"/>
          </a:p>
          <a:p>
            <a:pPr lvl="1" eaLnBrk="1" hangingPunct="1"/>
            <a:r>
              <a:rPr lang="en-US" altLang="en-US" sz="2000"/>
              <a:t>JavaBeans, Logger utilities, Debugging classes, etc.</a:t>
            </a:r>
          </a:p>
          <a:p>
            <a:pPr eaLnBrk="1" hangingPunct="1"/>
            <a:endParaRPr lang="en-US" altLang="en-US"/>
          </a:p>
          <a:p>
            <a:pPr lvl="1" eaLnBrk="1" hangingPunct="1"/>
            <a:r>
              <a:rPr lang="en-US" altLang="en-US" sz="2000"/>
              <a:t>Test methods</a:t>
            </a:r>
          </a:p>
          <a:p>
            <a:pPr lvl="1" eaLnBrk="1" hangingPunct="1"/>
            <a:endParaRPr lang="en-US" altLang="en-US" sz="2000"/>
          </a:p>
          <a:p>
            <a:pPr lvl="1" eaLnBrk="1" hangingPunct="1"/>
            <a:r>
              <a:rPr lang="en-US" altLang="en-US" sz="2000"/>
              <a:t>AOP crosscuts</a:t>
            </a:r>
          </a:p>
        </p:txBody>
      </p:sp>
    </p:spTree>
    <p:extLst>
      <p:ext uri="{BB962C8B-B14F-4D97-AF65-F5344CB8AC3E}">
        <p14:creationId xmlns:p14="http://schemas.microsoft.com/office/powerpoint/2010/main" val="3662428203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E3A34-D35C-B5B2-EBE2-9C937D8EB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5">
            <a:extLst>
              <a:ext uri="{FF2B5EF4-FFF2-40B4-BE49-F238E27FC236}">
                <a16:creationId xmlns:a16="http://schemas.microsoft.com/office/drawing/2014/main" id="{88C4B815-6DF8-4282-24BE-5388AEC4C2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Hand Of Sean"/>
              </a:rPr>
              <a:t>Simple Annotations</a:t>
            </a:r>
            <a:br>
              <a:rPr lang="en-US" altLang="en-US">
                <a:latin typeface="Hand Of Sean"/>
              </a:rPr>
            </a:br>
            <a:endParaRPr lang="en-US" altLang="en-US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0147BCEB-128A-F674-22F6-98C6D50131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altLang="en-US"/>
              <a:t> </a:t>
            </a:r>
            <a:r>
              <a:rPr lang="en-US" altLang="en-US" b="1" u="sng"/>
              <a:t>Override annotation: </a:t>
            </a:r>
          </a:p>
          <a:p>
            <a:pPr lvl="1"/>
            <a:r>
              <a:rPr lang="en-US" altLang="en-US" sz="2000"/>
              <a:t>To Ensure the annotated method is used to override the method in the super class. </a:t>
            </a:r>
          </a:p>
          <a:p>
            <a:pPr lvl="1"/>
            <a:r>
              <a:rPr lang="en-US" altLang="en-US" sz="2000"/>
              <a:t>The compiler will generate a error if there is improper Overriding.</a:t>
            </a:r>
          </a:p>
          <a:p>
            <a:endParaRPr lang="en-US" altLang="en-US"/>
          </a:p>
          <a:p>
            <a:r>
              <a:rPr lang="en-US" altLang="en-US" b="1" u="sng"/>
              <a:t>Deprecated annotation: </a:t>
            </a:r>
          </a:p>
          <a:p>
            <a:pPr lvl="1"/>
            <a:r>
              <a:rPr lang="en-US" altLang="en-US" sz="2000"/>
              <a:t>To warn when using  the deprecated element of the program. </a:t>
            </a:r>
          </a:p>
          <a:p>
            <a:endParaRPr lang="en-US" altLang="en-US"/>
          </a:p>
          <a:p>
            <a:r>
              <a:rPr lang="en-US" altLang="en-US" b="1" u="sng"/>
              <a:t>Suppresswarning annotation: </a:t>
            </a:r>
          </a:p>
          <a:p>
            <a:pPr lvl="1"/>
            <a:r>
              <a:rPr lang="en-US" altLang="en-US" sz="2000"/>
              <a:t>To ensure that the compiler will shield the warning message in the annotated elements and also in all of its sub-elements</a:t>
            </a:r>
          </a:p>
          <a:p>
            <a:endParaRPr lang="en-US" altLang="en-US"/>
          </a:p>
        </p:txBody>
      </p:sp>
      <p:sp>
        <p:nvSpPr>
          <p:cNvPr id="23556" name="Slide Number Placeholder 4">
            <a:extLst>
              <a:ext uri="{FF2B5EF4-FFF2-40B4-BE49-F238E27FC236}">
                <a16:creationId xmlns:a16="http://schemas.microsoft.com/office/drawing/2014/main" id="{57A1D222-EE00-B53D-A1E4-C2E36EE3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FC5FEB-7C57-5348-BCCF-376912B9F24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59974912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17DECE21-B41E-D851-B8C3-B1ACD885DB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Reflection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2A0783DD-17E5-93AA-9DA7-F6C880A01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/>
              <a:t>Process by which a program can observe and modify its own structure and behavior at runtime</a:t>
            </a:r>
            <a:r>
              <a:rPr lang="en-US" altLang="en-US"/>
              <a:t>.</a:t>
            </a:r>
          </a:p>
          <a:p>
            <a:endParaRPr lang="en-US" altLang="en-US"/>
          </a:p>
          <a:p>
            <a:pPr lvl="1">
              <a:lnSpc>
                <a:spcPct val="105000"/>
              </a:lnSpc>
            </a:pPr>
            <a:r>
              <a:rPr lang="en-US" altLang="en-US" sz="2000"/>
              <a:t>Part of java.lang.reflection</a:t>
            </a:r>
          </a:p>
          <a:p>
            <a:endParaRPr lang="en-US" altLang="en-US"/>
          </a:p>
          <a:p>
            <a:r>
              <a:rPr lang="en-US" altLang="en-US" b="1" i="1"/>
              <a:t>Inspection</a:t>
            </a:r>
            <a:r>
              <a:rPr lang="en-US" altLang="en-US" i="1"/>
              <a:t>: </a:t>
            </a:r>
          </a:p>
          <a:p>
            <a:pPr lvl="1">
              <a:lnSpc>
                <a:spcPct val="200000"/>
              </a:lnSpc>
            </a:pPr>
            <a:r>
              <a:rPr lang="en-US" altLang="en-US" sz="2000" i="1"/>
              <a:t>analyzing objects and types to gather information about their definition and behavior</a:t>
            </a:r>
            <a:r>
              <a:rPr lang="en-US" altLang="en-US" sz="2000"/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en-US" sz="2000"/>
              <a:t>Find the run-time type information of an object</a:t>
            </a:r>
          </a:p>
          <a:p>
            <a:pPr lvl="1">
              <a:lnSpc>
                <a:spcPct val="200000"/>
              </a:lnSpc>
            </a:pPr>
            <a:r>
              <a:rPr lang="en-US" altLang="en-US" sz="2000"/>
              <a:t>Find information about a type (supertypes, interfaces, members) </a:t>
            </a:r>
          </a:p>
          <a:p>
            <a:endParaRPr lang="en-US" altLang="en-US" sz="2400"/>
          </a:p>
          <a:p>
            <a:endParaRPr lang="en-US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E5220-70A5-2155-D246-F0FF11A15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>
            <a:extLst>
              <a:ext uri="{FF2B5EF4-FFF2-40B4-BE49-F238E27FC236}">
                <a16:creationId xmlns:a16="http://schemas.microsoft.com/office/drawing/2014/main" id="{09D98FB7-8AD2-C1E3-0E05-C6EC9FA1B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Hand Of Sean"/>
              </a:rPr>
              <a:t>Defining Annotations</a:t>
            </a:r>
            <a:br>
              <a:rPr lang="en-US" altLang="en-US">
                <a:latin typeface="Hand Of Sean"/>
              </a:rPr>
            </a:br>
            <a:endParaRPr lang="en-US" altLang="en-US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84A1ADBC-8E44-7AEB-1DFD-8E0454DE6B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Start  with the symbol </a:t>
            </a:r>
            <a:r>
              <a:rPr lang="en-US" altLang="en-US" b="1"/>
              <a:t>@ </a:t>
            </a:r>
            <a:r>
              <a:rPr lang="en-US" altLang="en-US"/>
              <a:t>followed by keyword </a:t>
            </a:r>
            <a:r>
              <a:rPr lang="en-US" altLang="en-US" b="1"/>
              <a:t>interface</a:t>
            </a:r>
            <a:r>
              <a:rPr lang="en-US" altLang="en-US"/>
              <a:t>  and  </a:t>
            </a:r>
            <a:r>
              <a:rPr lang="en-US" altLang="en-US" b="1"/>
              <a:t>annotation name</a:t>
            </a:r>
            <a:r>
              <a:rPr lang="en-US" altLang="en-US"/>
              <a:t>.</a:t>
            </a:r>
          </a:p>
          <a:p>
            <a:endParaRPr lang="en-US" altLang="en-US"/>
          </a:p>
          <a:p>
            <a:r>
              <a:rPr lang="en-US" altLang="en-US"/>
              <a:t>Method declaration should not throw any exception.</a:t>
            </a:r>
          </a:p>
          <a:p>
            <a:endParaRPr lang="en-US" altLang="en-US"/>
          </a:p>
          <a:p>
            <a:r>
              <a:rPr lang="en-US" altLang="en-US"/>
              <a:t>Method declaration should not contain any parameter.</a:t>
            </a:r>
          </a:p>
          <a:p>
            <a:endParaRPr lang="en-US" altLang="en-US"/>
          </a:p>
          <a:p>
            <a:r>
              <a:rPr lang="en-US" altLang="en-US"/>
              <a:t>Method using annotations should return a value or an collection of  one of the types given below:</a:t>
            </a:r>
          </a:p>
          <a:p>
            <a:pPr lvl="1"/>
            <a:r>
              <a:rPr lang="en-US" altLang="en-US" sz="2000"/>
              <a:t>String</a:t>
            </a:r>
          </a:p>
          <a:p>
            <a:pPr lvl="1"/>
            <a:r>
              <a:rPr lang="en-US" altLang="en-US" sz="2000"/>
              <a:t>Primitive</a:t>
            </a:r>
          </a:p>
          <a:p>
            <a:pPr lvl="1"/>
            <a:r>
              <a:rPr lang="en-US" altLang="en-US" sz="2000"/>
              <a:t>Enum</a:t>
            </a:r>
          </a:p>
          <a:p>
            <a:pPr lvl="1"/>
            <a:r>
              <a:rPr lang="en-US" altLang="en-US" sz="2000"/>
              <a:t>Object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24580" name="Slide Number Placeholder 4">
            <a:extLst>
              <a:ext uri="{FF2B5EF4-FFF2-40B4-BE49-F238E27FC236}">
                <a16:creationId xmlns:a16="http://schemas.microsoft.com/office/drawing/2014/main" id="{755E410E-E6B7-9173-6288-3EB74682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550E00-4229-4844-BE00-6D45AD748B6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02445602"/>
      </p:ext>
    </p:extLst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1E3BC-06F9-0DF6-667B-BBFF7D26D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>
            <a:extLst>
              <a:ext uri="{FF2B5EF4-FFF2-40B4-BE49-F238E27FC236}">
                <a16:creationId xmlns:a16="http://schemas.microsoft.com/office/drawing/2014/main" id="{F5B56B50-6BB9-C708-8565-804E40D54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19381D8-C935-A2C6-5EE6-AA1683920E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25000"/>
              </a:lnSpc>
              <a:buFontTx/>
              <a:buNone/>
            </a:pPr>
            <a:r>
              <a:rPr lang="en-US" altLang="en-US" sz="1800"/>
              <a:t>@interface MyAnnotation {</a:t>
            </a:r>
          </a:p>
          <a:p>
            <a:pPr lvl="1">
              <a:lnSpc>
                <a:spcPct val="125000"/>
              </a:lnSpc>
              <a:buFontTx/>
              <a:buNone/>
            </a:pPr>
            <a:r>
              <a:rPr lang="en-US" altLang="en-US" sz="1800"/>
              <a:t> String stringValue();</a:t>
            </a:r>
          </a:p>
          <a:p>
            <a:pPr lvl="1">
              <a:lnSpc>
                <a:spcPct val="125000"/>
              </a:lnSpc>
              <a:buFontTx/>
              <a:buNone/>
            </a:pPr>
            <a:r>
              <a:rPr lang="en-US" altLang="en-US" sz="1800"/>
              <a:t>  int intValue();</a:t>
            </a:r>
          </a:p>
          <a:p>
            <a:pPr lvl="1">
              <a:lnSpc>
                <a:spcPct val="125000"/>
              </a:lnSpc>
              <a:buFontTx/>
              <a:buNone/>
            </a:pPr>
            <a:r>
              <a:rPr lang="en-US" altLang="en-US" sz="1800"/>
              <a:t> }</a:t>
            </a:r>
          </a:p>
          <a:p>
            <a:pPr lvl="1">
              <a:lnSpc>
                <a:spcPct val="125000"/>
              </a:lnSpc>
              <a:buFontTx/>
              <a:buNone/>
            </a:pPr>
            <a:r>
              <a:rPr lang="en-US" altLang="en-US" sz="1800"/>
              <a:t>public class MainClass {</a:t>
            </a:r>
          </a:p>
          <a:p>
            <a:pPr lvl="1">
              <a:lnSpc>
                <a:spcPct val="125000"/>
              </a:lnSpc>
              <a:buFontTx/>
              <a:buNone/>
            </a:pPr>
            <a:r>
              <a:rPr lang="en-US" altLang="en-US" sz="1800"/>
              <a:t> </a:t>
            </a:r>
          </a:p>
          <a:p>
            <a:pPr lvl="1">
              <a:lnSpc>
                <a:spcPct val="125000"/>
              </a:lnSpc>
              <a:buFontTx/>
              <a:buNone/>
            </a:pPr>
            <a:r>
              <a:rPr lang="en-US" altLang="en-US" sz="1800"/>
              <a:t>@MyAnnotation(stringValue = "Annotation Example", intValue = 100)</a:t>
            </a:r>
          </a:p>
          <a:p>
            <a:pPr lvl="1">
              <a:lnSpc>
                <a:spcPct val="125000"/>
              </a:lnSpc>
              <a:buFontTx/>
              <a:buNone/>
            </a:pPr>
            <a:r>
              <a:rPr lang="en-US" altLang="en-US" sz="1800"/>
              <a:t>    public static void myMethod() {</a:t>
            </a:r>
          </a:p>
          <a:p>
            <a:pPr lvl="1">
              <a:lnSpc>
                <a:spcPct val="125000"/>
              </a:lnSpc>
              <a:buFontTx/>
              <a:buNone/>
            </a:pPr>
            <a:r>
              <a:rPr lang="en-US" altLang="en-US" sz="1800"/>
              <a:t>}</a:t>
            </a:r>
          </a:p>
          <a:p>
            <a:pPr lvl="1">
              <a:lnSpc>
                <a:spcPct val="125000"/>
              </a:lnSpc>
              <a:buFontTx/>
              <a:buNone/>
            </a:pPr>
            <a:endParaRPr lang="en-US" altLang="en-US" sz="1800"/>
          </a:p>
          <a:p>
            <a:pPr lvl="1">
              <a:lnSpc>
                <a:spcPct val="125000"/>
              </a:lnSpc>
              <a:buFontTx/>
              <a:buNone/>
            </a:pPr>
            <a:r>
              <a:rPr lang="en-US" altLang="en-US" sz="1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49695"/>
      </p:ext>
    </p:extLst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6030E-F21B-75F6-B4D9-804702653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>
            <a:extLst>
              <a:ext uri="{FF2B5EF4-FFF2-40B4-BE49-F238E27FC236}">
                <a16:creationId xmlns:a16="http://schemas.microsoft.com/office/drawing/2014/main" id="{EC4EAA5B-6661-75E9-254A-82A82681D3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Hand Of Sean"/>
              </a:rPr>
              <a:t>Annotation Types</a:t>
            </a:r>
            <a:br>
              <a:rPr lang="en-US" altLang="en-US">
                <a:latin typeface="Hand Of Sean"/>
              </a:rPr>
            </a:br>
            <a:endParaRPr lang="en-US" altLang="en-US"/>
          </a:p>
        </p:txBody>
      </p:sp>
      <p:sp>
        <p:nvSpPr>
          <p:cNvPr id="26627" name="Content Placeholder 4">
            <a:extLst>
              <a:ext uri="{FF2B5EF4-FFF2-40B4-BE49-F238E27FC236}">
                <a16:creationId xmlns:a16="http://schemas.microsoft.com/office/drawing/2014/main" id="{36F176E7-6447-3D0A-522E-58533D7CEC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/>
              <a:t>Three types of annotations</a:t>
            </a:r>
          </a:p>
          <a:p>
            <a:pPr lvl="1"/>
            <a:r>
              <a:rPr lang="en-US" altLang="en-US" sz="2000"/>
              <a:t>Marker, Simple Values, Multiple Values</a:t>
            </a:r>
          </a:p>
          <a:p>
            <a:endParaRPr lang="en-US" altLang="en-US" sz="1800" b="1"/>
          </a:p>
          <a:p>
            <a:r>
              <a:rPr lang="en-US" altLang="en-US" sz="1800" b="1"/>
              <a:t>Marker:</a:t>
            </a:r>
          </a:p>
          <a:p>
            <a:pPr lvl="1"/>
            <a:r>
              <a:rPr lang="en-US" altLang="en-US" sz="1800"/>
              <a:t> Like the marker interface, they  do not contain any elements except the name itself.</a:t>
            </a:r>
          </a:p>
          <a:p>
            <a:pPr lvl="1"/>
            <a:r>
              <a:rPr lang="en-US" altLang="en-US" sz="1800"/>
              <a:t>@Override and @Deprecated are marker annotations.</a:t>
            </a:r>
          </a:p>
          <a:p>
            <a:endParaRPr lang="en-US" altLang="en-US" sz="1800"/>
          </a:p>
          <a:p>
            <a:pPr lvl="1">
              <a:buFontTx/>
              <a:buNone/>
            </a:pPr>
            <a:r>
              <a:rPr lang="en-US" altLang="en-US" sz="1800"/>
              <a:t>public @interface Example{</a:t>
            </a:r>
          </a:p>
          <a:p>
            <a:pPr lvl="1">
              <a:buFontTx/>
              <a:buNone/>
            </a:pPr>
            <a:r>
              <a:rPr lang="en-US" altLang="en-US" sz="1800"/>
              <a:t> }</a:t>
            </a:r>
          </a:p>
          <a:p>
            <a:pPr lvl="1">
              <a:buFontTx/>
              <a:buNone/>
            </a:pPr>
            <a:endParaRPr lang="en-US" altLang="en-US" sz="1800"/>
          </a:p>
          <a:p>
            <a:pPr lvl="1">
              <a:buFontTx/>
              <a:buNone/>
            </a:pPr>
            <a:r>
              <a:rPr lang="en-US" altLang="en-US" sz="1800"/>
              <a:t> @Example</a:t>
            </a:r>
          </a:p>
          <a:p>
            <a:pPr lvl="1">
              <a:buFontTx/>
              <a:buNone/>
            </a:pPr>
            <a:r>
              <a:rPr lang="en-US" altLang="en-US" sz="1800"/>
              <a:t> public void anymethod() {</a:t>
            </a:r>
          </a:p>
          <a:p>
            <a:pPr lvl="1">
              <a:buFontTx/>
              <a:buNone/>
            </a:pPr>
            <a:r>
              <a:rPr lang="en-US" altLang="en-US" sz="1800"/>
              <a:t>  </a:t>
            </a:r>
          </a:p>
          <a:p>
            <a:pPr lvl="1">
              <a:buFontTx/>
              <a:buNone/>
            </a:pPr>
            <a:r>
              <a:rPr lang="en-US" altLang="en-US" sz="1800"/>
              <a:t>} </a:t>
            </a:r>
          </a:p>
          <a:p>
            <a:pPr lvl="1"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449718206"/>
      </p:ext>
    </p:extLst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F10AE-F5B2-0BB7-BEA7-60CC9214C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5">
            <a:extLst>
              <a:ext uri="{FF2B5EF4-FFF2-40B4-BE49-F238E27FC236}">
                <a16:creationId xmlns:a16="http://schemas.microsoft.com/office/drawing/2014/main" id="{74B77B4D-9A4D-22CA-1BF0-B5049CF38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Hand Of Sean"/>
              </a:rPr>
              <a:t>Annotation Type</a:t>
            </a:r>
            <a:br>
              <a:rPr lang="en-US" altLang="en-US">
                <a:latin typeface="Hand Of Sean"/>
              </a:rPr>
            </a:br>
            <a:endParaRPr lang="en-US" altLang="en-US"/>
          </a:p>
        </p:txBody>
      </p:sp>
      <p:sp>
        <p:nvSpPr>
          <p:cNvPr id="27651" name="Content Placeholder 6">
            <a:extLst>
              <a:ext uri="{FF2B5EF4-FFF2-40B4-BE49-F238E27FC236}">
                <a16:creationId xmlns:a16="http://schemas.microsoft.com/office/drawing/2014/main" id="{4E0635D5-79EE-8035-379D-3DE710B677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b="1" u="sng"/>
              <a:t>Single-value: </a:t>
            </a:r>
          </a:p>
          <a:p>
            <a:pPr lvl="1"/>
            <a:r>
              <a:rPr lang="en-US" altLang="en-US" sz="1800"/>
              <a:t>Provides only single value. </a:t>
            </a:r>
          </a:p>
          <a:p>
            <a:pPr lvl="1"/>
            <a:r>
              <a:rPr lang="en-US" altLang="en-US" sz="1800"/>
              <a:t>Represented with the data and value pair </a:t>
            </a:r>
          </a:p>
          <a:p>
            <a:pPr lvl="1"/>
            <a:r>
              <a:rPr lang="en-US" altLang="en-US" sz="2000"/>
              <a:t>We can provide the default value also.</a:t>
            </a:r>
          </a:p>
          <a:p>
            <a:endParaRPr lang="en-US" altLang="en-US" sz="1800"/>
          </a:p>
          <a:p>
            <a:pPr lvl="1">
              <a:buFontTx/>
              <a:buNone/>
            </a:pPr>
            <a:r>
              <a:rPr lang="en-US" altLang="en-US" sz="1800"/>
              <a:t>public @interface Example{</a:t>
            </a:r>
          </a:p>
          <a:p>
            <a:pPr lvl="1">
              <a:buFontTx/>
              <a:buNone/>
            </a:pPr>
            <a:r>
              <a:rPr lang="en-US" altLang="en-US" sz="1800"/>
              <a:t>         String showSomething();</a:t>
            </a:r>
          </a:p>
          <a:p>
            <a:pPr lvl="1">
              <a:buFontTx/>
              <a:buNone/>
            </a:pPr>
            <a:r>
              <a:rPr lang="en-US" altLang="en-US" sz="1800"/>
              <a:t>}</a:t>
            </a:r>
          </a:p>
          <a:p>
            <a:endParaRPr lang="en-US" altLang="en-US" sz="1800"/>
          </a:p>
          <a:p>
            <a:pPr lvl="1">
              <a:buFontTx/>
              <a:buNone/>
            </a:pPr>
            <a:r>
              <a:rPr lang="en-US" altLang="en-US" sz="1800"/>
              <a:t>@Example ("Hello Wolrd")</a:t>
            </a:r>
          </a:p>
          <a:p>
            <a:pPr lvl="1">
              <a:buFontTx/>
              <a:buNone/>
            </a:pPr>
            <a:r>
              <a:rPr lang="en-US" altLang="en-US" sz="1800"/>
              <a:t>   public void anymethod(){</a:t>
            </a:r>
          </a:p>
          <a:p>
            <a:pPr lvl="1">
              <a:buFontTx/>
              <a:buNone/>
            </a:pPr>
            <a:r>
              <a:rPr lang="en-US" altLang="en-US" sz="1800"/>
              <a:t>}</a:t>
            </a:r>
          </a:p>
          <a:p>
            <a:endParaRPr lang="en-US" altLang="en-US" sz="1800"/>
          </a:p>
        </p:txBody>
      </p:sp>
      <p:sp>
        <p:nvSpPr>
          <p:cNvPr id="27652" name="Slide Number Placeholder 4">
            <a:extLst>
              <a:ext uri="{FF2B5EF4-FFF2-40B4-BE49-F238E27FC236}">
                <a16:creationId xmlns:a16="http://schemas.microsoft.com/office/drawing/2014/main" id="{CA2CD893-B7A6-293B-10DC-6E31DA76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8AFBAB-A97C-4A4E-AD75-33B159CD43D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04935096"/>
      </p:ext>
    </p:extLst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B968D-984C-43FB-8149-54280D8F4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5">
            <a:extLst>
              <a:ext uri="{FF2B5EF4-FFF2-40B4-BE49-F238E27FC236}">
                <a16:creationId xmlns:a16="http://schemas.microsoft.com/office/drawing/2014/main" id="{7AF24D02-9F4B-A8EE-7A78-3631A738BF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>
                <a:latin typeface="Hand Of Sean"/>
              </a:rPr>
            </a:br>
            <a:r>
              <a:rPr lang="en-US" altLang="en-US">
                <a:latin typeface="Hand Of Sean"/>
              </a:rPr>
              <a:t>Annotation Type</a:t>
            </a:r>
            <a:br>
              <a:rPr lang="en-US" altLang="en-US">
                <a:latin typeface="Hand Of Sean"/>
              </a:rPr>
            </a:br>
            <a:endParaRPr lang="en-US" altLang="en-US"/>
          </a:p>
        </p:txBody>
      </p:sp>
      <p:sp>
        <p:nvSpPr>
          <p:cNvPr id="28675" name="Content Placeholder 6">
            <a:extLst>
              <a:ext uri="{FF2B5EF4-FFF2-40B4-BE49-F238E27FC236}">
                <a16:creationId xmlns:a16="http://schemas.microsoft.com/office/drawing/2014/main" id="{D328B570-2847-52D2-3980-4E51AFC34E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altLang="en-US" b="1" u="sng"/>
              <a:t>Multi-value or Full-value:</a:t>
            </a:r>
            <a:r>
              <a:rPr lang="en-US" altLang="en-US"/>
              <a:t> </a:t>
            </a:r>
          </a:p>
          <a:p>
            <a:pPr lvl="1"/>
            <a:r>
              <a:rPr lang="en-US" altLang="en-US" sz="2000"/>
              <a:t>The annotations can have multiple data members.</a:t>
            </a:r>
          </a:p>
          <a:p>
            <a:pPr lvl="1"/>
            <a:r>
              <a:rPr lang="en-US" altLang="en-US" sz="2000"/>
              <a:t>Used to  pass the values to all the data members.</a:t>
            </a:r>
          </a:p>
          <a:p>
            <a:endParaRPr lang="en-US" altLang="en-US"/>
          </a:p>
          <a:p>
            <a:pPr lvl="1">
              <a:buFontTx/>
              <a:buNone/>
            </a:pPr>
            <a:r>
              <a:rPr lang="en-US" altLang="en-US" sz="2000"/>
              <a:t>public @interface Example{</a:t>
            </a:r>
          </a:p>
          <a:p>
            <a:pPr lvl="1">
              <a:buFontTx/>
              <a:buNone/>
            </a:pPr>
            <a:r>
              <a:rPr lang="en-US" altLang="en-US" sz="2000"/>
              <a:t> String showSomething();</a:t>
            </a:r>
          </a:p>
          <a:p>
            <a:pPr lvl="1">
              <a:buFontTx/>
              <a:buNone/>
            </a:pPr>
            <a:r>
              <a:rPr lang="en-US" altLang="en-US" sz="2000"/>
              <a:t>    int num();</a:t>
            </a:r>
          </a:p>
          <a:p>
            <a:pPr lvl="1">
              <a:buFontTx/>
              <a:buNone/>
            </a:pPr>
            <a:r>
              <a:rPr lang="en-US" altLang="en-US" sz="2000"/>
              <a:t>   String name();</a:t>
            </a:r>
          </a:p>
          <a:p>
            <a:pPr lvl="1">
              <a:buFontTx/>
              <a:buNone/>
            </a:pPr>
            <a:r>
              <a:rPr lang="en-US" altLang="en-US" sz="2000"/>
              <a:t> }</a:t>
            </a:r>
          </a:p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@Example (showSomething = “Hello World", num=15, name=“ramesh" )</a:t>
            </a:r>
          </a:p>
          <a:p>
            <a:pPr lvl="1">
              <a:buFontTx/>
              <a:buNone/>
            </a:pPr>
            <a:r>
              <a:rPr lang="en-US" altLang="en-US" sz="2000"/>
              <a:t>     public void anymethod {  </a:t>
            </a:r>
          </a:p>
          <a:p>
            <a:pPr lvl="1">
              <a:buFontTx/>
              <a:buNone/>
            </a:pPr>
            <a:r>
              <a:rPr lang="en-US" altLang="en-US" sz="2000"/>
              <a:t>                 // code here</a:t>
            </a:r>
          </a:p>
          <a:p>
            <a:pPr lvl="1">
              <a:buFontTx/>
              <a:buNone/>
            </a:pPr>
            <a:r>
              <a:rPr lang="en-US" altLang="en-US" sz="2000"/>
              <a:t>     }</a:t>
            </a:r>
          </a:p>
          <a:p>
            <a:endParaRPr lang="en-US" altLang="en-US"/>
          </a:p>
        </p:txBody>
      </p:sp>
      <p:sp>
        <p:nvSpPr>
          <p:cNvPr id="28676" name="Slide Number Placeholder 4">
            <a:extLst>
              <a:ext uri="{FF2B5EF4-FFF2-40B4-BE49-F238E27FC236}">
                <a16:creationId xmlns:a16="http://schemas.microsoft.com/office/drawing/2014/main" id="{56055B4D-ED52-F208-4C11-3ADA5951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FD8388-94F2-A54F-82E8-5E4B7F76A9B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82488737"/>
      </p:ext>
    </p:extLst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69DF9-6097-AE31-EBBF-B1C88744B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5">
            <a:extLst>
              <a:ext uri="{FF2B5EF4-FFF2-40B4-BE49-F238E27FC236}">
                <a16:creationId xmlns:a16="http://schemas.microsoft.com/office/drawing/2014/main" id="{59042193-6A71-CC1F-3020-7D91136309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Hand Of Sean"/>
              </a:rPr>
              <a:t>META -Annotations</a:t>
            </a:r>
            <a:br>
              <a:rPr lang="en-US" altLang="en-US">
                <a:latin typeface="Hand Of Sean"/>
              </a:rPr>
            </a:br>
            <a:endParaRPr lang="en-US" altLang="en-US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79861E90-73D2-FF5E-6BC9-84B1890FE9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altLang="en-US" b="1" u="sng"/>
              <a:t>Target annotation: </a:t>
            </a:r>
          </a:p>
          <a:p>
            <a:pPr lvl="1"/>
            <a:r>
              <a:rPr lang="en-US" altLang="en-US" sz="2000"/>
              <a:t>specifies the elements of a class to which annotation is to be applied. </a:t>
            </a:r>
          </a:p>
          <a:p>
            <a:r>
              <a:rPr lang="en-US" altLang="en-US" b="1"/>
              <a:t>@Target(ElementType.TYPE)</a:t>
            </a:r>
            <a:r>
              <a:rPr lang="en-US" altLang="en-US"/>
              <a:t>    </a:t>
            </a:r>
          </a:p>
          <a:p>
            <a:pPr lvl="1"/>
            <a:r>
              <a:rPr lang="en-US" altLang="en-US" sz="2000"/>
              <a:t> applicable to any element of a class.</a:t>
            </a:r>
          </a:p>
          <a:p>
            <a:r>
              <a:rPr lang="en-US" altLang="en-US" b="1"/>
              <a:t>@Target(ElementType.FIELD)</a:t>
            </a:r>
            <a:r>
              <a:rPr lang="en-US" altLang="en-US"/>
              <a:t>  </a:t>
            </a:r>
          </a:p>
          <a:p>
            <a:pPr lvl="1"/>
            <a:r>
              <a:rPr lang="en-US" altLang="en-US" sz="2000"/>
              <a:t>  applicable to field or property.</a:t>
            </a:r>
          </a:p>
          <a:p>
            <a:r>
              <a:rPr lang="en-US" altLang="en-US" b="1"/>
              <a:t>@Target(ElementType.PARAMETER)</a:t>
            </a:r>
            <a:r>
              <a:rPr lang="en-US" altLang="en-US"/>
              <a:t>  </a:t>
            </a:r>
          </a:p>
          <a:p>
            <a:pPr lvl="1"/>
            <a:r>
              <a:rPr lang="en-US" altLang="en-US" sz="2000"/>
              <a:t> applicable to the parameters of a method.</a:t>
            </a:r>
          </a:p>
          <a:p>
            <a:r>
              <a:rPr lang="en-US" altLang="en-US" b="1"/>
              <a:t>@Target(ElementType.LOCAL_VARIABLE)</a:t>
            </a:r>
            <a:r>
              <a:rPr lang="en-US" altLang="en-US"/>
              <a:t>  </a:t>
            </a:r>
          </a:p>
          <a:p>
            <a:pPr lvl="1"/>
            <a:r>
              <a:rPr lang="en-US" altLang="en-US" sz="2000"/>
              <a:t>applicable to local variables.</a:t>
            </a:r>
          </a:p>
          <a:p>
            <a:r>
              <a:rPr lang="en-US" altLang="en-US" b="1"/>
              <a:t>@Target(ElementType.METHOD)</a:t>
            </a:r>
            <a:r>
              <a:rPr lang="en-US" altLang="en-US"/>
              <a:t>  </a:t>
            </a:r>
          </a:p>
          <a:p>
            <a:pPr lvl="1"/>
            <a:r>
              <a:rPr lang="en-US" altLang="en-US" sz="2000"/>
              <a:t>applicable to method level annotation.</a:t>
            </a:r>
          </a:p>
          <a:p>
            <a:r>
              <a:rPr lang="en-US" altLang="en-US" b="1"/>
              <a:t>@Target(ElementType.CONSTRUCTOR) </a:t>
            </a:r>
            <a:r>
              <a:rPr lang="en-US" altLang="en-US"/>
              <a:t> </a:t>
            </a:r>
          </a:p>
          <a:p>
            <a:pPr lvl="1"/>
            <a:r>
              <a:rPr lang="en-US" altLang="en-US" sz="2000"/>
              <a:t>applicable to constructors.</a:t>
            </a:r>
          </a:p>
          <a:p>
            <a:endParaRPr lang="en-US" altLang="en-US"/>
          </a:p>
        </p:txBody>
      </p:sp>
      <p:sp>
        <p:nvSpPr>
          <p:cNvPr id="29700" name="Slide Number Placeholder 4">
            <a:extLst>
              <a:ext uri="{FF2B5EF4-FFF2-40B4-BE49-F238E27FC236}">
                <a16:creationId xmlns:a16="http://schemas.microsoft.com/office/drawing/2014/main" id="{27219610-62F1-D527-3E36-1DA593DE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3ACB71-048D-A942-A9F4-F4F137BBB83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63075140"/>
      </p:ext>
    </p:extLst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96F97-68AB-91D6-C4C8-FF8AE7132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3">
            <a:extLst>
              <a:ext uri="{FF2B5EF4-FFF2-40B4-BE49-F238E27FC236}">
                <a16:creationId xmlns:a16="http://schemas.microsoft.com/office/drawing/2014/main" id="{7D84B6C4-84CC-3BB0-86D0-3A77376C56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Hand Of Sean"/>
              </a:rPr>
              <a:t>Example </a:t>
            </a:r>
            <a:br>
              <a:rPr lang="en-US" altLang="en-US">
                <a:latin typeface="Hand Of Sean"/>
              </a:rPr>
            </a:br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601C1E-875B-E7C0-AEB7-CAF93F7F3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>
              <a:buFontTx/>
              <a:buNone/>
              <a:defRPr/>
            </a:pPr>
            <a:r>
              <a:rPr lang="en-US" dirty="0"/>
              <a:t>@Target(</a:t>
            </a:r>
            <a:r>
              <a:rPr lang="en-US" dirty="0" err="1"/>
              <a:t>ElementType.METHOD</a:t>
            </a:r>
            <a:r>
              <a:rPr lang="en-US" dirty="0"/>
              <a:t>)</a:t>
            </a:r>
          </a:p>
          <a:p>
            <a:pPr lvl="1">
              <a:buFontTx/>
              <a:buNone/>
              <a:defRPr/>
            </a:pPr>
            <a:r>
              <a:rPr lang="en-US" dirty="0"/>
              <a:t> public @interface Example{</a:t>
            </a:r>
          </a:p>
          <a:p>
            <a:pPr lvl="1">
              <a:buFontTx/>
              <a:buNone/>
              <a:defRPr/>
            </a:pPr>
            <a:r>
              <a:rPr lang="en-US" dirty="0"/>
              <a:t>          public String show();</a:t>
            </a:r>
          </a:p>
          <a:p>
            <a:pPr lvl="1">
              <a:buFontTx/>
              <a:buNone/>
              <a:defRPr/>
            </a:pPr>
            <a:r>
              <a:rPr lang="en-US" dirty="0"/>
              <a:t>    }</a:t>
            </a:r>
          </a:p>
          <a:p>
            <a:pPr lvl="1">
              <a:buFontTx/>
              <a:buNone/>
              <a:defRPr/>
            </a:pPr>
            <a:endParaRPr lang="en-US" dirty="0"/>
          </a:p>
          <a:p>
            <a:pPr lvl="1">
              <a:buFontTx/>
              <a:buNone/>
              <a:defRPr/>
            </a:pPr>
            <a:endParaRPr lang="en-US" dirty="0"/>
          </a:p>
          <a:p>
            <a:pPr lvl="1">
              <a:buFontTx/>
              <a:buNone/>
              <a:defRPr/>
            </a:pPr>
            <a:r>
              <a:rPr lang="en-US" dirty="0"/>
              <a:t>@Example(show="Hello World")</a:t>
            </a:r>
          </a:p>
          <a:p>
            <a:pPr lvl="1">
              <a:buFontTx/>
              <a:buNone/>
              <a:defRPr/>
            </a:pPr>
            <a:r>
              <a:rPr lang="en-US" dirty="0"/>
              <a:t>     public void show() {</a:t>
            </a:r>
          </a:p>
          <a:p>
            <a:pPr lvl="1">
              <a:buFontTx/>
              <a:buNone/>
              <a:defRPr/>
            </a:pPr>
            <a:r>
              <a:rPr lang="en-US" dirty="0"/>
              <a:t>          </a:t>
            </a:r>
            <a:r>
              <a:rPr lang="en-US" dirty="0" err="1"/>
              <a:t>System.out.printf</a:t>
            </a:r>
            <a:r>
              <a:rPr lang="en-US" dirty="0"/>
              <a:t>(“Using Method annotation");</a:t>
            </a:r>
          </a:p>
          <a:p>
            <a:pPr lvl="1">
              <a:buFontTx/>
              <a:buNone/>
              <a:defRPr/>
            </a:pPr>
            <a:r>
              <a:rPr lang="en-US" dirty="0"/>
              <a:t>      }</a:t>
            </a:r>
          </a:p>
          <a:p>
            <a:pPr lvl="1">
              <a:buFontTx/>
              <a:buNone/>
              <a:defRPr/>
            </a:pPr>
            <a:r>
              <a:rPr lang="en-US" dirty="0"/>
              <a:t> </a:t>
            </a:r>
          </a:p>
          <a:p>
            <a:pPr lvl="1">
              <a:buFontTx/>
              <a:buNone/>
              <a:defRPr/>
            </a:pPr>
            <a:endParaRPr lang="en-US" dirty="0"/>
          </a:p>
          <a:p>
            <a:pPr lvl="1">
              <a:buFontTx/>
              <a:buNone/>
              <a:defRPr/>
            </a:pPr>
            <a:r>
              <a:rPr lang="en-US" dirty="0"/>
              <a:t>public class </a:t>
            </a:r>
            <a:r>
              <a:rPr lang="en-US" dirty="0" err="1"/>
              <a:t>Test_Annotations</a:t>
            </a:r>
            <a:r>
              <a:rPr lang="en-US" dirty="0"/>
              <a:t> {</a:t>
            </a:r>
          </a:p>
          <a:p>
            <a:pPr lvl="1">
              <a:buFontTx/>
              <a:buNone/>
              <a:defRPr/>
            </a:pPr>
            <a:r>
              <a:rPr lang="en-US" dirty="0"/>
              <a:t>      public static void main(String </a:t>
            </a:r>
            <a:r>
              <a:rPr lang="en-US" dirty="0" err="1"/>
              <a:t>arg</a:t>
            </a:r>
            <a:r>
              <a:rPr lang="en-US" dirty="0"/>
              <a:t>[]) {</a:t>
            </a:r>
          </a:p>
          <a:p>
            <a:pPr lvl="1">
              <a:buFontTx/>
              <a:buNone/>
              <a:defRPr/>
            </a:pPr>
            <a:r>
              <a:rPr lang="en-US" dirty="0"/>
              <a:t>               new </a:t>
            </a:r>
            <a:r>
              <a:rPr lang="en-US" dirty="0" err="1"/>
              <a:t>Test_Annotations</a:t>
            </a:r>
            <a:r>
              <a:rPr lang="en-US" dirty="0"/>
              <a:t>().show();</a:t>
            </a:r>
          </a:p>
          <a:p>
            <a:pPr lvl="1">
              <a:buFontTx/>
              <a:buNone/>
              <a:defRPr/>
            </a:pPr>
            <a:r>
              <a:rPr lang="en-US" dirty="0"/>
              <a:t> }</a:t>
            </a:r>
          </a:p>
          <a:p>
            <a:pPr lvl="1">
              <a:buFontTx/>
              <a:buNone/>
              <a:defRPr/>
            </a:pPr>
            <a:r>
              <a:rPr lang="en-US" dirty="0"/>
              <a:t> </a:t>
            </a:r>
          </a:p>
          <a:p>
            <a:pPr lvl="1">
              <a:buFontTx/>
              <a:buNone/>
              <a:defRPr/>
            </a:pPr>
            <a:r>
              <a:rPr lang="en-US" dirty="0"/>
              <a:t> </a:t>
            </a:r>
          </a:p>
          <a:p>
            <a:pPr lvl="1">
              <a:buFontTx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26779"/>
      </p:ext>
    </p:extLst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83790-B4B9-016D-AD98-41984FFFB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3">
            <a:extLst>
              <a:ext uri="{FF2B5EF4-FFF2-40B4-BE49-F238E27FC236}">
                <a16:creationId xmlns:a16="http://schemas.microsoft.com/office/drawing/2014/main" id="{FCB63472-E709-84C9-2DFE-55DAC7CA8C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Hand Of Sean"/>
              </a:rPr>
              <a:t>Retention Annotation</a:t>
            </a:r>
            <a:br>
              <a:rPr lang="en-US" altLang="en-US">
                <a:latin typeface="Hand Of Sean"/>
              </a:rPr>
            </a:br>
            <a:endParaRPr lang="en-US" altLang="en-US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033F379A-CB70-81C2-9CBE-819948232A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These annotation specify where and how long annotation with this types are to be retained. </a:t>
            </a:r>
          </a:p>
          <a:p>
            <a:endParaRPr lang="en-US" altLang="en-US" b="1"/>
          </a:p>
          <a:p>
            <a:r>
              <a:rPr lang="en-US" altLang="en-US" b="1"/>
              <a:t>RetentionPolicy.SOURCE: </a:t>
            </a:r>
          </a:p>
          <a:p>
            <a:pPr lvl="1"/>
            <a:r>
              <a:rPr lang="en-US" altLang="en-US" sz="2000"/>
              <a:t>This type of annotation will be retained only at source level and the compiler will ignore them.</a:t>
            </a:r>
          </a:p>
          <a:p>
            <a:endParaRPr lang="en-US" altLang="en-US" b="1"/>
          </a:p>
          <a:p>
            <a:r>
              <a:rPr lang="en-US" altLang="en-US" b="1"/>
              <a:t>RetentionPolicy.CLASS: </a:t>
            </a:r>
          </a:p>
          <a:p>
            <a:pPr lvl="1"/>
            <a:r>
              <a:rPr lang="en-US" altLang="en-US" sz="2000"/>
              <a:t>This type of annotation will be retained at the compile time the virtual machine (VM) will ignore them.</a:t>
            </a:r>
          </a:p>
          <a:p>
            <a:endParaRPr lang="en-US" altLang="en-US" b="1"/>
          </a:p>
          <a:p>
            <a:r>
              <a:rPr lang="en-US" altLang="en-US" b="1"/>
              <a:t>RetentionPolicy.RUNTIME: </a:t>
            </a:r>
          </a:p>
          <a:p>
            <a:pPr lvl="1"/>
            <a:r>
              <a:rPr lang="en-US" altLang="en-US" sz="2000"/>
              <a:t>Virtual machine will retain  the annotation of this type and they can be read only at run-time.</a:t>
            </a:r>
          </a:p>
        </p:txBody>
      </p:sp>
    </p:spTree>
    <p:extLst>
      <p:ext uri="{BB962C8B-B14F-4D97-AF65-F5344CB8AC3E}">
        <p14:creationId xmlns:p14="http://schemas.microsoft.com/office/powerpoint/2010/main" val="2926595462"/>
      </p:ext>
    </p:extLst>
  </p:cSld>
  <p:clrMapOvr>
    <a:masterClrMapping/>
  </p:clrMapOvr>
  <p:transition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1AE48-C1BB-B51E-96E6-545440CF1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3">
            <a:extLst>
              <a:ext uri="{FF2B5EF4-FFF2-40B4-BE49-F238E27FC236}">
                <a16:creationId xmlns:a16="http://schemas.microsoft.com/office/drawing/2014/main" id="{ACA7505B-2984-C9FB-E50E-F1A5FB7AE5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Hand Of Sean"/>
              </a:rPr>
              <a:t>annotation processing</a:t>
            </a:r>
            <a:br>
              <a:rPr lang="en-US" altLang="en-US">
                <a:latin typeface="Hand Of Sean"/>
              </a:rPr>
            </a:b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6F3C9-8E2D-2DCF-18D8-9DA0E0E86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can happen on 3 levels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 Introspections</a:t>
            </a:r>
          </a:p>
          <a:p>
            <a:pPr lvl="1">
              <a:defRPr/>
            </a:pPr>
            <a:r>
              <a:rPr lang="en-US" sz="1800" dirty="0">
                <a:ea typeface="+mn-ea"/>
                <a:cs typeface="+mn-cs"/>
              </a:rPr>
              <a:t> process </a:t>
            </a:r>
            <a:r>
              <a:rPr lang="en-US" sz="1800" i="1" dirty="0">
                <a:ea typeface="+mn-ea"/>
                <a:cs typeface="+mn-cs"/>
              </a:rPr>
              <a:t>runtime-visible annotations of their own program </a:t>
            </a:r>
            <a:r>
              <a:rPr lang="en-US" sz="1800" dirty="0">
                <a:ea typeface="+mn-ea"/>
                <a:cs typeface="+mn-cs"/>
              </a:rPr>
              <a:t>elements</a:t>
            </a:r>
          </a:p>
          <a:p>
            <a:pPr lvl="1">
              <a:defRPr/>
            </a:pPr>
            <a:r>
              <a:rPr lang="en-US" sz="1800" dirty="0">
                <a:ea typeface="+mn-ea"/>
                <a:cs typeface="+mn-cs"/>
              </a:rPr>
              <a:t>use reflection and read annotations with RUNTIME retention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Byte code analyzers</a:t>
            </a:r>
          </a:p>
          <a:p>
            <a:pPr lvl="1">
              <a:defRPr/>
            </a:pPr>
            <a:r>
              <a:rPr lang="en-US" sz="1800" dirty="0">
                <a:ea typeface="+mn-ea"/>
                <a:cs typeface="+mn-cs"/>
              </a:rPr>
              <a:t> process annotations in .class files</a:t>
            </a:r>
          </a:p>
          <a:p>
            <a:pPr lvl="1">
              <a:defRPr/>
            </a:pPr>
            <a:r>
              <a:rPr lang="en-US" sz="1800" dirty="0">
                <a:ea typeface="+mn-ea"/>
                <a:cs typeface="+mn-cs"/>
              </a:rPr>
              <a:t>e.g. stub generators</a:t>
            </a:r>
          </a:p>
          <a:p>
            <a:pPr lvl="1">
              <a:defRPr/>
            </a:pPr>
            <a:endParaRPr lang="en-US" sz="1800" dirty="0">
              <a:ea typeface="+mn-ea"/>
              <a:cs typeface="+mn-cs"/>
            </a:endParaRPr>
          </a:p>
          <a:p>
            <a:pPr>
              <a:defRPr/>
            </a:pPr>
            <a:r>
              <a:rPr lang="en-US" sz="2400" dirty="0"/>
              <a:t>Source code analyzers</a:t>
            </a:r>
          </a:p>
          <a:p>
            <a:pPr lvl="1">
              <a:defRPr/>
            </a:pPr>
            <a:r>
              <a:rPr lang="en-US" sz="1800" dirty="0">
                <a:ea typeface="+mn-ea"/>
                <a:cs typeface="+mn-cs"/>
              </a:rPr>
              <a:t>process annotations in Java source code</a:t>
            </a:r>
          </a:p>
          <a:p>
            <a:pPr lvl="1">
              <a:defRPr/>
            </a:pPr>
            <a:r>
              <a:rPr lang="en-US" sz="1800" dirty="0">
                <a:ea typeface="+mn-ea"/>
                <a:cs typeface="+mn-cs"/>
              </a:rPr>
              <a:t>e.g. compilers, documentation generators, class browsers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59171895"/>
      </p:ext>
    </p:extLst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CB4CE-2155-DD5C-EAF2-3BCFF65BB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5">
            <a:extLst>
              <a:ext uri="{FF2B5EF4-FFF2-40B4-BE49-F238E27FC236}">
                <a16:creationId xmlns:a16="http://schemas.microsoft.com/office/drawing/2014/main" id="{083507DF-C218-8ADB-80CB-8FDE89592B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Hand Of Sean"/>
              </a:rPr>
              <a:t>Example</a:t>
            </a:r>
            <a:br>
              <a:rPr lang="en-US" altLang="en-US">
                <a:latin typeface="Hand Of Sean"/>
              </a:rPr>
            </a:br>
            <a:endParaRPr lang="en-US" altLang="en-US"/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3D59FD74-1B42-442D-0E84-0A046DC7F1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 sz="2000"/>
              <a:t>import java.lang.annotation.Retention;</a:t>
            </a:r>
          </a:p>
          <a:p>
            <a:pPr lvl="1">
              <a:buFontTx/>
              <a:buNone/>
            </a:pPr>
            <a:r>
              <a:rPr lang="en-US" altLang="en-US" sz="2000"/>
              <a:t> import java.lang.annotation.RetentionPolicy;</a:t>
            </a:r>
          </a:p>
          <a:p>
            <a:pPr lvl="1">
              <a:buFontTx/>
              <a:buNone/>
            </a:pPr>
            <a:r>
              <a:rPr lang="en-US" altLang="en-US" sz="2000"/>
              <a:t> import java.lang.reflect.Method;</a:t>
            </a:r>
          </a:p>
          <a:p>
            <a:pPr lvl="1">
              <a:buFontTx/>
              <a:buNone/>
            </a:pPr>
            <a:r>
              <a:rPr lang="en-US" altLang="en-US" sz="2000"/>
              <a:t> </a:t>
            </a:r>
          </a:p>
          <a:p>
            <a:endParaRPr lang="en-US" altLang="en-US"/>
          </a:p>
          <a:p>
            <a:pPr lvl="1">
              <a:buFontTx/>
              <a:buNone/>
            </a:pPr>
            <a:r>
              <a:rPr lang="en-US" altLang="en-US" sz="2000"/>
              <a:t>@Retention(RetentionPolicy.RUNTIME)</a:t>
            </a:r>
          </a:p>
          <a:p>
            <a:pPr lvl="1">
              <a:buFontTx/>
              <a:buNone/>
            </a:pPr>
            <a:r>
              <a:rPr lang="en-US" altLang="en-US" sz="2000"/>
              <a:t> @interface Example{</a:t>
            </a:r>
          </a:p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     String str() default "Testing";</a:t>
            </a:r>
          </a:p>
          <a:p>
            <a:pPr lvl="1">
              <a:buFontTx/>
              <a:buNone/>
            </a:pPr>
            <a:r>
              <a:rPr lang="en-US" altLang="en-US" sz="2000"/>
              <a:t>     int val() default 9000;</a:t>
            </a:r>
          </a:p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 }</a:t>
            </a:r>
          </a:p>
          <a:p>
            <a:endParaRPr lang="en-US" altLang="en-US"/>
          </a:p>
        </p:txBody>
      </p:sp>
      <p:sp>
        <p:nvSpPr>
          <p:cNvPr id="33796" name="Slide Number Placeholder 4">
            <a:extLst>
              <a:ext uri="{FF2B5EF4-FFF2-40B4-BE49-F238E27FC236}">
                <a16:creationId xmlns:a16="http://schemas.microsoft.com/office/drawing/2014/main" id="{352FA380-4F3C-2E31-32AB-775A6D46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618814-7589-514E-9DC7-12E5147F34C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23624952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>
            <a:extLst>
              <a:ext uri="{FF2B5EF4-FFF2-40B4-BE49-F238E27FC236}">
                <a16:creationId xmlns:a16="http://schemas.microsoft.com/office/drawing/2014/main" id="{E6269FB7-28E1-792A-B8C5-4FFD92E85A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/>
              <a:t>Programming vs Reflecting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7B0E0-040D-5749-89A9-254ED6A669C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2775" y="1143000"/>
            <a:ext cx="8153400" cy="4953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/>
              <a:t>We use reflection to manipulate things that already exist and, normally, are set.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But unlike programming, we are not tied to specific names, types or views.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We have the ability to dynamically change what things are, regardless of how they were written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More specifically, we are modifying objects at runtime.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D0EC8-1259-9CC6-93CD-84500B057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6">
            <a:extLst>
              <a:ext uri="{FF2B5EF4-FFF2-40B4-BE49-F238E27FC236}">
                <a16:creationId xmlns:a16="http://schemas.microsoft.com/office/drawing/2014/main" id="{E82A6A45-4E5C-8F1A-7EE9-55E3668AB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Hand Of Sean"/>
              </a:rPr>
              <a:t>Example</a:t>
            </a:r>
            <a:br>
              <a:rPr lang="en-US" altLang="en-US">
                <a:latin typeface="Hand Of Sean"/>
              </a:rPr>
            </a:br>
            <a:endParaRPr lang="en-US" altLang="en-US"/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80E2E6FE-2B0F-4144-0716-144FD6B7EB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 sz="1800"/>
              <a:t> @Example()</a:t>
            </a:r>
          </a:p>
          <a:p>
            <a:pPr lvl="1">
              <a:buFontTx/>
              <a:buNone/>
            </a:pPr>
            <a:r>
              <a:rPr lang="en-US" altLang="en-US" sz="1800"/>
              <a:t>  public static void myMeth() {  }</a:t>
            </a:r>
          </a:p>
          <a:p>
            <a:pPr lvl="1">
              <a:buFontTx/>
              <a:buNone/>
            </a:pPr>
            <a:endParaRPr lang="en-US" altLang="en-US" sz="1800"/>
          </a:p>
          <a:p>
            <a:pPr lvl="1">
              <a:buFontTx/>
              <a:buNone/>
            </a:pPr>
            <a:endParaRPr lang="en-US" altLang="en-US" sz="1800"/>
          </a:p>
          <a:p>
            <a:pPr lvl="1">
              <a:buFontTx/>
              <a:buNone/>
            </a:pPr>
            <a:r>
              <a:rPr lang="en-US" altLang="en-US" sz="1800"/>
              <a:t>                   Demo ob = new Demo();</a:t>
            </a:r>
          </a:p>
          <a:p>
            <a:pPr lvl="1">
              <a:buFontTx/>
              <a:buNone/>
            </a:pPr>
            <a:endParaRPr lang="en-US" altLang="en-US" sz="1800"/>
          </a:p>
          <a:p>
            <a:pPr lvl="1">
              <a:buFontTx/>
              <a:buNone/>
            </a:pPr>
            <a:r>
              <a:rPr lang="en-US" altLang="en-US" sz="1800"/>
              <a:t>		 Class c = ob.getClass();</a:t>
            </a:r>
          </a:p>
          <a:p>
            <a:pPr lvl="1">
              <a:buFontTx/>
              <a:buNone/>
            </a:pPr>
            <a:endParaRPr lang="en-US" altLang="en-US" sz="1800"/>
          </a:p>
          <a:p>
            <a:pPr lvl="1">
              <a:buFontTx/>
              <a:buNone/>
            </a:pPr>
            <a:r>
              <a:rPr lang="en-US" altLang="en-US" sz="1800"/>
              <a:t>		 Method m = c.getMethod("myMeth");</a:t>
            </a:r>
          </a:p>
          <a:p>
            <a:pPr lvl="1">
              <a:buFontTx/>
              <a:buNone/>
            </a:pPr>
            <a:endParaRPr lang="en-US" altLang="en-US" sz="1800"/>
          </a:p>
          <a:p>
            <a:pPr lvl="1">
              <a:buFontTx/>
              <a:buNone/>
            </a:pPr>
            <a:r>
              <a:rPr lang="en-US" altLang="en-US" sz="1800"/>
              <a:t>		 MyAnno anno = m.getAnnotation(Example.class);</a:t>
            </a:r>
          </a:p>
          <a:p>
            <a:pPr lvl="1">
              <a:buFontTx/>
              <a:buNone/>
            </a:pPr>
            <a:endParaRPr lang="en-US" altLang="en-US" sz="1800"/>
          </a:p>
          <a:p>
            <a:pPr lvl="1">
              <a:buFontTx/>
              <a:buNone/>
            </a:pPr>
            <a:r>
              <a:rPr lang="en-US" altLang="en-US" sz="1800"/>
              <a:t>		   System.out.println(anno.str() + " " + anno.val());</a:t>
            </a:r>
          </a:p>
        </p:txBody>
      </p:sp>
      <p:sp>
        <p:nvSpPr>
          <p:cNvPr id="34820" name="Slide Number Placeholder 4">
            <a:extLst>
              <a:ext uri="{FF2B5EF4-FFF2-40B4-BE49-F238E27FC236}">
                <a16:creationId xmlns:a16="http://schemas.microsoft.com/office/drawing/2014/main" id="{B4A78C38-3786-1FC8-C9E9-2C826141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A5961A-AD15-BF49-9024-EF2A073B60A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33518017"/>
      </p:ext>
    </p:extLst>
  </p:cSld>
  <p:clrMapOvr>
    <a:masterClrMapping/>
  </p:clrMapOvr>
  <p:transition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1E7B9-6405-ABFB-F445-86F04E2F6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5">
            <a:extLst>
              <a:ext uri="{FF2B5EF4-FFF2-40B4-BE49-F238E27FC236}">
                <a16:creationId xmlns:a16="http://schemas.microsoft.com/office/drawing/2014/main" id="{94E64726-A8CD-D17B-C702-3F201B6A45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Hand Of Sean"/>
              </a:rPr>
              <a:t>Reading All the Annotations</a:t>
            </a:r>
            <a:br>
              <a:rPr lang="en-US" altLang="en-US">
                <a:latin typeface="Hand Of Sean"/>
              </a:rPr>
            </a:br>
            <a:endParaRPr lang="en-US" altLang="en-US"/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906E8E1B-5501-4840-0281-8C4A3ED2E5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MainClass ob = new MainClass();</a:t>
            </a:r>
          </a:p>
          <a:p>
            <a:pPr lvl="1">
              <a:buFontTx/>
              <a:buNone/>
            </a:pPr>
            <a:r>
              <a:rPr lang="en-US" altLang="en-US" sz="2000"/>
              <a:t> </a:t>
            </a:r>
          </a:p>
          <a:p>
            <a:pPr lvl="1">
              <a:buFontTx/>
              <a:buNone/>
            </a:pPr>
            <a:r>
              <a:rPr lang="en-US" altLang="en-US" sz="2000"/>
              <a:t> Method m = ob.getClass( ).getMethod("myMethod");</a:t>
            </a:r>
          </a:p>
          <a:p>
            <a:pPr lvl="1">
              <a:buFontTx/>
              <a:buNone/>
            </a:pPr>
            <a:r>
              <a:rPr lang="en-US" altLang="en-US" sz="2000"/>
              <a:t> </a:t>
            </a:r>
          </a:p>
          <a:p>
            <a:pPr lvl="1">
              <a:buFontTx/>
              <a:buNone/>
            </a:pPr>
            <a:r>
              <a:rPr lang="en-US" altLang="en-US" sz="2000"/>
              <a:t> Annotation[] annos = m.getAnnotations();</a:t>
            </a:r>
          </a:p>
          <a:p>
            <a:pPr lvl="1">
              <a:buFontTx/>
              <a:buNone/>
            </a:pPr>
            <a:r>
              <a:rPr lang="en-US" altLang="en-US" sz="2000"/>
              <a:t> </a:t>
            </a:r>
          </a:p>
          <a:p>
            <a:pPr lvl="1">
              <a:buFontTx/>
              <a:buNone/>
            </a:pPr>
            <a:r>
              <a:rPr lang="en-US" altLang="en-US" sz="2000"/>
              <a:t>   System.out.println("All annotations for myMeth:");</a:t>
            </a:r>
          </a:p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 </a:t>
            </a:r>
          </a:p>
          <a:p>
            <a:pPr lvl="1">
              <a:buFontTx/>
              <a:buNone/>
            </a:pPr>
            <a:r>
              <a:rPr lang="en-US" altLang="en-US" sz="2000"/>
              <a:t>for(Annotation a : annos)</a:t>
            </a:r>
          </a:p>
          <a:p>
            <a:pPr lvl="1">
              <a:buFontTx/>
              <a:buNone/>
            </a:pPr>
            <a:r>
              <a:rPr lang="en-US" altLang="en-US" sz="2000"/>
              <a:t> </a:t>
            </a:r>
          </a:p>
          <a:p>
            <a:pPr lvl="1">
              <a:buFontTx/>
              <a:buNone/>
            </a:pPr>
            <a:r>
              <a:rPr lang="en-US" altLang="en-US" sz="2000"/>
              <a:t>        System.out.println(a);</a:t>
            </a:r>
          </a:p>
          <a:p>
            <a:pPr lvl="1">
              <a:buFontTx/>
              <a:buNone/>
            </a:pPr>
            <a:r>
              <a:rPr lang="en-US" altLang="en-US" sz="2000"/>
              <a:t> </a:t>
            </a:r>
          </a:p>
          <a:p>
            <a:pPr lvl="1">
              <a:buFontTx/>
              <a:buNone/>
            </a:pPr>
            <a:r>
              <a:rPr lang="en-US" altLang="en-US" sz="2000"/>
              <a:t>}</a:t>
            </a:r>
          </a:p>
          <a:p>
            <a:pPr lvl="1">
              <a:buFontTx/>
              <a:buNone/>
            </a:pPr>
            <a:endParaRPr lang="en-US" altLang="en-US" sz="2000"/>
          </a:p>
        </p:txBody>
      </p:sp>
      <p:sp>
        <p:nvSpPr>
          <p:cNvPr id="35844" name="Slide Number Placeholder 4">
            <a:extLst>
              <a:ext uri="{FF2B5EF4-FFF2-40B4-BE49-F238E27FC236}">
                <a16:creationId xmlns:a16="http://schemas.microsoft.com/office/drawing/2014/main" id="{528A2F20-4369-2E8D-E9EF-CBC4DC1C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27E93F-0A70-8D47-9935-B2A2FDC106C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993717039"/>
      </p:ext>
    </p:extLst>
  </p:cSld>
  <p:clrMapOvr>
    <a:masterClrMapping/>
  </p:clrMapOvr>
  <p:transition advClick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0F2EB-DAB5-ACC3-6DAB-8666F9621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2EEDDC0F-0DDD-CADE-E3C4-4CC634517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B2D78-9FB5-1B07-978F-AE9E72BC8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import static </a:t>
            </a:r>
            <a:r>
              <a:rPr lang="en-US" sz="2000" b="1" dirty="0" err="1">
                <a:ea typeface="+mn-ea"/>
                <a:cs typeface="+mn-cs"/>
              </a:rPr>
              <a:t>java.lang.annotation.ElementType.TYPE</a:t>
            </a:r>
            <a:r>
              <a:rPr lang="en-US" sz="2000" b="1" dirty="0">
                <a:ea typeface="+mn-ea"/>
                <a:cs typeface="+mn-cs"/>
              </a:rPr>
              <a:t>;</a:t>
            </a:r>
          </a:p>
          <a:p>
            <a:pPr lvl="1"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import static </a:t>
            </a:r>
            <a:r>
              <a:rPr lang="en-US" sz="2000" b="1" dirty="0" err="1">
                <a:ea typeface="+mn-ea"/>
                <a:cs typeface="+mn-cs"/>
              </a:rPr>
              <a:t>java.lang.annotation.RetentionPolicy.RUNTIME</a:t>
            </a:r>
            <a:r>
              <a:rPr lang="en-US" sz="2000" b="1" dirty="0">
                <a:ea typeface="+mn-ea"/>
                <a:cs typeface="+mn-cs"/>
              </a:rPr>
              <a:t>;</a:t>
            </a:r>
          </a:p>
          <a:p>
            <a:pPr lvl="1"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import </a:t>
            </a:r>
            <a:r>
              <a:rPr lang="en-US" sz="2000" b="1" dirty="0" err="1">
                <a:ea typeface="+mn-ea"/>
                <a:cs typeface="+mn-cs"/>
              </a:rPr>
              <a:t>java.lang.annotation.Retention</a:t>
            </a:r>
            <a:r>
              <a:rPr lang="en-US" sz="2000" b="1" dirty="0">
                <a:ea typeface="+mn-ea"/>
                <a:cs typeface="+mn-cs"/>
              </a:rPr>
              <a:t>;</a:t>
            </a:r>
          </a:p>
          <a:p>
            <a:pPr lvl="1"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import </a:t>
            </a:r>
            <a:r>
              <a:rPr lang="en-US" sz="2000" b="1" dirty="0" err="1">
                <a:ea typeface="+mn-ea"/>
                <a:cs typeface="+mn-cs"/>
              </a:rPr>
              <a:t>java.lang.annotation.Target</a:t>
            </a:r>
            <a:r>
              <a:rPr lang="en-US" sz="2000" b="1" dirty="0">
                <a:ea typeface="+mn-ea"/>
                <a:cs typeface="+mn-cs"/>
              </a:rPr>
              <a:t>;</a:t>
            </a:r>
          </a:p>
          <a:p>
            <a:pPr lvl="1">
              <a:buFontTx/>
              <a:buNone/>
              <a:defRPr/>
            </a:pPr>
            <a:endParaRPr lang="en-US" sz="2000" b="1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@Retention(RUNTIME)</a:t>
            </a:r>
          </a:p>
          <a:p>
            <a:pPr lvl="1"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@Target(TYPE)</a:t>
            </a:r>
          </a:p>
          <a:p>
            <a:pPr lvl="1">
              <a:buFontTx/>
              <a:buNone/>
              <a:defRPr/>
            </a:pPr>
            <a:endParaRPr lang="en-US" sz="2000" b="1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public @interface </a:t>
            </a:r>
            <a:r>
              <a:rPr lang="en-US" sz="2000" b="1" dirty="0" err="1">
                <a:ea typeface="+mn-ea"/>
                <a:cs typeface="+mn-cs"/>
              </a:rPr>
              <a:t>DataTable</a:t>
            </a:r>
            <a:r>
              <a:rPr lang="en-US" sz="2000" b="1" dirty="0">
                <a:ea typeface="+mn-ea"/>
                <a:cs typeface="+mn-cs"/>
              </a:rPr>
              <a:t> {</a:t>
            </a:r>
          </a:p>
          <a:p>
            <a:pPr lvl="1"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	 String </a:t>
            </a:r>
            <a:r>
              <a:rPr lang="en-US" sz="2000" b="1" dirty="0" err="1">
                <a:ea typeface="+mn-ea"/>
                <a:cs typeface="+mn-cs"/>
              </a:rPr>
              <a:t>tableName</a:t>
            </a:r>
            <a:r>
              <a:rPr lang="en-US" sz="2000" b="1" dirty="0">
                <a:ea typeface="+mn-ea"/>
                <a:cs typeface="+mn-cs"/>
              </a:rPr>
              <a:t>() ;</a:t>
            </a:r>
          </a:p>
          <a:p>
            <a:pPr lvl="1">
              <a:buFontTx/>
              <a:buNone/>
              <a:defRPr/>
            </a:pPr>
            <a:endParaRPr lang="en-US" sz="2000" b="1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}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306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58CE7-2173-3365-0F38-56C3DCEFD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01209DC0-5296-3FBD-CFE1-66E861E24A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89135-051A-3E9D-6216-0650BE018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@</a:t>
            </a:r>
            <a:r>
              <a:rPr lang="en-US" sz="2000" dirty="0" err="1">
                <a:ea typeface="+mn-ea"/>
                <a:cs typeface="+mn-cs"/>
              </a:rPr>
              <a:t>DataTable</a:t>
            </a:r>
            <a:r>
              <a:rPr lang="en-US" sz="2000" dirty="0">
                <a:ea typeface="+mn-ea"/>
                <a:cs typeface="+mn-cs"/>
              </a:rPr>
              <a:t>(</a:t>
            </a:r>
            <a:r>
              <a:rPr lang="en-US" sz="2000" dirty="0" err="1">
                <a:ea typeface="+mn-ea"/>
                <a:cs typeface="+mn-cs"/>
              </a:rPr>
              <a:t>tableName</a:t>
            </a:r>
            <a:r>
              <a:rPr lang="en-US" sz="2000" dirty="0">
                <a:ea typeface="+mn-ea"/>
                <a:cs typeface="+mn-cs"/>
              </a:rPr>
              <a:t>=“</a:t>
            </a:r>
            <a:r>
              <a:rPr lang="en-US" sz="2000" dirty="0" err="1">
                <a:ea typeface="+mn-ea"/>
                <a:cs typeface="+mn-cs"/>
              </a:rPr>
              <a:t>PersonalLoan</a:t>
            </a:r>
            <a:r>
              <a:rPr lang="en-US" sz="2000" dirty="0">
                <a:ea typeface="+mn-ea"/>
                <a:cs typeface="+mn-cs"/>
              </a:rPr>
              <a:t>")</a:t>
            </a:r>
          </a:p>
          <a:p>
            <a:pPr lvl="1"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public class </a:t>
            </a:r>
            <a:r>
              <a:rPr lang="en-US" sz="2000" b="1" dirty="0" err="1">
                <a:ea typeface="+mn-ea"/>
                <a:cs typeface="+mn-cs"/>
              </a:rPr>
              <a:t>PersonalLoan</a:t>
            </a:r>
            <a:r>
              <a:rPr lang="en-US" sz="2000" b="1" dirty="0">
                <a:ea typeface="+mn-ea"/>
                <a:cs typeface="+mn-cs"/>
              </a:rPr>
              <a:t> {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}</a:t>
            </a:r>
          </a:p>
          <a:p>
            <a:pPr lvl="1">
              <a:buFontTx/>
              <a:buNone/>
              <a:defRPr/>
            </a:pPr>
            <a:endParaRPr lang="en-US" sz="2000" b="1" dirty="0"/>
          </a:p>
          <a:p>
            <a:pPr lvl="1">
              <a:buFontTx/>
              <a:buNone/>
              <a:defRPr/>
            </a:pPr>
            <a:endParaRPr lang="en-US" sz="2000" b="1" dirty="0"/>
          </a:p>
          <a:p>
            <a:pPr lvl="1"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Class&lt;?&gt;  c =</a:t>
            </a:r>
            <a:r>
              <a:rPr lang="en-US" sz="1800" dirty="0" err="1">
                <a:ea typeface="+mn-ea"/>
                <a:cs typeface="+mn-cs"/>
              </a:rPr>
              <a:t>loan.getClass</a:t>
            </a:r>
            <a:r>
              <a:rPr lang="en-US" sz="1800" dirty="0">
                <a:ea typeface="+mn-ea"/>
                <a:cs typeface="+mn-cs"/>
              </a:rPr>
              <a:t>();</a:t>
            </a:r>
          </a:p>
          <a:p>
            <a:pPr lvl="1"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        </a:t>
            </a:r>
          </a:p>
          <a:p>
            <a:pPr lvl="1">
              <a:buFontTx/>
              <a:buNone/>
              <a:defRPr/>
            </a:pPr>
            <a:r>
              <a:rPr lang="en-US" sz="1800" dirty="0" err="1">
                <a:ea typeface="+mn-ea"/>
                <a:cs typeface="+mn-cs"/>
              </a:rPr>
              <a:t>DataTable</a:t>
            </a:r>
            <a:r>
              <a:rPr lang="en-US" sz="1800" dirty="0">
                <a:ea typeface="+mn-ea"/>
                <a:cs typeface="+mn-cs"/>
              </a:rPr>
              <a:t> </a:t>
            </a:r>
            <a:r>
              <a:rPr lang="en-US" sz="1800" dirty="0" err="1">
                <a:ea typeface="+mn-ea"/>
                <a:cs typeface="+mn-cs"/>
              </a:rPr>
              <a:t>ano</a:t>
            </a:r>
            <a:r>
              <a:rPr lang="en-US" sz="1800" dirty="0">
                <a:ea typeface="+mn-ea"/>
                <a:cs typeface="+mn-cs"/>
              </a:rPr>
              <a:t> = (</a:t>
            </a:r>
            <a:r>
              <a:rPr lang="en-US" sz="1800" dirty="0" err="1">
                <a:ea typeface="+mn-ea"/>
                <a:cs typeface="+mn-cs"/>
              </a:rPr>
              <a:t>DataTable</a:t>
            </a:r>
            <a:r>
              <a:rPr lang="en-US" sz="1800" dirty="0">
                <a:ea typeface="+mn-ea"/>
                <a:cs typeface="+mn-cs"/>
              </a:rPr>
              <a:t>) </a:t>
            </a:r>
            <a:r>
              <a:rPr lang="en-US" sz="1800" dirty="0" err="1">
                <a:ea typeface="+mn-ea"/>
                <a:cs typeface="+mn-cs"/>
              </a:rPr>
              <a:t>c.getAnnotation</a:t>
            </a:r>
            <a:r>
              <a:rPr lang="en-US" sz="1800" dirty="0">
                <a:ea typeface="+mn-ea"/>
                <a:cs typeface="+mn-cs"/>
              </a:rPr>
              <a:t>(</a:t>
            </a:r>
            <a:r>
              <a:rPr lang="en-US" sz="1800" dirty="0" err="1">
                <a:ea typeface="+mn-ea"/>
                <a:cs typeface="+mn-cs"/>
              </a:rPr>
              <a:t>DataTable.</a:t>
            </a:r>
            <a:r>
              <a:rPr lang="en-US" sz="1800" b="1" dirty="0" err="1">
                <a:ea typeface="+mn-ea"/>
                <a:cs typeface="+mn-cs"/>
              </a:rPr>
              <a:t>class</a:t>
            </a:r>
            <a:r>
              <a:rPr lang="en-US" sz="1800" b="1" dirty="0">
                <a:ea typeface="+mn-ea"/>
                <a:cs typeface="+mn-cs"/>
              </a:rPr>
              <a:t>);</a:t>
            </a:r>
          </a:p>
          <a:p>
            <a:pPr lvl="1">
              <a:buFontTx/>
              <a:buNone/>
              <a:defRPr/>
            </a:pPr>
            <a:endParaRPr lang="en-US" sz="18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String </a:t>
            </a:r>
            <a:r>
              <a:rPr lang="en-US" sz="1800" dirty="0" err="1">
                <a:ea typeface="+mn-ea"/>
                <a:cs typeface="+mn-cs"/>
              </a:rPr>
              <a:t>tableName</a:t>
            </a:r>
            <a:r>
              <a:rPr lang="en-US" sz="1800" dirty="0">
                <a:ea typeface="+mn-ea"/>
                <a:cs typeface="+mn-cs"/>
              </a:rPr>
              <a:t> = </a:t>
            </a:r>
            <a:r>
              <a:rPr lang="en-US" sz="1800" dirty="0" err="1">
                <a:ea typeface="+mn-ea"/>
                <a:cs typeface="+mn-cs"/>
              </a:rPr>
              <a:t>ano.tableName</a:t>
            </a:r>
            <a:r>
              <a:rPr lang="en-US" sz="1800" dirty="0">
                <a:ea typeface="+mn-ea"/>
                <a:cs typeface="+mn-cs"/>
              </a:rPr>
              <a:t>();</a:t>
            </a:r>
          </a:p>
          <a:p>
            <a:pPr lvl="1">
              <a:buFontTx/>
              <a:buNone/>
              <a:defRPr/>
            </a:pPr>
            <a:endParaRPr lang="en-US" sz="18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String </a:t>
            </a:r>
            <a:r>
              <a:rPr lang="en-US" sz="1800" dirty="0" err="1">
                <a:ea typeface="+mn-ea"/>
                <a:cs typeface="+mn-cs"/>
              </a:rPr>
              <a:t>sql</a:t>
            </a:r>
            <a:r>
              <a:rPr lang="en-US" sz="1800" dirty="0">
                <a:ea typeface="+mn-ea"/>
                <a:cs typeface="+mn-cs"/>
              </a:rPr>
              <a:t> = "insert into " +</a:t>
            </a:r>
            <a:r>
              <a:rPr lang="en-US" sz="1800" dirty="0" err="1">
                <a:ea typeface="+mn-ea"/>
                <a:cs typeface="+mn-cs"/>
              </a:rPr>
              <a:t>tableName</a:t>
            </a:r>
            <a:r>
              <a:rPr lang="en-US" sz="1800" dirty="0">
                <a:ea typeface="+mn-ea"/>
                <a:cs typeface="+mn-cs"/>
              </a:rPr>
              <a:t> + " values (?,?,?,?)";</a:t>
            </a:r>
          </a:p>
          <a:p>
            <a:pPr lvl="1">
              <a:buFontTx/>
              <a:buNone/>
              <a:defRPr/>
            </a:pPr>
            <a:endParaRPr lang="en-US" sz="2000" b="1" dirty="0"/>
          </a:p>
          <a:p>
            <a:pPr lvl="1">
              <a:buFontTx/>
              <a:buNone/>
              <a:defRPr/>
            </a:pPr>
            <a:endParaRPr lang="en-US" sz="2000" b="1" dirty="0"/>
          </a:p>
          <a:p>
            <a:pPr lvl="1">
              <a:buFontTx/>
              <a:buNone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6883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D95F337F-1450-D420-0B34-C9F1A2222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Using Default Constructors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7ED13509-8D07-2690-0D71-745658028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600" b="1"/>
          </a:p>
          <a:p>
            <a:pPr>
              <a:buFontTx/>
              <a:buNone/>
            </a:pPr>
            <a:r>
              <a:rPr lang="en-US" altLang="en-US" sz="1600" b="1"/>
              <a:t>public static void useDefaConstr() throws Exception {</a:t>
            </a:r>
          </a:p>
          <a:p>
            <a:pPr>
              <a:buFontTx/>
              <a:buNone/>
            </a:pPr>
            <a:endParaRPr lang="en-US" altLang="en-US" sz="1600"/>
          </a:p>
          <a:p>
            <a:pPr>
              <a:buFontTx/>
              <a:buNone/>
            </a:pPr>
            <a:r>
              <a:rPr lang="en-US" altLang="en-US" sz="1600"/>
              <a:t>Class&lt;?&gt; c = Class.</a:t>
            </a:r>
            <a:r>
              <a:rPr lang="en-US" altLang="en-US" sz="1600" i="1"/>
              <a:t>forName("com.training.sets.Doctor") ;</a:t>
            </a:r>
          </a:p>
          <a:p>
            <a:pPr>
              <a:buFontTx/>
              <a:buNone/>
            </a:pPr>
            <a:endParaRPr lang="en-US" altLang="en-US" sz="1600"/>
          </a:p>
          <a:p>
            <a:pPr>
              <a:buFontTx/>
              <a:buNone/>
            </a:pPr>
            <a:r>
              <a:rPr lang="en-US" altLang="en-US" sz="1600"/>
              <a:t>Doctor r = (Doctor) c.newInstance() ;</a:t>
            </a:r>
          </a:p>
          <a:p>
            <a:pPr>
              <a:buFontTx/>
              <a:buNone/>
            </a:pPr>
            <a:endParaRPr lang="en-US" altLang="en-US" sz="1600"/>
          </a:p>
          <a:p>
            <a:pPr>
              <a:buFontTx/>
              <a:buNone/>
            </a:pPr>
            <a:r>
              <a:rPr lang="en-US" altLang="en-US" sz="1600"/>
              <a:t>  System.</a:t>
            </a:r>
            <a:r>
              <a:rPr lang="en-US" altLang="en-US" sz="1600" b="1" i="1"/>
              <a:t>out.println(r);</a:t>
            </a:r>
          </a:p>
          <a:p>
            <a:pPr>
              <a:buFontTx/>
              <a:buNone/>
            </a:pPr>
            <a:r>
              <a:rPr lang="en-US" altLang="en-US" sz="1600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>
            <a:extLst>
              <a:ext uri="{FF2B5EF4-FFF2-40B4-BE49-F238E27FC236}">
                <a16:creationId xmlns:a16="http://schemas.microsoft.com/office/drawing/2014/main" id="{DBEA7750-CC14-62E1-6176-3944A9294A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/>
            </a:br>
            <a:r>
              <a:rPr lang="en-US" altLang="en-US"/>
              <a:t>Using Constructors with Arguments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08547" name="Content Placeholder 2">
            <a:extLst>
              <a:ext uri="{FF2B5EF4-FFF2-40B4-BE49-F238E27FC236}">
                <a16:creationId xmlns:a16="http://schemas.microsoft.com/office/drawing/2014/main" id="{9A4ECBD3-2A56-221B-196F-C0332BAB65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java.lang.reflect.Constructor. newInstance(Object... initargs)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600" b="1"/>
              <a:t>public static void use() throws Exception {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en-US" sz="160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600"/>
              <a:t>Class&lt;?&gt; c = Class.</a:t>
            </a:r>
            <a:r>
              <a:rPr lang="en-US" altLang="en-US" sz="1600" i="1"/>
              <a:t>forName("com.training.sets.Doctor") 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600"/>
              <a:t>Class&lt;?&gt;[] argClass = </a:t>
            </a:r>
            <a:r>
              <a:rPr lang="en-US" altLang="en-US" sz="1600" b="1"/>
              <a:t>new Class[]{ long.class, String.class } 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600"/>
              <a:t>Object[] args = </a:t>
            </a:r>
            <a:r>
              <a:rPr lang="en-US" altLang="en-US" sz="1600" b="1"/>
              <a:t>new Object[]{new Long(12),new String("Ramesh")} 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600"/>
              <a:t>Constructor&lt;?&gt; ctor = c.getConstructor(argClass) 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600"/>
              <a:t> Doctor r = (Doctor) ctor.newInstance(args) ;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en-US" sz="160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600"/>
              <a:t>  System.</a:t>
            </a:r>
            <a:r>
              <a:rPr lang="en-US" altLang="en-US" sz="1600" b="1" i="1"/>
              <a:t>out.println(r);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600"/>
              <a:t>}</a:t>
            </a:r>
          </a:p>
          <a:p>
            <a:pPr>
              <a:lnSpc>
                <a:spcPct val="80000"/>
              </a:lnSpc>
            </a:pPr>
            <a:endParaRPr lang="en-US" altLang="en-US" sz="1600"/>
          </a:p>
          <a:p>
            <a:endParaRPr lang="en-US" altLang="en-US"/>
          </a:p>
        </p:txBody>
      </p:sp>
    </p:spTree>
  </p:cSld>
  <p:clrMapOvr>
    <a:masterClrMapping/>
  </p:clrMapOvr>
  <p:transition advClick="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>
            <a:extLst>
              <a:ext uri="{FF2B5EF4-FFF2-40B4-BE49-F238E27FC236}">
                <a16:creationId xmlns:a16="http://schemas.microsoft.com/office/drawing/2014/main" id="{DB29C3D2-1DC0-871B-3EC5-6D743DA36E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/>
              <a:t>The Method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6F26D-0AFA-8274-69AD-7F5F30DF40E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2775" y="1295400"/>
            <a:ext cx="8153400" cy="4800600"/>
          </a:xfrm>
        </p:spPr>
        <p:txBody>
          <a:bodyPr/>
          <a:lstStyle/>
          <a:p>
            <a:pPr eaLnBrk="1" hangingPunct="1"/>
            <a:r>
              <a:rPr lang="en-US" altLang="en-US" sz="1800"/>
              <a:t>Some useful methods</a:t>
            </a:r>
          </a:p>
          <a:p>
            <a:pPr lvl="1" eaLnBrk="1" hangingPunct="1"/>
            <a:r>
              <a:rPr lang="en-US" altLang="en-US" sz="1800">
                <a:cs typeface="Courier New" panose="02070309020205020404" pitchFamily="49" charset="0"/>
              </a:rPr>
              <a:t>getName()</a:t>
            </a:r>
          </a:p>
          <a:p>
            <a:pPr lvl="2" eaLnBrk="1" hangingPunct="1"/>
            <a:r>
              <a:rPr lang="en-US" altLang="en-US" sz="1800"/>
              <a:t>Gets the methods name</a:t>
            </a:r>
          </a:p>
          <a:p>
            <a:pPr lvl="1" eaLnBrk="1" hangingPunct="1"/>
            <a:r>
              <a:rPr lang="en-US" altLang="en-US" sz="1800">
                <a:cs typeface="Courier New" panose="02070309020205020404" pitchFamily="49" charset="0"/>
              </a:rPr>
              <a:t>getReturnType()</a:t>
            </a:r>
          </a:p>
          <a:p>
            <a:pPr lvl="2" eaLnBrk="1" hangingPunct="1"/>
            <a:r>
              <a:rPr lang="en-US" altLang="en-US" sz="1800"/>
              <a:t>Gets the type of variable returned by this method</a:t>
            </a:r>
          </a:p>
          <a:p>
            <a:pPr lvl="1" eaLnBrk="1" hangingPunct="1"/>
            <a:r>
              <a:rPr lang="en-US" altLang="en-US" sz="1800">
                <a:cs typeface="Courier New" panose="02070309020205020404" pitchFamily="49" charset="0"/>
              </a:rPr>
              <a:t>getParameterTypes()</a:t>
            </a:r>
          </a:p>
          <a:p>
            <a:pPr lvl="2" eaLnBrk="1" hangingPunct="1"/>
            <a:r>
              <a:rPr lang="en-US" altLang="en-US" sz="1800"/>
              <a:t>Returns an array of parameters in the order the method takes them</a:t>
            </a:r>
          </a:p>
          <a:p>
            <a:pPr lvl="1" eaLnBrk="1" hangingPunct="1"/>
            <a:r>
              <a:rPr lang="en-US" altLang="en-US" sz="1800">
                <a:cs typeface="Courier New" panose="02070309020205020404" pitchFamily="49" charset="0"/>
              </a:rPr>
              <a:t>invoke(Object obj, Object… args)</a:t>
            </a:r>
          </a:p>
          <a:p>
            <a:pPr lvl="2" eaLnBrk="1" hangingPunct="1"/>
            <a:r>
              <a:rPr lang="en-US" altLang="en-US" sz="1800"/>
              <a:t>Runs this method on the given object, with parameters.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>
            <a:extLst>
              <a:ext uri="{FF2B5EF4-FFF2-40B4-BE49-F238E27FC236}">
                <a16:creationId xmlns:a16="http://schemas.microsoft.com/office/drawing/2014/main" id="{E4ACB115-75CE-D9A6-4EF4-5ED6ED9CDF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Invoke Method</a:t>
            </a:r>
          </a:p>
        </p:txBody>
      </p:sp>
      <p:sp>
        <p:nvSpPr>
          <p:cNvPr id="110595" name="Content Placeholder 3">
            <a:extLst>
              <a:ext uri="{FF2B5EF4-FFF2-40B4-BE49-F238E27FC236}">
                <a16:creationId xmlns:a16="http://schemas.microsoft.com/office/drawing/2014/main" id="{2FB29FDB-DA6A-0451-1FD8-2D1A6E06DC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 sz="2000"/>
              <a:t>    Method sumInstanceMethod</a:t>
            </a:r>
          </a:p>
          <a:p>
            <a:pPr lvl="1">
              <a:buFontTx/>
              <a:buNone/>
            </a:pPr>
            <a:r>
              <a:rPr lang="en-US" altLang="en-US" sz="2000"/>
              <a:t>   			   = Operations.class.getMethod("publicSum", int.class, double.class);</a:t>
            </a:r>
          </a:p>
          <a:p>
            <a:pPr lvl="1">
              <a:buFontTx/>
              <a:buNone/>
            </a:pPr>
            <a:r>
              <a:rPr lang="en-US" altLang="en-US" sz="2000"/>
              <a:t> </a:t>
            </a:r>
          </a:p>
          <a:p>
            <a:pPr lvl="1">
              <a:buFontTx/>
              <a:buNone/>
            </a:pPr>
            <a:r>
              <a:rPr lang="en-US" altLang="en-US" sz="2000"/>
              <a:t>    Operations operationsInstance = new Operations();</a:t>
            </a:r>
          </a:p>
          <a:p>
            <a:pPr lvl="1">
              <a:buFontTx/>
              <a:buNone/>
            </a:pPr>
            <a:r>
              <a:rPr lang="en-US" altLang="en-US" sz="2000"/>
              <a:t>    </a:t>
            </a:r>
          </a:p>
          <a:p>
            <a:pPr lvl="1">
              <a:buFontTx/>
              <a:buNone/>
            </a:pPr>
            <a:r>
              <a:rPr lang="en-US" altLang="en-US" sz="2000"/>
              <a:t>Double result = </a:t>
            </a:r>
          </a:p>
          <a:p>
            <a:pPr lvl="1">
              <a:buFontTx/>
              <a:buNone/>
            </a:pPr>
            <a:r>
              <a:rPr lang="en-US" altLang="en-US" sz="2000"/>
              <a:t>		(Double) sumInstanceMethod.invoke(operationsInstance, 1, 3);</a:t>
            </a:r>
          </a:p>
          <a:p>
            <a:pPr lvl="1"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35EE7FAD-C7EC-8025-A16F-5DA681815F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Kinds of tasks specific to Reflection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1D46FAF1-C7C0-6CE8-3C0B-946BA51EEE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b="1" i="1"/>
              <a:t>Manipulation</a:t>
            </a:r>
            <a:r>
              <a:rPr lang="en-US" altLang="en-US" i="1"/>
              <a:t>:  uses the information gained through inspection to change the  structure/behavior: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create new instances of  types discovered at runtime 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dynamically invoke discovered methods </a:t>
            </a:r>
          </a:p>
          <a:p>
            <a:pPr lvl="2">
              <a:lnSpc>
                <a:spcPct val="150000"/>
              </a:lnSpc>
            </a:pPr>
            <a:r>
              <a:rPr lang="en-US" altLang="en-US" sz="2000"/>
              <a:t>Late binding: the types and methods used by a program are not known at compile-time  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The most one could imagine to do in a reflective language:  restructure types and objects on the fly 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0A959465-46B2-FB8B-8EF2-36DD90B4B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Entry Point to Reflection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C96F8FA0-84F2-FADE-4865-7FC70A5EFE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150000"/>
              </a:lnSpc>
            </a:pPr>
            <a:r>
              <a:rPr lang="en-US" altLang="en-US">
                <a:cs typeface="Arial" panose="020B0604020202020204" pitchFamily="34" charset="0"/>
              </a:rPr>
              <a:t>Class java.lang.reflect.Class</a:t>
            </a:r>
          </a:p>
          <a:p>
            <a:pPr lvl="1">
              <a:lnSpc>
                <a:spcPct val="150000"/>
              </a:lnSpc>
            </a:pPr>
            <a:r>
              <a:rPr lang="en-US" altLang="en-US" sz="2000">
                <a:cs typeface="Arial" panose="020B0604020202020204" pitchFamily="34" charset="0"/>
              </a:rPr>
              <a:t>For each new class in a program a “Class” object is created.</a:t>
            </a:r>
          </a:p>
          <a:p>
            <a:pPr lvl="1">
              <a:lnSpc>
                <a:spcPct val="150000"/>
              </a:lnSpc>
            </a:pPr>
            <a:r>
              <a:rPr lang="en-US" altLang="en-US" sz="2000">
                <a:cs typeface="Arial" panose="020B0604020202020204" pitchFamily="34" charset="0"/>
              </a:rPr>
              <a:t>Provides methods to examine the runtime properties of the object including its members and type information.</a:t>
            </a:r>
          </a:p>
          <a:p>
            <a:pPr lvl="1">
              <a:lnSpc>
                <a:spcPct val="150000"/>
              </a:lnSpc>
            </a:pPr>
            <a:r>
              <a:rPr lang="en-US" altLang="en-US" sz="2000">
                <a:cs typeface="Arial" panose="020B0604020202020204" pitchFamily="34" charset="0"/>
              </a:rPr>
              <a:t>Provides the ability to create new objects of this type.</a:t>
            </a:r>
          </a:p>
          <a:p>
            <a:pPr>
              <a:lnSpc>
                <a:spcPct val="150000"/>
              </a:lnSpc>
            </a:pPr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9">
            <a:extLst>
              <a:ext uri="{FF2B5EF4-FFF2-40B4-BE49-F238E27FC236}">
                <a16:creationId xmlns:a16="http://schemas.microsoft.com/office/drawing/2014/main" id="{1FAFEBD6-6A94-EA4C-6DCF-0C0CF3E02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05200"/>
            <a:ext cx="28956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CEAB1DCD-6FF8-3E77-DBDA-7921E6EBA6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The Reflection Hierarchy</a:t>
            </a:r>
          </a:p>
        </p:txBody>
      </p:sp>
      <p:sp>
        <p:nvSpPr>
          <p:cNvPr id="97284" name="Rectangle 4">
            <a:extLst>
              <a:ext uri="{FF2B5EF4-FFF2-40B4-BE49-F238E27FC236}">
                <a16:creationId xmlns:a16="http://schemas.microsoft.com/office/drawing/2014/main" id="{60B12719-01A2-5EEF-637B-1ECA31384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362200"/>
            <a:ext cx="2438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Class</a:t>
            </a:r>
          </a:p>
        </p:txBody>
      </p:sp>
      <p:sp>
        <p:nvSpPr>
          <p:cNvPr id="97285" name="Rectangle 5">
            <a:extLst>
              <a:ext uri="{FF2B5EF4-FFF2-40B4-BE49-F238E27FC236}">
                <a16:creationId xmlns:a16="http://schemas.microsoft.com/office/drawing/2014/main" id="{95FD0579-B4F8-7978-8860-9CAF6A65C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810000"/>
            <a:ext cx="2438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Field</a:t>
            </a:r>
          </a:p>
        </p:txBody>
      </p:sp>
      <p:sp>
        <p:nvSpPr>
          <p:cNvPr id="97286" name="Rectangle 6">
            <a:extLst>
              <a:ext uri="{FF2B5EF4-FFF2-40B4-BE49-F238E27FC236}">
                <a16:creationId xmlns:a16="http://schemas.microsoft.com/office/drawing/2014/main" id="{14BBE3E5-4226-054C-4BC3-AF8B67E49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8200"/>
            <a:ext cx="2438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Method</a:t>
            </a:r>
          </a:p>
        </p:txBody>
      </p:sp>
      <p:sp>
        <p:nvSpPr>
          <p:cNvPr id="97287" name="Rectangle 7">
            <a:extLst>
              <a:ext uri="{FF2B5EF4-FFF2-40B4-BE49-F238E27FC236}">
                <a16:creationId xmlns:a16="http://schemas.microsoft.com/office/drawing/2014/main" id="{7874EFD3-70A6-7BA5-C9D9-03E87AEF6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410200"/>
            <a:ext cx="2438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Constructor</a:t>
            </a:r>
          </a:p>
        </p:txBody>
      </p:sp>
      <p:sp>
        <p:nvSpPr>
          <p:cNvPr id="97288" name="Line 8">
            <a:extLst>
              <a:ext uri="{FF2B5EF4-FFF2-40B4-BE49-F238E27FC236}">
                <a16:creationId xmlns:a16="http://schemas.microsoft.com/office/drawing/2014/main" id="{78A1CB31-E61D-587C-3149-5AC78EBFD0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8956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89" name="Line 9">
            <a:extLst>
              <a:ext uri="{FF2B5EF4-FFF2-40B4-BE49-F238E27FC236}">
                <a16:creationId xmlns:a16="http://schemas.microsoft.com/office/drawing/2014/main" id="{2AAA1FEF-8D63-370A-3844-F633233783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0386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90" name="Rectangle 12">
            <a:extLst>
              <a:ext uri="{FF2B5EF4-FFF2-40B4-BE49-F238E27FC236}">
                <a16:creationId xmlns:a16="http://schemas.microsoft.com/office/drawing/2014/main" id="{A9D9FC1D-5DBA-004D-AA07-CEBDC478E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362200"/>
            <a:ext cx="2438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Object</a:t>
            </a:r>
          </a:p>
        </p:txBody>
      </p:sp>
      <p:sp>
        <p:nvSpPr>
          <p:cNvPr id="97291" name="Line 13">
            <a:extLst>
              <a:ext uri="{FF2B5EF4-FFF2-40B4-BE49-F238E27FC236}">
                <a16:creationId xmlns:a16="http://schemas.microsoft.com/office/drawing/2014/main" id="{17981B55-2F3F-175D-0BC0-1ADE7D3BA9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8768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92" name="Line 14">
            <a:extLst>
              <a:ext uri="{FF2B5EF4-FFF2-40B4-BE49-F238E27FC236}">
                <a16:creationId xmlns:a16="http://schemas.microsoft.com/office/drawing/2014/main" id="{09A69A58-F6DC-88D2-8654-DC36313DD1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5715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93" name="Line 15">
            <a:extLst>
              <a:ext uri="{FF2B5EF4-FFF2-40B4-BE49-F238E27FC236}">
                <a16:creationId xmlns:a16="http://schemas.microsoft.com/office/drawing/2014/main" id="{83ED9AE0-D357-E768-4DAA-2E0AD7E171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590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94" name="AutoShape 17">
            <a:extLst>
              <a:ext uri="{FF2B5EF4-FFF2-40B4-BE49-F238E27FC236}">
                <a16:creationId xmlns:a16="http://schemas.microsoft.com/office/drawing/2014/main" id="{D1D77BCC-C48D-AB63-F812-678C458EDD9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38200" y="3352800"/>
            <a:ext cx="1676400" cy="1981200"/>
          </a:xfrm>
          <a:prstGeom prst="foldedCorner">
            <a:avLst>
              <a:gd name="adj" fmla="val 1250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compiled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class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7295" name="Line 18">
            <a:extLst>
              <a:ext uri="{FF2B5EF4-FFF2-40B4-BE49-F238E27FC236}">
                <a16:creationId xmlns:a16="http://schemas.microsoft.com/office/drawing/2014/main" id="{474688DB-1AF3-7BF7-0AC8-204536CFE1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895600"/>
            <a:ext cx="1524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96" name="Text Box 20">
            <a:extLst>
              <a:ext uri="{FF2B5EF4-FFF2-40B4-BE49-F238E27FC236}">
                <a16:creationId xmlns:a16="http://schemas.microsoft.com/office/drawing/2014/main" id="{2FBD3BE5-2FB2-A855-7B28-06E960AEB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2525" y="6132513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Member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8845B6BB-03F0-9FC4-D95F-EC3B217135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Retrieving a Class object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AA6D8F46-51E6-E7BF-6CAB-2A6F98CD15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en-US" b="1"/>
          </a:p>
          <a:p>
            <a:pPr>
              <a:lnSpc>
                <a:spcPct val="90000"/>
              </a:lnSpc>
            </a:pPr>
            <a:r>
              <a:rPr lang="en-US" altLang="en-US" b="1"/>
              <a:t>Object.getClass():</a:t>
            </a:r>
            <a:r>
              <a:rPr lang="en-US" altLang="en-US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cs typeface="Arial" panose="020B0604020202020204" pitchFamily="34" charset="0"/>
              </a:rPr>
              <a:t>If an instance of an object is available,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000"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Class c = "foo".getClass();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00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b="1"/>
              <a:t>Class.forName():</a:t>
            </a:r>
            <a:r>
              <a:rPr lang="en-US" altLang="en-US"/>
              <a:t> 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 sz="2000"/>
              <a:t>If the fully-qualified name of a class is available, it is possible to get the corresponding Class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0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/>
              <a:t>Class cString = Class.forName("java.lang.String");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7D1ACDC1-8D54-EC32-0A0F-002673E2FD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Inspecting a Class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223AD38C-4A40-D970-F6C3-B0E5ADCD3A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altLang="en-US"/>
              <a:t>Get the class name</a:t>
            </a:r>
          </a:p>
          <a:p>
            <a:pPr lvl="1">
              <a:lnSpc>
                <a:spcPct val="95000"/>
              </a:lnSpc>
              <a:buFontTx/>
              <a:buNone/>
            </a:pPr>
            <a:r>
              <a:rPr lang="en-US" altLang="en-US" sz="2000"/>
              <a:t>String s = myClass.getName() ;</a:t>
            </a:r>
          </a:p>
          <a:p>
            <a:pPr>
              <a:lnSpc>
                <a:spcPct val="95000"/>
              </a:lnSpc>
            </a:pPr>
            <a:endParaRPr lang="en-US" altLang="en-US" b="1"/>
          </a:p>
          <a:p>
            <a:pPr>
              <a:lnSpc>
                <a:spcPct val="95000"/>
              </a:lnSpc>
            </a:pPr>
            <a:r>
              <a:rPr lang="en-US" altLang="en-US" b="1"/>
              <a:t>Class.getModifiers()</a:t>
            </a:r>
            <a:r>
              <a:rPr lang="en-US" altLang="en-US"/>
              <a:t> </a:t>
            </a:r>
          </a:p>
          <a:p>
            <a:pPr lvl="1">
              <a:lnSpc>
                <a:spcPct val="95000"/>
              </a:lnSpc>
            </a:pPr>
            <a:r>
              <a:rPr lang="en-US" altLang="en-US" sz="2000"/>
              <a:t>returns the Java language modifiers for this class or interface, encoded in an integer. </a:t>
            </a:r>
          </a:p>
          <a:p>
            <a:pPr lvl="1">
              <a:lnSpc>
                <a:spcPct val="95000"/>
              </a:lnSpc>
            </a:pPr>
            <a:endParaRPr lang="en-US" altLang="en-US" sz="2000"/>
          </a:p>
          <a:p>
            <a:pPr lvl="1">
              <a:lnSpc>
                <a:spcPct val="95000"/>
              </a:lnSpc>
            </a:pPr>
            <a:r>
              <a:rPr lang="en-US" altLang="en-US" sz="2000"/>
              <a:t>The modifiers consist constants for public, protected, private, final, static, abstract and interface</a:t>
            </a:r>
          </a:p>
          <a:p>
            <a:pPr lvl="1">
              <a:lnSpc>
                <a:spcPct val="95000"/>
              </a:lnSpc>
              <a:buFontTx/>
              <a:buNone/>
            </a:pPr>
            <a:endParaRPr lang="en-US" altLang="en-US" sz="2000"/>
          </a:p>
          <a:p>
            <a:pPr lvl="1">
              <a:lnSpc>
                <a:spcPct val="95000"/>
              </a:lnSpc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>
            <a:extLst>
              <a:ext uri="{FF2B5EF4-FFF2-40B4-BE49-F238E27FC236}">
                <a16:creationId xmlns:a16="http://schemas.microsoft.com/office/drawing/2014/main" id="{1854BD81-1EA6-9F08-B69E-AC0B49A256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Inspecting a Class</a:t>
            </a:r>
          </a:p>
        </p:txBody>
      </p:sp>
      <p:sp>
        <p:nvSpPr>
          <p:cNvPr id="100355" name="Content Placeholder 2">
            <a:extLst>
              <a:ext uri="{FF2B5EF4-FFF2-40B4-BE49-F238E27FC236}">
                <a16:creationId xmlns:a16="http://schemas.microsoft.com/office/drawing/2014/main" id="{8EE7E472-968D-37C6-03A4-F26D089382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5000"/>
              </a:lnSpc>
              <a:buFontTx/>
              <a:buNone/>
            </a:pPr>
            <a:r>
              <a:rPr lang="en-US" altLang="en-US" sz="2000"/>
              <a:t>int m = myClass.getModifiers() ;</a:t>
            </a:r>
          </a:p>
          <a:p>
            <a:pPr lvl="1">
              <a:lnSpc>
                <a:spcPct val="95000"/>
              </a:lnSpc>
              <a:buFontTx/>
              <a:buNone/>
            </a:pPr>
            <a:endParaRPr lang="en-US" altLang="en-US" sz="2000"/>
          </a:p>
          <a:p>
            <a:pPr lvl="1">
              <a:lnSpc>
                <a:spcPct val="95000"/>
              </a:lnSpc>
              <a:buFontTx/>
              <a:buNone/>
            </a:pPr>
            <a:r>
              <a:rPr lang="en-US" altLang="en-US" sz="2000"/>
              <a:t>boolean  isPublic = Modifier.isPublic(m) ;</a:t>
            </a:r>
          </a:p>
          <a:p>
            <a:pPr lvl="1">
              <a:lnSpc>
                <a:spcPct val="95000"/>
              </a:lnSpc>
              <a:buFontTx/>
              <a:buNone/>
            </a:pPr>
            <a:endParaRPr lang="en-US" altLang="en-US" sz="2000"/>
          </a:p>
          <a:p>
            <a:pPr lvl="1">
              <a:lnSpc>
                <a:spcPct val="95000"/>
              </a:lnSpc>
              <a:buFontTx/>
              <a:buNone/>
            </a:pPr>
            <a:r>
              <a:rPr lang="en-US" altLang="en-US" sz="2000"/>
              <a:t>boolean  isAbstract = Modifier.isAbstract(m) ;</a:t>
            </a:r>
          </a:p>
          <a:p>
            <a:pPr lvl="1">
              <a:lnSpc>
                <a:spcPct val="95000"/>
              </a:lnSpc>
              <a:buFontTx/>
              <a:buNone/>
            </a:pPr>
            <a:endParaRPr lang="en-US" altLang="en-US" sz="2000"/>
          </a:p>
          <a:p>
            <a:pPr lvl="1">
              <a:lnSpc>
                <a:spcPct val="95000"/>
              </a:lnSpc>
              <a:buFontTx/>
              <a:buNone/>
            </a:pPr>
            <a:r>
              <a:rPr lang="en-US" altLang="en-US" sz="2000"/>
              <a:t>boolean  isFinal = Modifier.isFinal(m) ;</a:t>
            </a:r>
          </a:p>
          <a:p>
            <a:pPr>
              <a:lnSpc>
                <a:spcPct val="95000"/>
              </a:lnSpc>
            </a:pPr>
            <a:endParaRPr lang="en-US" altLang="en-US"/>
          </a:p>
          <a:p>
            <a:pPr>
              <a:lnSpc>
                <a:spcPct val="95000"/>
              </a:lnSpc>
            </a:pPr>
            <a:r>
              <a:rPr lang="en-US" altLang="en-US" b="1"/>
              <a:t>Test if it is an interface</a:t>
            </a:r>
          </a:p>
          <a:p>
            <a:pPr lvl="1">
              <a:lnSpc>
                <a:spcPct val="95000"/>
              </a:lnSpc>
              <a:buFontTx/>
              <a:buNone/>
            </a:pPr>
            <a:r>
              <a:rPr lang="en-US" altLang="en-US" sz="2000"/>
              <a:t>boolean isInterface = myClass.isInterface() ;</a:t>
            </a:r>
          </a:p>
          <a:p>
            <a:pPr>
              <a:lnSpc>
                <a:spcPct val="95000"/>
              </a:lnSpc>
            </a:pPr>
            <a:endParaRPr lang="en-US" altLang="en-US"/>
          </a:p>
          <a:p>
            <a:pPr>
              <a:lnSpc>
                <a:spcPct val="95000"/>
              </a:lnSpc>
            </a:pPr>
            <a:r>
              <a:rPr lang="en-US" altLang="en-US" b="1"/>
              <a:t>Interfaces implemented by a class</a:t>
            </a:r>
          </a:p>
          <a:p>
            <a:pPr lvl="1">
              <a:lnSpc>
                <a:spcPct val="95000"/>
              </a:lnSpc>
              <a:buFontTx/>
              <a:buNone/>
            </a:pPr>
            <a:endParaRPr lang="en-US" altLang="en-US" sz="2000"/>
          </a:p>
          <a:p>
            <a:pPr lvl="1">
              <a:lnSpc>
                <a:spcPct val="95000"/>
              </a:lnSpc>
              <a:buFontTx/>
              <a:buNone/>
            </a:pPr>
            <a:r>
              <a:rPr lang="en-US" altLang="en-US" sz="2000"/>
              <a:t>Class [] itfs = myClass.getInterfaces() ;</a:t>
            </a:r>
            <a:endParaRPr lang="en-US" altLang="en-US"/>
          </a:p>
        </p:txBody>
      </p:sp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vees">
  <a:themeElements>
    <a:clrScheme name="vees 14">
      <a:dk1>
        <a:srgbClr val="000000"/>
      </a:dk1>
      <a:lt1>
        <a:srgbClr val="FF99CC"/>
      </a:lt1>
      <a:dk2>
        <a:srgbClr val="1C1C1C"/>
      </a:dk2>
      <a:lt2>
        <a:srgbClr val="4D4D4D"/>
      </a:lt2>
      <a:accent1>
        <a:srgbClr val="FF0000"/>
      </a:accent1>
      <a:accent2>
        <a:srgbClr val="FF99CC"/>
      </a:accent2>
      <a:accent3>
        <a:srgbClr val="FFCAE2"/>
      </a:accent3>
      <a:accent4>
        <a:srgbClr val="000000"/>
      </a:accent4>
      <a:accent5>
        <a:srgbClr val="FFAAAA"/>
      </a:accent5>
      <a:accent6>
        <a:srgbClr val="E78AB9"/>
      </a:accent6>
      <a:hlink>
        <a:srgbClr val="9933FF"/>
      </a:hlink>
      <a:folHlink>
        <a:srgbClr val="44C63A"/>
      </a:folHlink>
    </a:clrScheme>
    <a:fontScheme name="ve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ees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040</Template>
  <TotalTime>7289</TotalTime>
  <Words>2300</Words>
  <Application>Microsoft Macintosh PowerPoint</Application>
  <PresentationFormat>On-screen Show (4:3)</PresentationFormat>
  <Paragraphs>428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Times New Roman</vt:lpstr>
      <vt:lpstr>Tahoma</vt:lpstr>
      <vt:lpstr>Hand Of Sean</vt:lpstr>
      <vt:lpstr>Verdana</vt:lpstr>
      <vt:lpstr>Courier New</vt:lpstr>
      <vt:lpstr>vees</vt:lpstr>
      <vt:lpstr>reflection</vt:lpstr>
      <vt:lpstr>What is Reflection</vt:lpstr>
      <vt:lpstr>Programming vs Reflecting</vt:lpstr>
      <vt:lpstr>Kinds of tasks specific to Reflection</vt:lpstr>
      <vt:lpstr>Entry Point to Reflection</vt:lpstr>
      <vt:lpstr>The Reflection Hierarchy</vt:lpstr>
      <vt:lpstr>Retrieving a Class object</vt:lpstr>
      <vt:lpstr>Inspecting a Class</vt:lpstr>
      <vt:lpstr>Inspecting a Class</vt:lpstr>
      <vt:lpstr>Working with Class members</vt:lpstr>
      <vt:lpstr>Class Methods for locating Fields</vt:lpstr>
      <vt:lpstr>Methods for locating Constructors</vt:lpstr>
      <vt:lpstr>Example: retrieving declared fields</vt:lpstr>
      <vt:lpstr>Retrieving public constructors </vt:lpstr>
      <vt:lpstr>Program Manipulation</vt:lpstr>
      <vt:lpstr>annotations</vt:lpstr>
      <vt:lpstr>Annotations</vt:lpstr>
      <vt:lpstr>Annotations Use Cases </vt:lpstr>
      <vt:lpstr>Simple Annotations </vt:lpstr>
      <vt:lpstr>Defining Annotations </vt:lpstr>
      <vt:lpstr>Example</vt:lpstr>
      <vt:lpstr>Annotation Types </vt:lpstr>
      <vt:lpstr>Annotation Type </vt:lpstr>
      <vt:lpstr> Annotation Type </vt:lpstr>
      <vt:lpstr>META -Annotations </vt:lpstr>
      <vt:lpstr>Example  </vt:lpstr>
      <vt:lpstr>Retention Annotation </vt:lpstr>
      <vt:lpstr>annotation processing </vt:lpstr>
      <vt:lpstr>Example </vt:lpstr>
      <vt:lpstr>Example </vt:lpstr>
      <vt:lpstr>Reading All the Annotations </vt:lpstr>
      <vt:lpstr>Annotation</vt:lpstr>
      <vt:lpstr>Annotations</vt:lpstr>
      <vt:lpstr>Using Default Constructors</vt:lpstr>
      <vt:lpstr> Using Constructors with Arguments </vt:lpstr>
      <vt:lpstr>The Method Class</vt:lpstr>
      <vt:lpstr>Invoke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Java</dc:title>
  <dc:creator>Wendy Brown</dc:creator>
  <cp:lastModifiedBy>Srivatsan Krishnamachari</cp:lastModifiedBy>
  <cp:revision>197</cp:revision>
  <dcterms:created xsi:type="dcterms:W3CDTF">2002-03-23T19:47:49Z</dcterms:created>
  <dcterms:modified xsi:type="dcterms:W3CDTF">2024-01-22T01:36:32Z</dcterms:modified>
</cp:coreProperties>
</file>