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9" r:id="rId1"/>
  </p:sldMasterIdLst>
  <p:notesMasterIdLst>
    <p:notesMasterId r:id="rId30"/>
  </p:notesMasterIdLst>
  <p:sldIdLst>
    <p:sldId id="2568" r:id="rId2"/>
    <p:sldId id="2346" r:id="rId3"/>
    <p:sldId id="2359" r:id="rId4"/>
    <p:sldId id="2567" r:id="rId5"/>
    <p:sldId id="2423" r:id="rId6"/>
    <p:sldId id="2424" r:id="rId7"/>
    <p:sldId id="2425" r:id="rId8"/>
    <p:sldId id="2494" r:id="rId9"/>
    <p:sldId id="2434" r:id="rId10"/>
    <p:sldId id="2495" r:id="rId11"/>
    <p:sldId id="2500" r:id="rId12"/>
    <p:sldId id="2451" r:id="rId13"/>
    <p:sldId id="2502" r:id="rId14"/>
    <p:sldId id="2426" r:id="rId15"/>
    <p:sldId id="2496" r:id="rId16"/>
    <p:sldId id="2487" r:id="rId17"/>
    <p:sldId id="2488" r:id="rId18"/>
    <p:sldId id="2489" r:id="rId19"/>
    <p:sldId id="2490" r:id="rId20"/>
    <p:sldId id="2491" r:id="rId21"/>
    <p:sldId id="2503" r:id="rId22"/>
    <p:sldId id="2510" r:id="rId23"/>
    <p:sldId id="2468" r:id="rId24"/>
    <p:sldId id="2499" r:id="rId25"/>
    <p:sldId id="2498" r:id="rId26"/>
    <p:sldId id="2483" r:id="rId27"/>
    <p:sldId id="2484" r:id="rId28"/>
    <p:sldId id="2486" r:id="rId29"/>
  </p:sldIdLst>
  <p:sldSz cx="9144000" cy="6858000" type="screen4x3"/>
  <p:notesSz cx="6858000" cy="9144000"/>
  <p:custShowLst>
    <p:custShow name="Sapien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802" autoAdjust="0"/>
    <p:restoredTop sz="96764" autoAdjust="0"/>
  </p:normalViewPr>
  <p:slideViewPr>
    <p:cSldViewPr>
      <p:cViewPr varScale="1">
        <p:scale>
          <a:sx n="128" d="100"/>
          <a:sy n="128" d="100"/>
        </p:scale>
        <p:origin x="1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12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9817038-CF6F-752B-7FAE-82DFD7BE22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846BC4-F428-E883-4D06-D1AB3BBC09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E06170C-D242-2966-9A32-42D6C47EEB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D7C8565-5D0B-C2D2-CEB3-1F9EBC9669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2ACCD276-C053-138C-F872-52A8095F9B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BA379181-79E8-3331-9FE3-026A6AE8C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8A2AD21-4114-E149-A554-7E8D1105DF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9579A244-C3D1-E8B9-521C-D700E89EF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12DC4726-046A-5FBD-C6E0-0A4D653A0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DD447F5-0493-B4A3-D2C2-A10FA2064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F283B6-63ED-C745-B582-446239F5650E}" type="slidenum">
              <a:rPr lang="en-US" altLang="en-US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380AD2-BD99-99D6-F277-E1FDEEBFC0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47DC86-E2C8-B527-8562-32AEBBB63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196D37-3A6C-DF87-B1FA-694D8CA89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98CF4-3A14-C547-A116-C897D9D93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6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79C7A1-43C7-93B2-9F67-3BBF2D0EA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632479-29D1-B49D-D8B9-751C1A0FC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592AEB-A865-47ED-8EED-E5BB71483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26AF1-1A18-9E41-A819-1F5DDCBADB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10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DEE550-09A8-2B8B-00D9-02C4E1138F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D4B42A-C01C-7FB4-71FA-770824D74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C98E54-84B0-BF9D-B61B-5E98E25679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0D128-59CB-734A-8F30-F88CE41777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85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11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EFC3-516E-AE22-B143-61FCE96E9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E7BE-9A5B-B7DA-81E9-41826FA78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4049C-1306-2235-2C80-4BDE997ED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9B7FC-F0A7-4C4A-95E4-5CEC4C5D90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92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F82D57-E7C9-BBA5-3591-E292E88AA7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A1EA0A-5DA9-56EC-2B89-C85BF6C0A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CEA7F7-E1C8-CB8F-5ED8-4930F274CA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88398-F7E9-F549-BE27-6E50DECB1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6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BEE729-1EDD-9100-F689-7F2E6AD29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66D869-8955-3AEB-9626-A1DA4B3EF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EE2A00-F852-0423-4F33-61C4094D7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52DAD-F0AF-584B-AA55-9136A0D5F5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10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13039-E264-2D81-10F2-53201A6A93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A96C2-FEA2-A1E5-31CB-E22867802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BC413-E431-E3FF-70B9-D9FB2B9186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15ADA-A5B7-5343-B92C-EB4EC01D3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C53E06-3672-9183-FEFB-F7BBFA0F1E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E3EFBD-C97C-A278-9E67-D5ACDCDCF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ABBF67C-4138-EFC4-E29A-257C02D850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D9A33-1678-1949-AEC1-901E8AB8E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9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6590CA-C50E-CBE0-38BF-F82B08171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A83347-CDA7-E33B-940F-7F08F784EA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2F29C1-E74E-3915-00E8-D61A51B38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FAC0-C88B-FF41-AACB-AA62E7B02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4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A27786-BF39-1400-9B60-802D00C95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4E6B85-0984-EB29-1998-7ADBA4E5D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6DB2DC-DF4B-BED4-3FB9-BB55BE894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C6AE3-2B86-034A-B18B-D6ED6B51D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36839-B07A-4C35-8EDD-6EFF6E3284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E3E58-F751-4505-9C25-E9C77A317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86232-7260-E7A5-777F-864D62A15C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83AE0-2BB2-C646-B9DA-B455C471A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30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C096D-D920-5F6B-F81C-3F83E7794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56C00-BDBD-334B-2CF9-2C85CCAA35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A64CB-8284-6D00-5461-EB7C7BBC6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D99BF-0531-7A4D-B394-537FD9205D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00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4A8E74-99BA-ECDB-096E-42E05CFE0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DFC5EA-380D-F876-2350-67AEACD01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D1CE47E8-5D55-C612-930F-C2F903703F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F4309588-3921-25B4-A496-8606F041CF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D0225FEB-8EE1-27EE-6E80-9972203EC2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0FB88E8-70A7-EF4F-B473-18F668EE77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8820-815C-01FC-726D-EBB322AD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090A-1F82-6FC3-3D8C-57624A47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1" i="0" dirty="0">
                <a:solidFill>
                  <a:srgbClr val="242424"/>
                </a:solidFill>
                <a:effectLst/>
              </a:rPr>
              <a:t>Pagination</a:t>
            </a:r>
            <a:endParaRPr lang="en-IN" sz="1800" b="0" i="0" dirty="0">
              <a:solidFill>
                <a:srgbClr val="242424"/>
              </a:solidFill>
              <a:effectLst/>
            </a:endParaRPr>
          </a:p>
          <a:p>
            <a:pPr lvl="1"/>
            <a:r>
              <a:rPr lang="en-IN" b="0" i="0" dirty="0">
                <a:solidFill>
                  <a:srgbClr val="242424"/>
                </a:solidFill>
                <a:effectLst/>
              </a:rPr>
              <a:t>When data is shown in UI instead of showing all the data in one go </a:t>
            </a:r>
            <a:r>
              <a:rPr lang="en-IN" dirty="0">
                <a:solidFill>
                  <a:srgbClr val="242424"/>
                </a:solidFill>
              </a:rPr>
              <a:t>it can be shown in chunks .</a:t>
            </a:r>
          </a:p>
          <a:p>
            <a:pPr lvl="2"/>
            <a:r>
              <a:rPr lang="en-IN" sz="1800" dirty="0">
                <a:solidFill>
                  <a:srgbClr val="242424"/>
                </a:solidFill>
              </a:rPr>
              <a:t>P</a:t>
            </a:r>
            <a:r>
              <a:rPr lang="en-IN" sz="1800" b="0" i="0" dirty="0">
                <a:solidFill>
                  <a:srgbClr val="242424"/>
                </a:solidFill>
                <a:effectLst/>
              </a:rPr>
              <a:t>agination is used to fetch chunks of  data quickly.</a:t>
            </a:r>
          </a:p>
          <a:p>
            <a:pPr algn="l"/>
            <a:endParaRPr lang="en-IN" sz="1800" b="1" i="0" dirty="0">
              <a:solidFill>
                <a:srgbClr val="242424"/>
              </a:solidFill>
              <a:effectLst/>
            </a:endParaRPr>
          </a:p>
          <a:p>
            <a:pPr algn="l"/>
            <a:r>
              <a:rPr lang="en-IN" sz="1800" b="1" i="0" dirty="0">
                <a:solidFill>
                  <a:srgbClr val="242424"/>
                </a:solidFill>
                <a:effectLst/>
              </a:rPr>
              <a:t>Sorting</a:t>
            </a:r>
            <a:endParaRPr lang="en-IN" sz="1800" b="0" i="0" dirty="0">
              <a:solidFill>
                <a:srgbClr val="242424"/>
              </a:solidFill>
              <a:effectLst/>
            </a:endParaRPr>
          </a:p>
          <a:p>
            <a:pPr lvl="1"/>
            <a:r>
              <a:rPr lang="en-IN" sz="1800" b="0" i="0" dirty="0">
                <a:solidFill>
                  <a:srgbClr val="242424"/>
                </a:solidFill>
                <a:effectLst/>
              </a:rPr>
              <a:t>Data can be sorted on the UI side , but it can also be sorted from the backend just by passing column names to sort the records.</a:t>
            </a:r>
          </a:p>
          <a:p>
            <a:pPr algn="l"/>
            <a:endParaRPr lang="en-IN" sz="1800" b="0" i="0" dirty="0">
              <a:solidFill>
                <a:srgbClr val="242424"/>
              </a:solidFill>
              <a:effectLst/>
            </a:endParaRPr>
          </a:p>
          <a:p>
            <a:pPr algn="l"/>
            <a:r>
              <a:rPr lang="en-IN" sz="1800" b="1" i="0" dirty="0" err="1">
                <a:solidFill>
                  <a:srgbClr val="242424"/>
                </a:solidFill>
                <a:effectLst/>
              </a:rPr>
              <a:t>findAll</a:t>
            </a:r>
            <a:r>
              <a:rPr lang="en-IN" sz="1800" b="1" i="0" dirty="0">
                <a:solidFill>
                  <a:srgbClr val="242424"/>
                </a:solidFill>
                <a:effectLst/>
              </a:rPr>
              <a:t>() </a:t>
            </a:r>
          </a:p>
          <a:p>
            <a:pPr lvl="1"/>
            <a:r>
              <a:rPr lang="en-IN" sz="1800" b="0" i="0" dirty="0">
                <a:solidFill>
                  <a:srgbClr val="242424"/>
                </a:solidFill>
                <a:effectLst/>
              </a:rPr>
              <a:t>Takes Pageable as argument. </a:t>
            </a:r>
          </a:p>
          <a:p>
            <a:pPr lvl="1"/>
            <a:r>
              <a:rPr lang="en-IN" sz="1800" b="0" i="0" dirty="0" err="1">
                <a:solidFill>
                  <a:srgbClr val="242424"/>
                </a:solidFill>
                <a:effectLst/>
              </a:rPr>
              <a:t>PageRequest</a:t>
            </a:r>
            <a:r>
              <a:rPr lang="en-IN" sz="1800" b="0" i="0" dirty="0">
                <a:solidFill>
                  <a:srgbClr val="242424"/>
                </a:solidFill>
                <a:effectLst/>
              </a:rPr>
              <a:t> implements Pageable.</a:t>
            </a:r>
          </a:p>
          <a:p>
            <a:pPr marL="457200" lvl="1" indent="0">
              <a:buNone/>
            </a:pPr>
            <a:endParaRPr lang="en-IN" sz="1800" b="0" i="0" dirty="0">
              <a:solidFill>
                <a:srgbClr val="242424"/>
              </a:solidFill>
              <a:effectLst/>
            </a:endParaRPr>
          </a:p>
          <a:p>
            <a:pPr lvl="1"/>
            <a:endParaRPr lang="en-IN" sz="1800" b="0" i="0" dirty="0">
              <a:solidFill>
                <a:srgbClr val="242424"/>
              </a:solidFill>
              <a:effectLst/>
            </a:endParaRPr>
          </a:p>
          <a:p>
            <a:pPr lvl="1"/>
            <a:endParaRPr lang="en-IN" sz="1800" b="0" i="0" dirty="0">
              <a:solidFill>
                <a:srgbClr val="242424"/>
              </a:solidFill>
              <a:effectLst/>
            </a:endParaRPr>
          </a:p>
          <a:p>
            <a:pPr lvl="1"/>
            <a:endParaRPr lang="en-IN" sz="1800" b="0" i="0" dirty="0">
              <a:solidFill>
                <a:srgbClr val="24242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69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95D1AAF-8A0D-A147-AB2C-23C4ADF0C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Model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47A0119-8921-A947-CF31-CB9C3A2335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altLang="en-US" sz="2000"/>
              <a:t>A  map object used to store attribute value pairs</a:t>
            </a:r>
          </a:p>
          <a:p>
            <a:endParaRPr lang="en-US" altLang="en-US" sz="2000"/>
          </a:p>
          <a:p>
            <a:r>
              <a:rPr lang="en-US" altLang="en-US" sz="2000"/>
              <a:t>Its created before invoking a handler method if the method has an argument  type Model.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The handler uses the model to store attribute values that convey information to render dynamic views  such as JSP.</a:t>
            </a:r>
          </a:p>
          <a:p>
            <a:endParaRPr lang="en-US" altLang="en-US" sz="2000"/>
          </a:p>
          <a:p>
            <a:r>
              <a:rPr lang="en-US" altLang="en-US" sz="2000" b="1"/>
              <a:t>addAttribute</a:t>
            </a:r>
            <a:r>
              <a:rPr lang="en-US" altLang="en-US" sz="2000"/>
              <a:t>(String name, Object obj) </a:t>
            </a:r>
          </a:p>
          <a:p>
            <a:pPr lvl="1"/>
            <a:r>
              <a:rPr lang="en-US" altLang="en-US" sz="2000"/>
              <a:t>Used to map attribute names to object as attribute vales. 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8DAF257-F1D9-0E4D-CB25-3FC98C5C1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3924-CEDD-88FF-EC1B-827D6F47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@</a:t>
            </a:r>
            <a:r>
              <a:rPr lang="en-US" sz="2000" dirty="0" err="1"/>
              <a:t>RequestMapping</a:t>
            </a:r>
            <a:r>
              <a:rPr lang="en-US" sz="2000" dirty="0"/>
              <a:t>(value="/")</a:t>
            </a:r>
          </a:p>
          <a:p>
            <a:pPr lvl="1">
              <a:buFontTx/>
              <a:buNone/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r>
              <a:rPr lang="en-US" sz="2000" b="1" dirty="0"/>
              <a:t>public String init(</a:t>
            </a:r>
            <a:r>
              <a:rPr lang="en-US" sz="2000" b="1" dirty="0">
                <a:solidFill>
                  <a:srgbClr val="FF0000"/>
                </a:solidFill>
              </a:rPr>
              <a:t>Model </a:t>
            </a:r>
            <a:r>
              <a:rPr lang="en-US" sz="2000" b="1" dirty="0" err="1">
                <a:solidFill>
                  <a:srgbClr val="FF0000"/>
                </a:solidFill>
              </a:rPr>
              <a:t>model</a:t>
            </a:r>
            <a:r>
              <a:rPr lang="en-US" sz="2000" b="1" dirty="0"/>
              <a:t>) {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model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addAttribute</a:t>
            </a:r>
            <a:r>
              <a:rPr lang="en-US" sz="2000" dirty="0"/>
              <a:t>("</a:t>
            </a:r>
            <a:r>
              <a:rPr lang="en-US" sz="2000" dirty="0" err="1"/>
              <a:t>majHeading</a:t>
            </a:r>
            <a:r>
              <a:rPr lang="en-US" sz="2000" dirty="0"/>
              <a:t>", "</a:t>
            </a:r>
            <a:r>
              <a:rPr lang="en-US" sz="2000" dirty="0" err="1"/>
              <a:t>Jeevan</a:t>
            </a:r>
            <a:r>
              <a:rPr lang="en-US" sz="2000" dirty="0"/>
              <a:t> Blood Bank");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  </a:t>
            </a:r>
            <a:r>
              <a:rPr lang="en-US" sz="2000" b="1" dirty="0"/>
              <a:t>return "index";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458DD99-269A-4AC1-E5AF-37CD3AE96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- Thyme leaf Template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C3456EA-6698-9043-7F15-C5398FD8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A Java-based library used to create a web application.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Provides a good support for serving a XHTML/HTML5 in web applications. 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/>
              <a:t>Can be added  through  Spring Boot Starter 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Can also manually add the dependency into the pom.xml file</a:t>
            </a:r>
          </a:p>
          <a:p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 b="1" i="1"/>
              <a:t>&lt;dependency&gt; </a:t>
            </a:r>
          </a:p>
          <a:p>
            <a:pPr lvl="1">
              <a:buFontTx/>
              <a:buNone/>
            </a:pPr>
            <a:r>
              <a:rPr lang="en-US" altLang="en-US" sz="2000" b="1" i="1"/>
              <a:t>    &lt;groupId&gt;org.springframework.boot&lt;/groupId&gt; </a:t>
            </a:r>
          </a:p>
          <a:p>
            <a:pPr lvl="1">
              <a:buFontTx/>
              <a:buNone/>
            </a:pPr>
            <a:r>
              <a:rPr lang="en-US" altLang="en-US" sz="2000" b="1" i="1"/>
              <a:t>    &lt;artifactId&gt;spring-boot-starter-thymeleaf&lt;/artifactId&gt; </a:t>
            </a:r>
          </a:p>
          <a:p>
            <a:pPr lvl="1">
              <a:buFontTx/>
              <a:buNone/>
            </a:pPr>
            <a:r>
              <a:rPr lang="en-US" altLang="en-US" sz="2000" b="1" i="1"/>
              <a:t>&lt;/dependency&gt;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22D07D0-7069-D3FD-07CA-8326257FA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E88F-2F2F-F981-6E4B-899B8601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&lt;!DOCTYPE html&gt;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&lt;html </a:t>
            </a:r>
            <a:r>
              <a:rPr lang="en-US" sz="2000" b="1" dirty="0" err="1">
                <a:solidFill>
                  <a:srgbClr val="FF0000"/>
                </a:solidFill>
                <a:ea typeface="+mn-ea"/>
                <a:cs typeface="+mn-cs"/>
              </a:rPr>
              <a:t>xmlns:th</a:t>
            </a: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=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"http://www.thymeleaf.org"&gt;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&lt;head&gt;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&lt;meta </a:t>
            </a:r>
            <a:r>
              <a:rPr lang="en-US" dirty="0" err="1">
                <a:ea typeface="+mn-ea"/>
                <a:cs typeface="+mn-cs"/>
              </a:rPr>
              <a:t>charset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"ISO-8859-1"&gt;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&lt;title&gt;Spring MVC&lt;/title&gt;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&lt;/head&gt;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&lt;body&gt;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&lt;h1 </a:t>
            </a:r>
            <a:r>
              <a:rPr lang="en-US" sz="2000" b="1" dirty="0" err="1">
                <a:solidFill>
                  <a:srgbClr val="7030A0"/>
                </a:solidFill>
                <a:ea typeface="+mn-ea"/>
                <a:cs typeface="+mn-cs"/>
              </a:rPr>
              <a:t>th:text</a:t>
            </a: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=</a:t>
            </a:r>
            <a:r>
              <a:rPr lang="en-US" sz="2000" b="1" i="1" dirty="0">
                <a:solidFill>
                  <a:srgbClr val="7030A0"/>
                </a:solidFill>
                <a:ea typeface="+mn-ea"/>
                <a:cs typeface="+mn-cs"/>
              </a:rPr>
              <a:t>"${</a:t>
            </a:r>
            <a:r>
              <a:rPr lang="en-US" sz="2000" b="1" i="1" dirty="0" err="1">
                <a:solidFill>
                  <a:srgbClr val="7030A0"/>
                </a:solidFill>
                <a:ea typeface="+mn-ea"/>
                <a:cs typeface="+mn-cs"/>
              </a:rPr>
              <a:t>majHeading</a:t>
            </a:r>
            <a:r>
              <a:rPr lang="en-US" sz="2000" b="1" i="1" dirty="0">
                <a:solidFill>
                  <a:srgbClr val="7030A0"/>
                </a:solidFill>
                <a:ea typeface="+mn-ea"/>
                <a:cs typeface="+mn-cs"/>
              </a:rPr>
              <a:t>}"</a:t>
            </a:r>
            <a:r>
              <a:rPr lang="en-US" sz="2000" b="1" i="1" dirty="0">
                <a:ea typeface="+mn-ea"/>
                <a:cs typeface="+mn-cs"/>
              </a:rPr>
              <a:t>&gt;&lt;/h1&gt;</a:t>
            </a:r>
          </a:p>
          <a:p>
            <a:pPr lvl="1">
              <a:buFontTx/>
              <a:buNone/>
              <a:defRPr/>
            </a:pPr>
            <a:endParaRPr lang="en-US" b="1" dirty="0">
              <a:solidFill>
                <a:srgbClr val="7030A0"/>
              </a:solidFill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i="1" u="sng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&lt;/body&gt;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8BA32DE-CCBB-A4AB-556F-E74BDBD84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ModelAndView</a:t>
            </a:r>
            <a:r>
              <a:rPr lang="en-US" altLang="en-US"/>
              <a:t> object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751D6A2-9306-F6DC-D391-D8255B8AE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Encapsulates both model and view that is to be used to render model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Model is represented as a </a:t>
            </a:r>
            <a:r>
              <a:rPr lang="en-US" altLang="en-US" sz="1800" b="1"/>
              <a:t>java.util.Map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800"/>
              <a:t>Objects can be added to without name: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b="1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addObject(String, Object) </a:t>
            </a:r>
            <a:r>
              <a:rPr lang="en-US" altLang="en-US" sz="1800"/>
              <a:t>– added with explicit name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b="1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addObject(Object)</a:t>
            </a:r>
            <a:r>
              <a:rPr lang="en-US" altLang="en-US" sz="1800"/>
              <a:t> – added using name generation (</a:t>
            </a:r>
            <a:r>
              <a:rPr lang="en-US" altLang="en-US" sz="1800" i="1"/>
              <a:t>Convention over Configuration</a:t>
            </a:r>
            <a:r>
              <a:rPr lang="en-US" altLang="en-US" sz="180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View is represented by </a:t>
            </a:r>
            <a:r>
              <a:rPr lang="en-US" altLang="en-US" sz="1800" b="1"/>
              <a:t>String</a:t>
            </a:r>
            <a:r>
              <a:rPr lang="en-US" altLang="en-US" sz="1800"/>
              <a:t> or </a:t>
            </a:r>
            <a:r>
              <a:rPr lang="en-US" altLang="en-US" sz="1800" b="1"/>
              <a:t>View</a:t>
            </a:r>
            <a:r>
              <a:rPr lang="en-US" altLang="en-US" sz="1800"/>
              <a:t> object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Analogous to Struts </a:t>
            </a:r>
            <a:r>
              <a:rPr lang="en-US" altLang="en-US" sz="1800" b="1"/>
              <a:t>Actio</a:t>
            </a:r>
            <a:r>
              <a:rPr lang="en-US" altLang="en-US" sz="1800" b="1">
                <a:latin typeface="Courier New" panose="02070309020205020404" pitchFamily="49" charset="0"/>
              </a:rPr>
              <a:t>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0689FF1-C160-D8AB-1695-08ED4FBE8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@ModelAttribute</a:t>
            </a:r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1B2EE24-B37D-2777-EB85-E9C01FDF1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When Used as  </a:t>
            </a:r>
            <a:r>
              <a:rPr lang="en-US" altLang="en-US" sz="2000" b="1" u="sng"/>
              <a:t>method parameter</a:t>
            </a:r>
            <a:r>
              <a:rPr lang="en-US" altLang="en-US" sz="2000"/>
              <a:t>, maps a model attribute to the specific, annotated method parameter </a:t>
            </a:r>
          </a:p>
          <a:p>
            <a:endParaRPr lang="en-US" altLang="en-US" sz="2000"/>
          </a:p>
          <a:p>
            <a:r>
              <a:rPr lang="en-US" altLang="en-US" sz="2000"/>
              <a:t>The controller gets a reference to the object holding the data entered in the form.</a:t>
            </a:r>
          </a:p>
          <a:p>
            <a:endParaRPr lang="en-US" altLang="en-US" sz="2000"/>
          </a:p>
          <a:p>
            <a:r>
              <a:rPr lang="en-US" altLang="en-US" sz="2000"/>
              <a:t>When  used at </a:t>
            </a:r>
            <a:r>
              <a:rPr lang="en-US" altLang="en-US" sz="2000" b="1" u="sng"/>
              <a:t>method level</a:t>
            </a:r>
            <a:r>
              <a:rPr lang="en-US" altLang="en-US" sz="2000"/>
              <a:t> provides </a:t>
            </a:r>
            <a:r>
              <a:rPr lang="en-US" altLang="en-US" sz="2000" i="1"/>
              <a:t>reference data </a:t>
            </a:r>
            <a:r>
              <a:rPr lang="en-US" altLang="en-US" sz="2000"/>
              <a:t>for the model </a:t>
            </a:r>
          </a:p>
          <a:p>
            <a:endParaRPr lang="en-US" altLang="en-US" sz="2000"/>
          </a:p>
          <a:p>
            <a:r>
              <a:rPr lang="en-US" altLang="en-US" sz="2000"/>
              <a:t>The  @ModelAttribute annotated methods are executed </a:t>
            </a:r>
            <a:r>
              <a:rPr lang="en-US" altLang="en-US" sz="2000" i="1"/>
              <a:t>before </a:t>
            </a:r>
            <a:r>
              <a:rPr lang="en-US" altLang="en-US" sz="2000"/>
              <a:t>the chosen  @RequestMapping annotated handler method. </a:t>
            </a:r>
          </a:p>
          <a:p>
            <a:endParaRPr lang="en-US" altLang="en-US" sz="2000"/>
          </a:p>
          <a:p>
            <a:r>
              <a:rPr lang="en-US" altLang="en-US" sz="2000"/>
              <a:t>This helps in pre-populating  the implicit model with specific attributes,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029B5-63A3-1BD9-4803-991617C3B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855B3E6-E0F3-033C-F4FF-A423443A5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-Template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A380-72D3-1281-51C0-44DC7E6B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&lt;!DOCTYPE html&gt;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&lt;html </a:t>
            </a:r>
            <a:r>
              <a:rPr lang="en-US" dirty="0" err="1">
                <a:ea typeface="+mn-ea"/>
                <a:cs typeface="+mn-cs"/>
              </a:rPr>
              <a:t>xmlns:th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"http://www.thymeleaf.org"&gt;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&lt;head&gt;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&lt;meta </a:t>
            </a:r>
            <a:r>
              <a:rPr lang="en-US" dirty="0" err="1">
                <a:ea typeface="+mn-ea"/>
                <a:cs typeface="+mn-cs"/>
              </a:rPr>
              <a:t>charset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"ISO-8859-1"&gt;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&lt;title&gt;Spring MVC&lt;/title&gt;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&lt;/head&gt;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&lt;body&gt;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&lt;h1 </a:t>
            </a:r>
            <a:r>
              <a:rPr lang="en-US" dirty="0" err="1">
                <a:ea typeface="+mn-ea"/>
                <a:cs typeface="+mn-cs"/>
              </a:rPr>
              <a:t>th:text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"${</a:t>
            </a:r>
            <a:r>
              <a:rPr lang="en-US" i="1" dirty="0" err="1">
                <a:ea typeface="+mn-ea"/>
                <a:cs typeface="+mn-cs"/>
              </a:rPr>
              <a:t>majHeading</a:t>
            </a:r>
            <a:r>
              <a:rPr lang="en-US" i="1" dirty="0">
                <a:ea typeface="+mn-ea"/>
                <a:cs typeface="+mn-cs"/>
              </a:rPr>
              <a:t>}"&gt;&lt;/h1&gt;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&lt;a </a:t>
            </a:r>
            <a:r>
              <a:rPr lang="en-US" dirty="0" err="1">
                <a:ea typeface="+mn-ea"/>
                <a:cs typeface="+mn-cs"/>
              </a:rPr>
              <a:t>th:href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"@{/</a:t>
            </a:r>
            <a:r>
              <a:rPr lang="en-US" i="1" dirty="0" err="1">
                <a:ea typeface="+mn-ea"/>
                <a:cs typeface="+mn-cs"/>
              </a:rPr>
              <a:t>addDonor</a:t>
            </a:r>
            <a:r>
              <a:rPr lang="en-US" i="1" dirty="0">
                <a:ea typeface="+mn-ea"/>
                <a:cs typeface="+mn-cs"/>
              </a:rPr>
              <a:t>}"&gt; Add </a:t>
            </a:r>
            <a:r>
              <a:rPr lang="en-US" i="1" u="sng" dirty="0">
                <a:ea typeface="+mn-ea"/>
                <a:cs typeface="+mn-cs"/>
              </a:rPr>
              <a:t>Donor&lt;/a&gt;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&lt;a </a:t>
            </a:r>
            <a:r>
              <a:rPr lang="en-US" dirty="0" err="1">
                <a:ea typeface="+mn-ea"/>
                <a:cs typeface="+mn-cs"/>
              </a:rPr>
              <a:t>th:href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"@{/donors}"&gt; Show All </a:t>
            </a:r>
            <a:r>
              <a:rPr lang="en-US" i="1" u="sng" dirty="0">
                <a:ea typeface="+mn-ea"/>
                <a:cs typeface="+mn-cs"/>
              </a:rPr>
              <a:t>Donors&lt;/a&gt;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&lt;/body&gt;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4057C-A25D-78A5-1D9F-9990E9B49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AF9C037-452C-92DC-4B5D-3CF90C7BC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Template 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137E-D586-A839-4513-2A40BB42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&lt;form action=</a:t>
            </a:r>
            <a:r>
              <a:rPr lang="en-US" i="1" dirty="0">
                <a:ea typeface="+mn-ea"/>
                <a:cs typeface="+mn-cs"/>
              </a:rPr>
              <a:t>"#" </a:t>
            </a:r>
            <a:r>
              <a:rPr lang="en-US" i="1" dirty="0" err="1">
                <a:ea typeface="+mn-ea"/>
                <a:cs typeface="+mn-cs"/>
              </a:rPr>
              <a:t>th:action</a:t>
            </a:r>
            <a:r>
              <a:rPr lang="en-US" i="1" dirty="0">
                <a:ea typeface="+mn-ea"/>
                <a:cs typeface="+mn-cs"/>
              </a:rPr>
              <a:t>="donors" </a:t>
            </a:r>
            <a:r>
              <a:rPr lang="en-US" i="1" dirty="0" err="1">
                <a:ea typeface="+mn-ea"/>
                <a:cs typeface="+mn-cs"/>
              </a:rPr>
              <a:t>th:object</a:t>
            </a:r>
            <a:r>
              <a:rPr lang="en-US" i="1" dirty="0">
                <a:ea typeface="+mn-ea"/>
                <a:cs typeface="+mn-cs"/>
              </a:rPr>
              <a:t>="${command}" method="post"&gt;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&lt;input type=</a:t>
            </a:r>
            <a:r>
              <a:rPr lang="en-US" i="1" dirty="0">
                <a:ea typeface="+mn-ea"/>
                <a:cs typeface="+mn-cs"/>
              </a:rPr>
              <a:t>"text" </a:t>
            </a:r>
            <a:r>
              <a:rPr lang="en-US" i="1" dirty="0" err="1">
                <a:ea typeface="+mn-ea"/>
                <a:cs typeface="+mn-cs"/>
              </a:rPr>
              <a:t>th:field</a:t>
            </a:r>
            <a:r>
              <a:rPr lang="en-US" i="1" dirty="0">
                <a:ea typeface="+mn-ea"/>
                <a:cs typeface="+mn-cs"/>
              </a:rPr>
              <a:t>="*{id}" /&gt;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&lt;span </a:t>
            </a:r>
            <a:r>
              <a:rPr lang="en-US" dirty="0" err="1">
                <a:ea typeface="+mn-ea"/>
                <a:cs typeface="+mn-cs"/>
              </a:rPr>
              <a:t>th:if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"${#</a:t>
            </a:r>
            <a:r>
              <a:rPr lang="en-US" i="1" dirty="0" err="1">
                <a:ea typeface="+mn-ea"/>
                <a:cs typeface="+mn-cs"/>
              </a:rPr>
              <a:t>fields.hasErrors</a:t>
            </a:r>
            <a:r>
              <a:rPr lang="en-US" i="1" dirty="0">
                <a:ea typeface="+mn-ea"/>
                <a:cs typeface="+mn-cs"/>
              </a:rPr>
              <a:t>('name')}"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               </a:t>
            </a:r>
            <a:r>
              <a:rPr lang="en-US" dirty="0" err="1">
                <a:ea typeface="+mn-ea"/>
                <a:cs typeface="+mn-cs"/>
              </a:rPr>
              <a:t>th:errors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"*{name}“&gt;&lt;/span&gt;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&lt;input type=</a:t>
            </a:r>
            <a:r>
              <a:rPr lang="en-US" i="1" dirty="0">
                <a:ea typeface="+mn-ea"/>
                <a:cs typeface="+mn-cs"/>
              </a:rPr>
              <a:t>"text" </a:t>
            </a:r>
            <a:r>
              <a:rPr lang="en-US" i="1" dirty="0" err="1">
                <a:ea typeface="+mn-ea"/>
                <a:cs typeface="+mn-cs"/>
              </a:rPr>
              <a:t>th:field</a:t>
            </a:r>
            <a:r>
              <a:rPr lang="en-US" i="1" dirty="0">
                <a:ea typeface="+mn-ea"/>
                <a:cs typeface="+mn-cs"/>
              </a:rPr>
              <a:t>="*{name}" /&gt;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&lt;select  </a:t>
            </a:r>
            <a:r>
              <a:rPr lang="en-US" dirty="0" err="1">
                <a:ea typeface="+mn-ea"/>
                <a:cs typeface="+mn-cs"/>
              </a:rPr>
              <a:t>th:field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"${</a:t>
            </a:r>
            <a:r>
              <a:rPr lang="en-US" i="1" dirty="0" err="1">
                <a:ea typeface="+mn-ea"/>
                <a:cs typeface="+mn-cs"/>
              </a:rPr>
              <a:t>command.bloodGroup</a:t>
            </a:r>
            <a:r>
              <a:rPr lang="en-US" i="1" dirty="0">
                <a:ea typeface="+mn-ea"/>
                <a:cs typeface="+mn-cs"/>
              </a:rPr>
              <a:t>}"  id="</a:t>
            </a:r>
            <a:r>
              <a:rPr lang="en-US" i="1" dirty="0" err="1">
                <a:ea typeface="+mn-ea"/>
                <a:cs typeface="+mn-cs"/>
              </a:rPr>
              <a:t>dropOperator</a:t>
            </a:r>
            <a:r>
              <a:rPr lang="en-US" i="1" dirty="0">
                <a:ea typeface="+mn-ea"/>
                <a:cs typeface="+mn-cs"/>
              </a:rPr>
              <a:t>"&gt;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&lt;option </a:t>
            </a:r>
            <a:r>
              <a:rPr lang="en-US" dirty="0" err="1">
                <a:ea typeface="+mn-ea"/>
                <a:cs typeface="+mn-cs"/>
              </a:rPr>
              <a:t>th:each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</a:t>
            </a:r>
            <a:r>
              <a:rPr lang="en-US" i="1" dirty="0" err="1">
                <a:ea typeface="+mn-ea"/>
                <a:cs typeface="+mn-cs"/>
              </a:rPr>
              <a:t>eachGroup</a:t>
            </a:r>
            <a:r>
              <a:rPr lang="en-US" i="1" dirty="0">
                <a:ea typeface="+mn-ea"/>
                <a:cs typeface="+mn-cs"/>
              </a:rPr>
              <a:t> : ${</a:t>
            </a:r>
            <a:r>
              <a:rPr lang="en-US" i="1" dirty="0" err="1">
                <a:ea typeface="+mn-ea"/>
                <a:cs typeface="+mn-cs"/>
              </a:rPr>
              <a:t>grpList</a:t>
            </a:r>
            <a:r>
              <a:rPr lang="en-US" i="1" dirty="0">
                <a:ea typeface="+mn-ea"/>
                <a:cs typeface="+mn-cs"/>
              </a:rPr>
              <a:t>}"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  </a:t>
            </a:r>
            <a:r>
              <a:rPr lang="en-US" dirty="0" err="1">
                <a:ea typeface="+mn-ea"/>
                <a:cs typeface="+mn-cs"/>
              </a:rPr>
              <a:t>th:value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"${</a:t>
            </a:r>
            <a:r>
              <a:rPr lang="en-US" i="1" dirty="0" err="1">
                <a:ea typeface="+mn-ea"/>
                <a:cs typeface="+mn-cs"/>
              </a:rPr>
              <a:t>eachGroup</a:t>
            </a:r>
            <a:r>
              <a:rPr lang="en-US" i="1" dirty="0">
                <a:ea typeface="+mn-ea"/>
                <a:cs typeface="+mn-cs"/>
              </a:rPr>
              <a:t>}" </a:t>
            </a:r>
            <a:r>
              <a:rPr lang="en-US" i="1" dirty="0" err="1">
                <a:ea typeface="+mn-ea"/>
                <a:cs typeface="+mn-cs"/>
              </a:rPr>
              <a:t>th:text</a:t>
            </a:r>
            <a:r>
              <a:rPr lang="en-US" i="1" dirty="0">
                <a:ea typeface="+mn-ea"/>
                <a:cs typeface="+mn-cs"/>
              </a:rPr>
              <a:t>="${</a:t>
            </a:r>
            <a:r>
              <a:rPr lang="en-US" i="1" dirty="0" err="1">
                <a:ea typeface="+mn-ea"/>
                <a:cs typeface="+mn-cs"/>
              </a:rPr>
              <a:t>eachGroup</a:t>
            </a:r>
            <a:r>
              <a:rPr lang="en-US" i="1" dirty="0">
                <a:ea typeface="+mn-ea"/>
                <a:cs typeface="+mn-cs"/>
              </a:rPr>
              <a:t>}"&gt;&lt;/option&gt;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&lt;/select&gt;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&lt;input type=</a:t>
            </a:r>
            <a:r>
              <a:rPr lang="en-US" i="1" dirty="0">
                <a:ea typeface="+mn-ea"/>
                <a:cs typeface="+mn-cs"/>
              </a:rPr>
              <a:t>"date" </a:t>
            </a:r>
            <a:r>
              <a:rPr lang="en-US" i="1" dirty="0" err="1">
                <a:ea typeface="+mn-ea"/>
                <a:cs typeface="+mn-cs"/>
              </a:rPr>
              <a:t>th:field</a:t>
            </a:r>
            <a:r>
              <a:rPr lang="en-US" i="1" dirty="0">
                <a:ea typeface="+mn-ea"/>
                <a:cs typeface="+mn-cs"/>
              </a:rPr>
              <a:t>="*{</a:t>
            </a:r>
            <a:r>
              <a:rPr lang="en-US" i="1" dirty="0" err="1">
                <a:ea typeface="+mn-ea"/>
                <a:cs typeface="+mn-cs"/>
              </a:rPr>
              <a:t>dateOfBirth</a:t>
            </a:r>
            <a:r>
              <a:rPr lang="en-US" i="1" dirty="0">
                <a:ea typeface="+mn-ea"/>
                <a:cs typeface="+mn-cs"/>
              </a:rPr>
              <a:t>}" /&gt;&lt;/p&gt;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&lt;input type=</a:t>
            </a:r>
            <a:r>
              <a:rPr lang="en-US" i="1" dirty="0">
                <a:ea typeface="+mn-ea"/>
                <a:cs typeface="+mn-cs"/>
              </a:rPr>
              <a:t>"submit" value="Submit" /&gt;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3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E8B22-515B-F601-348E-7A5005EAF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22D63F8-716C-5B37-C989-9E24EB30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183C-F241-E1A9-3576-BFAA0AF4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&lt;!DOCTYPE html&gt;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&lt;html </a:t>
            </a:r>
            <a:r>
              <a:rPr lang="en-US" dirty="0" err="1">
                <a:ea typeface="+mn-ea"/>
                <a:cs typeface="+mn-cs"/>
              </a:rPr>
              <a:t>xmlns:th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"http://thymeleaf.org"&gt;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&lt;head&gt;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&lt;meta </a:t>
            </a:r>
            <a:r>
              <a:rPr lang="en-US" dirty="0" err="1">
                <a:ea typeface="+mn-ea"/>
                <a:cs typeface="+mn-cs"/>
              </a:rPr>
              <a:t>charset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"ISO-8859-1"&gt;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&lt;title&gt;Insert title here&lt;/title&gt;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&lt;/head&gt;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&lt;body&gt;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&lt;p </a:t>
            </a:r>
            <a:r>
              <a:rPr lang="en-US" dirty="0" err="1">
                <a:ea typeface="+mn-ea"/>
                <a:cs typeface="+mn-cs"/>
              </a:rPr>
              <a:t>th:text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"${command.id}"&gt;&lt;/p&gt;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&lt;p </a:t>
            </a:r>
            <a:r>
              <a:rPr lang="en-US" dirty="0" err="1">
                <a:ea typeface="+mn-ea"/>
                <a:cs typeface="+mn-cs"/>
              </a:rPr>
              <a:t>th:text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"${command.name}"&gt;&lt;/p&gt;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&lt;p </a:t>
            </a:r>
            <a:r>
              <a:rPr lang="en-US" dirty="0" err="1">
                <a:ea typeface="+mn-ea"/>
                <a:cs typeface="+mn-cs"/>
              </a:rPr>
              <a:t>th:text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"${</a:t>
            </a:r>
            <a:r>
              <a:rPr lang="en-US" i="1" dirty="0" err="1">
                <a:ea typeface="+mn-ea"/>
                <a:cs typeface="+mn-cs"/>
              </a:rPr>
              <a:t>command.bloodGroup</a:t>
            </a:r>
            <a:r>
              <a:rPr lang="en-US" i="1" dirty="0">
                <a:ea typeface="+mn-ea"/>
                <a:cs typeface="+mn-cs"/>
              </a:rPr>
              <a:t>}"&gt;&lt;/p&gt;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&lt;p </a:t>
            </a:r>
            <a:r>
              <a:rPr lang="en-US" dirty="0" err="1">
                <a:ea typeface="+mn-ea"/>
                <a:cs typeface="+mn-cs"/>
              </a:rPr>
              <a:t>th:text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i="1" dirty="0">
                <a:ea typeface="+mn-ea"/>
                <a:cs typeface="+mn-cs"/>
              </a:rPr>
              <a:t>"${</a:t>
            </a:r>
            <a:r>
              <a:rPr lang="en-US" i="1" dirty="0" err="1">
                <a:ea typeface="+mn-ea"/>
                <a:cs typeface="+mn-cs"/>
              </a:rPr>
              <a:t>command.dateOfBirth</a:t>
            </a:r>
            <a:r>
              <a:rPr lang="en-US" i="1" dirty="0">
                <a:ea typeface="+mn-ea"/>
                <a:cs typeface="+mn-cs"/>
              </a:rPr>
              <a:t>}"&gt;&lt;/p&gt;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&lt;/body&gt;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3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FA8-5A08-FE18-ABE8-DA452C37C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04DC046-3884-4098-3F26-4D034D4ED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Iterations in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97BB-BE27-803A-C45E-8ED0F7BD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@</a:t>
            </a:r>
            <a:r>
              <a:rPr lang="en-US" dirty="0" err="1">
                <a:ea typeface="+mn-ea"/>
                <a:cs typeface="+mn-cs"/>
              </a:rPr>
              <a:t>GetMapping</a:t>
            </a:r>
            <a:r>
              <a:rPr lang="en-US" dirty="0">
                <a:ea typeface="+mn-ea"/>
                <a:cs typeface="+mn-cs"/>
              </a:rPr>
              <a:t>(path="/donors")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String </a:t>
            </a:r>
            <a:r>
              <a:rPr lang="en-US" b="1" dirty="0" err="1">
                <a:ea typeface="+mn-ea"/>
                <a:cs typeface="+mn-cs"/>
              </a:rPr>
              <a:t>getAllDonors</a:t>
            </a:r>
            <a:r>
              <a:rPr lang="en-US" b="1" dirty="0">
                <a:ea typeface="+mn-ea"/>
                <a:cs typeface="+mn-cs"/>
              </a:rPr>
              <a:t>(Model </a:t>
            </a:r>
            <a:r>
              <a:rPr lang="en-US" b="1" dirty="0" err="1">
                <a:ea typeface="+mn-ea"/>
                <a:cs typeface="+mn-cs"/>
              </a:rPr>
              <a:t>model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List&lt;</a:t>
            </a:r>
            <a:r>
              <a:rPr lang="en-US" dirty="0" err="1">
                <a:ea typeface="+mn-ea"/>
                <a:cs typeface="+mn-cs"/>
              </a:rPr>
              <a:t>BloodDonor</a:t>
            </a:r>
            <a:r>
              <a:rPr lang="en-US" dirty="0">
                <a:ea typeface="+mn-ea"/>
                <a:cs typeface="+mn-cs"/>
              </a:rPr>
              <a:t>&gt; </a:t>
            </a:r>
            <a:r>
              <a:rPr lang="en-US" dirty="0" err="1">
                <a:ea typeface="+mn-ea"/>
                <a:cs typeface="+mn-cs"/>
              </a:rPr>
              <a:t>donorList</a:t>
            </a:r>
            <a:r>
              <a:rPr lang="en-US" dirty="0">
                <a:ea typeface="+mn-ea"/>
                <a:cs typeface="+mn-cs"/>
              </a:rPr>
              <a:t> =</a:t>
            </a:r>
            <a:r>
              <a:rPr lang="en-US" dirty="0" err="1">
                <a:ea typeface="+mn-ea"/>
                <a:cs typeface="+mn-cs"/>
              </a:rPr>
              <a:t>Arrays.</a:t>
            </a:r>
            <a:r>
              <a:rPr lang="en-US" i="1" dirty="0" err="1">
                <a:ea typeface="+mn-ea"/>
                <a:cs typeface="+mn-cs"/>
              </a:rPr>
              <a:t>asList</a:t>
            </a:r>
            <a:r>
              <a:rPr lang="en-US" i="1" dirty="0">
                <a:ea typeface="+mn-ea"/>
                <a:cs typeface="+mn-cs"/>
              </a:rPr>
              <a:t>(</a:t>
            </a: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new </a:t>
            </a:r>
            <a:r>
              <a:rPr lang="en-US" b="1" dirty="0" err="1">
                <a:ea typeface="+mn-ea"/>
                <a:cs typeface="+mn-cs"/>
              </a:rPr>
              <a:t>BloodDonor</a:t>
            </a:r>
            <a:r>
              <a:rPr lang="en-US" b="1" dirty="0">
                <a:ea typeface="+mn-ea"/>
                <a:cs typeface="+mn-cs"/>
              </a:rPr>
              <a:t>(201,"Magesh",LocalDate.</a:t>
            </a:r>
            <a:r>
              <a:rPr lang="en-US" b="1" i="1" dirty="0">
                <a:ea typeface="+mn-ea"/>
                <a:cs typeface="+mn-cs"/>
              </a:rPr>
              <a:t>of(1998, 8, 12),"</a:t>
            </a:r>
            <a:r>
              <a:rPr lang="en-US" b="1" i="1" dirty="0" err="1">
                <a:ea typeface="+mn-ea"/>
                <a:cs typeface="+mn-cs"/>
              </a:rPr>
              <a:t>opos</a:t>
            </a:r>
            <a:r>
              <a:rPr lang="en-US" b="1" i="1" dirty="0">
                <a:ea typeface="+mn-ea"/>
                <a:cs typeface="+mn-cs"/>
              </a:rPr>
              <a:t>"),</a:t>
            </a: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new </a:t>
            </a:r>
            <a:r>
              <a:rPr lang="en-US" b="1" dirty="0" err="1">
                <a:ea typeface="+mn-ea"/>
                <a:cs typeface="+mn-cs"/>
              </a:rPr>
              <a:t>BloodDonor</a:t>
            </a:r>
            <a:r>
              <a:rPr lang="en-US" b="1" dirty="0">
                <a:ea typeface="+mn-ea"/>
                <a:cs typeface="+mn-cs"/>
              </a:rPr>
              <a:t>(202, "Suresh", </a:t>
            </a:r>
            <a:r>
              <a:rPr lang="en-US" b="1" dirty="0" err="1">
                <a:ea typeface="+mn-ea"/>
                <a:cs typeface="+mn-cs"/>
              </a:rPr>
              <a:t>LocalDate.</a:t>
            </a:r>
            <a:r>
              <a:rPr lang="en-US" b="1" i="1" dirty="0" err="1">
                <a:ea typeface="+mn-ea"/>
                <a:cs typeface="+mn-cs"/>
              </a:rPr>
              <a:t>of</a:t>
            </a:r>
            <a:r>
              <a:rPr lang="en-US" b="1" i="1" dirty="0">
                <a:ea typeface="+mn-ea"/>
                <a:cs typeface="+mn-cs"/>
              </a:rPr>
              <a:t>(2002, 5, 2),"</a:t>
            </a:r>
            <a:r>
              <a:rPr lang="en-US" b="1" i="1" dirty="0" err="1">
                <a:ea typeface="+mn-ea"/>
                <a:cs typeface="+mn-cs"/>
              </a:rPr>
              <a:t>bpos</a:t>
            </a:r>
            <a:r>
              <a:rPr lang="en-US" b="1" i="1" dirty="0">
                <a:ea typeface="+mn-ea"/>
                <a:cs typeface="+mn-cs"/>
              </a:rPr>
              <a:t>"));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model.addAttribute</a:t>
            </a:r>
            <a:r>
              <a:rPr lang="en-US" dirty="0">
                <a:ea typeface="+mn-ea"/>
                <a:cs typeface="+mn-cs"/>
              </a:rPr>
              <a:t>("</a:t>
            </a:r>
            <a:r>
              <a:rPr lang="en-US" dirty="0" err="1">
                <a:ea typeface="+mn-ea"/>
                <a:cs typeface="+mn-cs"/>
              </a:rPr>
              <a:t>list",donorList</a:t>
            </a:r>
            <a:r>
              <a:rPr lang="en-US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return "</a:t>
            </a:r>
            <a:r>
              <a:rPr lang="en-US" b="1" dirty="0" err="1">
                <a:ea typeface="+mn-ea"/>
                <a:cs typeface="+mn-cs"/>
              </a:rPr>
              <a:t>showAll</a:t>
            </a:r>
            <a:r>
              <a:rPr lang="en-US" b="1" dirty="0">
                <a:ea typeface="+mn-ea"/>
                <a:cs typeface="+mn-cs"/>
              </a:rPr>
              <a:t>";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4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E7B1C5B-D8A3-9F5C-94D6-B4CC7E362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 i="1"/>
            </a:br>
            <a:r>
              <a:rPr lang="en-US" altLang="en-US" b="1" i="1"/>
              <a:t>PagingAndSortingRepository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B50F64D3-4F3B-6544-DACB-EAB86403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Tx/>
              <a:buChar char="•"/>
              <a:defRPr/>
            </a:pPr>
            <a:r>
              <a:rPr lang="en-US" sz="2000" dirty="0"/>
              <a:t>Extends </a:t>
            </a:r>
            <a:r>
              <a:rPr lang="en-US" sz="2000" dirty="0" err="1"/>
              <a:t>CrudRepository</a:t>
            </a:r>
            <a:r>
              <a:rPr lang="en-US" sz="2000" dirty="0"/>
              <a:t> Interface and has the following Methods</a:t>
            </a:r>
          </a:p>
          <a:p>
            <a:pPr>
              <a:lnSpc>
                <a:spcPct val="150000"/>
              </a:lnSpc>
              <a:defRPr/>
            </a:pPr>
            <a:r>
              <a:rPr lang="en-US" sz="2000" i="1" dirty="0" err="1"/>
              <a:t>findAll</a:t>
            </a:r>
            <a:r>
              <a:rPr lang="en-US" sz="2000" i="1" dirty="0"/>
              <a:t>(</a:t>
            </a:r>
            <a:r>
              <a:rPr lang="en-US" sz="2000" i="1" dirty="0" err="1"/>
              <a:t>Pageable</a:t>
            </a:r>
            <a:r>
              <a:rPr lang="en-US" sz="2000" i="1" dirty="0"/>
              <a:t> </a:t>
            </a:r>
            <a:r>
              <a:rPr lang="en-US" sz="2000" i="1" dirty="0" err="1"/>
              <a:t>pageable</a:t>
            </a:r>
            <a:r>
              <a:rPr lang="en-US" sz="2000" i="1" dirty="0"/>
              <a:t>)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000" i="1" dirty="0" err="1"/>
              <a:t>Pageable</a:t>
            </a:r>
            <a:r>
              <a:rPr lang="en-US" sz="2000" dirty="0"/>
              <a:t> object with following properties </a:t>
            </a:r>
          </a:p>
          <a:p>
            <a:pPr lvl="3">
              <a:lnSpc>
                <a:spcPct val="150000"/>
              </a:lnSpc>
              <a:defRPr/>
            </a:pPr>
            <a:r>
              <a:rPr lang="en-US" dirty="0"/>
              <a:t>Page size</a:t>
            </a:r>
          </a:p>
          <a:p>
            <a:pPr lvl="3">
              <a:lnSpc>
                <a:spcPct val="150000"/>
              </a:lnSpc>
              <a:defRPr/>
            </a:pPr>
            <a:r>
              <a:rPr lang="en-US" dirty="0"/>
              <a:t>Current page number</a:t>
            </a:r>
          </a:p>
          <a:p>
            <a:pPr lvl="3">
              <a:lnSpc>
                <a:spcPct val="150000"/>
              </a:lnSpc>
              <a:defRPr/>
            </a:pPr>
            <a:r>
              <a:rPr lang="en-US" dirty="0"/>
              <a:t>Sorting</a:t>
            </a:r>
          </a:p>
          <a:p>
            <a:pPr marL="342900" lvl="3" indent="-342900">
              <a:lnSpc>
                <a:spcPct val="150000"/>
              </a:lnSpc>
              <a:buFontTx/>
              <a:buChar char="•"/>
              <a:defRPr/>
            </a:pPr>
            <a:r>
              <a:rPr lang="en-US" i="1" dirty="0" err="1">
                <a:ea typeface="+mn-ea"/>
                <a:cs typeface="+mn-cs"/>
              </a:rPr>
              <a:t>findAll</a:t>
            </a:r>
            <a:r>
              <a:rPr lang="en-US" i="1" dirty="0">
                <a:ea typeface="+mn-ea"/>
                <a:cs typeface="+mn-cs"/>
              </a:rPr>
              <a:t>(Sort </a:t>
            </a:r>
            <a:r>
              <a:rPr lang="en-US" i="1" dirty="0" err="1">
                <a:ea typeface="+mn-ea"/>
                <a:cs typeface="+mn-cs"/>
              </a:rPr>
              <a:t>sort</a:t>
            </a:r>
            <a:r>
              <a:rPr lang="en-US" i="1" dirty="0">
                <a:ea typeface="+mn-ea"/>
                <a:cs typeface="+mn-cs"/>
              </a:rPr>
              <a:t>)</a:t>
            </a:r>
          </a:p>
          <a:p>
            <a:pPr marL="800100" lvl="4" indent="-342900">
              <a:lnSpc>
                <a:spcPct val="150000"/>
              </a:lnSpc>
              <a:buFontTx/>
              <a:buChar char="•"/>
              <a:defRPr/>
            </a:pPr>
            <a:r>
              <a:rPr lang="en-US" i="1" dirty="0">
                <a:ea typeface="+mn-ea"/>
                <a:cs typeface="+mn-cs"/>
              </a:rPr>
              <a:t>Sort Object with the Property on Which the sorting is to be done</a:t>
            </a:r>
          </a:p>
          <a:p>
            <a:pPr marL="800100" lvl="4" indent="-342900">
              <a:lnSpc>
                <a:spcPct val="150000"/>
              </a:lnSpc>
              <a:buFontTx/>
              <a:buChar char="•"/>
              <a:defRPr/>
            </a:pPr>
            <a:r>
              <a:rPr lang="en-US" b="1" i="1" dirty="0" err="1">
                <a:ea typeface="+mn-ea"/>
                <a:cs typeface="+mn-cs"/>
              </a:rPr>
              <a:t>Sort.by</a:t>
            </a:r>
            <a:r>
              <a:rPr lang="en-US" b="1" i="1" dirty="0">
                <a:ea typeface="+mn-ea"/>
                <a:cs typeface="+mn-cs"/>
              </a:rPr>
              <a:t>(</a:t>
            </a:r>
            <a:r>
              <a:rPr lang="en-US" b="1" i="1" dirty="0" err="1">
                <a:ea typeface="+mn-ea"/>
                <a:cs typeface="+mn-cs"/>
              </a:rPr>
              <a:t>propName</a:t>
            </a:r>
            <a:r>
              <a:rPr lang="en-US" b="1" i="1" dirty="0">
                <a:ea typeface="+mn-ea"/>
                <a:cs typeface="+mn-cs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8A8BB-A04F-9072-5625-39082B4E2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A2DB360-4208-CDA8-E11E-779CF6579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Iterations in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705F-6DBB-D384-C13A-0F8BA53D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&lt;table&gt;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&lt;</a:t>
            </a:r>
            <a:r>
              <a:rPr lang="en-US" sz="2000" dirty="0" err="1">
                <a:ea typeface="+mn-ea"/>
                <a:cs typeface="+mn-cs"/>
              </a:rPr>
              <a:t>tr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&lt;</a:t>
            </a:r>
            <a:r>
              <a:rPr lang="en-US" sz="2000" dirty="0" err="1">
                <a:ea typeface="+mn-ea"/>
                <a:cs typeface="+mn-cs"/>
              </a:rPr>
              <a:t>th</a:t>
            </a:r>
            <a:r>
              <a:rPr lang="en-US" sz="2000" dirty="0">
                <a:ea typeface="+mn-ea"/>
                <a:cs typeface="+mn-cs"/>
              </a:rPr>
              <a:t>&gt;Id&lt;/</a:t>
            </a:r>
            <a:r>
              <a:rPr lang="en-US" sz="2000" dirty="0" err="1">
                <a:ea typeface="+mn-ea"/>
                <a:cs typeface="+mn-cs"/>
              </a:rPr>
              <a:t>th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&lt;</a:t>
            </a:r>
            <a:r>
              <a:rPr lang="en-US" sz="2000" dirty="0" err="1">
                <a:ea typeface="+mn-ea"/>
                <a:cs typeface="+mn-cs"/>
              </a:rPr>
              <a:t>th</a:t>
            </a:r>
            <a:r>
              <a:rPr lang="en-US" sz="2000" dirty="0">
                <a:ea typeface="+mn-ea"/>
                <a:cs typeface="+mn-cs"/>
              </a:rPr>
              <a:t>&gt;Name&lt;/</a:t>
            </a:r>
            <a:r>
              <a:rPr lang="en-US" sz="2000" dirty="0" err="1">
                <a:ea typeface="+mn-ea"/>
                <a:cs typeface="+mn-cs"/>
              </a:rPr>
              <a:t>th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&lt;</a:t>
            </a:r>
            <a:r>
              <a:rPr lang="en-US" sz="2000" dirty="0" err="1">
                <a:ea typeface="+mn-ea"/>
                <a:cs typeface="+mn-cs"/>
              </a:rPr>
              <a:t>th</a:t>
            </a:r>
            <a:r>
              <a:rPr lang="en-US" sz="2000" dirty="0">
                <a:ea typeface="+mn-ea"/>
                <a:cs typeface="+mn-cs"/>
              </a:rPr>
              <a:t>&gt;Date Of Birth&lt;/</a:t>
            </a:r>
            <a:r>
              <a:rPr lang="en-US" sz="2000" dirty="0" err="1">
                <a:ea typeface="+mn-ea"/>
                <a:cs typeface="+mn-cs"/>
              </a:rPr>
              <a:t>th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&lt;/</a:t>
            </a:r>
            <a:r>
              <a:rPr lang="en-US" sz="2000" dirty="0" err="1">
                <a:ea typeface="+mn-ea"/>
                <a:cs typeface="+mn-cs"/>
              </a:rPr>
              <a:t>tr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ea typeface="+mn-ea"/>
                <a:cs typeface="+mn-cs"/>
              </a:rPr>
              <a:t>        &lt;</a:t>
            </a:r>
            <a:r>
              <a:rPr lang="en-US" sz="2000" b="1" dirty="0" err="1">
                <a:solidFill>
                  <a:srgbClr val="C00000"/>
                </a:solidFill>
                <a:ea typeface="+mn-ea"/>
                <a:cs typeface="+mn-cs"/>
              </a:rPr>
              <a:t>tr</a:t>
            </a:r>
            <a:r>
              <a:rPr lang="en-US" sz="2000" b="1" dirty="0">
                <a:solidFill>
                  <a:srgbClr val="C00000"/>
                </a:solidFill>
                <a:ea typeface="+mn-ea"/>
                <a:cs typeface="+mn-cs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a typeface="+mn-ea"/>
                <a:cs typeface="+mn-cs"/>
              </a:rPr>
              <a:t>th:each</a:t>
            </a:r>
            <a:r>
              <a:rPr lang="en-US" sz="2000" b="1" dirty="0">
                <a:solidFill>
                  <a:srgbClr val="C00000"/>
                </a:solidFill>
                <a:ea typeface="+mn-ea"/>
                <a:cs typeface="+mn-cs"/>
              </a:rPr>
              <a:t>=</a:t>
            </a:r>
            <a:r>
              <a:rPr lang="en-US" sz="2000" b="1" i="1" dirty="0">
                <a:solidFill>
                  <a:srgbClr val="C00000"/>
                </a:solidFill>
                <a:ea typeface="+mn-ea"/>
                <a:cs typeface="+mn-cs"/>
              </a:rPr>
              <a:t>"</a:t>
            </a:r>
            <a:r>
              <a:rPr lang="en-US" sz="2000" b="1" i="1" dirty="0" err="1">
                <a:solidFill>
                  <a:srgbClr val="C00000"/>
                </a:solidFill>
                <a:ea typeface="+mn-ea"/>
                <a:cs typeface="+mn-cs"/>
              </a:rPr>
              <a:t>eachDonor</a:t>
            </a:r>
            <a:r>
              <a:rPr lang="en-US" sz="2000" b="1" i="1" dirty="0">
                <a:solidFill>
                  <a:srgbClr val="C00000"/>
                </a:solidFill>
                <a:ea typeface="+mn-ea"/>
                <a:cs typeface="+mn-cs"/>
              </a:rPr>
              <a:t> : ${list}"&gt;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&lt;td </a:t>
            </a:r>
            <a:r>
              <a:rPr lang="en-US" sz="2000" dirty="0" err="1">
                <a:ea typeface="+mn-ea"/>
                <a:cs typeface="+mn-cs"/>
              </a:rPr>
              <a:t>th:text</a:t>
            </a:r>
            <a:r>
              <a:rPr lang="en-US" sz="2000" dirty="0">
                <a:ea typeface="+mn-ea"/>
                <a:cs typeface="+mn-cs"/>
              </a:rPr>
              <a:t>=</a:t>
            </a:r>
            <a:r>
              <a:rPr lang="en-US" sz="2000" i="1" dirty="0">
                <a:ea typeface="+mn-ea"/>
                <a:cs typeface="+mn-cs"/>
              </a:rPr>
              <a:t>"${eachDonor.id}"&gt;&lt;/td&gt;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&lt;td </a:t>
            </a:r>
            <a:r>
              <a:rPr lang="en-US" sz="2000" dirty="0" err="1">
                <a:ea typeface="+mn-ea"/>
                <a:cs typeface="+mn-cs"/>
              </a:rPr>
              <a:t>th:text</a:t>
            </a:r>
            <a:r>
              <a:rPr lang="en-US" sz="2000" dirty="0">
                <a:ea typeface="+mn-ea"/>
                <a:cs typeface="+mn-cs"/>
              </a:rPr>
              <a:t>=</a:t>
            </a:r>
            <a:r>
              <a:rPr lang="en-US" sz="2000" i="1" dirty="0">
                <a:ea typeface="+mn-ea"/>
                <a:cs typeface="+mn-cs"/>
              </a:rPr>
              <a:t>"${eachDonor.name}"&gt;&lt;/td&gt;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&lt;td </a:t>
            </a:r>
            <a:r>
              <a:rPr lang="en-US" sz="2000" dirty="0" err="1">
                <a:ea typeface="+mn-ea"/>
                <a:cs typeface="+mn-cs"/>
              </a:rPr>
              <a:t>th:text</a:t>
            </a:r>
            <a:r>
              <a:rPr lang="en-US" sz="2000" dirty="0">
                <a:ea typeface="+mn-ea"/>
                <a:cs typeface="+mn-cs"/>
              </a:rPr>
              <a:t>=</a:t>
            </a:r>
            <a:r>
              <a:rPr lang="en-US" sz="2000" i="1" dirty="0">
                <a:ea typeface="+mn-ea"/>
                <a:cs typeface="+mn-cs"/>
              </a:rPr>
              <a:t>"${</a:t>
            </a:r>
            <a:r>
              <a:rPr lang="en-US" sz="2000" i="1" dirty="0" err="1">
                <a:ea typeface="+mn-ea"/>
                <a:cs typeface="+mn-cs"/>
              </a:rPr>
              <a:t>eachDonor.dateOfBirth</a:t>
            </a:r>
            <a:r>
              <a:rPr lang="en-US" sz="2000" i="1" dirty="0">
                <a:ea typeface="+mn-ea"/>
                <a:cs typeface="+mn-cs"/>
              </a:rPr>
              <a:t>}"&gt;&lt;/td&gt;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&lt;/</a:t>
            </a:r>
            <a:r>
              <a:rPr lang="en-US" sz="2000" dirty="0" err="1">
                <a:ea typeface="+mn-ea"/>
                <a:cs typeface="+mn-cs"/>
              </a:rPr>
              <a:t>tr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9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66AEF-D2EE-A7F8-089D-AAFB26BC7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24AE0B4-5BF3-43E0-EDFF-7A9908B69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457200"/>
          </a:xfrm>
        </p:spPr>
        <p:txBody>
          <a:bodyPr/>
          <a:lstStyle/>
          <a:p>
            <a:r>
              <a:rPr lang="en-US" altLang="en-US" b="1"/>
              <a:t>@RequestParam</a:t>
            </a: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D7E3AD9-9F8F-3D2F-376F-E8E81C33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600" dirty="0"/>
              <a:t> </a:t>
            </a:r>
            <a:r>
              <a:rPr lang="en-US" sz="1800" dirty="0"/>
              <a:t>Use to bind request parameters to a method parameter in  the  controller. </a:t>
            </a:r>
          </a:p>
          <a:p>
            <a:pPr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@</a:t>
            </a:r>
            <a:r>
              <a:rPr lang="en-US" sz="1800" dirty="0" err="1">
                <a:ea typeface="+mn-ea"/>
                <a:cs typeface="+mn-cs"/>
              </a:rPr>
              <a:t>RequestMapping</a:t>
            </a:r>
            <a:r>
              <a:rPr lang="en-US" sz="1800" dirty="0">
                <a:ea typeface="+mn-ea"/>
                <a:cs typeface="+mn-cs"/>
              </a:rPr>
              <a:t>(value="/</a:t>
            </a:r>
            <a:r>
              <a:rPr lang="en-US" sz="1800" dirty="0" err="1">
                <a:ea typeface="+mn-ea"/>
                <a:cs typeface="+mn-cs"/>
              </a:rPr>
              <a:t>find",method</a:t>
            </a:r>
            <a:r>
              <a:rPr lang="en-US" sz="1800" dirty="0">
                <a:ea typeface="+mn-ea"/>
                <a:cs typeface="+mn-cs"/>
              </a:rPr>
              <a:t>=</a:t>
            </a:r>
            <a:r>
              <a:rPr lang="en-US" sz="1800" dirty="0" err="1">
                <a:ea typeface="+mn-ea"/>
                <a:cs typeface="+mn-cs"/>
              </a:rPr>
              <a:t>RequestMethod.GET</a:t>
            </a:r>
            <a:r>
              <a:rPr lang="en-US" sz="1800" dirty="0">
                <a:ea typeface="+mn-ea"/>
                <a:cs typeface="+mn-cs"/>
              </a:rPr>
              <a:t>)</a:t>
            </a:r>
          </a:p>
          <a:p>
            <a:pPr lvl="1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	   public String </a:t>
            </a:r>
            <a:r>
              <a:rPr lang="en-US" sz="1800" dirty="0" err="1">
                <a:ea typeface="+mn-ea"/>
                <a:cs typeface="+mn-cs"/>
              </a:rPr>
              <a:t>findByGroup</a:t>
            </a:r>
            <a:r>
              <a:rPr lang="en-US" sz="1800" dirty="0">
                <a:ea typeface="+mn-ea"/>
                <a:cs typeface="+mn-cs"/>
              </a:rPr>
              <a:t>(@</a:t>
            </a:r>
            <a:r>
              <a:rPr lang="en-US" sz="1800" dirty="0" err="1">
                <a:ea typeface="+mn-ea"/>
                <a:cs typeface="+mn-cs"/>
              </a:rPr>
              <a:t>RequestParam</a:t>
            </a:r>
            <a:r>
              <a:rPr lang="en-US" sz="1800" dirty="0">
                <a:ea typeface="+mn-ea"/>
                <a:cs typeface="+mn-cs"/>
              </a:rPr>
              <a:t>(”</a:t>
            </a:r>
            <a:r>
              <a:rPr lang="en-US" sz="1800" dirty="0" err="1">
                <a:ea typeface="+mn-ea"/>
                <a:cs typeface="+mn-cs"/>
              </a:rPr>
              <a:t>bloodGroup</a:t>
            </a:r>
            <a:r>
              <a:rPr lang="en-US" sz="1800" dirty="0">
                <a:ea typeface="+mn-ea"/>
                <a:cs typeface="+mn-cs"/>
              </a:rPr>
              <a:t>") String </a:t>
            </a:r>
            <a:r>
              <a:rPr lang="en-US" sz="1800" dirty="0" err="1">
                <a:ea typeface="+mn-ea"/>
                <a:cs typeface="+mn-cs"/>
              </a:rPr>
              <a:t>bloodGroup,Model</a:t>
            </a:r>
            <a:r>
              <a:rPr lang="en-US" sz="1800" dirty="0">
                <a:ea typeface="+mn-ea"/>
                <a:cs typeface="+mn-cs"/>
              </a:rPr>
              <a:t> model)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	   {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		 </a:t>
            </a:r>
            <a:r>
              <a:rPr lang="en-US" sz="1800" dirty="0" err="1">
                <a:ea typeface="+mn-ea"/>
                <a:cs typeface="+mn-cs"/>
              </a:rPr>
              <a:t>BloodDonor</a:t>
            </a:r>
            <a:r>
              <a:rPr lang="en-US" sz="1800" dirty="0">
                <a:ea typeface="+mn-ea"/>
                <a:cs typeface="+mn-cs"/>
              </a:rPr>
              <a:t> found= </a:t>
            </a:r>
            <a:r>
              <a:rPr lang="en-US" sz="1800" dirty="0" err="1">
                <a:ea typeface="+mn-ea"/>
                <a:cs typeface="+mn-cs"/>
              </a:rPr>
              <a:t>dao.find</a:t>
            </a:r>
            <a:r>
              <a:rPr lang="en-US" sz="1800" dirty="0">
                <a:ea typeface="+mn-ea"/>
                <a:cs typeface="+mn-cs"/>
              </a:rPr>
              <a:t>(</a:t>
            </a:r>
            <a:r>
              <a:rPr lang="en-US" sz="1800" dirty="0" err="1">
                <a:ea typeface="+mn-ea"/>
                <a:cs typeface="+mn-cs"/>
              </a:rPr>
              <a:t>bloodGroup</a:t>
            </a:r>
            <a:r>
              <a:rPr lang="en-US" sz="1800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		       </a:t>
            </a:r>
            <a:r>
              <a:rPr lang="en-US" sz="1800" dirty="0" err="1">
                <a:ea typeface="+mn-ea"/>
                <a:cs typeface="+mn-cs"/>
              </a:rPr>
              <a:t>model.addAttribute</a:t>
            </a:r>
            <a:r>
              <a:rPr lang="en-US" sz="1800" dirty="0">
                <a:ea typeface="+mn-ea"/>
                <a:cs typeface="+mn-cs"/>
              </a:rPr>
              <a:t>("</a:t>
            </a:r>
            <a:r>
              <a:rPr lang="en-US" sz="1800" dirty="0" err="1">
                <a:ea typeface="+mn-ea"/>
                <a:cs typeface="+mn-cs"/>
              </a:rPr>
              <a:t>foundDonor</a:t>
            </a:r>
            <a:r>
              <a:rPr lang="en-US" sz="1800" dirty="0">
                <a:ea typeface="+mn-ea"/>
                <a:cs typeface="+mn-cs"/>
              </a:rPr>
              <a:t>",found);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		    return "</a:t>
            </a:r>
            <a:r>
              <a:rPr lang="en-US" sz="1800" dirty="0" err="1">
                <a:ea typeface="+mn-ea"/>
                <a:cs typeface="+mn-cs"/>
              </a:rPr>
              <a:t>ShowDonor</a:t>
            </a:r>
            <a:r>
              <a:rPr lang="en-US" sz="1800" dirty="0">
                <a:ea typeface="+mn-ea"/>
                <a:cs typeface="+mn-cs"/>
              </a:rPr>
              <a:t>";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	   }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	</a:t>
            </a:r>
            <a:endParaRPr lang="en-US" sz="20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171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700B-D503-9BA0-AEFF-2D1198B76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1D18-A51A-2945-CBFE-D6788365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0E1B-10F2-6E5B-946F-8EF93DEE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2000" dirty="0">
                <a:effectLst/>
              </a:rPr>
              <a:t>&lt;form </a:t>
            </a:r>
            <a:r>
              <a:rPr lang="en-IN" sz="2000" dirty="0" err="1">
                <a:effectLst/>
              </a:rPr>
              <a:t>th:action</a:t>
            </a:r>
            <a:r>
              <a:rPr lang="en-IN" sz="2000" dirty="0">
                <a:effectLst/>
              </a:rPr>
              <a:t>=”find"&gt;</a:t>
            </a:r>
          </a:p>
          <a:p>
            <a:pPr marL="457200" lvl="1" indent="0">
              <a:buNone/>
            </a:pPr>
            <a:endParaRPr lang="en-IN" sz="2000" dirty="0">
              <a:effectLst/>
            </a:endParaRPr>
          </a:p>
          <a:p>
            <a:pPr marL="457200" lvl="1" indent="0">
              <a:buNone/>
            </a:pPr>
            <a:r>
              <a:rPr lang="en-IN" sz="2000" dirty="0">
                <a:effectLst/>
              </a:rPr>
              <a:t>&lt;input id="keyword" type="search" name="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 err="1">
                <a:ea typeface="+mn-ea"/>
                <a:cs typeface="+mn-cs"/>
              </a:rPr>
              <a:t>bloodGroup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IN" sz="2000" dirty="0">
                <a:effectLst/>
              </a:rPr>
              <a:t>" </a:t>
            </a:r>
            <a:r>
              <a:rPr lang="en-IN" sz="2000" dirty="0" err="1">
                <a:effectLst/>
              </a:rPr>
              <a:t>th:value</a:t>
            </a:r>
            <a:r>
              <a:rPr lang="en-IN" sz="2000" dirty="0">
                <a:effectLst/>
              </a:rPr>
              <a:t>="${</a:t>
            </a:r>
            <a:r>
              <a:rPr lang="en-US" sz="2000" dirty="0" err="1">
                <a:ea typeface="+mn-ea"/>
                <a:cs typeface="+mn-cs"/>
              </a:rPr>
              <a:t>bloodGroup</a:t>
            </a:r>
            <a:r>
              <a:rPr lang="en-IN" sz="2000" dirty="0">
                <a:effectLst/>
              </a:rPr>
              <a:t>}"&gt;</a:t>
            </a:r>
            <a:br>
              <a:rPr lang="en-IN" sz="2000" dirty="0">
                <a:effectLst/>
              </a:rPr>
            </a:br>
            <a:endParaRPr lang="en-IN" sz="2000" dirty="0">
              <a:effectLst/>
            </a:endParaRPr>
          </a:p>
          <a:p>
            <a:pPr marL="457200" lvl="1" indent="0">
              <a:buNone/>
            </a:pPr>
            <a:r>
              <a:rPr lang="en-IN" sz="2000" dirty="0">
                <a:effectLst/>
              </a:rPr>
              <a:t>&lt;button type="submit" &gt;Search&lt;/button&gt;</a:t>
            </a:r>
            <a:br>
              <a:rPr lang="en-IN" sz="2000" dirty="0">
                <a:effectLst/>
              </a:rPr>
            </a:br>
            <a:endParaRPr lang="en-IN" sz="2000" dirty="0">
              <a:effectLst/>
            </a:endParaRPr>
          </a:p>
          <a:p>
            <a:pPr marL="457200" lvl="1" indent="0">
              <a:buNone/>
            </a:pPr>
            <a:r>
              <a:rPr lang="en-IN" sz="2000" dirty="0">
                <a:effectLst/>
              </a:rPr>
              <a:t>&lt;/form&gt;</a:t>
            </a:r>
            <a:br>
              <a:rPr lang="en-IN" sz="2000" dirty="0">
                <a:effectLst/>
              </a:rPr>
            </a:br>
            <a:endParaRPr lang="en-IN" sz="2000" dirty="0">
              <a:effectLst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305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434531D-0F52-5292-7302-28DBF62CB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altLang="en-US"/>
              <a:t>Spring Validation 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C703964-0D3E-4997-DBB7-8B542F60D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8229600" cy="5440363"/>
          </a:xfrm>
        </p:spPr>
        <p:txBody>
          <a:bodyPr/>
          <a:lstStyle/>
          <a:p>
            <a:r>
              <a:rPr lang="en-US" altLang="en-US" sz="2000"/>
              <a:t>JSR-303 Bean Validation API is used by Spring.</a:t>
            </a:r>
          </a:p>
          <a:p>
            <a:endParaRPr lang="en-US" altLang="en-US" sz="2000"/>
          </a:p>
          <a:p>
            <a:r>
              <a:rPr lang="en-US" altLang="en-US" sz="2000"/>
              <a:t>The standardized validation constraint declaration and metadata </a:t>
            </a:r>
          </a:p>
          <a:p>
            <a:endParaRPr lang="en-US" altLang="en-US" sz="2000"/>
          </a:p>
          <a:p>
            <a:r>
              <a:rPr lang="en-US" altLang="en-US" sz="2000"/>
              <a:t>Annotate domain model properties with declarative validation constraints and the runtime enforces them. </a:t>
            </a:r>
          </a:p>
          <a:p>
            <a:endParaRPr lang="en-US" altLang="en-US" sz="2000"/>
          </a:p>
          <a:p>
            <a:r>
              <a:rPr lang="en-US" altLang="en-US" sz="2000"/>
              <a:t>Can define own custom constraints.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F1C3A17-FE6F-2AE5-3CC5-BB7816DC5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Hibernate inbuilt Validation</a:t>
            </a:r>
          </a:p>
        </p:txBody>
      </p:sp>
      <p:sp>
        <p:nvSpPr>
          <p:cNvPr id="326659" name="Content Placeholder 2">
            <a:extLst>
              <a:ext uri="{FF2B5EF4-FFF2-40B4-BE49-F238E27FC236}">
                <a16:creationId xmlns:a16="http://schemas.microsoft.com/office/drawing/2014/main" id="{D88A279F-6ADC-D399-F43E-83D87EC1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&lt;dependency&gt;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&lt;</a:t>
            </a:r>
            <a:r>
              <a:rPr lang="en-US" sz="2000" dirty="0" err="1">
                <a:ea typeface="+mn-ea"/>
                <a:cs typeface="+mn-cs"/>
              </a:rPr>
              <a:t>groupId</a:t>
            </a:r>
            <a:r>
              <a:rPr lang="en-US" sz="2000" dirty="0">
                <a:ea typeface="+mn-ea"/>
                <a:cs typeface="+mn-cs"/>
              </a:rPr>
              <a:t>&gt;</a:t>
            </a:r>
            <a:r>
              <a:rPr lang="en-US" sz="2000" dirty="0" err="1">
                <a:ea typeface="+mn-ea"/>
                <a:cs typeface="+mn-cs"/>
              </a:rPr>
              <a:t>org.hibernate.validator</a:t>
            </a:r>
            <a:r>
              <a:rPr lang="en-US" sz="2000" dirty="0">
                <a:ea typeface="+mn-ea"/>
                <a:cs typeface="+mn-cs"/>
              </a:rPr>
              <a:t>&lt;/</a:t>
            </a:r>
            <a:r>
              <a:rPr lang="en-US" sz="2000" dirty="0" err="1">
                <a:ea typeface="+mn-ea"/>
                <a:cs typeface="+mn-cs"/>
              </a:rPr>
              <a:t>groupId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&lt;</a:t>
            </a:r>
            <a:r>
              <a:rPr lang="en-US" sz="2000" dirty="0" err="1">
                <a:ea typeface="+mn-ea"/>
                <a:cs typeface="+mn-cs"/>
              </a:rPr>
              <a:t>artifactId</a:t>
            </a:r>
            <a:r>
              <a:rPr lang="en-US" sz="2000" dirty="0">
                <a:ea typeface="+mn-ea"/>
                <a:cs typeface="+mn-cs"/>
              </a:rPr>
              <a:t>&gt;hibernate-</a:t>
            </a:r>
            <a:r>
              <a:rPr lang="en-US" sz="2000" dirty="0" err="1">
                <a:ea typeface="+mn-ea"/>
                <a:cs typeface="+mn-cs"/>
              </a:rPr>
              <a:t>validator</a:t>
            </a:r>
            <a:r>
              <a:rPr lang="en-US" sz="2000" dirty="0">
                <a:ea typeface="+mn-ea"/>
                <a:cs typeface="+mn-cs"/>
              </a:rPr>
              <a:t>&lt;/</a:t>
            </a:r>
            <a:r>
              <a:rPr lang="en-US" sz="2000" dirty="0" err="1">
                <a:ea typeface="+mn-ea"/>
                <a:cs typeface="+mn-cs"/>
              </a:rPr>
              <a:t>artifactId</a:t>
            </a:r>
            <a:r>
              <a:rPr lang="en-US" sz="2000" dirty="0">
                <a:ea typeface="+mn-ea"/>
                <a:cs typeface="+mn-cs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&lt;/dependency&gt;</a:t>
            </a:r>
            <a:endParaRPr lang="en-US" sz="2000" dirty="0"/>
          </a:p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@</a:t>
            </a:r>
            <a:r>
              <a:rPr lang="en-US" sz="2000" dirty="0" err="1"/>
              <a:t>AssertFalse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@Email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@Length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@Range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1A99F1B-923D-AB84-E85E-F2C46605A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- @Valid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5BE7F32-5086-9228-950F-BDDDD5D4D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altLang="en-US" sz="2000"/>
              <a:t>To trigger validation of a @Controller input, </a:t>
            </a:r>
          </a:p>
          <a:p>
            <a:pPr lvl="1"/>
            <a:r>
              <a:rPr lang="en-US" altLang="en-US" sz="2000"/>
              <a:t>Input arguments are annotated with @Valid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@PostMapping(path="/donors")</a:t>
            </a:r>
          </a:p>
          <a:p>
            <a:pPr lvl="1">
              <a:buFontTx/>
              <a:buNone/>
            </a:pPr>
            <a:r>
              <a:rPr lang="en-US" altLang="en-US" sz="2000"/>
              <a:t>  </a:t>
            </a:r>
            <a:r>
              <a:rPr lang="en-US" altLang="en-US" sz="2000" b="1"/>
              <a:t>public String greetingSubmit(@Valid @ModelAttribute("command") BloodDonor donor, BindingResult result) {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if(result.hasErrors()) {</a:t>
            </a:r>
          </a:p>
          <a:p>
            <a:pPr lvl="1">
              <a:buFontTx/>
              <a:buNone/>
            </a:pPr>
            <a:r>
              <a:rPr lang="en-US" altLang="en-US" sz="2000"/>
              <a:t>           </a:t>
            </a:r>
            <a:r>
              <a:rPr lang="en-US" altLang="en-US" sz="2000" b="1"/>
              <a:t>return "addDonor";</a:t>
            </a:r>
          </a:p>
          <a:p>
            <a:pPr lvl="1">
              <a:buFontTx/>
              <a:buNone/>
            </a:pPr>
            <a:r>
              <a:rPr lang="en-US" altLang="en-US" sz="2000"/>
              <a:t>        } </a:t>
            </a:r>
            <a:r>
              <a:rPr lang="en-US" altLang="en-US" sz="2000" b="1"/>
              <a:t>else {</a:t>
            </a:r>
          </a:p>
          <a:p>
            <a:pPr lvl="1">
              <a:buFontTx/>
              <a:buNone/>
            </a:pPr>
            <a:r>
              <a:rPr lang="en-US" altLang="en-US" sz="2000"/>
              <a:t>          </a:t>
            </a:r>
            <a:r>
              <a:rPr lang="en-US" altLang="en-US" sz="2000" b="1"/>
              <a:t>return "result";</a:t>
            </a:r>
          </a:p>
          <a:p>
            <a:pPr lvl="1">
              <a:buFontTx/>
              <a:buNone/>
            </a:pPr>
            <a:r>
              <a:rPr lang="en-US" altLang="en-US" sz="2000"/>
              <a:t>      }</a:t>
            </a:r>
          </a:p>
          <a:p>
            <a:pPr lvl="1">
              <a:buFontTx/>
              <a:buNone/>
            </a:pPr>
            <a:r>
              <a:rPr lang="en-US" altLang="en-US" sz="2000"/>
              <a:t>   }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F930C0-2988-714D-2628-526B8294E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7C06-157E-BE8A-6A9D-11FAE93A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public class </a:t>
            </a:r>
            <a:r>
              <a:rPr lang="en-US" sz="1800" b="1" dirty="0" err="1">
                <a:ea typeface="+mn-ea"/>
                <a:cs typeface="+mn-cs"/>
              </a:rPr>
              <a:t>BloodDonor</a:t>
            </a:r>
            <a:r>
              <a:rPr lang="en-US" sz="1800" b="1" dirty="0">
                <a:ea typeface="+mn-ea"/>
                <a:cs typeface="+mn-cs"/>
              </a:rPr>
              <a:t> {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endParaRPr lang="en-US" sz="1800" b="1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private </a:t>
            </a:r>
            <a:r>
              <a:rPr lang="en-US" sz="1800" b="1" dirty="0" err="1">
                <a:ea typeface="+mn-ea"/>
                <a:cs typeface="+mn-cs"/>
              </a:rPr>
              <a:t>int</a:t>
            </a:r>
            <a:r>
              <a:rPr lang="en-US" sz="1800" b="1" dirty="0">
                <a:ea typeface="+mn-ea"/>
                <a:cs typeface="+mn-cs"/>
              </a:rPr>
              <a:t> id;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@Length(min = 3,max = 8)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private String name;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@</a:t>
            </a:r>
            <a:r>
              <a:rPr lang="en-US" sz="1800" dirty="0" err="1">
                <a:ea typeface="+mn-ea"/>
                <a:cs typeface="+mn-cs"/>
              </a:rPr>
              <a:t>DateTimeFormat</a:t>
            </a:r>
            <a:r>
              <a:rPr lang="en-US" sz="1800" dirty="0">
                <a:ea typeface="+mn-ea"/>
                <a:cs typeface="+mn-cs"/>
              </a:rPr>
              <a:t>(pattern = "</a:t>
            </a:r>
            <a:r>
              <a:rPr lang="en-US" sz="1800" dirty="0" err="1">
                <a:ea typeface="+mn-ea"/>
                <a:cs typeface="+mn-cs"/>
              </a:rPr>
              <a:t>yyyy</a:t>
            </a:r>
            <a:r>
              <a:rPr lang="en-US" sz="1800" dirty="0">
                <a:ea typeface="+mn-ea"/>
                <a:cs typeface="+mn-cs"/>
              </a:rPr>
              <a:t>-MM-</a:t>
            </a:r>
            <a:r>
              <a:rPr lang="en-US" sz="1800" dirty="0" err="1">
                <a:ea typeface="+mn-ea"/>
                <a:cs typeface="+mn-cs"/>
              </a:rPr>
              <a:t>dd</a:t>
            </a:r>
            <a:r>
              <a:rPr lang="en-US" sz="1800" dirty="0">
                <a:ea typeface="+mn-ea"/>
                <a:cs typeface="+mn-cs"/>
              </a:rPr>
              <a:t>")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private </a:t>
            </a:r>
            <a:r>
              <a:rPr lang="en-US" sz="1800" b="1" dirty="0" err="1">
                <a:ea typeface="+mn-ea"/>
                <a:cs typeface="+mn-cs"/>
              </a:rPr>
              <a:t>LocalDate</a:t>
            </a:r>
            <a:r>
              <a:rPr lang="en-US" sz="1800" b="1" dirty="0">
                <a:ea typeface="+mn-ea"/>
                <a:cs typeface="+mn-cs"/>
              </a:rPr>
              <a:t> </a:t>
            </a:r>
            <a:r>
              <a:rPr lang="en-US" sz="1800" b="1" dirty="0" err="1">
                <a:ea typeface="+mn-ea"/>
                <a:cs typeface="+mn-cs"/>
              </a:rPr>
              <a:t>dateOfBirth</a:t>
            </a:r>
            <a:r>
              <a:rPr lang="en-US" sz="1800" b="1" dirty="0">
                <a:ea typeface="+mn-ea"/>
                <a:cs typeface="+mn-cs"/>
              </a:rPr>
              <a:t>;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private String </a:t>
            </a:r>
            <a:r>
              <a:rPr lang="en-US" sz="1800" b="1" dirty="0" err="1">
                <a:ea typeface="+mn-ea"/>
                <a:cs typeface="+mn-cs"/>
              </a:rPr>
              <a:t>bloodGroup</a:t>
            </a:r>
            <a:r>
              <a:rPr lang="en-US" sz="1800" b="1" dirty="0">
                <a:ea typeface="+mn-ea"/>
                <a:cs typeface="+mn-cs"/>
              </a:rPr>
              <a:t>;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E132724-2CF7-AA13-532A-0FAB4CD6D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04C7-AA6A-1B52-C47E-58FD43C3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@Controller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class </a:t>
            </a:r>
            <a:r>
              <a:rPr lang="en-US" sz="2000" b="1" dirty="0" err="1">
                <a:ea typeface="+mn-ea"/>
                <a:cs typeface="+mn-cs"/>
              </a:rPr>
              <a:t>WelcomeController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@</a:t>
            </a:r>
            <a:r>
              <a:rPr lang="en-US" sz="2000" dirty="0" err="1">
                <a:ea typeface="+mn-ea"/>
                <a:cs typeface="+mn-cs"/>
              </a:rPr>
              <a:t>RequestMapping</a:t>
            </a:r>
            <a:r>
              <a:rPr lang="en-US" sz="2000" dirty="0">
                <a:ea typeface="+mn-ea"/>
                <a:cs typeface="+mn-cs"/>
              </a:rPr>
              <a:t>(value="/")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String init(Model </a:t>
            </a:r>
            <a:r>
              <a:rPr lang="en-US" sz="2000" b="1" dirty="0" err="1">
                <a:ea typeface="+mn-ea"/>
                <a:cs typeface="+mn-cs"/>
              </a:rPr>
              <a:t>model</a:t>
            </a:r>
            <a:r>
              <a:rPr lang="en-US" sz="2000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model.addAttribute</a:t>
            </a:r>
            <a:r>
              <a:rPr lang="en-US" sz="2000" dirty="0">
                <a:ea typeface="+mn-ea"/>
                <a:cs typeface="+mn-cs"/>
              </a:rPr>
              <a:t>("</a:t>
            </a:r>
            <a:r>
              <a:rPr lang="en-US" sz="2000" dirty="0" err="1">
                <a:ea typeface="+mn-ea"/>
                <a:cs typeface="+mn-cs"/>
              </a:rPr>
              <a:t>majHeading</a:t>
            </a:r>
            <a:r>
              <a:rPr lang="en-US" sz="2000" dirty="0">
                <a:ea typeface="+mn-ea"/>
                <a:cs typeface="+mn-cs"/>
              </a:rPr>
              <a:t>", "</a:t>
            </a:r>
            <a:r>
              <a:rPr lang="en-US" sz="2000" dirty="0" err="1">
                <a:ea typeface="+mn-ea"/>
                <a:cs typeface="+mn-cs"/>
              </a:rPr>
              <a:t>Jeevan</a:t>
            </a:r>
            <a:r>
              <a:rPr lang="en-US" sz="2000" dirty="0">
                <a:ea typeface="+mn-ea"/>
                <a:cs typeface="+mn-cs"/>
              </a:rPr>
              <a:t> Blood Bank");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</a:t>
            </a:r>
            <a:r>
              <a:rPr lang="en-US" sz="2000" b="1" dirty="0">
                <a:ea typeface="+mn-ea"/>
                <a:cs typeface="+mn-cs"/>
              </a:rPr>
              <a:t>return "index";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64A261D-A121-4E5F-A94B-64DE9FFBA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 - @Valid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4600-4137-6EE5-AE72-25991802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@</a:t>
            </a:r>
            <a:r>
              <a:rPr lang="en-US" dirty="0" err="1">
                <a:ea typeface="+mn-ea"/>
                <a:cs typeface="+mn-cs"/>
              </a:rPr>
              <a:t>RequestMapping</a:t>
            </a:r>
            <a:r>
              <a:rPr lang="en-US" dirty="0">
                <a:ea typeface="+mn-ea"/>
                <a:cs typeface="+mn-cs"/>
              </a:rPr>
              <a:t>(“/donors")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String </a:t>
            </a:r>
            <a:r>
              <a:rPr lang="en-US" b="1" dirty="0" err="1">
                <a:ea typeface="+mn-ea"/>
                <a:cs typeface="+mn-cs"/>
              </a:rPr>
              <a:t>initAddDonorForm</a:t>
            </a:r>
            <a:r>
              <a:rPr lang="en-US" b="1" dirty="0">
                <a:ea typeface="+mn-ea"/>
                <a:cs typeface="+mn-cs"/>
              </a:rPr>
              <a:t>(Model </a:t>
            </a:r>
            <a:r>
              <a:rPr lang="en-US" b="1" dirty="0" err="1">
                <a:ea typeface="+mn-ea"/>
                <a:cs typeface="+mn-cs"/>
              </a:rPr>
              <a:t>model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model.addAttribute</a:t>
            </a:r>
            <a:r>
              <a:rPr lang="en-US" dirty="0">
                <a:ea typeface="+mn-ea"/>
                <a:cs typeface="+mn-cs"/>
              </a:rPr>
              <a:t>("</a:t>
            </a:r>
            <a:r>
              <a:rPr lang="en-US" dirty="0" err="1">
                <a:ea typeface="+mn-ea"/>
                <a:cs typeface="+mn-cs"/>
              </a:rPr>
              <a:t>command",donor</a:t>
            </a:r>
            <a:r>
              <a:rPr lang="en-US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return "</a:t>
            </a:r>
            <a:r>
              <a:rPr lang="en-US" b="1" dirty="0" err="1">
                <a:ea typeface="+mn-ea"/>
                <a:cs typeface="+mn-cs"/>
              </a:rPr>
              <a:t>addDonor</a:t>
            </a:r>
            <a:r>
              <a:rPr lang="en-US" b="1" dirty="0">
                <a:ea typeface="+mn-ea"/>
                <a:cs typeface="+mn-cs"/>
              </a:rPr>
              <a:t>";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@</a:t>
            </a:r>
            <a:r>
              <a:rPr lang="en-US" dirty="0" err="1">
                <a:ea typeface="+mn-ea"/>
                <a:cs typeface="+mn-cs"/>
              </a:rPr>
              <a:t>PostMapping</a:t>
            </a:r>
            <a:r>
              <a:rPr lang="en-US" dirty="0">
                <a:ea typeface="+mn-ea"/>
                <a:cs typeface="+mn-cs"/>
              </a:rPr>
              <a:t>(path="/donors")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</a:t>
            </a:r>
            <a:r>
              <a:rPr lang="en-US" b="1" dirty="0">
                <a:ea typeface="+mn-ea"/>
                <a:cs typeface="+mn-cs"/>
              </a:rPr>
              <a:t>public String </a:t>
            </a:r>
            <a:r>
              <a:rPr lang="en-US" b="1" dirty="0" err="1">
                <a:ea typeface="+mn-ea"/>
                <a:cs typeface="+mn-cs"/>
              </a:rPr>
              <a:t>greetingSubmit</a:t>
            </a:r>
            <a:r>
              <a:rPr lang="en-US" b="1" dirty="0">
                <a:ea typeface="+mn-ea"/>
                <a:cs typeface="+mn-cs"/>
              </a:rPr>
              <a:t>(@Valid @</a:t>
            </a:r>
            <a:r>
              <a:rPr lang="en-US" b="1" dirty="0" err="1">
                <a:ea typeface="+mn-ea"/>
                <a:cs typeface="+mn-cs"/>
              </a:rPr>
              <a:t>ModelAttribute</a:t>
            </a:r>
            <a:r>
              <a:rPr lang="en-US" b="1" dirty="0">
                <a:ea typeface="+mn-ea"/>
                <a:cs typeface="+mn-cs"/>
              </a:rPr>
              <a:t>("command") </a:t>
            </a:r>
            <a:r>
              <a:rPr lang="en-US" b="1" dirty="0" err="1">
                <a:ea typeface="+mn-ea"/>
                <a:cs typeface="+mn-cs"/>
              </a:rPr>
              <a:t>BloodDonor</a:t>
            </a:r>
            <a:r>
              <a:rPr lang="en-US" b="1" dirty="0">
                <a:ea typeface="+mn-ea"/>
                <a:cs typeface="+mn-cs"/>
              </a:rPr>
              <a:t> donor, </a:t>
            </a:r>
            <a:r>
              <a:rPr lang="en-US" b="1" dirty="0" err="1">
                <a:ea typeface="+mn-ea"/>
                <a:cs typeface="+mn-cs"/>
              </a:rPr>
              <a:t>BindingResult</a:t>
            </a:r>
            <a:r>
              <a:rPr lang="en-US" b="1" dirty="0">
                <a:ea typeface="+mn-ea"/>
                <a:cs typeface="+mn-cs"/>
              </a:rPr>
              <a:t> result) 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>
                <a:ea typeface="+mn-ea"/>
                <a:cs typeface="+mn-cs"/>
              </a:rPr>
              <a:t>if(</a:t>
            </a:r>
            <a:r>
              <a:rPr lang="en-US" b="1" dirty="0" err="1">
                <a:ea typeface="+mn-ea"/>
                <a:cs typeface="+mn-cs"/>
              </a:rPr>
              <a:t>result.hasErrors</a:t>
            </a:r>
            <a:r>
              <a:rPr lang="en-US" b="1" dirty="0">
                <a:ea typeface="+mn-ea"/>
                <a:cs typeface="+mn-cs"/>
              </a:rPr>
              <a:t>())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>
                <a:ea typeface="+mn-ea"/>
                <a:cs typeface="+mn-cs"/>
              </a:rPr>
              <a:t>return "</a:t>
            </a:r>
            <a:r>
              <a:rPr lang="en-US" b="1" dirty="0" err="1">
                <a:ea typeface="+mn-ea"/>
                <a:cs typeface="+mn-cs"/>
              </a:rPr>
              <a:t>addDonor</a:t>
            </a:r>
            <a:r>
              <a:rPr lang="en-US" b="1" dirty="0">
                <a:ea typeface="+mn-ea"/>
                <a:cs typeface="+mn-cs"/>
              </a:rPr>
              <a:t>";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} </a:t>
            </a:r>
            <a:r>
              <a:rPr lang="en-US" b="1" dirty="0">
                <a:ea typeface="+mn-ea"/>
                <a:cs typeface="+mn-cs"/>
              </a:rPr>
              <a:t>else 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return "result";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}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}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5191D42-3B39-3088-1D5F-8F360EF50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4800"/>
          </a:xfrm>
        </p:spPr>
        <p:txBody>
          <a:bodyPr/>
          <a:lstStyle/>
          <a:p>
            <a:r>
              <a:rPr lang="en-US" altLang="en-US"/>
              <a:t>Pagination in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A120-072E-138E-0710-793414BB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defRPr/>
            </a:pPr>
            <a:r>
              <a:rPr lang="en-IN" sz="1800" dirty="0">
                <a:effectLst/>
              </a:rPr>
              <a:t>public List&lt;User&gt; </a:t>
            </a:r>
            <a:r>
              <a:rPr lang="en-IN" sz="1800" dirty="0" err="1">
                <a:effectLst/>
              </a:rPr>
              <a:t>getUsersByPagination</a:t>
            </a:r>
            <a:r>
              <a:rPr lang="en-IN" sz="1800" dirty="0">
                <a:effectLst/>
              </a:rPr>
              <a:t>(int </a:t>
            </a:r>
            <a:r>
              <a:rPr lang="en-IN" sz="1800" dirty="0" err="1">
                <a:effectLst/>
              </a:rPr>
              <a:t>pageNo</a:t>
            </a:r>
            <a:r>
              <a:rPr lang="en-IN" sz="1800" dirty="0">
                <a:effectLst/>
              </a:rPr>
              <a:t>, int </a:t>
            </a:r>
            <a:r>
              <a:rPr lang="en-IN" sz="1800" dirty="0" err="1">
                <a:effectLst/>
              </a:rPr>
              <a:t>pageSize</a:t>
            </a:r>
            <a:r>
              <a:rPr lang="en-IN" sz="1800" dirty="0">
                <a:effectLst/>
              </a:rPr>
              <a:t>) {</a:t>
            </a:r>
            <a:endParaRPr lang="en-IN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IN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IN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1800" dirty="0" err="1">
                <a:solidFill>
                  <a:srgbClr val="C00000"/>
                </a:solidFill>
                <a:effectLst/>
              </a:rPr>
              <a:t>PageRequest</a:t>
            </a:r>
            <a:r>
              <a:rPr lang="en-IN" sz="1800" dirty="0">
                <a:effectLst/>
              </a:rPr>
              <a:t> </a:t>
            </a:r>
            <a:r>
              <a:rPr lang="en-IN" sz="1800" dirty="0" err="1">
                <a:solidFill>
                  <a:srgbClr val="0070C0"/>
                </a:solidFill>
                <a:effectLst/>
              </a:rPr>
              <a:t>pageRequest</a:t>
            </a:r>
            <a:r>
              <a:rPr lang="en-IN" sz="1800" dirty="0">
                <a:effectLst/>
              </a:rPr>
              <a:t> = </a:t>
            </a:r>
            <a:r>
              <a:rPr lang="en-IN" sz="1800" dirty="0" err="1">
                <a:solidFill>
                  <a:srgbClr val="C00000"/>
                </a:solidFill>
                <a:effectLst/>
              </a:rPr>
              <a:t>PageRequest</a:t>
            </a:r>
            <a:r>
              <a:rPr lang="en-IN" sz="1800" dirty="0" err="1">
                <a:effectLst/>
              </a:rPr>
              <a:t>.of</a:t>
            </a:r>
            <a:r>
              <a:rPr lang="en-IN" sz="1800" dirty="0">
                <a:effectLst/>
              </a:rPr>
              <a:t>(</a:t>
            </a:r>
            <a:r>
              <a:rPr lang="en-IN" sz="1800" dirty="0" err="1">
                <a:effectLst/>
              </a:rPr>
              <a:t>pageNo</a:t>
            </a:r>
            <a:r>
              <a:rPr lang="en-IN" sz="1800" dirty="0">
                <a:effectLst/>
              </a:rPr>
              <a:t>, </a:t>
            </a:r>
            <a:r>
              <a:rPr lang="en-IN" sz="1800" dirty="0" err="1">
                <a:effectLst/>
              </a:rPr>
              <a:t>pageSize</a:t>
            </a:r>
            <a:r>
              <a:rPr lang="en-IN" sz="1800" dirty="0">
                <a:effectLst/>
              </a:rPr>
              <a:t>);</a:t>
            </a:r>
          </a:p>
          <a:p>
            <a:pPr marL="400050" lvl="1" indent="0">
              <a:buNone/>
            </a:pPr>
            <a:br>
              <a:rPr lang="en-IN" sz="1800" dirty="0">
                <a:effectLst/>
              </a:rPr>
            </a:br>
            <a:r>
              <a:rPr lang="en-IN" sz="1800" dirty="0">
                <a:solidFill>
                  <a:srgbClr val="7030A0"/>
                </a:solidFill>
                <a:effectLst/>
              </a:rPr>
              <a:t>Page</a:t>
            </a:r>
            <a:r>
              <a:rPr lang="en-IN" sz="1800" dirty="0">
                <a:effectLst/>
              </a:rPr>
              <a:t>&lt;User&gt; </a:t>
            </a:r>
            <a:r>
              <a:rPr lang="en-IN" sz="1800" dirty="0" err="1">
                <a:effectLst/>
              </a:rPr>
              <a:t>pagingUser</a:t>
            </a:r>
            <a:r>
              <a:rPr lang="en-IN" sz="1800" dirty="0">
                <a:effectLst/>
              </a:rPr>
              <a:t> = </a:t>
            </a:r>
            <a:r>
              <a:rPr lang="en-IN" sz="1800" dirty="0" err="1">
                <a:effectLst/>
              </a:rPr>
              <a:t>userRepository.findAll</a:t>
            </a:r>
            <a:r>
              <a:rPr lang="en-IN" sz="1800" dirty="0">
                <a:effectLst/>
              </a:rPr>
              <a:t>(</a:t>
            </a:r>
            <a:r>
              <a:rPr lang="en-IN" sz="1800" dirty="0" err="1">
                <a:solidFill>
                  <a:srgbClr val="0070C0"/>
                </a:solidFill>
                <a:effectLst/>
              </a:rPr>
              <a:t>pageRequest</a:t>
            </a:r>
            <a:r>
              <a:rPr lang="en-IN" sz="1800" dirty="0">
                <a:effectLst/>
              </a:rPr>
              <a:t>);</a:t>
            </a:r>
            <a:br>
              <a:rPr lang="en-IN" sz="1800" dirty="0">
                <a:effectLst/>
              </a:rPr>
            </a:br>
            <a:endParaRPr lang="en-IN" sz="1800" dirty="0">
              <a:effectLst/>
            </a:endParaRPr>
          </a:p>
          <a:p>
            <a:pPr marL="400050" lvl="1" indent="0">
              <a:buNone/>
            </a:pPr>
            <a:r>
              <a:rPr lang="en-IN" sz="1800" dirty="0">
                <a:effectLst/>
              </a:rPr>
              <a:t>    return </a:t>
            </a:r>
            <a:r>
              <a:rPr lang="en-IN" sz="1800" dirty="0" err="1">
                <a:effectLst/>
              </a:rPr>
              <a:t>pagingUser.</a:t>
            </a:r>
            <a:r>
              <a:rPr lang="en-IN" sz="1800" dirty="0" err="1">
                <a:solidFill>
                  <a:schemeClr val="accent2">
                    <a:lumMod val="90000"/>
                  </a:schemeClr>
                </a:solidFill>
                <a:effectLst/>
              </a:rPr>
              <a:t>getContent</a:t>
            </a:r>
            <a:r>
              <a:rPr lang="en-IN" sz="1800" dirty="0">
                <a:effectLst/>
              </a:rPr>
              <a:t>();</a:t>
            </a:r>
            <a:br>
              <a:rPr lang="en-IN" sz="1800" dirty="0">
                <a:effectLst/>
              </a:rPr>
            </a:br>
            <a:endParaRPr lang="en-IN" sz="1800" dirty="0">
              <a:effectLst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526652D-FF68-3CE4-D3AA-302E81675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1"/>
            <a:ext cx="8229600" cy="427036"/>
          </a:xfrm>
        </p:spPr>
        <p:txBody>
          <a:bodyPr/>
          <a:lstStyle/>
          <a:p>
            <a:r>
              <a:rPr lang="en-US" altLang="en-US" dirty="0"/>
              <a:t>Pagination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32E9-5DB6-C27B-8E04-21049D0F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394327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IN" dirty="0">
                <a:solidFill>
                  <a:srgbClr val="BCBEC4"/>
                </a:solidFill>
                <a:effectLst/>
              </a:rPr>
              <a:t> </a:t>
            </a:r>
            <a:r>
              <a:rPr lang="en-IN" dirty="0">
                <a:effectLst/>
              </a:rPr>
              <a:t>Pageable  page=    </a:t>
            </a:r>
            <a:r>
              <a:rPr lang="en-IN" dirty="0" err="1">
                <a:effectLst/>
              </a:rPr>
              <a:t>PageRequest.</a:t>
            </a:r>
            <a:r>
              <a:rPr lang="en-IN" i="1" dirty="0" err="1">
                <a:effectLst/>
              </a:rPr>
              <a:t>of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pageNumber,pageSize</a:t>
            </a:r>
            <a:r>
              <a:rPr lang="en-IN" dirty="0">
                <a:effectLst/>
              </a:rPr>
              <a:t>);</a:t>
            </a:r>
          </a:p>
          <a:p>
            <a:pPr marL="457200" lvl="1" indent="0">
              <a:buFontTx/>
              <a:buNone/>
              <a:defRPr/>
            </a:pPr>
            <a:br>
              <a:rPr lang="en-IN" dirty="0">
                <a:effectLst/>
              </a:rPr>
            </a:br>
            <a:r>
              <a:rPr lang="en-IN" dirty="0">
                <a:effectLst/>
              </a:rPr>
              <a:t>int </a:t>
            </a:r>
            <a:r>
              <a:rPr lang="en-IN" dirty="0" err="1">
                <a:effectLst/>
              </a:rPr>
              <a:t>pageIndex</a:t>
            </a:r>
            <a:r>
              <a:rPr lang="en-IN" dirty="0">
                <a:effectLst/>
              </a:rPr>
              <a:t> = 0;</a:t>
            </a:r>
            <a:br>
              <a:rPr lang="en-IN" dirty="0">
                <a:effectLst/>
              </a:rPr>
            </a:br>
            <a:r>
              <a:rPr lang="en-IN" dirty="0">
                <a:effectLst/>
              </a:rPr>
              <a:t>int size = 2;</a:t>
            </a:r>
            <a:br>
              <a:rPr lang="en-IN" dirty="0">
                <a:effectLst/>
              </a:rPr>
            </a:br>
            <a:br>
              <a:rPr lang="en-IN" dirty="0">
                <a:effectLst/>
              </a:rPr>
            </a:br>
            <a:r>
              <a:rPr lang="en-IN" dirty="0" err="1">
                <a:effectLst/>
              </a:rPr>
              <a:t>boolean</a:t>
            </a:r>
            <a:r>
              <a:rPr lang="en-IN" dirty="0">
                <a:effectLst/>
              </a:rPr>
              <a:t> flag =true;</a:t>
            </a:r>
            <a:br>
              <a:rPr lang="en-IN" dirty="0">
                <a:effectLst/>
              </a:rPr>
            </a:br>
            <a:r>
              <a:rPr lang="en-IN" dirty="0">
                <a:effectLst/>
              </a:rPr>
              <a:t>while ( flag ) {</a:t>
            </a:r>
            <a:br>
              <a:rPr lang="en-IN" dirty="0">
                <a:effectLst/>
              </a:rPr>
            </a:br>
            <a:endParaRPr lang="en-IN" dirty="0">
              <a:effectLst/>
            </a:endParaRPr>
          </a:p>
          <a:p>
            <a:pPr marL="457200" lvl="1" indent="0">
              <a:buFontTx/>
              <a:buNone/>
              <a:defRPr/>
            </a:pPr>
            <a:r>
              <a:rPr lang="en-IN" dirty="0" err="1">
                <a:effectLst/>
              </a:rPr>
              <a:t>PageRequest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pageRequest</a:t>
            </a:r>
            <a:r>
              <a:rPr lang="en-IN" dirty="0">
                <a:effectLst/>
              </a:rPr>
              <a:t> =  </a:t>
            </a:r>
            <a:r>
              <a:rPr lang="en-IN" dirty="0" err="1">
                <a:effectLst/>
              </a:rPr>
              <a:t>PageRequest.</a:t>
            </a:r>
            <a:r>
              <a:rPr lang="en-IN" i="1" dirty="0" err="1">
                <a:effectLst/>
              </a:rPr>
              <a:t>of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pageIndex,size</a:t>
            </a:r>
            <a:r>
              <a:rPr lang="en-IN" dirty="0">
                <a:effectLst/>
              </a:rPr>
              <a:t>);</a:t>
            </a:r>
            <a:br>
              <a:rPr lang="en-IN" dirty="0">
                <a:effectLst/>
              </a:rPr>
            </a:br>
            <a:br>
              <a:rPr lang="en-IN" dirty="0">
                <a:effectLst/>
              </a:rPr>
            </a:br>
            <a:r>
              <a:rPr lang="en-IN" dirty="0">
                <a:effectLst/>
              </a:rPr>
              <a:t>Page&lt;Student&gt; pages = </a:t>
            </a:r>
            <a:r>
              <a:rPr lang="en-IN" dirty="0" err="1">
                <a:effectLst/>
              </a:rPr>
              <a:t>this.repo.findAll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pageRequest</a:t>
            </a:r>
            <a:r>
              <a:rPr lang="en-IN" dirty="0">
                <a:effectLst/>
              </a:rPr>
              <a:t>);</a:t>
            </a:r>
            <a:br>
              <a:rPr lang="en-IN" dirty="0">
                <a:effectLst/>
              </a:rPr>
            </a:br>
            <a:br>
              <a:rPr lang="en-IN" dirty="0">
                <a:effectLst/>
              </a:rPr>
            </a:br>
            <a:r>
              <a:rPr lang="en-IN" dirty="0">
                <a:effectLst/>
              </a:rPr>
              <a:t>    List&lt;Student&gt; content =</a:t>
            </a:r>
            <a:r>
              <a:rPr lang="en-IN" dirty="0" err="1">
                <a:effectLst/>
              </a:rPr>
              <a:t>pages.getContent</a:t>
            </a:r>
            <a:r>
              <a:rPr lang="en-IN" dirty="0">
                <a:effectLst/>
              </a:rPr>
              <a:t>();</a:t>
            </a:r>
            <a:br>
              <a:rPr lang="en-IN" dirty="0">
                <a:effectLst/>
              </a:rPr>
            </a:br>
            <a:r>
              <a:rPr lang="en-IN" dirty="0">
                <a:effectLst/>
              </a:rPr>
              <a:t>       </a:t>
            </a:r>
            <a:r>
              <a:rPr lang="en-IN" dirty="0" err="1">
                <a:effectLst/>
              </a:rPr>
              <a:t>content.forEach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System.</a:t>
            </a:r>
            <a:r>
              <a:rPr lang="en-IN" i="1" dirty="0" err="1">
                <a:effectLst/>
              </a:rPr>
              <a:t>out</a:t>
            </a:r>
            <a:r>
              <a:rPr lang="en-IN" dirty="0">
                <a:effectLst/>
              </a:rPr>
              <a:t>::</a:t>
            </a:r>
            <a:r>
              <a:rPr lang="en-IN" dirty="0" err="1">
                <a:effectLst/>
              </a:rPr>
              <a:t>println</a:t>
            </a:r>
            <a:r>
              <a:rPr lang="en-IN" dirty="0">
                <a:effectLst/>
              </a:rPr>
              <a:t>);</a:t>
            </a:r>
            <a:br>
              <a:rPr lang="en-IN" dirty="0">
                <a:effectLst/>
              </a:rPr>
            </a:br>
            <a:r>
              <a:rPr lang="en-IN" dirty="0">
                <a:effectLst/>
              </a:rPr>
              <a:t>  </a:t>
            </a:r>
          </a:p>
          <a:p>
            <a:pPr marL="457200" lvl="1" indent="0">
              <a:buFontTx/>
              <a:buNone/>
              <a:defRPr/>
            </a:pPr>
            <a:r>
              <a:rPr lang="en-IN" dirty="0">
                <a:effectLst/>
              </a:rPr>
              <a:t>  if ( content == null || </a:t>
            </a:r>
            <a:r>
              <a:rPr lang="en-IN" dirty="0" err="1">
                <a:effectLst/>
              </a:rPr>
              <a:t>content.isEmpty</a:t>
            </a:r>
            <a:r>
              <a:rPr lang="en-IN" dirty="0">
                <a:effectLst/>
              </a:rPr>
              <a:t>()) {</a:t>
            </a:r>
            <a:br>
              <a:rPr lang="en-IN" dirty="0">
                <a:effectLst/>
              </a:rPr>
            </a:br>
            <a:r>
              <a:rPr lang="en-IN" dirty="0">
                <a:effectLst/>
              </a:rPr>
              <a:t>      flag=false;</a:t>
            </a:r>
            <a:br>
              <a:rPr lang="en-IN" dirty="0">
                <a:effectLst/>
              </a:rPr>
            </a:br>
            <a:r>
              <a:rPr lang="en-IN" dirty="0">
                <a:effectLst/>
              </a:rPr>
              <a:t>    }</a:t>
            </a:r>
            <a:br>
              <a:rPr lang="en-IN" dirty="0">
                <a:effectLst/>
              </a:rPr>
            </a:br>
            <a:r>
              <a:rPr lang="en-IN" dirty="0" err="1">
                <a:effectLst/>
              </a:rPr>
              <a:t>pageIndex</a:t>
            </a:r>
            <a:r>
              <a:rPr lang="en-IN" dirty="0">
                <a:effectLst/>
              </a:rPr>
              <a:t>++;</a:t>
            </a:r>
            <a:br>
              <a:rPr lang="en-IN" dirty="0">
                <a:effectLst/>
              </a:rPr>
            </a:br>
            <a:r>
              <a:rPr lang="en-IN" dirty="0">
                <a:effectLst/>
              </a:rPr>
              <a:t>}</a:t>
            </a:r>
            <a:r>
              <a:rPr lang="en-IN" dirty="0">
                <a:solidFill>
                  <a:srgbClr val="000000"/>
                </a:solidFill>
              </a:rPr>
              <a:t>        </a:t>
            </a:r>
          </a:p>
          <a:p>
            <a:pPr>
              <a:defRPr/>
            </a:pP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537981-A2B9-F75A-A623-FE1F2BEE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Boot </a:t>
            </a:r>
            <a:r>
              <a:rPr lang="en-US" dirty="0" err="1"/>
              <a:t>mvc</a:t>
            </a:r>
            <a:r>
              <a:rPr lang="en-US" dirty="0"/>
              <a:t> -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3075" name="Text Placeholder 4">
            <a:extLst>
              <a:ext uri="{FF2B5EF4-FFF2-40B4-BE49-F238E27FC236}">
                <a16:creationId xmlns:a16="http://schemas.microsoft.com/office/drawing/2014/main" id="{35B40C80-34CF-0B42-D482-51A6A8F6E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056C6A2-B036-FAFD-2EEE-14248FF58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Spring MVC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4B040F-58E3-7002-0833-EE2C2CDA1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Web application framework  that takes advantage of design principles of Spring framework</a:t>
            </a:r>
          </a:p>
          <a:p>
            <a:pPr eaLnBrk="1" hangingPunct="1"/>
            <a:endParaRPr lang="en-US" altLang="en-US" sz="1800"/>
          </a:p>
          <a:p>
            <a:pPr lvl="1" eaLnBrk="1" hangingPunct="1"/>
            <a:r>
              <a:rPr lang="en-US" altLang="en-US"/>
              <a:t> </a:t>
            </a:r>
            <a:r>
              <a:rPr lang="en-US" altLang="en-US" sz="2000"/>
              <a:t>Dependency Injection – Simplified Testing</a:t>
            </a:r>
          </a:p>
          <a:p>
            <a:pPr lvl="1" eaLnBrk="1" hangingPunct="1"/>
            <a:r>
              <a:rPr lang="en-US" altLang="en-US" sz="2000"/>
              <a:t> Interface-driven design</a:t>
            </a:r>
          </a:p>
          <a:p>
            <a:pPr lvl="1" eaLnBrk="1" hangingPunct="1"/>
            <a:r>
              <a:rPr lang="en-US" altLang="en-US" sz="2000"/>
              <a:t> POJO without being tied up with a framework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Flexible and extensible via component’s interfaces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Simplifies form handling through its parameter binding, validation and error handling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Abstracts view technology (JSP, Velocity, FreeMarker Excel , PDF)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C887563-4FD8-95BE-D3DF-5B4437E9F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The requesting processing</a:t>
            </a:r>
            <a:br>
              <a:rPr lang="en-US" altLang="en-US" sz="2800" b="1"/>
            </a:br>
            <a:r>
              <a:rPr lang="en-US" altLang="en-US" sz="2800" b="1"/>
              <a:t>workflow</a:t>
            </a:r>
          </a:p>
        </p:txBody>
      </p:sp>
      <p:pic>
        <p:nvPicPr>
          <p:cNvPr id="6147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7669353-0607-4551-BF47-0CFFD8A5EB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44600"/>
            <a:ext cx="8229600" cy="47037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1237309-25BB-DF3A-A1E7-86E88896E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@Controller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92F6307-AEEC-2100-4748-04C67FA09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Indicates that a particular class serves the role of a </a:t>
            </a:r>
            <a:r>
              <a:rPr lang="en-US" altLang="en-US" sz="2000" i="1"/>
              <a:t>controller</a:t>
            </a:r>
            <a:r>
              <a:rPr lang="en-US" altLang="en-US" sz="2000"/>
              <a:t>.</a:t>
            </a:r>
          </a:p>
          <a:p>
            <a:endParaRPr lang="en-US" altLang="en-US" sz="2000"/>
          </a:p>
          <a:p>
            <a:r>
              <a:rPr lang="en-US" altLang="en-US" sz="2000"/>
              <a:t>The dispatcher scans such annotated classes </a:t>
            </a:r>
          </a:p>
          <a:p>
            <a:pPr lvl="1"/>
            <a:r>
              <a:rPr lang="en-US" altLang="en-US" sz="2000"/>
              <a:t>Detects and maps Methods with @RequestMapping annotations </a:t>
            </a:r>
          </a:p>
          <a:p>
            <a:pPr lvl="1"/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@Controller</a:t>
            </a:r>
          </a:p>
          <a:p>
            <a:pPr lvl="1">
              <a:buFontTx/>
              <a:buNone/>
            </a:pPr>
            <a:r>
              <a:rPr lang="en-US" altLang="en-US" sz="2000" b="1"/>
              <a:t>public class WelcomeController {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@RequestMapping(value="/")</a:t>
            </a:r>
          </a:p>
          <a:p>
            <a:pPr lvl="1">
              <a:buFontTx/>
              <a:buNone/>
            </a:pPr>
            <a:r>
              <a:rPr lang="en-US" altLang="en-US" sz="2000" b="1"/>
              <a:t> public String init() {     </a:t>
            </a:r>
          </a:p>
          <a:p>
            <a:pPr lvl="1">
              <a:buFontTx/>
              <a:buNone/>
            </a:pPr>
            <a:r>
              <a:rPr lang="en-US" altLang="en-US" sz="2000" b="1"/>
              <a:t>      return "index";</a:t>
            </a:r>
          </a:p>
          <a:p>
            <a:pPr lvl="1">
              <a:buFontTx/>
              <a:buNone/>
            </a:pPr>
            <a:r>
              <a:rPr lang="en-US" altLang="en-US" sz="2000"/>
              <a:t>   }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endParaRPr lang="en-US" altLang="en-US" sz="2000"/>
          </a:p>
          <a:p>
            <a:endParaRPr lang="en-US" altLang="en-US" sz="2000"/>
          </a:p>
          <a:p>
            <a:pPr>
              <a:buFontTx/>
              <a:buNone/>
            </a:pP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EF0D1F9-2AE1-152E-5B3E-422218B67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@RequestMapping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17AF040-8C3D-F7A9-21C9-64D6BF6ED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Used to map URLs onto an entire or a class or a particular handler method. 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Class-level annotation maps a specific request path or pattern to a controller</a:t>
            </a:r>
          </a:p>
          <a:p>
            <a:endParaRPr lang="en-US" altLang="en-US" sz="2000"/>
          </a:p>
          <a:p>
            <a:endParaRPr lang="en-US" altLang="en-US" sz="2000"/>
          </a:p>
          <a:p>
            <a:pPr>
              <a:spcBef>
                <a:spcPct val="0"/>
              </a:spcBef>
            </a:pPr>
            <a:r>
              <a:rPr lang="en-US" altLang="en-US" sz="2000"/>
              <a:t>Method-level annotations are used to narrow the primary mapping or HTTP  request ("GET"/"POST") or to HTTP request parameters.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34012</TotalTime>
  <Words>1804</Words>
  <Application>Microsoft Macintosh PowerPoint</Application>
  <PresentationFormat>On-screen Show (4:3)</PresentationFormat>
  <Paragraphs>398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Microsoft YaHei</vt:lpstr>
      <vt:lpstr>Arial</vt:lpstr>
      <vt:lpstr>Consolas</vt:lpstr>
      <vt:lpstr>Courier New</vt:lpstr>
      <vt:lpstr>Times New Roman</vt:lpstr>
      <vt:lpstr>Wingdings</vt:lpstr>
      <vt:lpstr>vees</vt:lpstr>
      <vt:lpstr>Paging and Sorting</vt:lpstr>
      <vt:lpstr> PagingAndSortingRepository </vt:lpstr>
      <vt:lpstr>Pagination in Service</vt:lpstr>
      <vt:lpstr>Pagination</vt:lpstr>
      <vt:lpstr>Spring Boot mvc - thymeleaf</vt:lpstr>
      <vt:lpstr>Spring MVC</vt:lpstr>
      <vt:lpstr>The requesting processing workflow</vt:lpstr>
      <vt:lpstr>@Controller </vt:lpstr>
      <vt:lpstr>@RequestMapping </vt:lpstr>
      <vt:lpstr>Model</vt:lpstr>
      <vt:lpstr>Model</vt:lpstr>
      <vt:lpstr>View - Thyme leaf Template</vt:lpstr>
      <vt:lpstr>View</vt:lpstr>
      <vt:lpstr>ModelAndView object</vt:lpstr>
      <vt:lpstr>@ModelAttribute</vt:lpstr>
      <vt:lpstr>View -Template</vt:lpstr>
      <vt:lpstr>Template Form </vt:lpstr>
      <vt:lpstr>Response View</vt:lpstr>
      <vt:lpstr>Using Iterations in View</vt:lpstr>
      <vt:lpstr>Using Iterations in View</vt:lpstr>
      <vt:lpstr>@RequestParam</vt:lpstr>
      <vt:lpstr>Form</vt:lpstr>
      <vt:lpstr>Spring Validation </vt:lpstr>
      <vt:lpstr>Hibernate inbuilt Validation</vt:lpstr>
      <vt:lpstr>Validation - @Valid</vt:lpstr>
      <vt:lpstr>Model</vt:lpstr>
      <vt:lpstr>Controller</vt:lpstr>
      <vt:lpstr>Controller - @Valid annotation</vt:lpstr>
      <vt:lpstr>Sapient</vt:lpstr>
    </vt:vector>
  </TitlesOfParts>
  <Company>Meta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subject>Spring Core Package</dc:subject>
  <dc:creator>K.Srivatsan</dc:creator>
  <cp:lastModifiedBy>Srivatsan Krishnamachari</cp:lastModifiedBy>
  <cp:revision>1680</cp:revision>
  <dcterms:created xsi:type="dcterms:W3CDTF">1998-10-26T19:35:11Z</dcterms:created>
  <dcterms:modified xsi:type="dcterms:W3CDTF">2024-01-25T01:27:55Z</dcterms:modified>
</cp:coreProperties>
</file>