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38"/>
  </p:notesMasterIdLst>
  <p:sldIdLst>
    <p:sldId id="701" r:id="rId2"/>
    <p:sldId id="743" r:id="rId3"/>
    <p:sldId id="702" r:id="rId4"/>
    <p:sldId id="703" r:id="rId5"/>
    <p:sldId id="705" r:id="rId6"/>
    <p:sldId id="706" r:id="rId7"/>
    <p:sldId id="708" r:id="rId8"/>
    <p:sldId id="709" r:id="rId9"/>
    <p:sldId id="710" r:id="rId10"/>
    <p:sldId id="752" r:id="rId11"/>
    <p:sldId id="754" r:id="rId12"/>
    <p:sldId id="712" r:id="rId13"/>
    <p:sldId id="714" r:id="rId14"/>
    <p:sldId id="799" r:id="rId15"/>
    <p:sldId id="748" r:id="rId16"/>
    <p:sldId id="800" r:id="rId17"/>
    <p:sldId id="807" r:id="rId18"/>
    <p:sldId id="802" r:id="rId19"/>
    <p:sldId id="803" r:id="rId20"/>
    <p:sldId id="804" r:id="rId21"/>
    <p:sldId id="813" r:id="rId22"/>
    <p:sldId id="812" r:id="rId23"/>
    <p:sldId id="791" r:id="rId24"/>
    <p:sldId id="793" r:id="rId25"/>
    <p:sldId id="810" r:id="rId26"/>
    <p:sldId id="717" r:id="rId27"/>
    <p:sldId id="811" r:id="rId28"/>
    <p:sldId id="720" r:id="rId29"/>
    <p:sldId id="726" r:id="rId30"/>
    <p:sldId id="814" r:id="rId31"/>
    <p:sldId id="815" r:id="rId32"/>
    <p:sldId id="816" r:id="rId33"/>
    <p:sldId id="819" r:id="rId34"/>
    <p:sldId id="823" r:id="rId35"/>
    <p:sldId id="768" r:id="rId36"/>
    <p:sldId id="769" r:id="rId3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217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5"/>
    </p:cViewPr>
  </p:sorterViewPr>
  <p:notesViewPr>
    <p:cSldViewPr>
      <p:cViewPr varScale="1">
        <p:scale>
          <a:sx n="41" d="100"/>
          <a:sy n="41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>
            <a:extLst>
              <a:ext uri="{FF2B5EF4-FFF2-40B4-BE49-F238E27FC236}">
                <a16:creationId xmlns:a16="http://schemas.microsoft.com/office/drawing/2014/main" id="{84C07C11-C8E2-3469-8C05-49F8040BE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4AD8D3E8-27FF-209B-598C-5294217C0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85C2F1C6-48A9-11D5-20CB-D4D6B005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D3E83A27-2435-9CAB-434C-22CB8910607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DFC3E0D-87AA-D4ED-2748-2FFFE4FDCEE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0423" name="Text Box 6">
            <a:extLst>
              <a:ext uri="{FF2B5EF4-FFF2-40B4-BE49-F238E27FC236}">
                <a16:creationId xmlns:a16="http://schemas.microsoft.com/office/drawing/2014/main" id="{945C6C2F-0634-87B9-1F21-08D19DE4B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0149B96-D915-4C38-661A-FB0FBAC81D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E0CE22BF-2235-A04A-80A0-1B32EDB81E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6CA1F675-ADE0-AEB9-F4E9-A8393F0FFB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EF10392A-1B75-6720-E057-5865B73A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0CB320DB-B52E-A55C-7C36-F2962487167A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9223FC1E-3D9A-984F-8298-4934135A048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EA051A6-9B71-9728-35D3-B73929030A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836640FB-7A1F-3E70-F4FC-B0B11388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98AAB890-316A-4E5B-D51E-39BD06E975D1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97F9B399-BD2D-2547-9E36-79E5F45906C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829A1685-AFAC-9A68-D25C-8A6AA0BB6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3C493517-5484-1E89-AAE4-3ADF94D1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7CB17FB7-D558-5EE7-5718-E1A7BAF1FC5C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417D01B6-08B8-C44F-B5E3-4B14F957DEF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484BC370-A0F0-2A6A-5DA5-D45EBCB2F5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9E5841BD-5C79-4C49-65A7-98E53CCE7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DB30EE95-07A7-B1E9-816B-F7E5E667CB1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E2374711-ED3D-6244-9A99-4CA068C403F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42DA0439-73EB-5031-C2E4-AF2D5173CB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779CBB10-CCB2-9A86-C37B-443A2D2A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D51B26A7-064A-7DCE-A62F-6EA232F376BF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2499ADB6-FFA0-2E4A-8417-215BCBF305F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EDBF0A-F072-442E-EDE7-12BAD09B3C4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4BDABC-3D88-1943-9C22-AFFDECAA0A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60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BCAE35-E1F5-F12F-CE90-843C7C3D50C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7522E-AFA9-D249-A7FB-8616B3FCA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90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5113"/>
            <a:ext cx="2055813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5113"/>
            <a:ext cx="60198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A91795-EE87-ADDC-C1E0-1F4A3167F56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20BC9-73E5-2746-B018-67D2F33DA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217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55864" cy="5410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CE03DC8A-010E-03A7-5BFC-02D46C62D2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6506A18A-F1D9-5642-B776-9C6B2A9C5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00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55864" cy="54864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53879A1E-A32E-A9C5-B363-EE1785E832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55FE24B9-9306-3E43-9777-1F9272D3BC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3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55864" cy="5410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507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F2E51701-D331-1C7A-D947-585ECDCB77F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EF05C90A-E565-4345-9F2A-92649C4941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375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647BC8EE-B24A-E8D5-9D04-84E356E2236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889D42FC-795A-5040-B5BC-064FE0B2BD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403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FB0A9D77-E84F-AD16-9D13-11FE38E709C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653DD36B-7A55-BE42-BFE8-AE26843A1F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443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651CE29F-AD07-8CEF-3FF2-4F6BE0DE708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96FEE76C-3F8D-F242-9A61-F831CF0FDE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41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EAFDA062-2613-DE5A-D5BB-ED19A983E02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5452CCBF-5DCB-BB4C-82AF-7627F476A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14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D0D26D-F544-09FF-F433-5FF7998EC52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335BF-9A57-BD4A-B479-DA6B5EC3ED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959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072627F7-F41B-44D9-6029-3A02F43F6BB0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914BF832-81DD-C849-AB60-818092956A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709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73475180-A255-FF92-26FD-B4B6DF3C4302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75363902-026E-C34C-88DB-C6914ED76A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956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366AC086-51B0-229B-B234-4F305D496B6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6826C79A-8D2A-D849-96EA-889562EAF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197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6D34F236-C893-8CDD-3E9F-60FAB11C2220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B9CA89EA-4F4B-5648-9D3A-D636C316AF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462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C58DC09A-8A86-B073-F79C-C49AAADD9FEA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BDC4B2B8-B756-3848-8A59-F154946C7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1042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926139F3-F50D-2251-D0AC-A1EC1AFA640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1EBF0C03-42C3-7242-8C69-5EB7C16AF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178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5186493C-5E4B-2D85-FC91-260EB13C612B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8DA16091-4D39-7E49-A3AB-C23B68FDBE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408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7EAF1B39-E4EF-3ED4-09BA-329AAADE73D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0A821A1B-9C59-4F45-982A-90E1FA5C7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2109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D4F4B7AE-0673-5B46-1E8F-41F1345529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7790018F-04AA-1F4F-AE6C-3A72729052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8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820389-9D72-B829-FBEC-04F794CCC9D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BA0CD-0B4C-C24F-A28D-61E24BAC7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1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51C192-AF3B-F8D1-3913-60DCE9A9BE3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83564-7986-B645-A504-E1B0B565D2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0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8070150-4ABB-874F-89AB-AAD7BFEADA0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C4940-F847-7B47-A957-980C67917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8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DDD9ADB-737F-4111-4EB6-2448B6A9692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DD5D6-BF55-FE4C-B966-D2786DE8D0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0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C8D542F-66D2-4D8B-D934-E3BB6B55BC7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C3D44-BF9A-5F41-AB2B-6852B5C445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6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39D6F8-76E8-3127-6732-6593BC332A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35DBB-BD59-EC4E-8B06-101BCF237E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22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7234AE-1D30-71A2-139A-D71C349F01A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7D910-1FDC-D949-913E-31A958427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27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41EB085B-7899-E963-5003-75026110F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5113"/>
            <a:ext cx="8228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19F9D4A-8E24-618E-F250-42C368A44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D76352F4-82E8-A8A1-04F6-AE656DB9B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F1890BD9-EF13-5825-2A9C-DE0DAB111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FE0064-F439-56D0-EA63-0EB3F578B0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100000"/>
              <a:defRPr>
                <a:solidFill>
                  <a:srgbClr val="000000"/>
                </a:solidFill>
              </a:defRPr>
            </a:lvl1pPr>
          </a:lstStyle>
          <a:p>
            <a:fld id="{B1F71BE5-BA29-B84B-8D32-05BB18A2E1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  <p:sldLayoutId id="2147484561" r:id="rId14"/>
    <p:sldLayoutId id="2147484562" r:id="rId15"/>
    <p:sldLayoutId id="2147484563" r:id="rId16"/>
    <p:sldLayoutId id="2147484564" r:id="rId17"/>
    <p:sldLayoutId id="2147484565" r:id="rId18"/>
    <p:sldLayoutId id="2147484566" r:id="rId19"/>
    <p:sldLayoutId id="2147484567" r:id="rId20"/>
    <p:sldLayoutId id="2147484568" r:id="rId21"/>
    <p:sldLayoutId id="2147484569" r:id="rId22"/>
    <p:sldLayoutId id="2147484570" r:id="rId23"/>
    <p:sldLayoutId id="2147484571" r:id="rId24"/>
    <p:sldLayoutId id="2147484572" r:id="rId25"/>
    <p:sldLayoutId id="2147484573" r:id="rId26"/>
    <p:sldLayoutId id="2147484574" r:id="rId27"/>
    <p:sldLayoutId id="2147484575" r:id="rId28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E87-3818-AB8C-FB10-D4C60005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with Maven</a:t>
            </a:r>
          </a:p>
        </p:txBody>
      </p:sp>
      <p:sp>
        <p:nvSpPr>
          <p:cNvPr id="19459" name="Text Placeholder 3">
            <a:extLst>
              <a:ext uri="{FF2B5EF4-FFF2-40B4-BE49-F238E27FC236}">
                <a16:creationId xmlns:a16="http://schemas.microsoft.com/office/drawing/2014/main" id="{DAB16D74-DF82-13F9-B646-0EC2F175E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63FAEDE-0DFB-4E35-3B87-8470F58F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POM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CC04A306-BEFD-471D-23D2-8CE14462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following Details about the project can be configured in POM </a:t>
            </a:r>
          </a:p>
          <a:p>
            <a:pPr lvl="1"/>
            <a:r>
              <a:rPr lang="en-US" altLang="en-US" sz="2000"/>
              <a:t>Name and Version</a:t>
            </a:r>
          </a:p>
          <a:p>
            <a:pPr lvl="1"/>
            <a:r>
              <a:rPr lang="en-US" altLang="en-US" sz="2000"/>
              <a:t>Artifact Type</a:t>
            </a:r>
          </a:p>
          <a:p>
            <a:pPr lvl="1"/>
            <a:r>
              <a:rPr lang="en-US" altLang="en-US" sz="2000"/>
              <a:t>Dependencies</a:t>
            </a:r>
          </a:p>
          <a:p>
            <a:pPr lvl="1"/>
            <a:r>
              <a:rPr lang="en-US" altLang="en-US" sz="2000"/>
              <a:t>goals</a:t>
            </a:r>
          </a:p>
          <a:p>
            <a:pPr lvl="1"/>
            <a:r>
              <a:rPr lang="en-US" altLang="en-US" sz="2000"/>
              <a:t>Plugins</a:t>
            </a:r>
          </a:p>
          <a:p>
            <a:pPr lvl="1"/>
            <a:r>
              <a:rPr lang="en-US" altLang="en-US" sz="2000"/>
              <a:t>Profiles (Alternate build configurations)</a:t>
            </a:r>
          </a:p>
          <a:p>
            <a:pPr lvl="1"/>
            <a:endParaRPr lang="en-US" altLang="en-US" sz="2000"/>
          </a:p>
          <a:p>
            <a:r>
              <a:rPr lang="en-US" altLang="en-US" b="1" u="sng">
                <a:solidFill>
                  <a:srgbClr val="C00000"/>
                </a:solidFill>
              </a:rPr>
              <a:t>Super POM</a:t>
            </a:r>
          </a:p>
          <a:p>
            <a:pPr lvl="1"/>
            <a:r>
              <a:rPr lang="en-US" altLang="en-US" sz="2000"/>
              <a:t>Maven's default POM.</a:t>
            </a:r>
          </a:p>
          <a:p>
            <a:pPr lvl="1"/>
            <a:r>
              <a:rPr lang="en-US" altLang="en-US" sz="2000"/>
              <a:t>All POMs extend the Super POM </a:t>
            </a:r>
          </a:p>
          <a:p>
            <a:pPr lvl="1"/>
            <a:r>
              <a:rPr lang="en-US" altLang="en-US" sz="2000"/>
              <a:t>Configuration is inherited by the POMs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EB2E40F-02F5-C78F-9D13-17519ED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Minimal POM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C1A9B88-1C46-550E-E0F9-36913922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&lt;project&gt;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&lt;modelVersion&gt;4.0.0&lt;/modelVersion&gt;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&lt;groupId&gt;com.mycompany.app&lt;/groupId&gt;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&lt;artifactId&gt;my-app&lt;/artifactId&gt;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&lt;version&gt;1&lt;/version&gt;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&lt;/project&gt;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972AC7A-E359-DA71-644C-9F545D6E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 of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E226-00FD-5CC2-5BE6-352C43A5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Projects are  the top-level element in all  </a:t>
            </a:r>
            <a:r>
              <a:rPr lang="en-US" b="1" dirty="0"/>
              <a:t>pom.xml </a:t>
            </a:r>
            <a:r>
              <a:rPr lang="en-US" dirty="0"/>
              <a:t>files.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They are identified using: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modelVersion</a:t>
            </a:r>
            <a:r>
              <a:rPr lang="en-US" dirty="0"/>
              <a:t> - should be set to 4.0.0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marL="225425" lvl="1" indent="-225425" fontAlgn="auto">
              <a:spcAft>
                <a:spcPts val="0"/>
              </a:spcAft>
              <a:defRPr/>
            </a:pPr>
            <a:r>
              <a:rPr lang="en-US" sz="2200" b="1" dirty="0" err="1">
                <a:solidFill>
                  <a:srgbClr val="C00000"/>
                </a:solidFill>
              </a:rPr>
              <a:t>groupID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/>
              <a:t>Arbitrary project grouping identifier (no spaces or colons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/>
              <a:t>Loosely based on Java package name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700" b="1" dirty="0" err="1">
                <a:solidFill>
                  <a:srgbClr val="C00000"/>
                </a:solidFill>
              </a:rPr>
              <a:t>artf</a:t>
            </a:r>
            <a:r>
              <a:rPr lang="en-US" sz="2200" b="1" dirty="0" err="1">
                <a:solidFill>
                  <a:srgbClr val="C00000"/>
                </a:solidFill>
              </a:rPr>
              <a:t>iactId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Arbitrary name of project (no spaces or colons)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/>
              <a:t>Usually base name of the primary artifact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/>
              <a:t>Typically  files like a JAR or war </a:t>
            </a:r>
          </a:p>
          <a:p>
            <a:pPr marL="225425" lvl="1" indent="-225425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C00000"/>
                </a:solidFill>
              </a:rPr>
              <a:t>version: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Version of project</a:t>
            </a:r>
          </a:p>
          <a:p>
            <a:pPr lvl="1">
              <a:defRPr/>
            </a:pPr>
            <a:r>
              <a:rPr lang="en-US" sz="2200" dirty="0"/>
              <a:t>Format {Major}.{Minor}.{</a:t>
            </a:r>
            <a:r>
              <a:rPr lang="en-US" sz="2200" dirty="0" err="1"/>
              <a:t>Maintanence</a:t>
            </a:r>
            <a:r>
              <a:rPr lang="en-US" sz="2200" dirty="0"/>
              <a:t>}</a:t>
            </a:r>
          </a:p>
          <a:p>
            <a:pPr lvl="1">
              <a:defRPr/>
            </a:pPr>
            <a:r>
              <a:rPr lang="en-US" sz="2200" dirty="0"/>
              <a:t>Add ‘-SNAPSHOT ‘ to identify in development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>
            <a:extLst>
              <a:ext uri="{FF2B5EF4-FFF2-40B4-BE49-F238E27FC236}">
                <a16:creationId xmlns:a16="http://schemas.microsoft.com/office/drawing/2014/main" id="{332293B2-2231-48FD-C4FB-79AF658A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Dependencies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597D14A-3CC8-1745-1F18-124A4BC1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/>
          <a:lstStyle/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&lt;project&gt;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...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&lt;dependencies&gt;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        &lt;dependency&gt;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          </a:t>
            </a: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&lt;groupId&gt;javax.servlet&lt;/groupId&gt;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          &lt;artifactId&gt;servlet-api&lt;/artifactId&gt;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          &lt;version&gt;2.5&lt;/version&gt;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	      </a:t>
            </a:r>
            <a:r>
              <a:rPr lang="en-US" altLang="en-US" sz="2400" b="1">
                <a:solidFill>
                  <a:srgbClr val="C00000"/>
                </a:solidFill>
              </a:rPr>
              <a:t>         &lt;scope&gt;provided&lt;/scope&gt;</a:t>
            </a:r>
            <a:endParaRPr lang="en-US" altLang="en-US" sz="2400" b="1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	&lt;/dependency&gt;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&lt;/dependencies&gt;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&lt;/project&gt;</a:t>
            </a:r>
          </a:p>
          <a:p>
            <a:pPr lvl="2"/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404362A-93BC-DDA4-D050-357F626C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Resolving Dependency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2145947-6893-9A80-4465-4BCDF6A4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During the build process dependencies are resolved with dependency management engine. </a:t>
            </a:r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Specified in &lt;dependencies&gt; elements within a pom.xml file.</a:t>
            </a:r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They are resolved in the following order: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Local repository is checked for the dependency.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A list of remote repositories is checked for the dependency.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In Case 1 and 2 fail and error is reported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21C2AD9-4EE3-8261-9214-A6025174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5A346C5-4B63-E95A-A507-F24C8D48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056563" cy="5410200"/>
          </a:xfrm>
        </p:spPr>
        <p:txBody>
          <a:bodyPr/>
          <a:lstStyle/>
          <a:p>
            <a:r>
              <a:rPr lang="en-US" altLang="en-US" b="1"/>
              <a:t>Compile</a:t>
            </a:r>
          </a:p>
          <a:p>
            <a:pPr lvl="1"/>
            <a:r>
              <a:rPr lang="en-US" altLang="en-US" sz="2000"/>
              <a:t>default scope</a:t>
            </a:r>
          </a:p>
          <a:p>
            <a:pPr lvl="1"/>
            <a:r>
              <a:rPr lang="en-US" altLang="en-US" sz="2000"/>
              <a:t>dependencies that are available in all classpaths of a project. </a:t>
            </a:r>
          </a:p>
          <a:p>
            <a:endParaRPr lang="en-US" altLang="en-US" b="1"/>
          </a:p>
          <a:p>
            <a:r>
              <a:rPr lang="en-US" altLang="en-US" b="1"/>
              <a:t>Provided</a:t>
            </a:r>
          </a:p>
          <a:p>
            <a:pPr lvl="1"/>
            <a:r>
              <a:rPr lang="en-US" altLang="en-US" sz="2000"/>
              <a:t>Indicates the JDK or a container to provide the dependency at runtime. </a:t>
            </a:r>
          </a:p>
          <a:p>
            <a:pPr lvl="1"/>
            <a:r>
              <a:rPr lang="en-US" altLang="en-US" sz="2000"/>
              <a:t>dependency on the Servlet API</a:t>
            </a:r>
          </a:p>
          <a:p>
            <a:endParaRPr lang="en-US" altLang="en-US" b="1"/>
          </a:p>
          <a:p>
            <a:r>
              <a:rPr lang="en-US" altLang="en-US" b="1"/>
              <a:t>Test</a:t>
            </a:r>
          </a:p>
          <a:p>
            <a:pPr lvl="1"/>
            <a:r>
              <a:rPr lang="en-US" altLang="en-US" sz="2000"/>
              <a:t>The dependency is not required for normal use</a:t>
            </a:r>
          </a:p>
          <a:p>
            <a:pPr lvl="1"/>
            <a:r>
              <a:rPr lang="en-US" altLang="en-US" sz="2000"/>
              <a:t>Available for the test compilation and execution phases.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4AF54C7-FAB8-3458-EFC6-A24C314C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Plugin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F90670A6-7D41-3A8B-E757-DDC75FBD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is a plugin execution framework </a:t>
            </a:r>
          </a:p>
          <a:p>
            <a:r>
              <a:rPr lang="en-US" altLang="en-US"/>
              <a:t>Tasks are done by plugins. </a:t>
            </a:r>
          </a:p>
          <a:p>
            <a:r>
              <a:rPr lang="en-US" altLang="en-US"/>
              <a:t>Generally used to :</a:t>
            </a:r>
          </a:p>
          <a:p>
            <a:pPr lvl="1"/>
            <a:r>
              <a:rPr lang="en-US" altLang="en-US" sz="2000"/>
              <a:t>create jar file</a:t>
            </a:r>
          </a:p>
          <a:p>
            <a:pPr lvl="1"/>
            <a:r>
              <a:rPr lang="en-US" altLang="en-US" sz="2000"/>
              <a:t>create war file</a:t>
            </a:r>
          </a:p>
          <a:p>
            <a:pPr lvl="1"/>
            <a:r>
              <a:rPr lang="en-US" altLang="en-US" sz="2000"/>
              <a:t>compile code files</a:t>
            </a:r>
          </a:p>
          <a:p>
            <a:pPr lvl="1"/>
            <a:r>
              <a:rPr lang="en-US" altLang="en-US" sz="2000"/>
              <a:t>unit testing of code</a:t>
            </a:r>
          </a:p>
          <a:p>
            <a:endParaRPr lang="en-US" altLang="en-US"/>
          </a:p>
          <a:p>
            <a:r>
              <a:rPr lang="en-US" altLang="en-US"/>
              <a:t>Plugin provides a set of goals</a:t>
            </a:r>
          </a:p>
          <a:p>
            <a:endParaRPr lang="en-US" altLang="en-US"/>
          </a:p>
          <a:p>
            <a:r>
              <a:rPr lang="en-US" altLang="en-US"/>
              <a:t>mvn [plugin-name]:[goal-name] </a:t>
            </a:r>
          </a:p>
          <a:p>
            <a:endParaRPr lang="en-US" altLang="en-US"/>
          </a:p>
          <a:p>
            <a:r>
              <a:rPr lang="en-US" altLang="en-US"/>
              <a:t>mvn compiler:compile</a:t>
            </a:r>
          </a:p>
          <a:p>
            <a:endParaRPr lang="en-US" altLang="en-US" sz="2400"/>
          </a:p>
        </p:txBody>
      </p:sp>
      <p:pic>
        <p:nvPicPr>
          <p:cNvPr id="34820" name="Picture 2" descr="E:\Downloads\simple-project_plugin.png">
            <a:extLst>
              <a:ext uri="{FF2B5EF4-FFF2-40B4-BE49-F238E27FC236}">
                <a16:creationId xmlns:a16="http://schemas.microsoft.com/office/drawing/2014/main" id="{3B0019AC-04FE-83F4-0603-9E8E06B1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07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5C53E5E-0EE4-78A0-39E2-ED7FBF87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Archetype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689A2BC-296A-5DEC-0DB0-E90A9DBF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project templating toolkit.</a:t>
            </a:r>
          </a:p>
          <a:p>
            <a:pPr lvl="1"/>
            <a:endParaRPr lang="en-US" altLang="en-US" sz="2000" i="1">
              <a:solidFill>
                <a:srgbClr val="C00000"/>
              </a:solidFill>
            </a:endParaRPr>
          </a:p>
          <a:p>
            <a:pPr lvl="1"/>
            <a:r>
              <a:rPr lang="en-US" altLang="en-US" sz="2000" i="1">
                <a:solidFill>
                  <a:srgbClr val="C00000"/>
                </a:solidFill>
              </a:rPr>
              <a:t>original pattern or model from which all other things of the same kind are made</a:t>
            </a:r>
            <a:r>
              <a:rPr lang="en-US" altLang="en-US" sz="2000">
                <a:solidFill>
                  <a:srgbClr val="C00000"/>
                </a:solidFill>
              </a:rPr>
              <a:t>. </a:t>
            </a:r>
          </a:p>
          <a:p>
            <a:endParaRPr lang="en-US" altLang="en-US"/>
          </a:p>
          <a:p>
            <a:r>
              <a:rPr lang="en-US" altLang="en-US"/>
              <a:t>Provides a  quick consistent way  with best practices to create a Project</a:t>
            </a:r>
          </a:p>
          <a:p>
            <a:r>
              <a:rPr lang="en-US" altLang="en-US"/>
              <a:t>Developers can have a working Maven project to use as a jumping board</a:t>
            </a:r>
          </a:p>
          <a:p>
            <a:r>
              <a:rPr lang="en-US" altLang="en-US" b="1"/>
              <a:t>archetype</a:t>
            </a:r>
            <a:r>
              <a:rPr lang="en-US" altLang="en-US"/>
              <a:t> plugins with Generate Goal will  create projects.</a:t>
            </a:r>
          </a:p>
          <a:p>
            <a:endParaRPr lang="en-US" altLang="en-US"/>
          </a:p>
          <a:p>
            <a:r>
              <a:rPr lang="en-US" altLang="en-US"/>
              <a:t>mvn  [plugin-name]:[goal-name] </a:t>
            </a:r>
          </a:p>
          <a:p>
            <a:r>
              <a:rPr lang="en-US" altLang="en-US"/>
              <a:t> mvn  archetype: generate 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>
            <a:extLst>
              <a:ext uri="{FF2B5EF4-FFF2-40B4-BE49-F238E27FC236}">
                <a16:creationId xmlns:a16="http://schemas.microsoft.com/office/drawing/2014/main" id="{AA736942-F566-5C9E-8A4B-2C2FF238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archetype:generate 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79BD17E6-3955-4521-A42F-60A576D8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The plugin will first ask to choose the archetype from the internal catalog. </a:t>
            </a:r>
          </a:p>
          <a:p>
            <a:endParaRPr lang="en-US" altLang="en-US"/>
          </a:p>
          <a:p>
            <a:r>
              <a:rPr lang="en-US" altLang="en-US"/>
              <a:t>It then asks to enter the values for the groupId, the artifactId and the version of the project to create</a:t>
            </a:r>
          </a:p>
          <a:p>
            <a:endParaRPr lang="en-US" altLang="en-US"/>
          </a:p>
          <a:p>
            <a:r>
              <a:rPr lang="en-US" altLang="en-US"/>
              <a:t>It then asks for confirmation of the configuration and performs the creation of the project.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DFD9359-C31F-2296-20F1-6676A966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Simple Archetype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96192DA-E2B6-4607-F2E7-3D4EE020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From the command line Projects are created using this plugin</a:t>
            </a:r>
          </a:p>
          <a:p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mvn archetype:generate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-DgroupId=com.mycompany.app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-DartifactId=my-app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    -DarchetypeArtifactId=maven-archetype-quickstart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mvn archetype:generate -DgroupId=com.training -DartifactId=my-app -DarchetypeArtifactId=maven-archetype-quickstart -D</a:t>
            </a:r>
            <a:r>
              <a:rPr lang="en-US" altLang="en-US" b="1">
                <a:solidFill>
                  <a:srgbClr val="C00000"/>
                </a:solidFill>
              </a:rPr>
              <a:t>interactiveMode=false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>
            <a:extLst>
              <a:ext uri="{FF2B5EF4-FFF2-40B4-BE49-F238E27FC236}">
                <a16:creationId xmlns:a16="http://schemas.microsoft.com/office/drawing/2014/main" id="{B6F85F27-44E8-943C-32D9-1BC438D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Building with Maven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483" name="Content Placeholder 4">
            <a:extLst>
              <a:ext uri="{FF2B5EF4-FFF2-40B4-BE49-F238E27FC236}">
                <a16:creationId xmlns:a16="http://schemas.microsoft.com/office/drawing/2014/main" id="{27F54613-2AEC-2F45-0205-6261E68E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altLang="en-US" sz="24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Introduction to Maven &amp; its objectives 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Install and setting up Maven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Maven project structure 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POM.xml description </a:t>
            </a:r>
          </a:p>
          <a:p>
            <a:pPr>
              <a:lnSpc>
                <a:spcPct val="15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FEB5074-3777-B593-5307-429F4A41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Archetype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CAD9200-6429-0F89-654B-BBBC3AD4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Directory with the artifact Id is Created along with Some Sample Code</a:t>
            </a:r>
          </a:p>
          <a:p>
            <a:endParaRPr lang="en-US" altLang="en-US"/>
          </a:p>
          <a:p>
            <a:r>
              <a:rPr lang="en-US" altLang="en-US"/>
              <a:t>Can Compile it using 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mvn clean compile  </a:t>
            </a:r>
          </a:p>
          <a:p>
            <a:endParaRPr lang="en-US" altLang="en-US"/>
          </a:p>
          <a:p>
            <a:pPr lvl="1"/>
            <a:r>
              <a:rPr lang="en-US" altLang="en-US" sz="2000"/>
              <a:t>A  </a:t>
            </a:r>
            <a:r>
              <a:rPr lang="en-US" altLang="en-US" sz="2000" b="1"/>
              <a:t>target directory</a:t>
            </a:r>
            <a:r>
              <a:rPr lang="en-US" altLang="en-US" sz="2000"/>
              <a:t> is created with the class files.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mvn package  </a:t>
            </a:r>
          </a:p>
          <a:p>
            <a:pPr lvl="1"/>
            <a:r>
              <a:rPr lang="en-US" altLang="en-US" sz="2000" b="1"/>
              <a:t>A jar file is created</a:t>
            </a:r>
            <a:r>
              <a:rPr lang="en-US" altLang="en-US" sz="2000"/>
              <a:t> inside the project/target directory.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3D653C0-CF4F-6797-5A22-686404D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Packaging</a:t>
            </a:r>
          </a:p>
        </p:txBody>
      </p:sp>
      <p:sp>
        <p:nvSpPr>
          <p:cNvPr id="39939" name="Content Placeholder 4">
            <a:extLst>
              <a:ext uri="{FF2B5EF4-FFF2-40B4-BE49-F238E27FC236}">
                <a16:creationId xmlns:a16="http://schemas.microsoft.com/office/drawing/2014/main" id="{C730D6D3-DBF8-00F6-BA62-B742D9B0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056563" cy="5410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>
              <a:spcBef>
                <a:spcPct val="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&lt;groupId&gt;com.mycompany.app&lt;/groupId&gt;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&lt;artifactId&gt;my-app&lt;/artifactId&gt;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&lt;version&gt;1.0-SNAPSHOT&lt;/version&gt;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&lt;packaging&gt;jar&lt;/packaging&gt;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  <a:p>
            <a:endParaRPr lang="en-US" altLang="en-US" sz="2400"/>
          </a:p>
          <a:p>
            <a:r>
              <a:rPr lang="en-US" altLang="en-US" sz="2400"/>
              <a:t>Build type identified using the “packaging” element</a:t>
            </a:r>
          </a:p>
          <a:p>
            <a:r>
              <a:rPr lang="en-US" altLang="en-US" sz="2400"/>
              <a:t>Tells Maven how to build the project</a:t>
            </a:r>
          </a:p>
          <a:p>
            <a:r>
              <a:rPr lang="en-US" altLang="en-US" sz="2400"/>
              <a:t>Example packaging types:</a:t>
            </a:r>
          </a:p>
          <a:p>
            <a:pPr lvl="1"/>
            <a:r>
              <a:rPr lang="en-US" altLang="en-US" sz="2400"/>
              <a:t>pom, jar, war, ear, custom</a:t>
            </a:r>
          </a:p>
          <a:p>
            <a:pPr lvl="1"/>
            <a:r>
              <a:rPr lang="en-US" altLang="en-US" sz="2400"/>
              <a:t>Default is jar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275AB5C-FA38-B0C1-AC98-D51A473D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EA5792B-8CEE-5B78-12E0-7E87ACF3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/>
          <a:lstStyle/>
          <a:p>
            <a:r>
              <a:rPr lang="en-US" altLang="en-US" b="1"/>
              <a:t>mvn package </a:t>
            </a:r>
            <a:r>
              <a:rPr lang="en-US" altLang="en-US"/>
              <a:t> will execute a series of phases and package to a distributable format, such as a JAR.</a:t>
            </a:r>
            <a:endParaRPr lang="en-US" altLang="en-US" b="1"/>
          </a:p>
          <a:p>
            <a:pPr lvl="1"/>
            <a:endParaRPr lang="en-US" altLang="en-US" sz="1800"/>
          </a:p>
          <a:p>
            <a:pPr lvl="1"/>
            <a:r>
              <a:rPr lang="en-US" altLang="en-US" sz="1800"/>
              <a:t>Validate</a:t>
            </a:r>
          </a:p>
          <a:p>
            <a:pPr lvl="1"/>
            <a:r>
              <a:rPr lang="en-US" altLang="en-US" sz="1800"/>
              <a:t>generate-sources</a:t>
            </a:r>
          </a:p>
          <a:p>
            <a:pPr lvl="1"/>
            <a:r>
              <a:rPr lang="en-US" altLang="en-US" sz="1800"/>
              <a:t>process-sources</a:t>
            </a:r>
          </a:p>
          <a:p>
            <a:pPr lvl="1"/>
            <a:r>
              <a:rPr lang="en-US" altLang="en-US" sz="1800"/>
              <a:t>generate-resources</a:t>
            </a:r>
          </a:p>
          <a:p>
            <a:pPr lvl="1"/>
            <a:r>
              <a:rPr lang="en-US" altLang="en-US" sz="1800"/>
              <a:t>process-resources</a:t>
            </a:r>
          </a:p>
          <a:p>
            <a:pPr lvl="1"/>
            <a:r>
              <a:rPr lang="en-US" altLang="en-US" sz="1800"/>
              <a:t>Compile</a:t>
            </a:r>
          </a:p>
          <a:p>
            <a:endParaRPr lang="en-US" altLang="en-US" b="1"/>
          </a:p>
          <a:p>
            <a:r>
              <a:rPr lang="en-US" altLang="en-US" b="1"/>
              <a:t>java -cp target/my-app-1.0-SNAPSHOT.jar  com.mycompany.app.App</a:t>
            </a:r>
          </a:p>
          <a:p>
            <a:endParaRPr lang="en-US" altLang="en-US"/>
          </a:p>
          <a:p>
            <a:pPr lvl="1"/>
            <a:endParaRPr lang="en-US" altLang="en-US" sz="2000" b="1">
              <a:solidFill>
                <a:srgbClr val="C00000"/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>
            <a:extLst>
              <a:ext uri="{FF2B5EF4-FFF2-40B4-BE49-F238E27FC236}">
                <a16:creationId xmlns:a16="http://schemas.microsoft.com/office/drawing/2014/main" id="{41361B9A-B22E-F589-8236-30DC3B29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Plugin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153608A7-FCA4-709C-1E1F-B0425260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&lt;build&gt;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&lt;plugins&gt;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&lt;plugin&gt;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&lt;groupId&gt;org.codehaus.mojo&lt;/groupId&gt;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&lt;artifactId&gt;exec-maven-plugin&lt;/artifactId&gt;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&lt;version&gt;1.5.0&lt;/version&gt;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&lt;executions&gt;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  &lt;execution&gt;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    &lt;goals&gt;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      &lt;goal&gt;java&lt;/goal&gt;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    &lt;/goals&gt;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  &lt;/execution&gt;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&lt;/executions&gt;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&lt;configuration&gt;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  &lt;mainClass&gt;com.mycompany.app.App&lt;/mainClass&gt;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  &lt;/configuration&gt;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  &lt;/plugin&gt;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  &lt;/plugins&gt;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200" b="1"/>
              <a:t>  &lt;/build&gt;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5">
            <a:extLst>
              <a:ext uri="{FF2B5EF4-FFF2-40B4-BE49-F238E27FC236}">
                <a16:creationId xmlns:a16="http://schemas.microsoft.com/office/drawing/2014/main" id="{D302BE2A-BE3A-B9A7-DEF5-5E8B7CF9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013" cy="685800"/>
          </a:xfrm>
        </p:spPr>
        <p:txBody>
          <a:bodyPr/>
          <a:lstStyle/>
          <a:p>
            <a:r>
              <a:rPr lang="en-US" altLang="en-US"/>
              <a:t>Types of Plugins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1ED0676C-7911-EC85-0392-B8F01483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/>
              <a:t>Build plugins</a:t>
            </a:r>
          </a:p>
          <a:p>
            <a:pPr lvl="1"/>
            <a:r>
              <a:rPr lang="en-US" altLang="en-US" sz="2000"/>
              <a:t>Executed during the build and  configured in the &lt;build/&gt; element </a:t>
            </a:r>
          </a:p>
          <a:p>
            <a:r>
              <a:rPr lang="en-US" altLang="en-US" b="1" u="sng"/>
              <a:t>Reporting plugins</a:t>
            </a:r>
          </a:p>
          <a:p>
            <a:pPr lvl="1"/>
            <a:r>
              <a:rPr lang="en-US" altLang="en-US" sz="2000"/>
              <a:t>Executed during the site generation and configured in the &lt;reporting/&gt; element</a:t>
            </a:r>
          </a:p>
          <a:p>
            <a:endParaRPr lang="en-US" altLang="en-US"/>
          </a:p>
          <a:p>
            <a:r>
              <a:rPr lang="en-US" altLang="en-US"/>
              <a:t>List of  Common plugins:</a:t>
            </a:r>
          </a:p>
          <a:p>
            <a:endParaRPr lang="en-US" altLang="en-US" b="1">
              <a:solidFill>
                <a:srgbClr val="C00000"/>
              </a:solidFill>
            </a:endParaRPr>
          </a:p>
          <a:p>
            <a:r>
              <a:rPr lang="en-US" altLang="en-US" b="1">
                <a:solidFill>
                  <a:srgbClr val="C00000"/>
                </a:solidFill>
              </a:rPr>
              <a:t>Clean</a:t>
            </a:r>
            <a:r>
              <a:rPr lang="en-US" altLang="en-US"/>
              <a:t>  : clean up target after the build. Deletes the target directory.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Compiler </a:t>
            </a:r>
            <a:r>
              <a:rPr lang="en-US" altLang="en-US"/>
              <a:t>: Compiles Java source files.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Jar  </a:t>
            </a:r>
            <a:r>
              <a:rPr lang="en-US" altLang="en-US"/>
              <a:t>:Builds a JAR file from the current project.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War </a:t>
            </a:r>
            <a:r>
              <a:rPr lang="en-US" altLang="en-US"/>
              <a:t>: Builds a WAR file from the current project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FD79735-D22A-AB6B-2DB6-07C0EDC97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82E44912-CFA2-DE4A-B119-2C9102B13847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D8C4851-A490-CA6C-A0AE-154F52B2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Life Cycle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CBC56D6-3002-83EE-10AF-BC469176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056563" cy="5334000"/>
          </a:xfrm>
        </p:spPr>
        <p:txBody>
          <a:bodyPr/>
          <a:lstStyle/>
          <a:p>
            <a:r>
              <a:rPr lang="en-US" altLang="en-US" sz="1900"/>
              <a:t>Maven has 3 built-in build life cycles. </a:t>
            </a:r>
          </a:p>
          <a:p>
            <a:pPr lvl="1"/>
            <a:r>
              <a:rPr lang="en-US" altLang="en-US" sz="1900"/>
              <a:t>Executed independently of each other. </a:t>
            </a:r>
          </a:p>
          <a:p>
            <a:pPr lvl="1"/>
            <a:r>
              <a:rPr lang="en-US" altLang="en-US" sz="1900"/>
              <a:t>Can be executed sequentially  </a:t>
            </a:r>
          </a:p>
          <a:p>
            <a:endParaRPr lang="en-US" altLang="en-US" sz="1900"/>
          </a:p>
          <a:p>
            <a:r>
              <a:rPr lang="en-US" altLang="en-US" sz="1900" b="1"/>
              <a:t> default </a:t>
            </a:r>
          </a:p>
          <a:p>
            <a:pPr lvl="1"/>
            <a:r>
              <a:rPr lang="en-US" altLang="en-US" sz="1900"/>
              <a:t>compiling and packaging project. </a:t>
            </a:r>
          </a:p>
          <a:p>
            <a:r>
              <a:rPr lang="en-US" altLang="en-US" sz="1900" b="1"/>
              <a:t>clean </a:t>
            </a:r>
          </a:p>
          <a:p>
            <a:pPr lvl="1"/>
            <a:r>
              <a:rPr lang="en-US" altLang="en-US" sz="1900"/>
              <a:t>removing temporary files from the output directory, including generated source files, compiled classes, previous JAR files etc. </a:t>
            </a:r>
          </a:p>
          <a:p>
            <a:r>
              <a:rPr lang="en-US" altLang="en-US" sz="1900" b="1"/>
              <a:t>Site</a:t>
            </a:r>
          </a:p>
          <a:p>
            <a:pPr lvl="1"/>
            <a:r>
              <a:rPr lang="en-US" altLang="en-US" sz="1900"/>
              <a:t>generating documentation for your project. In fact,</a:t>
            </a:r>
          </a:p>
          <a:p>
            <a:pPr lvl="1"/>
            <a:r>
              <a:rPr lang="en-US" altLang="en-US" sz="1900"/>
              <a:t>site can generate a complete website with documentation for the project.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05E9C-F081-427A-6C3F-D3FA09C70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89D20A87-E58E-C142-95F2-071312F1009F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>
            <a:extLst>
              <a:ext uri="{FF2B5EF4-FFF2-40B4-BE49-F238E27FC236}">
                <a16:creationId xmlns:a16="http://schemas.microsoft.com/office/drawing/2014/main" id="{2AAB0CC8-0E1D-BB8C-4C71-CBFED9F8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Phase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66BBBA0C-B17F-4167-CAB3-9535B7A8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A build life cycle consists of a sequence of build phases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Each build phase consists of a sequence of goals.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Default lifecycle comprises of following phases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generate-sources/generate-resources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compile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test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Package</a:t>
            </a:r>
          </a:p>
          <a:p>
            <a:pPr lvl="1"/>
            <a:r>
              <a:rPr lang="en-US" altLang="en-US" sz="1800" b="1"/>
              <a:t>Install</a:t>
            </a:r>
          </a:p>
          <a:p>
            <a:pPr lvl="1"/>
            <a:r>
              <a:rPr lang="en-US" altLang="en-US" sz="2000"/>
              <a:t>Install the package into the local repository, for use as a dependency in other projects </a:t>
            </a:r>
          </a:p>
          <a:p>
            <a:pPr lvl="1"/>
            <a:r>
              <a:rPr lang="en-US" altLang="en-US" sz="2000"/>
              <a:t>for sharing with other developers and projects.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1160CC8-65F3-D11C-2FFB-9015724C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Plugin Goals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DB6FEA66-00E5-B99C-0BE4-E4B0E8C7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plugin goal represents a specific task (finer than a build phase) which contributes to the building and managing of a project.</a:t>
            </a:r>
          </a:p>
          <a:p>
            <a:endParaRPr lang="en-US" altLang="en-US"/>
          </a:p>
          <a:p>
            <a:r>
              <a:rPr lang="en-US" altLang="en-US"/>
              <a:t>The order of execution depends on the order in which the goal(s) and the build phase(s) are invoked. </a:t>
            </a:r>
          </a:p>
          <a:p>
            <a:endParaRPr lang="en-US" altLang="en-US"/>
          </a:p>
          <a:p>
            <a:r>
              <a:rPr lang="en-US" altLang="en-US"/>
              <a:t>Build phase can also have zero or more goals bound to it. </a:t>
            </a:r>
          </a:p>
          <a:p>
            <a:endParaRPr lang="en-US" altLang="en-US"/>
          </a:p>
          <a:p>
            <a:r>
              <a:rPr lang="en-US" altLang="en-US"/>
              <a:t>If a build phase has one or more goals bound to it, it will execute all those goals one by one</a:t>
            </a:r>
          </a:p>
          <a:p>
            <a:endParaRPr lang="en-US" altLang="en-US"/>
          </a:p>
          <a:p>
            <a:r>
              <a:rPr lang="en-US" altLang="en-US"/>
              <a:t>[plugin][goal]</a:t>
            </a:r>
          </a:p>
          <a:p>
            <a:r>
              <a:rPr lang="en-US" altLang="en-US"/>
              <a:t>exec:java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D6AD5AA-55F9-1216-9898-0C0F86A9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8246CE0-30B2-5ECA-EB2E-E6EFA090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goal not bound to any build phase could be executed outside of the build lifecycle by direct invocation. </a:t>
            </a:r>
          </a:p>
          <a:p>
            <a:endParaRPr lang="en-US" altLang="en-US" b="1"/>
          </a:p>
          <a:p>
            <a:r>
              <a:rPr lang="en-US" altLang="en-US" b="1"/>
              <a:t>mvn clean </a:t>
            </a:r>
          </a:p>
          <a:p>
            <a:pPr lvl="1"/>
            <a:r>
              <a:rPr lang="en-US" altLang="en-US" sz="2200"/>
              <a:t>Invokes just clean</a:t>
            </a:r>
          </a:p>
          <a:p>
            <a:endParaRPr lang="en-US" altLang="en-US" b="1"/>
          </a:p>
          <a:p>
            <a:r>
              <a:rPr lang="en-US" altLang="en-US" b="1"/>
              <a:t>mvn clean compile</a:t>
            </a:r>
          </a:p>
          <a:p>
            <a:pPr lvl="1"/>
            <a:r>
              <a:rPr lang="en-US" altLang="en-US" sz="2000"/>
              <a:t>Clean old builds and compile</a:t>
            </a:r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>
            <a:extLst>
              <a:ext uri="{FF2B5EF4-FFF2-40B4-BE49-F238E27FC236}">
                <a16:creationId xmlns:a16="http://schemas.microsoft.com/office/drawing/2014/main" id="{AAADBF4D-992D-89BB-7F25-EF04E658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Installing Package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A946220F-0837-CF44-BF01-DC4288223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r>
              <a:rPr lang="en-US" altLang="en-US" sz="1800" b="1"/>
              <a:t>mvn  install</a:t>
            </a:r>
          </a:p>
          <a:p>
            <a:pPr marL="450850" lvl="2">
              <a:buFont typeface="Wingdings" pitchFamily="2" charset="2"/>
              <a:buChar char="§"/>
            </a:pPr>
            <a:endParaRPr lang="en-US" altLang="en-US" sz="1800"/>
          </a:p>
          <a:p>
            <a:pPr marL="450850" lvl="2">
              <a:buFont typeface="Arial" panose="020B0604020202020204" pitchFamily="34" charset="0"/>
              <a:buChar char="•"/>
            </a:pPr>
            <a:r>
              <a:rPr lang="en-US" altLang="en-US" sz="1800"/>
              <a:t>install the package into the local repository, for use as a dependency in other projects locally</a:t>
            </a:r>
            <a:endParaRPr lang="en-US" altLang="en-US" sz="1800" b="1"/>
          </a:p>
          <a:p>
            <a:endParaRPr lang="en-US" altLang="en-US" sz="1800" b="1"/>
          </a:p>
          <a:p>
            <a:r>
              <a:rPr lang="en-US" altLang="en-US" sz="1800" b="1"/>
              <a:t> It </a:t>
            </a:r>
            <a:r>
              <a:rPr lang="en-US" altLang="en-US" sz="1800"/>
              <a:t> executes a series of phases like</a:t>
            </a:r>
            <a:endParaRPr lang="en-US" altLang="en-US" sz="1800" b="1"/>
          </a:p>
          <a:p>
            <a:pPr lvl="1"/>
            <a:r>
              <a:rPr lang="en-US" altLang="en-US" sz="1800"/>
              <a:t>Validate</a:t>
            </a:r>
          </a:p>
          <a:p>
            <a:pPr lvl="1"/>
            <a:r>
              <a:rPr lang="en-US" altLang="en-US" sz="1800"/>
              <a:t>generate-sources</a:t>
            </a:r>
          </a:p>
          <a:p>
            <a:pPr lvl="1"/>
            <a:r>
              <a:rPr lang="en-US" altLang="en-US" sz="1800"/>
              <a:t>compiled</a:t>
            </a:r>
          </a:p>
          <a:p>
            <a:pPr lvl="1"/>
            <a:r>
              <a:rPr lang="en-US" altLang="en-US" sz="1800"/>
              <a:t>tested,</a:t>
            </a:r>
          </a:p>
          <a:p>
            <a:pPr lvl="1"/>
            <a:r>
              <a:rPr lang="en-US" altLang="en-US" sz="1800"/>
              <a:t> packaged,</a:t>
            </a:r>
          </a:p>
          <a:p>
            <a:r>
              <a:rPr lang="en-US" altLang="en-US" sz="1800"/>
              <a:t>Can execute multiple build life cycles or phases by passing more than one argument </a:t>
            </a:r>
          </a:p>
          <a:p>
            <a:endParaRPr lang="en-US" altLang="en-US" sz="1800" b="1"/>
          </a:p>
          <a:p>
            <a:r>
              <a:rPr lang="en-US" altLang="en-US" sz="1800" b="1"/>
              <a:t>mvn clean instal</a:t>
            </a:r>
            <a:r>
              <a:rPr lang="en-US" altLang="en-US" sz="1800"/>
              <a:t>l;</a:t>
            </a:r>
          </a:p>
          <a:p>
            <a:pPr lvl="1"/>
            <a:r>
              <a:rPr lang="en-US" altLang="en-US" sz="1800"/>
              <a:t> this deletes the target directory and recreates all jars in that location.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A7630F05-5AC6-B2BB-7AA7-7CA2D451F1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11920C34-0FBD-264C-805A-955AE1FB1739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0DB163B-90D8-F705-C1F8-D752E08C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</a:t>
            </a:r>
          </a:p>
        </p:txBody>
      </p:sp>
      <p:sp>
        <p:nvSpPr>
          <p:cNvPr id="21507" name="Content Placeholder 3">
            <a:extLst>
              <a:ext uri="{FF2B5EF4-FFF2-40B4-BE49-F238E27FC236}">
                <a16:creationId xmlns:a16="http://schemas.microsoft.com/office/drawing/2014/main" id="{2DB9237B-F45F-73D9-D1F0-4619A5FE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056563" cy="5029200"/>
          </a:xfrm>
        </p:spPr>
        <p:txBody>
          <a:bodyPr/>
          <a:lstStyle/>
          <a:p>
            <a:r>
              <a:rPr lang="en-US" altLang="en-US"/>
              <a:t>A Java build tool</a:t>
            </a:r>
          </a:p>
          <a:p>
            <a:pPr lvl="1"/>
            <a:r>
              <a:rPr lang="en-US" altLang="en-US" sz="2000"/>
              <a:t>“project management and comprehension tool”</a:t>
            </a:r>
          </a:p>
          <a:p>
            <a:pPr lvl="2"/>
            <a:r>
              <a:rPr lang="en-US" altLang="en-US" sz="2000" b="1">
                <a:solidFill>
                  <a:srgbClr val="C00000"/>
                </a:solidFill>
              </a:rPr>
              <a:t>It means - </a:t>
            </a:r>
            <a:r>
              <a:rPr lang="en-US" altLang="en-US" sz="2000" b="1" i="1">
                <a:solidFill>
                  <a:srgbClr val="C00000"/>
                </a:solidFill>
              </a:rPr>
              <a:t>accumulator of knowledge, </a:t>
            </a:r>
          </a:p>
          <a:p>
            <a:endParaRPr lang="en-US" altLang="en-US"/>
          </a:p>
          <a:p>
            <a:r>
              <a:rPr lang="en-US" altLang="en-US"/>
              <a:t>An Apache Project</a:t>
            </a:r>
          </a:p>
          <a:p>
            <a:pPr lvl="1"/>
            <a:r>
              <a:rPr lang="en-US" altLang="en-US" sz="2000"/>
              <a:t>Mostly sponsored by Sonatype</a:t>
            </a:r>
          </a:p>
          <a:p>
            <a:pPr lvl="1"/>
            <a:endParaRPr lang="en-US" altLang="en-US" sz="2000"/>
          </a:p>
          <a:p>
            <a:r>
              <a:rPr lang="en-US" altLang="en-US"/>
              <a:t>Latest Version of  Maven 3.3.3 released in  April 2015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6BF55D6-73C3-72EE-30CB-50B29E52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11CE5045-9CAF-0CD0-CF54-366F1653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Don't repeat yourself</a:t>
            </a:r>
            <a:r>
              <a:rPr lang="en-US" altLang="en-US"/>
              <a:t>. </a:t>
            </a:r>
          </a:p>
          <a:p>
            <a:r>
              <a:rPr lang="en-US" altLang="en-US"/>
              <a:t>To assist in ensuring the value is only specified once, </a:t>
            </a:r>
          </a:p>
          <a:p>
            <a:r>
              <a:rPr lang="en-US" altLang="en-US"/>
              <a:t>Maven allows variables in the POM.</a:t>
            </a:r>
          </a:p>
          <a:p>
            <a:endParaRPr lang="en-US" altLang="en-US"/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&lt;properties&gt;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C00000"/>
                </a:solidFill>
              </a:rPr>
              <a:t>&lt;mavenVersion&gt;2.1&lt;/mavenVersion&gt;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&lt;/properties&gt;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6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&lt;dependency&gt;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&lt;groupId&gt;org.apache.maven&lt;/groupId&gt;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&lt;artifactId&gt;maven-artifact&lt;/artifactId&gt;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C00000"/>
                </a:solidFill>
              </a:rPr>
              <a:t>&lt;version&gt;${mavenVersion}&lt;/version&gt;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&lt;/dependency&gt;</a:t>
            </a:r>
          </a:p>
          <a:p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38763B2-6D27-5DF6-EF41-FC36D5E2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Inheritance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89E939B-E9A2-2F50-3554-9E1267F5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To define an inheritance style relationship between POMs. </a:t>
            </a:r>
          </a:p>
          <a:p>
            <a:endParaRPr lang="en-US" altLang="en-US"/>
          </a:p>
          <a:p>
            <a:r>
              <a:rPr lang="en-US" altLang="en-US"/>
              <a:t>POM files at the bottom of the hierarchy declare that they inherit from a specific parent POM. </a:t>
            </a:r>
          </a:p>
          <a:p>
            <a:endParaRPr lang="en-US" altLang="en-US"/>
          </a:p>
          <a:p>
            <a:r>
              <a:rPr lang="en-US" altLang="en-US"/>
              <a:t>The parent POM can then share certain properties and details of configuration.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 Motivation for Project Inheritance :</a:t>
            </a:r>
          </a:p>
          <a:p>
            <a:endParaRPr lang="en-US" altLang="en-US" b="1" i="1"/>
          </a:p>
          <a:p>
            <a:pPr lvl="1"/>
            <a:r>
              <a:rPr lang="en-US" altLang="en-US" sz="2000" b="1" i="1"/>
              <a:t>shared dependencies and common configuration for a group of projects which are logically related.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2DBFEF3F-2AAB-B936-1BF7-8AE71D6A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Parent POM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D26A3EC-E424-4F3A-EF38-2760641C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com.training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</a:t>
            </a:r>
            <a:r>
              <a:rPr lang="en-US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</a:rPr>
              <a:t>artifactId</a:t>
            </a:r>
            <a:r>
              <a:rPr lang="en-US" sz="2000" b="1" dirty="0">
                <a:solidFill>
                  <a:srgbClr val="FF0000"/>
                </a:solidFill>
              </a:rPr>
              <a:t>&gt;module1&lt;/</a:t>
            </a:r>
            <a:r>
              <a:rPr lang="en-US" sz="2000" b="1" dirty="0" err="1">
                <a:solidFill>
                  <a:srgbClr val="FF0000"/>
                </a:solidFill>
              </a:rPr>
              <a:t>artifactId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&lt;packaging&gt;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pom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&lt;/packaging&gt;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&lt;version&gt;1.0-SNAPSHOT&lt;/version&gt;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&lt;dependencies&gt;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&lt;dependency&gt;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&lt;version&gt;4.0&lt;/version&gt;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&lt;scope&gt;test&lt;/scope&gt;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&lt;/dependency&gt;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&lt;/dependencies&gt;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&lt;/project&gt;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80A6FEC-437C-99CA-92DD-8FD70365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Parent Pom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AF114CE-62A2-3D77-D553-0BAB0351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&lt;parent&gt;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com.training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&gt;module1&lt;/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&lt;version&gt;1.0-SNAPSHOT&lt;/version&gt;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relativePath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&gt;../module1/pom.xml&lt;/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relativePath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&lt;/parent&gt;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&lt;</a:t>
            </a:r>
            <a:r>
              <a:rPr lang="en-US" sz="1800" dirty="0" err="1"/>
              <a:t>modelVersion</a:t>
            </a:r>
            <a:r>
              <a:rPr lang="en-US" sz="1800" dirty="0"/>
              <a:t>&gt;4.0.0&lt;/</a:t>
            </a:r>
            <a:r>
              <a:rPr lang="en-US" sz="1800" dirty="0" err="1"/>
              <a:t>modelVersion</a:t>
            </a:r>
            <a:r>
              <a:rPr lang="en-US" sz="18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com.training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</a:t>
            </a:r>
            <a:r>
              <a:rPr lang="en-US" sz="1800" dirty="0" err="1"/>
              <a:t>artifactId</a:t>
            </a:r>
            <a:r>
              <a:rPr lang="en-US" sz="1800" dirty="0"/>
              <a:t>&gt;module2&lt;/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&lt;packaging&gt;jar&lt;/packaging&gt;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&lt;version&gt;1.0-SNAPSHOT&lt;/version&gt;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A7634F7-6CC9-EE11-6B2F-9683F7B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Project Aggregation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D378B95-7871-2635-7EF8-AEA70B58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8013" cy="5362575"/>
          </a:xfrm>
        </p:spPr>
        <p:txBody>
          <a:bodyPr/>
          <a:lstStyle/>
          <a:p>
            <a:pPr>
              <a:defRPr/>
            </a:pPr>
            <a:r>
              <a:rPr lang="en-US" dirty="0"/>
              <a:t>Can create an aggregate Maven project.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single POM file present in parent directory of the individual projects and reference other modules.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Aggregate POM  has a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modules element</a:t>
            </a:r>
            <a:r>
              <a:rPr lang="en-US" dirty="0"/>
              <a:t>. </a:t>
            </a:r>
          </a:p>
          <a:p>
            <a:pPr lvl="1">
              <a:defRPr/>
            </a:pPr>
            <a:r>
              <a:rPr lang="en-US" sz="2000" dirty="0"/>
              <a:t>Which specifies the sub-projects to build and builds them in the specified order.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It also </a:t>
            </a:r>
            <a:r>
              <a:rPr lang="en-US" i="1" dirty="0"/>
              <a:t>defines the order in which the projects are built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Instead of specifying the parent POM from the module,</a:t>
            </a:r>
          </a:p>
          <a:p>
            <a:pPr lvl="1">
              <a:defRPr/>
            </a:pPr>
            <a:r>
              <a:rPr lang="en-US" sz="2000" dirty="0"/>
              <a:t>The modules are specified from the parent POM. </a:t>
            </a:r>
          </a:p>
          <a:p>
            <a:pPr lvl="1">
              <a:defRPr/>
            </a:pPr>
            <a:r>
              <a:rPr lang="en-US" sz="2000" dirty="0"/>
              <a:t>The parent project now knows its modules,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03C9CCD-CC50-077F-5E3F-E00CBEA6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POM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7D6751A-4926-3724-238D-62E4F643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pPr>
              <a:defRPr/>
            </a:pPr>
            <a:r>
              <a:rPr lang="en-US" dirty="0"/>
              <a:t>An aggregate POM that references modules. </a:t>
            </a:r>
          </a:p>
          <a:p>
            <a:pPr>
              <a:defRPr/>
            </a:pPr>
            <a:endParaRPr lang="en-US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com.training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myapp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&lt;packaging&gt;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pom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&lt;/packaging&gt;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dirty="0"/>
              <a:t>&lt;version&gt;1.0-SNAPSHOT&lt;/version&gt;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sz="2000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&lt;modules&gt;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     &lt;module&gt;</a:t>
            </a:r>
            <a:r>
              <a:rPr lang="en-US" sz="2000" b="1" dirty="0">
                <a:solidFill>
                  <a:srgbClr val="C00000"/>
                </a:solidFill>
              </a:rPr>
              <a:t>../module1</a:t>
            </a:r>
            <a:r>
              <a:rPr lang="en-US" sz="2000" dirty="0">
                <a:solidFill>
                  <a:srgbClr val="C00000"/>
                </a:solidFill>
              </a:rPr>
              <a:t>&lt;/module&gt;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 &lt;/modules&gt;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979F42C-E189-52A1-B301-5574B34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Module1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1E4B495D-4C5F-B58A-750A-79993C8B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endParaRPr lang="en-US" altLang="en-US"/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&lt;groupId&gt;com.training&lt;/groupId&gt;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  &lt;artifactId&gt;module1&lt;/artifactId&gt;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  &lt;packaging&gt;jar&lt;/packaging&gt;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  &lt;version&gt;1.0-SNAPSHOT&lt;/version&gt;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81D9775-C996-D972-9725-8AD992D7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Project Management Tool</a:t>
            </a:r>
            <a:r>
              <a:rPr lang="en-US" altLang="en-US" b="1" u="sng"/>
              <a:t> </a:t>
            </a:r>
            <a:br>
              <a:rPr lang="en-US" altLang="en-US" b="1" u="sng"/>
            </a:br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2BDC575-5AFD-BB3C-37E4-5C4F2254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b="1" u="sng"/>
          </a:p>
          <a:p>
            <a:pPr lvl="1">
              <a:lnSpc>
                <a:spcPct val="150000"/>
              </a:lnSpc>
            </a:pPr>
            <a:r>
              <a:rPr lang="en-US" altLang="en-US" sz="2000"/>
              <a:t>Standard way to build the projects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Easy way to publish project information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To share JARs across several projects.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Run reports, generate a web site,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Communication among members of a working team.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51EAF51-1DFB-4B5C-E16E-B63872BF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 Vs Maven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AB4B743-BE70-1FA1-ABB0-C7A1ED33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>
                <a:solidFill>
                  <a:srgbClr val="C00000"/>
                </a:solidFill>
              </a:rPr>
              <a:t>Apache Ant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No formal conventions like a common project directory structure or default behavior.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It is procedural. Need to tell Ant exactly what to do and when to do it.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 </a:t>
            </a:r>
          </a:p>
          <a:p>
            <a:pPr>
              <a:buFontTx/>
              <a:buNone/>
            </a:pPr>
            <a:r>
              <a:rPr lang="en-US" altLang="en-US" sz="2400"/>
              <a:t> </a:t>
            </a:r>
            <a:r>
              <a:rPr lang="en-US" altLang="en-US"/>
              <a:t> </a:t>
            </a:r>
            <a:r>
              <a:rPr lang="en-US" altLang="en-US" b="1" u="sng">
                <a:solidFill>
                  <a:srgbClr val="FF0000"/>
                </a:solidFill>
              </a:rPr>
              <a:t>Apache Maven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Conventions based ,know where source code is  present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Maven's Compiler plugin put the bytecode in target/classes, and it produces a JAR file in target.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Maven is declarative with the  use of  a pom.xml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CBAC573-B052-BAA4-0BE5-F320E4ED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Installing Maven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9FD1C3B-7ED9-3A82-7732-F4BEF98B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Download Maven  :</a:t>
            </a:r>
            <a:r>
              <a:rPr lang="en-US" altLang="en-US">
                <a:hlinkClick r:id="rId2"/>
              </a:rPr>
              <a:t>http://maven.apache.org/download.html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Unzip the installation archive</a:t>
            </a:r>
          </a:p>
          <a:p>
            <a:endParaRPr lang="en-US" altLang="en-US"/>
          </a:p>
          <a:p>
            <a:r>
              <a:rPr lang="en-US" altLang="en-US"/>
              <a:t>Set the M2_HOME and Path environment variables in the following way:</a:t>
            </a:r>
          </a:p>
          <a:p>
            <a:pPr lvl="3"/>
            <a:r>
              <a:rPr lang="en-US" altLang="en-US" sz="1800" b="1"/>
              <a:t>M2_HOME=C:\apache-maven-2.2.1</a:t>
            </a:r>
          </a:p>
          <a:p>
            <a:pPr lvl="3"/>
            <a:r>
              <a:rPr lang="en-US" altLang="en-US" sz="1800" b="1"/>
              <a:t>Path=%M2_HOME%\bin</a:t>
            </a:r>
          </a:p>
          <a:p>
            <a:endParaRPr lang="en-US" altLang="en-US" b="1"/>
          </a:p>
          <a:p>
            <a:r>
              <a:rPr lang="en-US" altLang="en-US" b="1"/>
              <a:t>mvn –version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Will print out installed version of Maven, indicating successful installation 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EA3DE46-A233-A8C1-2D54-A71A598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Management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E9EA0EE-B1AC-7A7B-CDFD-F676AE80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Maven revolutionized Java dependency management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No more checking libraries into version control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Introduced the Repository concept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Established Maven Central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Created a module metadata file (POM)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Introduced concept of transitive dependency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DA96C0B-F888-9B34-408D-537AB6B4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Dependencies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FB2DC33-64EE-D129-2AEB-175A23E8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Used to store Dependencies  and  then  downloaded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Via http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Downloaded dependencies are cached in a local repository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Usually found in ${user.home}/.m2/repository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Maven Central is primary community repo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 u="sng">
                <a:solidFill>
                  <a:srgbClr val="C00000"/>
                </a:solidFill>
              </a:rPr>
              <a:t>http://repo1.maven.org/maven2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After downloading repository,  Maven will always look for the artifact in the local repository before looking elsewhere.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4506294-A6DE-47CD-A726-788814AA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Pom.xml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294F631-390D-5770-90EB-7E1E88FF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Stands for Project Object Model</a:t>
            </a:r>
          </a:p>
          <a:p>
            <a:endParaRPr lang="en-US" altLang="en-US"/>
          </a:p>
          <a:p>
            <a:r>
              <a:rPr lang="en-US" altLang="en-US"/>
              <a:t>POM is the fundamental unit of work in Maven. </a:t>
            </a:r>
          </a:p>
          <a:p>
            <a:endParaRPr lang="en-US" altLang="en-US"/>
          </a:p>
          <a:p>
            <a:r>
              <a:rPr lang="en-US" altLang="en-US"/>
              <a:t>An XML file that contains information about the project and configuration details used by Maven to build the project. </a:t>
            </a:r>
          </a:p>
          <a:p>
            <a:endParaRPr lang="en-US" altLang="en-US"/>
          </a:p>
          <a:p>
            <a:r>
              <a:rPr lang="en-US" altLang="en-US"/>
              <a:t>While executing Maven looks for the POM in the current directory. </a:t>
            </a:r>
          </a:p>
          <a:p>
            <a:endParaRPr lang="en-US" altLang="en-US"/>
          </a:p>
          <a:p>
            <a:r>
              <a:rPr lang="en-US" altLang="en-US"/>
              <a:t>It reads the POM, gets the needed configuration information, then executes the goal. </a:t>
            </a:r>
          </a:p>
          <a:p>
            <a:endParaRPr lang="en-US" altLang="en-US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7774</TotalTime>
  <Words>2183</Words>
  <Application>Microsoft Macintosh PowerPoint</Application>
  <PresentationFormat>On-screen Show (4:3)</PresentationFormat>
  <Paragraphs>411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Microsoft YaHei</vt:lpstr>
      <vt:lpstr>Times New Roman</vt:lpstr>
      <vt:lpstr>Courier New</vt:lpstr>
      <vt:lpstr>Wingdings</vt:lpstr>
      <vt:lpstr>Office Theme</vt:lpstr>
      <vt:lpstr>Building with Maven</vt:lpstr>
      <vt:lpstr> Building with Maven  </vt:lpstr>
      <vt:lpstr>Maven</vt:lpstr>
      <vt:lpstr>Project Management Tool  </vt:lpstr>
      <vt:lpstr>Ant Vs Maven</vt:lpstr>
      <vt:lpstr>Installing Maven</vt:lpstr>
      <vt:lpstr>Dependency Management</vt:lpstr>
      <vt:lpstr>Dependencies</vt:lpstr>
      <vt:lpstr>Pom.xml</vt:lpstr>
      <vt:lpstr>POM</vt:lpstr>
      <vt:lpstr>Minimal POM</vt:lpstr>
      <vt:lpstr>Content of Pom.xml</vt:lpstr>
      <vt:lpstr>Dependencies</vt:lpstr>
      <vt:lpstr>Resolving Dependency</vt:lpstr>
      <vt:lpstr>Scopes</vt:lpstr>
      <vt:lpstr>Maven Plugin</vt:lpstr>
      <vt:lpstr>Archetype</vt:lpstr>
      <vt:lpstr>archetype:generate </vt:lpstr>
      <vt:lpstr>Creating a Simple Archetype</vt:lpstr>
      <vt:lpstr>Archetype</vt:lpstr>
      <vt:lpstr>Packaging</vt:lpstr>
      <vt:lpstr>Package</vt:lpstr>
      <vt:lpstr>Maven Plugin</vt:lpstr>
      <vt:lpstr>Types of Plugins</vt:lpstr>
      <vt:lpstr>Build Life Cycle</vt:lpstr>
      <vt:lpstr>Build Phase</vt:lpstr>
      <vt:lpstr>Plugin Goals</vt:lpstr>
      <vt:lpstr>Goals</vt:lpstr>
      <vt:lpstr>Installing Package</vt:lpstr>
      <vt:lpstr>Variables</vt:lpstr>
      <vt:lpstr>Project Inheritance</vt:lpstr>
      <vt:lpstr>Parent POM</vt:lpstr>
      <vt:lpstr>Parent Pom</vt:lpstr>
      <vt:lpstr>Project Aggregation </vt:lpstr>
      <vt:lpstr>Aggregate POM</vt:lpstr>
      <vt:lpstr>Module1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Srivatsan Krishnamachari</cp:lastModifiedBy>
  <cp:revision>936</cp:revision>
  <cp:lastPrinted>1601-01-01T00:00:00Z</cp:lastPrinted>
  <dcterms:created xsi:type="dcterms:W3CDTF">2005-01-17T05:49:17Z</dcterms:created>
  <dcterms:modified xsi:type="dcterms:W3CDTF">2024-01-22T04:03:36Z</dcterms:modified>
</cp:coreProperties>
</file>