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8"/>
  </p:notesMasterIdLst>
  <p:sldIdLst>
    <p:sldId id="1079" r:id="rId2"/>
    <p:sldId id="1269" r:id="rId3"/>
    <p:sldId id="1081" r:id="rId4"/>
    <p:sldId id="1207" r:id="rId5"/>
    <p:sldId id="1227" r:id="rId6"/>
    <p:sldId id="1228" r:id="rId7"/>
    <p:sldId id="1124" r:id="rId8"/>
    <p:sldId id="1262" r:id="rId9"/>
    <p:sldId id="1110" r:id="rId10"/>
    <p:sldId id="1263" r:id="rId11"/>
    <p:sldId id="1264" r:id="rId12"/>
    <p:sldId id="1265" r:id="rId13"/>
    <p:sldId id="1266" r:id="rId14"/>
    <p:sldId id="1101" r:id="rId15"/>
    <p:sldId id="1149" r:id="rId16"/>
    <p:sldId id="1106" r:id="rId17"/>
    <p:sldId id="1268" r:id="rId18"/>
    <p:sldId id="1270" r:id="rId19"/>
    <p:sldId id="1271" r:id="rId20"/>
    <p:sldId id="1272" r:id="rId21"/>
    <p:sldId id="1278" r:id="rId22"/>
    <p:sldId id="1276" r:id="rId23"/>
    <p:sldId id="1273" r:id="rId24"/>
    <p:sldId id="1274" r:id="rId25"/>
    <p:sldId id="1275" r:id="rId26"/>
    <p:sldId id="1279" r:id="rId27"/>
    <p:sldId id="1281" r:id="rId28"/>
    <p:sldId id="381" r:id="rId29"/>
    <p:sldId id="382" r:id="rId30"/>
    <p:sldId id="383" r:id="rId31"/>
    <p:sldId id="384" r:id="rId32"/>
    <p:sldId id="1777" r:id="rId33"/>
    <p:sldId id="1778" r:id="rId34"/>
    <p:sldId id="1774" r:id="rId35"/>
    <p:sldId id="1776" r:id="rId36"/>
    <p:sldId id="1775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25" autoAdjust="0"/>
    <p:restoredTop sz="94658" autoAdjust="0"/>
  </p:normalViewPr>
  <p:slideViewPr>
    <p:cSldViewPr>
      <p:cViewPr varScale="1">
        <p:scale>
          <a:sx n="106" d="100"/>
          <a:sy n="106" d="100"/>
        </p:scale>
        <p:origin x="832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18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E4AB6A6-CFB2-6604-4754-A7E91514E9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5015B6A-59AA-6697-FE82-78A871E8AB2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351B7CE-8511-7E5E-284F-E8B7629ED4C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F11B7AA-737B-E5BA-922F-42164BF0719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78EB4CDA-3C85-E4B9-24F6-FBF1622E834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A1B4CE75-2ED1-6597-6374-0FFE583D37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E47A87C-5494-E742-A5CC-330B45FC1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AC1B343B-08F4-6920-1DC2-A5BB8500511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E8BE83-194F-994E-902D-2913B1F20EBB}" type="slidenum">
              <a:rPr lang="en-US" altLang="en-US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F132521-06A8-673C-1CF4-9FA410F3397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96F8BF32-E08B-342F-42E7-5BA0296FCB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An </a:t>
            </a:r>
            <a:r>
              <a:rPr lang="en-US" altLang="en-US" b="1">
                <a:latin typeface="Times New Roman" panose="02020603050405020304" pitchFamily="18" charset="0"/>
              </a:rPr>
              <a:t>index</a:t>
            </a:r>
            <a:r>
              <a:rPr lang="en-US" altLang="en-US">
                <a:latin typeface="Times New Roman" panose="02020603050405020304" pitchFamily="18" charset="0"/>
              </a:rPr>
              <a:t> is a schema object that contains an entry for each value that appears in the indexed column(s) of the table or cluster and provides direct, fast access to rows. 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USER_INDEXES meta-data can be used to find out the details about indexes.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E512EECE-5F4B-A82F-011B-878B250304A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D8D2A1-C3E5-D34D-AEC2-30AD76A1DA95}" type="slidenum">
              <a:rPr lang="en-US" altLang="en-US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BCAC638D-C7F6-C7A1-9B36-3F3BD999DD9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8C3DE8F5-DCA7-D8A0-3DAC-EA0EC3C0DC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</a:rPr>
              <a:t>Some RDBMS offer the choice of a clustered index in which the system sorts and re-sorts and rows of a table so that their physical order on the database device is always the same as their logical (indexed) order.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11719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4916608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0389993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838200"/>
            <a:ext cx="4038600" cy="5287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212427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844798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0248327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287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1200990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6345685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9783107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134630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022153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521310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9B0C15E-A767-8C50-48CE-3F1F82C66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3E56679-B334-4C0E-8C81-10FD5622C6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advClick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E1F0D7-7FA2-9506-1109-699B1614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Day-14</a:t>
            </a:r>
          </a:p>
        </p:txBody>
      </p:sp>
      <p:sp>
        <p:nvSpPr>
          <p:cNvPr id="3074" name="Text Placeholder 4">
            <a:extLst>
              <a:ext uri="{FF2B5EF4-FFF2-40B4-BE49-F238E27FC236}">
                <a16:creationId xmlns:a16="http://schemas.microsoft.com/office/drawing/2014/main" id="{1E0D0AEA-AB6A-B38F-B247-1D204C916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4A408452-96F8-42AC-54BB-A9A75E1A4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Parallel Stream Working</a:t>
            </a:r>
          </a:p>
        </p:txBody>
      </p:sp>
      <p:sp>
        <p:nvSpPr>
          <p:cNvPr id="74754" name="Content Placeholder 2">
            <a:extLst>
              <a:ext uri="{FF2B5EF4-FFF2-40B4-BE49-F238E27FC236}">
                <a16:creationId xmlns:a16="http://schemas.microsoft.com/office/drawing/2014/main" id="{523C3F2D-77B3-7FC8-4BBD-72AC21A0C7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/>
              <a:t> Stream are sequential by default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When a stream executes in parallel, the Java runtime partitions the stream into multiple sub-streams. 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Aggregate operations iterate over and process these sub-streams in parallel and then combine the results.</a:t>
            </a:r>
          </a:p>
          <a:p>
            <a:pPr>
              <a:lnSpc>
                <a:spcPct val="150000"/>
              </a:lnSpc>
            </a:pPr>
            <a:endParaRPr lang="en-US" altLang="en-US" sz="2000"/>
          </a:p>
        </p:txBody>
      </p:sp>
      <p:pic>
        <p:nvPicPr>
          <p:cNvPr id="74755" name="Picture 4" descr="parallel-sequential.png">
            <a:extLst>
              <a:ext uri="{FF2B5EF4-FFF2-40B4-BE49-F238E27FC236}">
                <a16:creationId xmlns:a16="http://schemas.microsoft.com/office/drawing/2014/main" id="{59AED44B-6226-1A31-D2AA-4FDB89D2D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352800"/>
            <a:ext cx="71342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EF78E2FB-14C1-4D42-92F4-5F81D9BA1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Creating Parallel Streams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C0F5-288D-F1CA-7AF9-72FD503C7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Stream.</a:t>
            </a:r>
            <a:r>
              <a:rPr lang="en-US" sz="2000" i="1" dirty="0" err="1">
                <a:ea typeface="+mn-ea"/>
                <a:cs typeface="+mn-cs"/>
              </a:rPr>
              <a:t>of</a:t>
            </a:r>
            <a:r>
              <a:rPr lang="en-US" sz="2000" i="1" dirty="0">
                <a:ea typeface="+mn-ea"/>
                <a:cs typeface="+mn-cs"/>
              </a:rPr>
              <a:t>("</a:t>
            </a:r>
            <a:r>
              <a:rPr lang="en-US" sz="2000" i="1" dirty="0" err="1">
                <a:ea typeface="+mn-ea"/>
                <a:cs typeface="+mn-cs"/>
              </a:rPr>
              <a:t>Ramesh</a:t>
            </a:r>
            <a:r>
              <a:rPr lang="en-US" sz="2000" i="1" dirty="0">
                <a:ea typeface="+mn-ea"/>
                <a:cs typeface="+mn-cs"/>
              </a:rPr>
              <a:t>", "Suresh", "</a:t>
            </a:r>
            <a:r>
              <a:rPr lang="en-US" sz="2000" i="1" dirty="0" err="1">
                <a:ea typeface="+mn-ea"/>
                <a:cs typeface="+mn-cs"/>
              </a:rPr>
              <a:t>Ganesh</a:t>
            </a:r>
            <a:r>
              <a:rPr lang="en-US" sz="2000" i="1" dirty="0">
                <a:ea typeface="+mn-ea"/>
                <a:cs typeface="+mn-cs"/>
              </a:rPr>
              <a:t>", "</a:t>
            </a:r>
            <a:r>
              <a:rPr lang="en-US" sz="2000" i="1" dirty="0" err="1">
                <a:ea typeface="+mn-ea"/>
                <a:cs typeface="+mn-cs"/>
              </a:rPr>
              <a:t>Magesh</a:t>
            </a:r>
            <a:r>
              <a:rPr lang="en-US" sz="2000" i="1" dirty="0">
                <a:ea typeface="+mn-ea"/>
                <a:cs typeface="+mn-cs"/>
              </a:rPr>
              <a:t>", "Rajesh", "Sudan", "</a:t>
            </a:r>
            <a:r>
              <a:rPr lang="en-US" sz="2000" i="1" dirty="0" err="1">
                <a:ea typeface="+mn-ea"/>
                <a:cs typeface="+mn-cs"/>
              </a:rPr>
              <a:t>Jagan</a:t>
            </a:r>
            <a:r>
              <a:rPr lang="en-US" sz="2000" i="1" dirty="0">
                <a:ea typeface="+mn-ea"/>
                <a:cs typeface="+mn-cs"/>
              </a:rPr>
              <a:t>", "</a:t>
            </a:r>
            <a:r>
              <a:rPr lang="en-US" sz="2000" i="1" dirty="0" err="1">
                <a:ea typeface="+mn-ea"/>
                <a:cs typeface="+mn-cs"/>
              </a:rPr>
              <a:t>Madan</a:t>
            </a:r>
            <a:r>
              <a:rPr lang="en-US" sz="2000" i="1" dirty="0">
                <a:ea typeface="+mn-ea"/>
                <a:cs typeface="+mn-cs"/>
              </a:rPr>
              <a:t>").</a:t>
            </a:r>
          </a:p>
          <a:p>
            <a:pPr lvl="1">
              <a:buFontTx/>
              <a:buNone/>
              <a:defRPr/>
            </a:pP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  <a:ea typeface="+mn-ea"/>
                <a:cs typeface="+mn-cs"/>
              </a:rPr>
              <a:t>parallel().</a:t>
            </a:r>
          </a:p>
          <a:p>
            <a:pPr lvl="1">
              <a:buFontTx/>
              <a:buNone/>
              <a:defRPr/>
            </a:pPr>
            <a:r>
              <a:rPr lang="en-US" sz="2000" i="1" dirty="0" err="1">
                <a:ea typeface="+mn-ea"/>
                <a:cs typeface="+mn-cs"/>
              </a:rPr>
              <a:t>forEach</a:t>
            </a:r>
            <a:r>
              <a:rPr lang="en-US" sz="2000" i="1" dirty="0">
                <a:ea typeface="+mn-ea"/>
                <a:cs typeface="+mn-cs"/>
              </a:rPr>
              <a:t>(</a:t>
            </a:r>
            <a:r>
              <a:rPr lang="en-US" sz="2000" i="1" u="sng" dirty="0" err="1">
                <a:ea typeface="+mn-ea"/>
                <a:cs typeface="+mn-cs"/>
              </a:rPr>
              <a:t>System.</a:t>
            </a:r>
            <a:r>
              <a:rPr lang="en-US" sz="2000" b="1" i="1" u="sng" dirty="0" err="1">
                <a:ea typeface="+mn-ea"/>
                <a:cs typeface="+mn-cs"/>
              </a:rPr>
              <a:t>out</a:t>
            </a:r>
            <a:r>
              <a:rPr lang="en-US" sz="2000" b="1" i="1" u="sng" dirty="0">
                <a:ea typeface="+mn-ea"/>
                <a:cs typeface="+mn-cs"/>
              </a:rPr>
              <a:t>::</a:t>
            </a:r>
            <a:r>
              <a:rPr lang="en-US" sz="2000" b="1" i="1" u="sng" dirty="0" err="1">
                <a:ea typeface="+mn-ea"/>
                <a:cs typeface="+mn-cs"/>
              </a:rPr>
              <a:t>println</a:t>
            </a:r>
            <a:r>
              <a:rPr lang="en-US" sz="2000" b="1" i="1" u="sng" dirty="0">
                <a:ea typeface="+mn-ea"/>
                <a:cs typeface="+mn-cs"/>
              </a:rPr>
              <a:t>);</a:t>
            </a:r>
          </a:p>
          <a:p>
            <a:pPr>
              <a:defRPr/>
            </a:pPr>
            <a:endParaRPr lang="en-US" sz="2000" dirty="0"/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Stream </a:t>
            </a:r>
            <a:r>
              <a:rPr lang="en-US" sz="2000" dirty="0" err="1">
                <a:ea typeface="+mn-ea"/>
                <a:cs typeface="+mn-cs"/>
              </a:rPr>
              <a:t>parallelStream</a:t>
            </a:r>
            <a:r>
              <a:rPr lang="en-US" sz="2000" dirty="0">
                <a:ea typeface="+mn-ea"/>
                <a:cs typeface="+mn-cs"/>
              </a:rPr>
              <a:t> = </a:t>
            </a:r>
            <a:r>
              <a:rPr lang="en-US" sz="2000" dirty="0" err="1">
                <a:ea typeface="+mn-ea"/>
                <a:cs typeface="+mn-cs"/>
              </a:rPr>
              <a:t>Arrays.asList</a:t>
            </a:r>
            <a:r>
              <a:rPr lang="en-US" sz="2000" dirty="0">
                <a:ea typeface="+mn-ea"/>
                <a:cs typeface="+mn-cs"/>
              </a:rPr>
              <a:t>("</a:t>
            </a:r>
            <a:r>
              <a:rPr lang="en-US" sz="2000" dirty="0" err="1">
                <a:ea typeface="+mn-ea"/>
                <a:cs typeface="+mn-cs"/>
              </a:rPr>
              <a:t>Ramesh</a:t>
            </a:r>
            <a:r>
              <a:rPr lang="en-US" sz="2000" dirty="0">
                <a:ea typeface="+mn-ea"/>
                <a:cs typeface="+mn-cs"/>
              </a:rPr>
              <a:t>", "Suresh", "</a:t>
            </a:r>
            <a:r>
              <a:rPr lang="en-US" sz="2000" dirty="0" err="1">
                <a:ea typeface="+mn-ea"/>
                <a:cs typeface="+mn-cs"/>
              </a:rPr>
              <a:t>Ganesh</a:t>
            </a:r>
            <a:r>
              <a:rPr lang="en-US" sz="2000" dirty="0">
                <a:ea typeface="+mn-ea"/>
                <a:cs typeface="+mn-cs"/>
              </a:rPr>
              <a:t>", "</a:t>
            </a:r>
            <a:r>
              <a:rPr lang="en-US" sz="2000" dirty="0" err="1">
                <a:ea typeface="+mn-ea"/>
                <a:cs typeface="+mn-cs"/>
              </a:rPr>
              <a:t>Magesh</a:t>
            </a:r>
            <a:r>
              <a:rPr lang="en-US" sz="2000" dirty="0">
                <a:ea typeface="+mn-ea"/>
                <a:cs typeface="+mn-cs"/>
              </a:rPr>
              <a:t>", "Rajesh", "Sudan", "</a:t>
            </a:r>
            <a:r>
              <a:rPr lang="en-US" sz="2000" dirty="0" err="1">
                <a:ea typeface="+mn-ea"/>
                <a:cs typeface="+mn-cs"/>
              </a:rPr>
              <a:t>Jagan</a:t>
            </a:r>
            <a:r>
              <a:rPr lang="en-US" sz="2000" dirty="0">
                <a:ea typeface="+mn-ea"/>
                <a:cs typeface="+mn-cs"/>
              </a:rPr>
              <a:t>", "</a:t>
            </a:r>
            <a:r>
              <a:rPr lang="en-US" sz="2000" dirty="0" err="1">
                <a:ea typeface="+mn-ea"/>
                <a:cs typeface="+mn-cs"/>
              </a:rPr>
              <a:t>Madan</a:t>
            </a:r>
            <a:r>
              <a:rPr lang="en-US" sz="2000" dirty="0">
                <a:ea typeface="+mn-ea"/>
                <a:cs typeface="+mn-cs"/>
              </a:rPr>
              <a:t>").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solidFill>
                  <a:srgbClr val="C00000"/>
                </a:solidFill>
                <a:ea typeface="+mn-ea"/>
                <a:cs typeface="+mn-cs"/>
              </a:rPr>
              <a:t>           </a:t>
            </a:r>
            <a:r>
              <a:rPr lang="en-US" sz="2000" b="1" dirty="0" err="1">
                <a:solidFill>
                  <a:srgbClr val="C00000"/>
                </a:solidFill>
                <a:ea typeface="+mn-ea"/>
                <a:cs typeface="+mn-cs"/>
              </a:rPr>
              <a:t>parallelStream</a:t>
            </a:r>
            <a:r>
              <a:rPr lang="en-US" sz="2000" b="1" dirty="0">
                <a:solidFill>
                  <a:srgbClr val="C00000"/>
                </a:solidFill>
                <a:ea typeface="+mn-ea"/>
                <a:cs typeface="+mn-cs"/>
              </a:rPr>
              <a:t>().</a:t>
            </a:r>
          </a:p>
          <a:p>
            <a:pPr lvl="1">
              <a:buFontTx/>
              <a:buNone/>
              <a:defRPr/>
            </a:pPr>
            <a:r>
              <a:rPr lang="en-US" sz="2000" b="1" i="1" dirty="0">
                <a:solidFill>
                  <a:srgbClr val="C00000"/>
                </a:solidFill>
                <a:ea typeface="+mn-ea"/>
                <a:cs typeface="+mn-cs"/>
              </a:rPr>
              <a:t>                </a:t>
            </a:r>
            <a:r>
              <a:rPr lang="en-US" sz="2000" i="1" dirty="0" err="1"/>
              <a:t>forEach</a:t>
            </a:r>
            <a:r>
              <a:rPr lang="en-US" sz="2000" i="1" dirty="0"/>
              <a:t>(</a:t>
            </a:r>
            <a:r>
              <a:rPr lang="en-US" sz="2000" i="1" u="sng" dirty="0" err="1"/>
              <a:t>System.</a:t>
            </a:r>
            <a:r>
              <a:rPr lang="en-US" sz="2000" b="1" i="1" u="sng" dirty="0" err="1"/>
              <a:t>out</a:t>
            </a:r>
            <a:r>
              <a:rPr lang="en-US" sz="2000" b="1" i="1" u="sng" dirty="0"/>
              <a:t>::</a:t>
            </a:r>
            <a:r>
              <a:rPr lang="en-US" sz="2000" b="1" i="1" u="sng" dirty="0" err="1"/>
              <a:t>println</a:t>
            </a:r>
            <a:r>
              <a:rPr lang="en-US" sz="2000" b="1" i="1" u="sng" dirty="0"/>
              <a:t>);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solidFill>
                  <a:srgbClr val="C00000"/>
                </a:solidFill>
                <a:ea typeface="+mn-ea"/>
                <a:cs typeface="+mn-cs"/>
              </a:rPr>
              <a:t> </a:t>
            </a:r>
          </a:p>
          <a:p>
            <a:pPr>
              <a:defRPr/>
            </a:pPr>
            <a:r>
              <a:rPr lang="en-US" sz="2000" dirty="0"/>
              <a:t>Serial stream the order is guaranteed. </a:t>
            </a:r>
          </a:p>
          <a:p>
            <a:pPr>
              <a:defRPr/>
            </a:pPr>
            <a:r>
              <a:rPr lang="en-US" sz="2000" dirty="0"/>
              <a:t>Parallel Stream the order is not guaranteed 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>
            <a:extLst>
              <a:ext uri="{FF2B5EF4-FFF2-40B4-BE49-F238E27FC236}">
                <a16:creationId xmlns:a16="http://schemas.microsoft.com/office/drawing/2014/main" id="{1B5E8356-0D80-6371-E904-558F04304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9DB01-5549-B62F-2B38-B3AC5BA81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000" dirty="0"/>
              <a:t>A </a:t>
            </a:r>
            <a:r>
              <a:rPr lang="en-US" sz="2000" i="1" dirty="0"/>
              <a:t>reduction</a:t>
            </a:r>
            <a:r>
              <a:rPr lang="en-US" sz="2000" dirty="0"/>
              <a:t> operation takes a sequence of input elements and combines them into a single summary result by repeated application of a combining operation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Finding the sum or maximum of a set of numbers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Accumulating elements into a list. 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Reduce operation is inherently parallelizable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ea typeface="+mn-ea"/>
                <a:cs typeface="+mn-cs"/>
              </a:rPr>
              <a:t>Function(s) used to process the elements should be associative and stateless. </a:t>
            </a:r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F2595235-252C-DB56-0199-ADDD2F9C2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BB15-3C5C-027B-0035-9910FD331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000" b="1" i="1" dirty="0"/>
              <a:t>Identity</a:t>
            </a:r>
            <a:r>
              <a:rPr lang="en-US" sz="2000" b="1" dirty="0"/>
              <a:t> 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ea typeface="+mn-ea"/>
                <a:cs typeface="+mn-cs"/>
              </a:rPr>
              <a:t>Both an initial seed value for the reduction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ea typeface="+mn-ea"/>
                <a:cs typeface="+mn-cs"/>
              </a:rPr>
              <a:t>A default result if there are no input elements. 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i="1" dirty="0"/>
              <a:t>accumulator</a:t>
            </a:r>
            <a:r>
              <a:rPr lang="en-US" sz="2000" b="1" dirty="0"/>
              <a:t> 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ea typeface="+mn-ea"/>
                <a:cs typeface="+mn-cs"/>
              </a:rPr>
              <a:t>Takes a partial result and the next element, and produces a new partial result. 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i="1" dirty="0"/>
              <a:t>combiner</a:t>
            </a:r>
            <a:r>
              <a:rPr lang="en-US" sz="2000" b="1" dirty="0"/>
              <a:t> 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ea typeface="+mn-ea"/>
                <a:cs typeface="+mn-cs"/>
              </a:rPr>
              <a:t>combines two partial results to produce a new partial result. </a:t>
            </a:r>
          </a:p>
        </p:txBody>
      </p:sp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>
            <a:extLst>
              <a:ext uri="{FF2B5EF4-FFF2-40B4-BE49-F238E27FC236}">
                <a16:creationId xmlns:a16="http://schemas.microsoft.com/office/drawing/2014/main" id="{99A7BB74-42E8-F6B4-D017-EFA2F47A5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4F414-0A13-FE3A-EF18-25FC2AD28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b="1" dirty="0"/>
              <a:t>Optional&lt;T&gt; reduce(</a:t>
            </a:r>
            <a:r>
              <a:rPr lang="en-US" sz="2000" b="1" dirty="0" err="1"/>
              <a:t>BinaryOperator</a:t>
            </a:r>
            <a:r>
              <a:rPr lang="en-US" sz="2000" b="1" dirty="0"/>
              <a:t>&lt;T&gt; accumulator)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ea typeface="+mn-ea"/>
                <a:cs typeface="+mn-cs"/>
              </a:rPr>
              <a:t>Performs a reduction on the elements of this stream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R</a:t>
            </a:r>
            <a:r>
              <a:rPr lang="en-US" sz="2000" dirty="0">
                <a:ea typeface="+mn-ea"/>
                <a:cs typeface="+mn-cs"/>
              </a:rPr>
              <a:t>eturns an Optional describing the reduced value, if any.</a:t>
            </a:r>
          </a:p>
          <a:p>
            <a:pPr lvl="1">
              <a:defRPr/>
            </a:pPr>
            <a:r>
              <a:rPr lang="en-US" sz="2000" dirty="0"/>
              <a:t>Accepts a </a:t>
            </a:r>
            <a:r>
              <a:rPr lang="en-US" sz="2000" dirty="0" err="1"/>
              <a:t>BinaryOperator</a:t>
            </a:r>
            <a:r>
              <a:rPr lang="en-US" sz="2000" dirty="0"/>
              <a:t> accumulator function. </a:t>
            </a:r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Acts on subsets of the data in parallel, and then combine the intermediate results to get the final.</a:t>
            </a:r>
          </a:p>
          <a:p>
            <a:pPr lvl="1">
              <a:lnSpc>
                <a:spcPct val="200000"/>
              </a:lnSpc>
              <a:buFontTx/>
              <a:buNone/>
              <a:defRPr/>
            </a:pPr>
            <a:endParaRPr lang="en-US" sz="2000" dirty="0"/>
          </a:p>
          <a:p>
            <a:pPr lvl="1">
              <a:lnSpc>
                <a:spcPct val="200000"/>
              </a:lnSpc>
              <a:buFontTx/>
              <a:buNone/>
              <a:defRPr/>
            </a:pPr>
            <a:r>
              <a:rPr lang="en-US" sz="2000" dirty="0" err="1"/>
              <a:t>int</a:t>
            </a:r>
            <a:r>
              <a:rPr lang="en-US" sz="2000" dirty="0"/>
              <a:t> sum = numbers. </a:t>
            </a:r>
            <a:r>
              <a:rPr lang="en-US" sz="2000" dirty="0" err="1"/>
              <a:t>parallelStream</a:t>
            </a:r>
            <a:r>
              <a:rPr lang="en-US" sz="2000" dirty="0"/>
              <a:t>().reduce(0, (</a:t>
            </a:r>
            <a:r>
              <a:rPr lang="en-US" sz="2000" dirty="0" err="1"/>
              <a:t>x,y</a:t>
            </a:r>
            <a:r>
              <a:rPr lang="en-US" sz="2000" dirty="0"/>
              <a:t>) -&gt; </a:t>
            </a:r>
            <a:r>
              <a:rPr lang="en-US" sz="2000" dirty="0" err="1"/>
              <a:t>x+y</a:t>
            </a:r>
            <a:r>
              <a:rPr lang="en-US" sz="2000" dirty="0"/>
              <a:t>); </a:t>
            </a:r>
          </a:p>
          <a:p>
            <a:pPr lvl="1">
              <a:lnSpc>
                <a:spcPct val="200000"/>
              </a:lnSpc>
              <a:buFontTx/>
              <a:buNone/>
              <a:defRPr/>
            </a:pPr>
            <a:r>
              <a:rPr lang="en-US" sz="2000" dirty="0" err="1"/>
              <a:t>int</a:t>
            </a:r>
            <a:r>
              <a:rPr lang="en-US" sz="2000" dirty="0"/>
              <a:t> sum = </a:t>
            </a:r>
            <a:r>
              <a:rPr lang="en-US" sz="2000" dirty="0" err="1"/>
              <a:t>numbers.parallelStream</a:t>
            </a:r>
            <a:r>
              <a:rPr lang="en-US" sz="2000" dirty="0"/>
              <a:t>().reduce(0, Integer::sum); </a:t>
            </a:r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endParaRPr lang="en-US" sz="2000" dirty="0"/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>
            <a:extLst>
              <a:ext uri="{FF2B5EF4-FFF2-40B4-BE49-F238E27FC236}">
                <a16:creationId xmlns:a16="http://schemas.microsoft.com/office/drawing/2014/main" id="{FBF4C44D-AD93-29FC-8C79-EDA206C1FE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E6D1E-63C2-57D6-DE7D-4BA764536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List&lt;Employee&gt; </a:t>
            </a:r>
            <a:r>
              <a:rPr lang="en-US" sz="2000" dirty="0" err="1">
                <a:ea typeface="+mn-ea"/>
                <a:cs typeface="+mn-cs"/>
              </a:rPr>
              <a:t>empList</a:t>
            </a:r>
            <a:r>
              <a:rPr lang="en-US" sz="2000" dirty="0">
                <a:ea typeface="+mn-ea"/>
                <a:cs typeface="+mn-cs"/>
              </a:rPr>
              <a:t> = </a:t>
            </a:r>
            <a:r>
              <a:rPr lang="en-US" sz="2000" i="1" dirty="0" err="1">
                <a:ea typeface="+mn-ea"/>
                <a:cs typeface="+mn-cs"/>
              </a:rPr>
              <a:t>getEmployee</a:t>
            </a:r>
            <a:r>
              <a:rPr lang="en-US" sz="2000" i="1" dirty="0">
                <a:ea typeface="+mn-ea"/>
                <a:cs typeface="+mn-cs"/>
              </a:rPr>
              <a:t>();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To Find  the Maximum Salary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empList.parallelStream</a:t>
            </a:r>
            <a:r>
              <a:rPr lang="en-US" sz="2000" dirty="0">
                <a:ea typeface="+mn-ea"/>
                <a:cs typeface="+mn-cs"/>
              </a:rPr>
              <a:t>().map(e -&gt; </a:t>
            </a:r>
            <a:r>
              <a:rPr lang="en-US" sz="2000" dirty="0" err="1">
                <a:ea typeface="+mn-ea"/>
                <a:cs typeface="+mn-cs"/>
              </a:rPr>
              <a:t>e.getSalary</a:t>
            </a:r>
            <a:r>
              <a:rPr lang="en-US" sz="2000" dirty="0">
                <a:ea typeface="+mn-ea"/>
                <a:cs typeface="+mn-cs"/>
              </a:rPr>
              <a:t>())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         .reduce((e1,e2) -&gt; e1 &gt; e2 ? e1 :e2)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			.</a:t>
            </a:r>
            <a:r>
              <a:rPr lang="en-US" sz="2000" dirty="0" err="1">
                <a:ea typeface="+mn-ea"/>
                <a:cs typeface="+mn-cs"/>
              </a:rPr>
              <a:t>ifPresent</a:t>
            </a:r>
            <a:r>
              <a:rPr lang="en-US" sz="2000" dirty="0">
                <a:ea typeface="+mn-ea"/>
                <a:cs typeface="+mn-cs"/>
              </a:rPr>
              <a:t>(</a:t>
            </a:r>
            <a:r>
              <a:rPr lang="en-US" sz="2000" dirty="0" err="1">
                <a:ea typeface="+mn-ea"/>
                <a:cs typeface="+mn-cs"/>
              </a:rPr>
              <a:t>System.</a:t>
            </a:r>
            <a:r>
              <a:rPr lang="en-US" sz="2000" b="1" i="1" dirty="0" err="1">
                <a:ea typeface="+mn-ea"/>
                <a:cs typeface="+mn-cs"/>
              </a:rPr>
              <a:t>out</a:t>
            </a:r>
            <a:r>
              <a:rPr lang="en-US" sz="2000" b="1" i="1" dirty="0">
                <a:ea typeface="+mn-ea"/>
                <a:cs typeface="+mn-cs"/>
              </a:rPr>
              <a:t>::</a:t>
            </a:r>
            <a:r>
              <a:rPr lang="en-US" sz="2000" b="1" i="1" dirty="0" err="1">
                <a:ea typeface="+mn-ea"/>
                <a:cs typeface="+mn-cs"/>
              </a:rPr>
              <a:t>println</a:t>
            </a:r>
            <a:r>
              <a:rPr lang="en-US" sz="2000" b="1" i="1" dirty="0">
                <a:ea typeface="+mn-ea"/>
                <a:cs typeface="+mn-cs"/>
              </a:rPr>
              <a:t>);</a:t>
            </a:r>
          </a:p>
          <a:p>
            <a:pPr lvl="1">
              <a:buFontTx/>
              <a:buNone/>
              <a:defRPr/>
            </a:pPr>
            <a:endParaRPr lang="en-US" sz="2000" dirty="0"/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>
            <a:extLst>
              <a:ext uri="{FF2B5EF4-FFF2-40B4-BE49-F238E27FC236}">
                <a16:creationId xmlns:a16="http://schemas.microsoft.com/office/drawing/2014/main" id="{7198BAD3-E1B5-EDD2-730C-F04285029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B7B48-550A-CC2E-0074-A71FF5CA2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b="1" dirty="0"/>
              <a:t>T reduce(T identity, </a:t>
            </a:r>
            <a:r>
              <a:rPr lang="en-US" sz="2000" b="1" dirty="0" err="1"/>
              <a:t>BinaryOperator</a:t>
            </a:r>
            <a:r>
              <a:rPr lang="en-US" sz="2000" b="1" dirty="0"/>
              <a:t>&lt;T&gt; accumulator)</a:t>
            </a:r>
          </a:p>
          <a:p>
            <a:pPr lvl="1">
              <a:lnSpc>
                <a:spcPct val="200000"/>
              </a:lnSpc>
              <a:defRPr/>
            </a:pPr>
            <a:r>
              <a:rPr lang="en-US" sz="2000" dirty="0">
                <a:ea typeface="+mn-ea"/>
                <a:cs typeface="+mn-cs"/>
              </a:rPr>
              <a:t>Performs a reduction on the elements of this stream,</a:t>
            </a:r>
          </a:p>
          <a:p>
            <a:pPr lvl="1">
              <a:lnSpc>
                <a:spcPct val="200000"/>
              </a:lnSpc>
              <a:defRPr/>
            </a:pPr>
            <a:r>
              <a:rPr lang="en-US" sz="2000" dirty="0">
                <a:ea typeface="+mn-ea"/>
                <a:cs typeface="+mn-cs"/>
              </a:rPr>
              <a:t>Has identity value and an associative accumulation function</a:t>
            </a:r>
          </a:p>
          <a:p>
            <a:pPr lvl="1">
              <a:lnSpc>
                <a:spcPct val="200000"/>
              </a:lnSpc>
              <a:defRPr/>
            </a:pPr>
            <a:r>
              <a:rPr lang="en-US" sz="2000" dirty="0"/>
              <a:t>Returns the reduced value</a:t>
            </a:r>
            <a:endParaRPr lang="en-US" sz="2000" dirty="0">
              <a:ea typeface="+mn-ea"/>
              <a:cs typeface="+mn-cs"/>
            </a:endParaRPr>
          </a:p>
          <a:p>
            <a:pPr lvl="1">
              <a:lnSpc>
                <a:spcPct val="200000"/>
              </a:lnSpc>
              <a:buFontTx/>
              <a:buNone/>
              <a:defRPr/>
            </a:pPr>
            <a:endParaRPr lang="en-US" sz="2000" b="1" dirty="0">
              <a:solidFill>
                <a:srgbClr val="7030A0"/>
              </a:solidFill>
              <a:ea typeface="+mn-ea"/>
              <a:cs typeface="+mn-cs"/>
            </a:endParaRPr>
          </a:p>
          <a:p>
            <a:pPr>
              <a:defRPr/>
            </a:pPr>
            <a:endParaRPr lang="en-US" sz="2000" b="1" dirty="0"/>
          </a:p>
          <a:p>
            <a:pPr>
              <a:defRPr/>
            </a:pPr>
            <a:endParaRPr lang="en-US" dirty="0"/>
          </a:p>
          <a:p>
            <a:pPr lvl="1">
              <a:lnSpc>
                <a:spcPct val="150000"/>
              </a:lnSpc>
              <a:defRPr/>
            </a:pPr>
            <a:r>
              <a:rPr lang="en-US" dirty="0">
                <a:ea typeface="+mn-ea"/>
                <a:cs typeface="+mn-cs"/>
              </a:rPr>
              <a:t>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>
            <a:extLst>
              <a:ext uri="{FF2B5EF4-FFF2-40B4-BE49-F238E27FC236}">
                <a16:creationId xmlns:a16="http://schemas.microsoft.com/office/drawing/2014/main" id="{6655099B-1243-F2F2-699A-46F7F9898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54D7-7EF5-2644-B2C3-614B7CCA1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1800" b="1" dirty="0" err="1">
                <a:ea typeface="+mn-ea"/>
                <a:cs typeface="+mn-cs"/>
              </a:rPr>
              <a:t>int</a:t>
            </a:r>
            <a:r>
              <a:rPr lang="en-US" sz="1800" b="1" dirty="0">
                <a:ea typeface="+mn-ea"/>
                <a:cs typeface="+mn-cs"/>
              </a:rPr>
              <a:t> total = </a:t>
            </a:r>
            <a:r>
              <a:rPr lang="en-US" sz="1800" b="1" dirty="0" err="1">
                <a:ea typeface="+mn-ea"/>
                <a:cs typeface="+mn-cs"/>
              </a:rPr>
              <a:t>Stream.</a:t>
            </a:r>
            <a:r>
              <a:rPr lang="en-US" sz="1800" b="1" i="1" dirty="0" err="1">
                <a:ea typeface="+mn-ea"/>
                <a:cs typeface="+mn-cs"/>
              </a:rPr>
              <a:t>of</a:t>
            </a:r>
            <a:r>
              <a:rPr lang="en-US" sz="1800" b="1" i="1" dirty="0">
                <a:ea typeface="+mn-ea"/>
                <a:cs typeface="+mn-cs"/>
              </a:rPr>
              <a:t>("2", "3", "4", "5")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                 .parallel()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nl-NL" sz="1800" dirty="0">
                <a:ea typeface="+mn-ea"/>
                <a:cs typeface="+mn-cs"/>
              </a:rPr>
              <a:t>                 .reduce(0, (integer, s) -&gt; Integer.</a:t>
            </a:r>
            <a:r>
              <a:rPr lang="nl-NL" sz="1800" i="1" dirty="0">
                <a:ea typeface="+mn-ea"/>
                <a:cs typeface="+mn-cs"/>
              </a:rPr>
              <a:t>sum(integer, Integer.parseInt(s)),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                            (integer, integer2) </a:t>
            </a:r>
            <a:r>
              <a:rPr lang="en-US" sz="1800" u="sng" dirty="0">
                <a:ea typeface="+mn-ea"/>
                <a:cs typeface="+mn-cs"/>
              </a:rPr>
              <a:t>-&gt; Integer.</a:t>
            </a:r>
            <a:r>
              <a:rPr lang="en-US" sz="1800" i="1" u="sng" dirty="0">
                <a:ea typeface="+mn-ea"/>
                <a:cs typeface="+mn-cs"/>
              </a:rPr>
              <a:t>sum(integer, integer2));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endParaRPr lang="en-US" sz="1800" dirty="0">
              <a:ea typeface="+mn-ea"/>
              <a:cs typeface="+mn-cs"/>
            </a:endParaRP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          // accumulator maps strings to integers and then returns sum.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          // Combiner is adding   the two split results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     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   </a:t>
            </a:r>
            <a:r>
              <a:rPr lang="en-US" sz="1800" u="sng" dirty="0" err="1">
                <a:ea typeface="+mn-ea"/>
                <a:cs typeface="+mn-cs"/>
              </a:rPr>
              <a:t>System.</a:t>
            </a:r>
            <a:r>
              <a:rPr lang="en-US" sz="1800" b="1" i="1" u="sng" dirty="0" err="1">
                <a:ea typeface="+mn-ea"/>
                <a:cs typeface="+mn-cs"/>
              </a:rPr>
              <a:t>out.println</a:t>
            </a:r>
            <a:r>
              <a:rPr lang="en-US" sz="1800" b="1" i="1" u="sng" dirty="0">
                <a:ea typeface="+mn-ea"/>
                <a:cs typeface="+mn-cs"/>
              </a:rPr>
              <a:t>(total);</a:t>
            </a:r>
            <a:endParaRPr lang="en-US" sz="1800" dirty="0"/>
          </a:p>
        </p:txBody>
      </p:sp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C953-F473-A4FD-315A-2FAB879E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br>
              <a:rPr lang="en-US" altLang="en-US" dirty="0">
                <a:latin typeface="Verdana" panose="020B0604030504040204" pitchFamily="34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Verdana" panose="020B0604030504040204" pitchFamily="34" charset="0"/>
                <a:cs typeface="Times New Roman" panose="02020603050405020304" pitchFamily="18" charset="0"/>
              </a:rPr>
              <a:t>Network Communication</a:t>
            </a:r>
            <a:r>
              <a:rPr lang="en-US" altLang="en-US" dirty="0">
                <a:latin typeface="Verdana" panose="020B0604030504040204" pitchFamily="34" charset="0"/>
              </a:rPr>
              <a:t> </a:t>
            </a:r>
            <a:br>
              <a:rPr lang="en-US" altLang="en-US" dirty="0">
                <a:latin typeface="Verdana" panose="020B060403050404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6BB7-8249-60BB-5E76-4652C83A5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-685800"/>
            <a:ext cx="8229600" cy="5287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7" descr="3A_1">
            <a:extLst>
              <a:ext uri="{FF2B5EF4-FFF2-40B4-BE49-F238E27FC236}">
                <a16:creationId xmlns:a16="http://schemas.microsoft.com/office/drawing/2014/main" id="{03678437-079E-877A-126B-42DAA3AB5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7924800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3206134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53A1-4317-2623-AB30-06D887221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err="1"/>
              <a:t>Java.net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4FACC-B22F-B805-6E2E-763D7D2C0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140000"/>
            </a:pPr>
            <a:r>
              <a:rPr lang="en-US" altLang="en-US" sz="2000" dirty="0">
                <a:cs typeface="Times New Roman" panose="02020603050405020304" pitchFamily="18" charset="0"/>
              </a:rPr>
              <a:t>Java provides a rich library of network-enabled classes that allow applications to readily access network resources. </a:t>
            </a:r>
          </a:p>
          <a:p>
            <a:pPr marL="0" indent="0" eaLnBrk="1" hangingPunct="1">
              <a:buSzPct val="140000"/>
              <a:buNone/>
            </a:pPr>
            <a:r>
              <a:rPr lang="en-US" altLang="en-US" sz="2000" dirty="0"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buSzPct val="140000"/>
            </a:pPr>
            <a:r>
              <a:rPr lang="en-US" altLang="en-US" sz="2000" b="1" dirty="0">
                <a:cs typeface="Times New Roman" panose="02020603050405020304" pitchFamily="18" charset="0"/>
              </a:rPr>
              <a:t>Client/Server Architecture </a:t>
            </a:r>
          </a:p>
          <a:p>
            <a:pPr eaLnBrk="1" hangingPunct="1">
              <a:buSzPct val="140000"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eaLnBrk="1" hangingPunct="1">
              <a:buSzPct val="140000"/>
            </a:pPr>
            <a:r>
              <a:rPr lang="en-US" altLang="en-US" sz="2000" dirty="0">
                <a:cs typeface="Times New Roman" panose="02020603050405020304" pitchFamily="18" charset="0"/>
              </a:rPr>
              <a:t>An application architecture designed to separate the presentation of data from its internal processing and storage. </a:t>
            </a:r>
          </a:p>
          <a:p>
            <a:pPr lvl="1" eaLnBrk="1" hangingPunct="1">
              <a:buSzPct val="140000"/>
            </a:pPr>
            <a:r>
              <a:rPr lang="en-US" altLang="en-US" sz="2000" dirty="0">
                <a:cs typeface="Times New Roman" panose="02020603050405020304" pitchFamily="18" charset="0"/>
              </a:rPr>
              <a:t>The client requests the services and the server handles these requests. </a:t>
            </a:r>
          </a:p>
          <a:p>
            <a:pPr lvl="1" eaLnBrk="1" hangingPunct="1">
              <a:buSzPct val="140000"/>
            </a:pPr>
            <a:r>
              <a:rPr lang="en-US" altLang="en-US" sz="2000" dirty="0">
                <a:cs typeface="Times New Roman" panose="02020603050405020304" pitchFamily="18" charset="0"/>
              </a:rPr>
              <a:t>The processing that is done by the server is hidden from the client. </a:t>
            </a:r>
          </a:p>
          <a:p>
            <a:pPr lvl="1" eaLnBrk="1" hangingPunct="1">
              <a:buSzPct val="140000"/>
            </a:pPr>
            <a:r>
              <a:rPr lang="en-US" altLang="en-US" sz="2000" dirty="0">
                <a:cs typeface="Times New Roman" panose="02020603050405020304" pitchFamily="18" charset="0"/>
              </a:rPr>
              <a:t>One server can service multiple clients.</a:t>
            </a:r>
          </a:p>
          <a:p>
            <a:pPr lvl="1" eaLnBrk="1" hangingPunct="1">
              <a:buSzPct val="140000"/>
              <a:buFontTx/>
              <a:buChar char="•"/>
            </a:pPr>
            <a:endParaRPr lang="en-US" altLang="en-US" sz="20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7275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68A7-AFDC-5A6A-026C-471581B1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91BA-A3BE-A776-5DE7-02742EA38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/>
              <a:t>.Existence  and Finder  Operations -&gt; </a:t>
            </a:r>
            <a:r>
              <a:rPr lang="en-GB" sz="1600" dirty="0" err="1"/>
              <a:t>findFirst,Findany</a:t>
            </a:r>
            <a:endParaRPr lang="en-IN" sz="1600" dirty="0"/>
          </a:p>
          <a:p>
            <a:r>
              <a:rPr lang="en-GB" sz="1600" dirty="0"/>
              <a:t>Parallel computing with stream,</a:t>
            </a:r>
            <a:r>
              <a:rPr lang="en-IN" sz="1600" dirty="0"/>
              <a:t> </a:t>
            </a:r>
            <a:r>
              <a:rPr lang="en-GB" sz="1600" dirty="0"/>
              <a:t>Reduction operations</a:t>
            </a:r>
            <a:endParaRPr lang="en-IN" sz="1600" dirty="0"/>
          </a:p>
          <a:p>
            <a:r>
              <a:rPr lang="en-GB" sz="1600" dirty="0"/>
              <a:t> </a:t>
            </a:r>
            <a:r>
              <a:rPr lang="en-GB" sz="1600" dirty="0" err="1"/>
              <a:t>Asynchronousfilechannel</a:t>
            </a:r>
            <a:r>
              <a:rPr lang="en-GB" sz="1600" dirty="0"/>
              <a:t> in </a:t>
            </a:r>
            <a:r>
              <a:rPr lang="en-GB" sz="1600" dirty="0" err="1"/>
              <a:t>javanio</a:t>
            </a:r>
            <a:endParaRPr lang="en-IN" sz="1600" dirty="0"/>
          </a:p>
          <a:p>
            <a:r>
              <a:rPr lang="en-GB" sz="1600" dirty="0"/>
              <a:t>Random access file</a:t>
            </a:r>
            <a:endParaRPr lang="en-IN" sz="1600" dirty="0"/>
          </a:p>
          <a:p>
            <a:r>
              <a:rPr lang="en-GB" sz="1600" dirty="0"/>
              <a:t> Creating index</a:t>
            </a:r>
            <a:endParaRPr lang="en-IN" sz="1600" dirty="0"/>
          </a:p>
          <a:p>
            <a:r>
              <a:rPr lang="en-GB" sz="1600" dirty="0"/>
              <a:t> Prepared </a:t>
            </a:r>
            <a:r>
              <a:rPr lang="en-GB" sz="1600" dirty="0" err="1"/>
              <a:t>statement,callable</a:t>
            </a:r>
            <a:r>
              <a:rPr lang="en-GB" sz="1600" dirty="0"/>
              <a:t>, metadata</a:t>
            </a:r>
            <a:endParaRPr lang="en-IN" sz="1600" dirty="0"/>
          </a:p>
          <a:p>
            <a:r>
              <a:rPr lang="en-GB" sz="1600" dirty="0" err="1"/>
              <a:t>Transcation</a:t>
            </a:r>
            <a:r>
              <a:rPr lang="en-GB" sz="1600" dirty="0"/>
              <a:t> commit/rollback </a:t>
            </a:r>
            <a:endParaRPr lang="en-IN" sz="1600" dirty="0"/>
          </a:p>
          <a:p>
            <a:r>
              <a:rPr lang="en-GB" sz="1600" dirty="0"/>
              <a:t>Servlet life cycle</a:t>
            </a:r>
            <a:endParaRPr lang="en-IN" sz="1600" dirty="0"/>
          </a:p>
          <a:p>
            <a:r>
              <a:rPr lang="en-GB" sz="1600" dirty="0"/>
              <a:t>Servlet filter</a:t>
            </a:r>
            <a:endParaRPr lang="en-IN" sz="1600" dirty="0"/>
          </a:p>
          <a:p>
            <a:r>
              <a:rPr lang="en-GB" sz="1600" dirty="0"/>
              <a:t>Session management and cookies</a:t>
            </a:r>
          </a:p>
          <a:p>
            <a:r>
              <a:rPr lang="en-GB" sz="1400" dirty="0" err="1"/>
              <a:t>Java.net</a:t>
            </a:r>
            <a:endParaRPr lang="en-IN" sz="1400" dirty="0"/>
          </a:p>
          <a:p>
            <a:pPr lvl="1"/>
            <a:r>
              <a:rPr lang="en-GB" dirty="0"/>
              <a:t>Networking basics</a:t>
            </a:r>
            <a:endParaRPr lang="en-IN" dirty="0"/>
          </a:p>
          <a:p>
            <a:pPr lvl="1"/>
            <a:r>
              <a:rPr lang="en-GB" dirty="0" err="1"/>
              <a:t>Tcp,udp,ports</a:t>
            </a:r>
            <a:endParaRPr lang="en-IN" dirty="0"/>
          </a:p>
          <a:p>
            <a:pPr lvl="1"/>
            <a:r>
              <a:rPr lang="en-GB" dirty="0"/>
              <a:t>Networking classes</a:t>
            </a:r>
            <a:endParaRPr lang="en-IN" dirty="0"/>
          </a:p>
          <a:p>
            <a:pPr lvl="1"/>
            <a:r>
              <a:rPr lang="en-GB" dirty="0" err="1"/>
              <a:t>url</a:t>
            </a:r>
            <a:r>
              <a:rPr lang="en-GB" dirty="0"/>
              <a:t> connection , server socket</a:t>
            </a:r>
            <a:endParaRPr lang="en-IN" dirty="0"/>
          </a:p>
          <a:p>
            <a:r>
              <a:rPr lang="en-GB" sz="1400" dirty="0"/>
              <a:t>Completable</a:t>
            </a:r>
            <a:endParaRPr lang="en-IN" sz="1400" dirty="0"/>
          </a:p>
          <a:p>
            <a:r>
              <a:rPr lang="en-GB" sz="1400" dirty="0"/>
              <a:t>Resource Class</a:t>
            </a:r>
          </a:p>
          <a:p>
            <a:r>
              <a:rPr lang="en-GB" sz="1600" dirty="0"/>
              <a:t>Virtual threads </a:t>
            </a:r>
            <a:endParaRPr lang="en-IN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06495920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C9E7-9C6B-A909-B41F-78AAB445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3D71-1966-31CD-AFDD-52557AA9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SzPct val="140000"/>
            </a:pPr>
            <a:r>
              <a:rPr lang="en-US" altLang="en-US" sz="2000" dirty="0">
                <a:cs typeface="Times New Roman" panose="02020603050405020304" pitchFamily="18" charset="0"/>
              </a:rPr>
              <a:t>A set of rules and conventions followed by systems that communicate over a network. </a:t>
            </a:r>
          </a:p>
          <a:p>
            <a:pPr eaLnBrk="1" hangingPunct="1">
              <a:lnSpc>
                <a:spcPct val="150000"/>
              </a:lnSpc>
              <a:buSzPct val="140000"/>
            </a:pPr>
            <a:r>
              <a:rPr lang="en-US" altLang="en-US" sz="2000" dirty="0">
                <a:cs typeface="Times New Roman" panose="02020603050405020304" pitchFamily="18" charset="0"/>
              </a:rPr>
              <a:t>Rules govern packaging of data into packets, speed of transmission, and reassembling of data into its original form.   </a:t>
            </a:r>
          </a:p>
          <a:p>
            <a:pPr eaLnBrk="1" hangingPunct="1">
              <a:lnSpc>
                <a:spcPct val="150000"/>
              </a:lnSpc>
              <a:buSzPct val="140000"/>
            </a:pPr>
            <a:r>
              <a:rPr lang="en-US" altLang="en-US" sz="2000" dirty="0">
                <a:cs typeface="Times New Roman" panose="02020603050405020304" pitchFamily="18" charset="0"/>
              </a:rPr>
              <a:t>Networking software’s usually implement multiple levels of protocols layered one on top of another.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68131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D8E9-7B31-B53E-74E5-9A3245647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C84D1-DF3A-7668-E3C9-24902744C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SzPct val="140000"/>
            </a:pPr>
            <a:r>
              <a:rPr lang="en-US" altLang="en-US" sz="2000" dirty="0">
                <a:cs typeface="Times New Roman" panose="02020603050405020304" pitchFamily="18" charset="0"/>
              </a:rPr>
              <a:t>Represents the location of a resource on the Internet. </a:t>
            </a:r>
          </a:p>
          <a:p>
            <a:pPr eaLnBrk="1" hangingPunct="1">
              <a:lnSpc>
                <a:spcPct val="150000"/>
              </a:lnSpc>
              <a:buSzPct val="140000"/>
            </a:pPr>
            <a:r>
              <a:rPr lang="en-US" altLang="en-US" sz="2000" dirty="0">
                <a:cs typeface="Times New Roman" panose="02020603050405020304" pitchFamily="18" charset="0"/>
              </a:rPr>
              <a:t>Has three components:</a:t>
            </a:r>
          </a:p>
          <a:p>
            <a:pPr lvl="1" eaLnBrk="1" hangingPunct="1">
              <a:lnSpc>
                <a:spcPct val="150000"/>
              </a:lnSpc>
              <a:buSzPct val="140000"/>
            </a:pPr>
            <a:r>
              <a:rPr lang="en-US" altLang="en-US" sz="2000" b="1" dirty="0">
                <a:cs typeface="Times New Roman" panose="02020603050405020304" pitchFamily="18" charset="0"/>
              </a:rPr>
              <a:t>Protocol identifie</a:t>
            </a:r>
            <a:r>
              <a:rPr lang="en-US" altLang="en-US" sz="2000" dirty="0">
                <a:cs typeface="Times New Roman" panose="02020603050405020304" pitchFamily="18" charset="0"/>
              </a:rPr>
              <a:t>r: </a:t>
            </a:r>
          </a:p>
          <a:p>
            <a:pPr lvl="2" eaLnBrk="1" hangingPunct="1">
              <a:lnSpc>
                <a:spcPct val="150000"/>
              </a:lnSpc>
              <a:buSzPct val="140000"/>
            </a:pPr>
            <a:r>
              <a:rPr lang="en-US" altLang="en-US" sz="1800" dirty="0">
                <a:cs typeface="Times New Roman" panose="02020603050405020304" pitchFamily="18" charset="0"/>
              </a:rPr>
              <a:t>Represents the protocol used to access a resource from the Internet.</a:t>
            </a:r>
          </a:p>
          <a:p>
            <a:pPr lvl="1" eaLnBrk="1" hangingPunct="1">
              <a:lnSpc>
                <a:spcPct val="150000"/>
              </a:lnSpc>
              <a:buSzPct val="140000"/>
            </a:pPr>
            <a:r>
              <a:rPr lang="en-US" altLang="en-US" sz="2000" b="1" dirty="0">
                <a:cs typeface="Times New Roman" panose="02020603050405020304" pitchFamily="18" charset="0"/>
              </a:rPr>
              <a:t>Host identifier</a:t>
            </a:r>
            <a:r>
              <a:rPr lang="en-US" altLang="en-US" sz="2000" dirty="0">
                <a:cs typeface="Times New Roman" panose="02020603050405020304" pitchFamily="18" charset="0"/>
              </a:rPr>
              <a:t>: </a:t>
            </a:r>
          </a:p>
          <a:p>
            <a:pPr lvl="2" eaLnBrk="1" hangingPunct="1">
              <a:lnSpc>
                <a:spcPct val="150000"/>
              </a:lnSpc>
              <a:buSzPct val="140000"/>
            </a:pPr>
            <a:r>
              <a:rPr lang="en-US" altLang="en-US" sz="1800" dirty="0">
                <a:cs typeface="Times New Roman" panose="02020603050405020304" pitchFamily="18" charset="0"/>
              </a:rPr>
              <a:t>Represents the IP address of host computer. </a:t>
            </a:r>
          </a:p>
          <a:p>
            <a:pPr lvl="1" eaLnBrk="1" hangingPunct="1">
              <a:lnSpc>
                <a:spcPct val="150000"/>
              </a:lnSpc>
              <a:buSzPct val="140000"/>
            </a:pPr>
            <a:r>
              <a:rPr lang="en-US" altLang="en-US" sz="2000" b="1" dirty="0">
                <a:cs typeface="Times New Roman" panose="02020603050405020304" pitchFamily="18" charset="0"/>
              </a:rPr>
              <a:t>Resource name: </a:t>
            </a:r>
          </a:p>
          <a:p>
            <a:pPr lvl="2" eaLnBrk="1" hangingPunct="1">
              <a:lnSpc>
                <a:spcPct val="150000"/>
              </a:lnSpc>
              <a:buSzPct val="140000"/>
            </a:pPr>
            <a:r>
              <a:rPr lang="en-US" altLang="en-US" sz="1800" dirty="0">
                <a:cs typeface="Times New Roman" panose="02020603050405020304" pitchFamily="18" charset="0"/>
              </a:rPr>
              <a:t>Represents the file name to be accessed from a host computer.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2217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DAC40-7E86-299E-C30F-E5304966A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E1FA-828A-DACE-DD55-1DF1DD048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 eaLnBrk="1" hangingPunct="1">
              <a:lnSpc>
                <a:spcPct val="200000"/>
              </a:lnSpc>
              <a:buSzPct val="140000"/>
              <a:buNone/>
            </a:pPr>
            <a:r>
              <a:rPr lang="en-IN" sz="1800" dirty="0"/>
              <a:t>URL </a:t>
            </a:r>
            <a:r>
              <a:rPr lang="en-IN" sz="1800" dirty="0" err="1"/>
              <a:t>url</a:t>
            </a:r>
            <a:r>
              <a:rPr lang="en-IN" sz="1800" dirty="0"/>
              <a:t> = new URL("https://</a:t>
            </a:r>
            <a:r>
              <a:rPr lang="en-IN" sz="1800" dirty="0" err="1"/>
              <a:t>www.example.com</a:t>
            </a:r>
            <a:r>
              <a:rPr lang="en-IN" sz="1800" dirty="0"/>
              <a:t>"); </a:t>
            </a:r>
          </a:p>
          <a:p>
            <a:pPr marL="914400" lvl="2" indent="0" eaLnBrk="1" hangingPunct="1">
              <a:lnSpc>
                <a:spcPct val="200000"/>
              </a:lnSpc>
              <a:buSzPct val="140000"/>
              <a:buNone/>
            </a:pPr>
            <a:r>
              <a:rPr lang="en-IN" sz="1800" dirty="0" err="1"/>
              <a:t>BufferedReader</a:t>
            </a:r>
            <a:r>
              <a:rPr lang="en-IN" sz="1800" dirty="0"/>
              <a:t> reader = new </a:t>
            </a:r>
            <a:r>
              <a:rPr lang="en-IN" sz="1800" dirty="0" err="1"/>
              <a:t>BufferedReader</a:t>
            </a:r>
            <a:r>
              <a:rPr lang="en-IN" sz="1800" dirty="0"/>
              <a:t>(new </a:t>
            </a:r>
            <a:r>
              <a:rPr lang="en-IN" sz="1800" dirty="0" err="1"/>
              <a:t>InputStreamReader</a:t>
            </a:r>
            <a:r>
              <a:rPr lang="en-IN" sz="1800" dirty="0"/>
              <a:t>(</a:t>
            </a:r>
            <a:r>
              <a:rPr lang="en-IN" sz="1800" dirty="0" err="1"/>
              <a:t>url.openStream</a:t>
            </a:r>
            <a:r>
              <a:rPr lang="en-IN" sz="1800" dirty="0"/>
              <a:t>()));</a:t>
            </a:r>
            <a:br>
              <a:rPr lang="en-IN" sz="1800" dirty="0"/>
            </a:br>
            <a:r>
              <a:rPr lang="en-IN" sz="1800" dirty="0"/>
              <a:t>String line;</a:t>
            </a:r>
            <a:br>
              <a:rPr lang="en-IN" sz="1800" dirty="0"/>
            </a:br>
            <a:r>
              <a:rPr lang="en-IN" sz="1800" dirty="0"/>
              <a:t>while ((line = </a:t>
            </a:r>
            <a:r>
              <a:rPr lang="en-IN" sz="1800" dirty="0" err="1"/>
              <a:t>reader.readLine</a:t>
            </a:r>
            <a:r>
              <a:rPr lang="en-IN" sz="1800" dirty="0"/>
              <a:t>()) != null) {</a:t>
            </a:r>
            <a:br>
              <a:rPr lang="en-IN" sz="1800" dirty="0"/>
            </a:br>
            <a:r>
              <a:rPr lang="en-IN" sz="1800" dirty="0" err="1"/>
              <a:t>System.out.println</a:t>
            </a:r>
            <a:r>
              <a:rPr lang="en-IN" sz="1800" dirty="0"/>
              <a:t>(line);</a:t>
            </a:r>
            <a:br>
              <a:rPr lang="en-IN" sz="1800" dirty="0"/>
            </a:br>
            <a:r>
              <a:rPr lang="en-IN" sz="1800" dirty="0"/>
              <a:t>}</a:t>
            </a:r>
            <a:br>
              <a:rPr lang="en-IN" sz="1800" dirty="0"/>
            </a:br>
            <a:r>
              <a:rPr lang="en-IN" sz="1800" dirty="0" err="1"/>
              <a:t>reader.close</a:t>
            </a:r>
            <a:r>
              <a:rPr lang="en-IN" sz="1800" dirty="0"/>
              <a:t>();</a:t>
            </a:r>
            <a:br>
              <a:rPr lang="en-IN" sz="1800" dirty="0"/>
            </a:br>
            <a:endParaRPr lang="en-US" altLang="en-US" sz="1800" b="1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800811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5B3FC-EED6-B6BE-5EFD-05717FBA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9A93-0A64-1D3B-8FBC-1A586FBF0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6900" indent="-54900" eaLnBrk="1" hangingPunct="1">
              <a:lnSpc>
                <a:spcPct val="200000"/>
              </a:lnSpc>
              <a:spcBef>
                <a:spcPts val="0"/>
              </a:spcBef>
              <a:buSzPct val="140000"/>
            </a:pPr>
            <a:r>
              <a:rPr lang="en-US" altLang="en-US" sz="2000" dirty="0">
                <a:cs typeface="Times New Roman" panose="02020603050405020304" pitchFamily="18" charset="0"/>
              </a:rPr>
              <a:t>To handle the communication links between applications in network.  </a:t>
            </a:r>
          </a:p>
          <a:p>
            <a:pPr eaLnBrk="1" hangingPunct="1">
              <a:lnSpc>
                <a:spcPct val="200000"/>
              </a:lnSpc>
              <a:spcBef>
                <a:spcPts val="0"/>
              </a:spcBef>
              <a:buSzPct val="140000"/>
            </a:pPr>
            <a:r>
              <a:rPr lang="en-US" altLang="en-US" sz="2000" dirty="0">
                <a:cs typeface="Times New Roman" panose="02020603050405020304" pitchFamily="18" charset="0"/>
              </a:rPr>
              <a:t>Connection is established by binding to a  a socket</a:t>
            </a:r>
          </a:p>
          <a:p>
            <a:pPr marL="571500" indent="-457200">
              <a:buSzPct val="140000"/>
              <a:tabLst>
                <a:tab pos="1435100" algn="l"/>
              </a:tabLst>
              <a:defRPr/>
            </a:pPr>
            <a:endParaRPr lang="en-US" sz="2000" dirty="0">
              <a:cs typeface="Times New Roman" pitchFamily="18" charset="0"/>
            </a:endParaRPr>
          </a:p>
          <a:p>
            <a:pPr marL="571500" indent="-457200">
              <a:buSzPct val="140000"/>
              <a:tabLst>
                <a:tab pos="1435100" algn="l"/>
              </a:tabLst>
              <a:defRPr/>
            </a:pPr>
            <a:r>
              <a:rPr lang="en-US" sz="2000" dirty="0" err="1">
                <a:cs typeface="Times New Roman" pitchFamily="18" charset="0"/>
              </a:rPr>
              <a:t>InetAddress</a:t>
            </a:r>
            <a:r>
              <a:rPr lang="en-US" sz="2000" dirty="0">
                <a:cs typeface="Times New Roman" pitchFamily="18" charset="0"/>
              </a:rPr>
              <a:t>: </a:t>
            </a:r>
          </a:p>
          <a:p>
            <a:pPr marL="971550" lvl="1" indent="-457200">
              <a:buSzPct val="140000"/>
              <a:tabLst>
                <a:tab pos="1435100" algn="l"/>
              </a:tabLst>
              <a:defRPr/>
            </a:pPr>
            <a:r>
              <a:rPr lang="en-US" sz="2000" dirty="0">
                <a:cs typeface="Times New Roman" pitchFamily="18" charset="0"/>
              </a:rPr>
              <a:t>Represents an IP address. </a:t>
            </a:r>
          </a:p>
          <a:p>
            <a:pPr marL="571500" indent="-457200">
              <a:buSzPct val="140000"/>
              <a:tabLst>
                <a:tab pos="1435100" algn="l"/>
              </a:tabLst>
              <a:defRPr/>
            </a:pPr>
            <a:r>
              <a:rPr lang="en-US" sz="2000" dirty="0" err="1">
                <a:cs typeface="Times New Roman" pitchFamily="18" charset="0"/>
              </a:rPr>
              <a:t>ServerSocket</a:t>
            </a:r>
            <a:r>
              <a:rPr lang="en-US" sz="2000" dirty="0">
                <a:cs typeface="Times New Roman" pitchFamily="18" charset="0"/>
              </a:rPr>
              <a:t>: </a:t>
            </a:r>
          </a:p>
          <a:p>
            <a:pPr marL="971550" lvl="1" indent="-457200">
              <a:buSzPct val="140000"/>
              <a:tabLst>
                <a:tab pos="1435100" algn="l"/>
              </a:tabLst>
              <a:defRPr/>
            </a:pPr>
            <a:r>
              <a:rPr lang="en-US" sz="2000" dirty="0">
                <a:cs typeface="Times New Roman" pitchFamily="18" charset="0"/>
              </a:rPr>
              <a:t>Represents a TCP/IP server socket object that receives connection requests from the clients.  </a:t>
            </a:r>
          </a:p>
          <a:p>
            <a:pPr eaLnBrk="1" hangingPunct="1">
              <a:buSzPct val="140000"/>
            </a:pPr>
            <a:r>
              <a:rPr lang="en-US" altLang="en-US" sz="2000" dirty="0">
                <a:cs typeface="Times New Roman" panose="02020603050405020304" pitchFamily="18" charset="0"/>
              </a:rPr>
              <a:t>Socket: </a:t>
            </a:r>
          </a:p>
          <a:p>
            <a:pPr lvl="1" eaLnBrk="1" hangingPunct="1">
              <a:buSzPct val="140000"/>
            </a:pPr>
            <a:r>
              <a:rPr lang="en-US" altLang="en-US" sz="2000" dirty="0">
                <a:cs typeface="Times New Roman" panose="02020603050405020304" pitchFamily="18" charset="0"/>
              </a:rPr>
              <a:t>Represents a TCP/IP client socket that interacts with the server sockets. </a:t>
            </a:r>
          </a:p>
          <a:p>
            <a:pPr lvl="1" eaLnBrk="1" hangingPunct="1">
              <a:lnSpc>
                <a:spcPct val="200000"/>
              </a:lnSpc>
              <a:buSzPct val="140000"/>
              <a:buFontTx/>
              <a:buChar char="•"/>
            </a:pPr>
            <a:endParaRPr lang="en-US" altLang="en-US" sz="2000" dirty="0">
              <a:latin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48137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C4ED-CE0C-396A-111D-71C70774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TCP Scokets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CE590-5D4F-5854-16E0-66ED35B2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1400" dirty="0">
              <a:solidFill>
                <a:srgbClr val="006666"/>
              </a:solidFill>
              <a:latin typeface="Verdana" pitchFamily="34" charset="0"/>
              <a:cs typeface="Times New Roman" pitchFamily="18" charset="0"/>
            </a:endParaRPr>
          </a:p>
          <a:p>
            <a:pPr>
              <a:buSzPct val="140000"/>
              <a:defRPr/>
            </a:pPr>
            <a:r>
              <a:rPr lang="en-US" sz="1800" dirty="0">
                <a:cs typeface="Times New Roman" pitchFamily="18" charset="0"/>
              </a:rPr>
              <a:t>TCP is a connection-oriented protocol, which ensures reliable connectivity between client and server applications. </a:t>
            </a:r>
          </a:p>
          <a:p>
            <a:pPr marL="0" indent="0">
              <a:buSzPct val="140000"/>
              <a:buNone/>
              <a:defRPr/>
            </a:pPr>
            <a:endParaRPr lang="en-US" sz="1800" dirty="0">
              <a:cs typeface="Times New Roman" pitchFamily="18" charset="0"/>
            </a:endParaRPr>
          </a:p>
          <a:p>
            <a:pPr>
              <a:buSzPct val="140000"/>
              <a:defRPr/>
            </a:pPr>
            <a:r>
              <a:rPr lang="en-US" sz="1800" dirty="0">
                <a:cs typeface="Times New Roman" pitchFamily="18" charset="0"/>
              </a:rPr>
              <a:t>The Socket class is used to create a client socket and the </a:t>
            </a:r>
            <a:r>
              <a:rPr lang="en-US" sz="1800" dirty="0" err="1">
                <a:cs typeface="Times New Roman" pitchFamily="18" charset="0"/>
              </a:rPr>
              <a:t>ServerSocket</a:t>
            </a:r>
            <a:r>
              <a:rPr lang="en-US" sz="1800" dirty="0">
                <a:cs typeface="Times New Roman" pitchFamily="18" charset="0"/>
              </a:rPr>
              <a:t> class is used to create a server socket. </a:t>
            </a:r>
          </a:p>
          <a:p>
            <a:pPr eaLnBrk="1" hangingPunct="1">
              <a:buSzPct val="140000"/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lvl="1" eaLnBrk="1" hangingPunct="1">
              <a:buSzPct val="140000"/>
            </a:pPr>
            <a:r>
              <a:rPr lang="en-US" altLang="en-US" sz="1800" dirty="0">
                <a:cs typeface="Times New Roman" panose="02020603050405020304" pitchFamily="18" charset="0"/>
              </a:rPr>
              <a:t>Socket class:</a:t>
            </a:r>
          </a:p>
          <a:p>
            <a:pPr lvl="2" eaLnBrk="1" hangingPunct="1">
              <a:buSzPct val="140000"/>
            </a:pPr>
            <a:r>
              <a:rPr lang="en-US" altLang="en-US" sz="1800" dirty="0">
                <a:cs typeface="Times New Roman" panose="02020603050405020304" pitchFamily="18" charset="0"/>
              </a:rPr>
              <a:t>Provides methods for stream I/O, which makes reading from and writing to a socket easy. </a:t>
            </a:r>
          </a:p>
          <a:p>
            <a:pPr lvl="2" eaLnBrk="1" hangingPunct="1">
              <a:buSzPct val="140000"/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lvl="2" eaLnBrk="1" hangingPunct="1">
              <a:buSzPct val="140000"/>
            </a:pPr>
            <a:r>
              <a:rPr lang="en-US" altLang="en-US" sz="1800" dirty="0">
                <a:cs typeface="Times New Roman" panose="02020603050405020304" pitchFamily="18" charset="0"/>
              </a:rPr>
              <a:t>Provides the following constructors:</a:t>
            </a:r>
          </a:p>
          <a:p>
            <a:pPr lvl="3" eaLnBrk="1" hangingPunct="1">
              <a:buSzPct val="140000"/>
              <a:buFontTx/>
              <a:buChar char="•"/>
            </a:pPr>
            <a:r>
              <a:rPr lang="en-US" altLang="en-US" sz="1800" dirty="0">
                <a:cs typeface="Times New Roman" panose="02020603050405020304" pitchFamily="18" charset="0"/>
              </a:rPr>
              <a:t>public Socket(</a:t>
            </a:r>
            <a:r>
              <a:rPr lang="en-US" altLang="en-US" sz="1800" dirty="0" err="1">
                <a:cs typeface="Times New Roman" panose="02020603050405020304" pitchFamily="18" charset="0"/>
              </a:rPr>
              <a:t>InetAddress</a:t>
            </a:r>
            <a:r>
              <a:rPr lang="en-US" altLang="en-US" sz="1800" dirty="0"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cs typeface="Times New Roman" panose="02020603050405020304" pitchFamily="18" charset="0"/>
              </a:rPr>
              <a:t>IP_address</a:t>
            </a:r>
            <a:r>
              <a:rPr lang="en-US" altLang="en-US" sz="1800" dirty="0">
                <a:cs typeface="Times New Roman" panose="02020603050405020304" pitchFamily="18" charset="0"/>
              </a:rPr>
              <a:t>, int port) </a:t>
            </a:r>
          </a:p>
          <a:p>
            <a:pPr lvl="3" eaLnBrk="1" hangingPunct="1">
              <a:buSzPct val="140000"/>
              <a:buFontTx/>
              <a:buChar char="•"/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lvl="3" eaLnBrk="1" hangingPunct="1">
              <a:buSzPct val="140000"/>
              <a:buFontTx/>
              <a:buChar char="•"/>
            </a:pPr>
            <a:r>
              <a:rPr lang="en-US" altLang="en-US" sz="1800" dirty="0">
                <a:cs typeface="Times New Roman" panose="02020603050405020304" pitchFamily="18" charset="0"/>
              </a:rPr>
              <a:t>public Socket(String hostname, int port)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29078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18A4-4D11-DB78-6A50-23E68AAC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61B43-92D5-63D7-191D-464D5FAD1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140000"/>
            </a:pPr>
            <a:r>
              <a:rPr lang="en-US" altLang="en-US" sz="1800" dirty="0">
                <a:cs typeface="Times New Roman" panose="02020603050405020304" pitchFamily="18" charset="0"/>
              </a:rPr>
              <a:t>Creating TCP/IP Server </a:t>
            </a:r>
          </a:p>
          <a:p>
            <a:pPr lvl="2" eaLnBrk="1" hangingPunct="1">
              <a:buFontTx/>
              <a:buAutoNum type="arabicPeriod"/>
            </a:pPr>
            <a:r>
              <a:rPr lang="en-US" altLang="en-US" sz="1800" dirty="0">
                <a:cs typeface="Times New Roman" panose="02020603050405020304" pitchFamily="18" charset="0"/>
              </a:rPr>
              <a:t>Create a server socket using </a:t>
            </a:r>
            <a:r>
              <a:rPr lang="en-US" altLang="en-US" sz="1800" dirty="0" err="1">
                <a:cs typeface="Times New Roman" panose="02020603050405020304" pitchFamily="18" charset="0"/>
              </a:rPr>
              <a:t>ServerSocket</a:t>
            </a:r>
            <a:r>
              <a:rPr lang="en-US" altLang="en-US" sz="1800" dirty="0">
                <a:cs typeface="Times New Roman" panose="02020603050405020304" pitchFamily="18" charset="0"/>
              </a:rPr>
              <a:t> object.  </a:t>
            </a:r>
          </a:p>
          <a:p>
            <a:pPr lvl="2" eaLnBrk="1" hangingPunct="1">
              <a:buFontTx/>
              <a:buAutoNum type="arabicPeriod"/>
            </a:pPr>
            <a:r>
              <a:rPr lang="en-US" altLang="en-US" sz="1800" dirty="0">
                <a:cs typeface="Times New Roman" panose="02020603050405020304" pitchFamily="18" charset="0"/>
              </a:rPr>
              <a:t>Listen to the client request for the connection. </a:t>
            </a:r>
          </a:p>
          <a:p>
            <a:pPr lvl="2" eaLnBrk="1" hangingPunct="1">
              <a:buFontTx/>
              <a:buAutoNum type="arabicPeriod"/>
            </a:pPr>
            <a:r>
              <a:rPr lang="en-US" altLang="en-US" sz="1800" dirty="0">
                <a:cs typeface="Times New Roman" panose="02020603050405020304" pitchFamily="18" charset="0"/>
              </a:rPr>
              <a:t>Start the server. </a:t>
            </a:r>
          </a:p>
          <a:p>
            <a:pPr lvl="2" eaLnBrk="1" hangingPunct="1">
              <a:buFontTx/>
              <a:buAutoNum type="arabicPeriod"/>
            </a:pPr>
            <a:r>
              <a:rPr lang="en-US" altLang="en-US" sz="1800" dirty="0">
                <a:cs typeface="Times New Roman" panose="02020603050405020304" pitchFamily="18" charset="0"/>
              </a:rPr>
              <a:t>Create connection thread for clients request. </a:t>
            </a:r>
          </a:p>
          <a:p>
            <a:pPr lvl="2" eaLnBrk="1" hangingPunct="1">
              <a:buFontTx/>
              <a:buAutoNum type="arabicPeriod"/>
            </a:pPr>
            <a:endParaRPr lang="en-US" altLang="en-US" sz="1800" dirty="0">
              <a:cs typeface="Times New Roman" panose="02020603050405020304" pitchFamily="18" charset="0"/>
            </a:endParaRPr>
          </a:p>
          <a:p>
            <a:pPr eaLnBrk="1" hangingPunct="1">
              <a:buSzPct val="140000"/>
            </a:pPr>
            <a:r>
              <a:rPr lang="en-US" altLang="en-US" sz="1800" dirty="0">
                <a:cs typeface="Times New Roman" panose="02020603050405020304" pitchFamily="18" charset="0"/>
              </a:rPr>
              <a:t>Creating TCP/IP Client </a:t>
            </a:r>
          </a:p>
          <a:p>
            <a:pPr lvl="2" eaLnBrk="1" hangingPunct="1">
              <a:buFontTx/>
              <a:buAutoNum type="arabicPeriod"/>
            </a:pPr>
            <a:r>
              <a:rPr lang="en-US" altLang="en-US" sz="1800" dirty="0">
                <a:cs typeface="Times New Roman" panose="02020603050405020304" pitchFamily="18" charset="0"/>
              </a:rPr>
              <a:t>Create a client socket using Socket object. </a:t>
            </a:r>
          </a:p>
          <a:p>
            <a:pPr lvl="2" eaLnBrk="1" hangingPunct="1">
              <a:buFontTx/>
              <a:buAutoNum type="arabicPeriod"/>
            </a:pPr>
            <a:r>
              <a:rPr lang="en-US" altLang="en-US" sz="1800" dirty="0">
                <a:cs typeface="Times New Roman" panose="02020603050405020304" pitchFamily="18" charset="0"/>
              </a:rPr>
              <a:t>Read and write to the socket. </a:t>
            </a:r>
          </a:p>
          <a:p>
            <a:pPr lvl="2" eaLnBrk="1" hangingPunct="1">
              <a:buFontTx/>
              <a:buAutoNum type="arabicPeriod"/>
            </a:pPr>
            <a:r>
              <a:rPr lang="en-US" altLang="en-US" sz="1800" dirty="0">
                <a:cs typeface="Times New Roman" panose="02020603050405020304" pitchFamily="18" charset="0"/>
              </a:rPr>
              <a:t>Close the connection. </a:t>
            </a:r>
          </a:p>
          <a:p>
            <a:pPr lvl="2" eaLnBrk="1" hangingPunct="1">
              <a:buFontTx/>
              <a:buAutoNum type="arabicPeriod"/>
            </a:pPr>
            <a:r>
              <a:rPr lang="en-US" altLang="en-US" sz="1800" dirty="0">
                <a:cs typeface="Times New Roman" panose="02020603050405020304" pitchFamily="18" charset="0"/>
              </a:rPr>
              <a:t>Create connection thread for clients request.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28063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583FF-FD8A-0B78-7C00-4965E23D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File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D4E32-765D-1DDB-6F4A-3A4165FC3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1800" dirty="0"/>
          </a:p>
          <a:p>
            <a:r>
              <a:rPr lang="en-IN" sz="1800" dirty="0" err="1"/>
              <a:t>AsynchronousFileChannel</a:t>
            </a:r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Asynchronous channels are safe for use by multiple concurrent threads </a:t>
            </a:r>
          </a:p>
          <a:p>
            <a:endParaRPr lang="en-IN" sz="1800" dirty="0"/>
          </a:p>
          <a:p>
            <a:r>
              <a:rPr lang="en-IN" sz="1800" dirty="0"/>
              <a:t>Channel enables file operations to execute asynchronously unlike synchronous I/O operations </a:t>
            </a:r>
          </a:p>
          <a:p>
            <a:endParaRPr lang="en-IN" sz="1800" dirty="0"/>
          </a:p>
          <a:p>
            <a:r>
              <a:rPr lang="en-IN" sz="1800" dirty="0"/>
              <a:t>A thread enters into action and waits until the request is completed. </a:t>
            </a:r>
          </a:p>
        </p:txBody>
      </p:sp>
    </p:spTree>
    <p:extLst>
      <p:ext uri="{BB962C8B-B14F-4D97-AF65-F5344CB8AC3E}">
        <p14:creationId xmlns:p14="http://schemas.microsoft.com/office/powerpoint/2010/main" val="2027857114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59457-D908-9ACF-A2D0-B6D10047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6295-4B33-D0E0-AFA2-DF456AF7E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dirty="0" err="1"/>
              <a:t>AsynchronousFileChannel</a:t>
            </a:r>
            <a:r>
              <a:rPr lang="en-IN" sz="1800" dirty="0"/>
              <a:t> </a:t>
            </a:r>
            <a:r>
              <a:rPr lang="en-IN" sz="1800" dirty="0" err="1"/>
              <a:t>fileChannel</a:t>
            </a:r>
            <a:r>
              <a:rPr lang="en-IN" sz="1800" dirty="0"/>
              <a:t> = </a:t>
            </a:r>
            <a:r>
              <a:rPr lang="en-IN" sz="1800" dirty="0" err="1"/>
              <a:t>AsynchronousFileChannel.</a:t>
            </a:r>
            <a:r>
              <a:rPr lang="en-IN" sz="1800" i="1" dirty="0" err="1"/>
              <a:t>open</a:t>
            </a:r>
            <a:r>
              <a:rPr lang="en-IN" sz="1800" dirty="0"/>
              <a:t>(</a:t>
            </a:r>
          </a:p>
          <a:p>
            <a:pPr marL="0" indent="0">
              <a:buNone/>
            </a:pPr>
            <a:r>
              <a:rPr lang="en-IN" sz="1800" dirty="0" err="1"/>
              <a:t>Paths.</a:t>
            </a:r>
            <a:r>
              <a:rPr lang="en-IN" sz="1800" i="1" dirty="0" err="1"/>
              <a:t>get</a:t>
            </a:r>
            <a:r>
              <a:rPr lang="en-IN" sz="1800" dirty="0"/>
              <a:t>("</a:t>
            </a:r>
            <a:r>
              <a:rPr lang="en-IN" sz="1800" dirty="0" err="1"/>
              <a:t>example.txt</a:t>
            </a:r>
            <a:r>
              <a:rPr lang="en-IN" sz="1800" dirty="0"/>
              <a:t>"), </a:t>
            </a:r>
            <a:r>
              <a:rPr lang="en-IN" sz="1800" dirty="0" err="1"/>
              <a:t>StandardOpenOption.</a:t>
            </a:r>
            <a:r>
              <a:rPr lang="en-IN" sz="1800" b="1" i="1" dirty="0" err="1"/>
              <a:t>WRITE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 err="1"/>
              <a:t>ByteBuffer</a:t>
            </a:r>
            <a:r>
              <a:rPr lang="en-IN" sz="1800" dirty="0"/>
              <a:t> buffer = </a:t>
            </a:r>
            <a:r>
              <a:rPr lang="en-IN" sz="1800" dirty="0" err="1"/>
              <a:t>ByteBuffer.</a:t>
            </a:r>
            <a:r>
              <a:rPr lang="en-IN" sz="1800" i="1" dirty="0" err="1"/>
              <a:t>wrap</a:t>
            </a:r>
            <a:r>
              <a:rPr lang="en-IN" sz="1800" dirty="0"/>
              <a:t>("NIO Programming!".</a:t>
            </a:r>
            <a:r>
              <a:rPr lang="en-IN" sz="1800" dirty="0" err="1"/>
              <a:t>getBytes</a:t>
            </a:r>
            <a:r>
              <a:rPr lang="en-IN" sz="1800" dirty="0"/>
              <a:t>());</a:t>
            </a:r>
            <a:br>
              <a:rPr lang="en-IN" sz="1800" dirty="0"/>
            </a:br>
            <a:endParaRPr lang="en-IN" sz="1800" dirty="0"/>
          </a:p>
          <a:p>
            <a:pPr marL="0" indent="0">
              <a:buNone/>
            </a:pPr>
            <a:r>
              <a:rPr lang="en-IN" sz="1800" dirty="0" err="1"/>
              <a:t>System.</a:t>
            </a:r>
            <a:r>
              <a:rPr lang="en-IN" sz="1800" b="1" i="1" dirty="0" err="1"/>
              <a:t>out</a:t>
            </a:r>
            <a:r>
              <a:rPr lang="en-IN" sz="1800" dirty="0" err="1"/>
              <a:t>.println</a:t>
            </a:r>
            <a:r>
              <a:rPr lang="en-IN" sz="1800" dirty="0"/>
              <a:t>("Starting the write");</a:t>
            </a:r>
          </a:p>
          <a:p>
            <a:pPr marL="0" indent="0">
              <a:buNone/>
            </a:pPr>
            <a:r>
              <a:rPr lang="en-IN" sz="1800" dirty="0"/>
              <a:t>Future&lt;Integer&gt; future = </a:t>
            </a:r>
            <a:r>
              <a:rPr lang="en-IN" sz="1800" dirty="0" err="1"/>
              <a:t>fileChannel.write</a:t>
            </a:r>
            <a:r>
              <a:rPr lang="en-IN" sz="1800" dirty="0"/>
              <a:t>(buffer, 0);</a:t>
            </a:r>
          </a:p>
          <a:p>
            <a:pPr marL="0" indent="0">
              <a:buNone/>
            </a:pPr>
            <a:r>
              <a:rPr lang="en-IN" sz="1800" b="1" dirty="0"/>
              <a:t>for</a:t>
            </a:r>
            <a:r>
              <a:rPr lang="en-IN" sz="1800" dirty="0"/>
              <a:t>(</a:t>
            </a:r>
            <a:r>
              <a:rPr lang="en-IN" sz="1800" b="1" dirty="0"/>
              <a:t>int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r>
              <a:rPr lang="en-IN" sz="1800" dirty="0"/>
              <a:t>=0;i&lt;=10;i++) {</a:t>
            </a:r>
          </a:p>
          <a:p>
            <a:pPr marL="0" indent="0">
              <a:buNone/>
            </a:pPr>
            <a:r>
              <a:rPr lang="en-IN" sz="1800" dirty="0" err="1"/>
              <a:t>System.</a:t>
            </a:r>
            <a:r>
              <a:rPr lang="en-IN" sz="1800" b="1" i="1" dirty="0" err="1"/>
              <a:t>out</a:t>
            </a:r>
            <a:r>
              <a:rPr lang="en-IN" sz="1800" dirty="0" err="1"/>
              <a:t>.println</a:t>
            </a:r>
            <a:r>
              <a:rPr lang="en-IN" sz="1800" dirty="0"/>
              <a:t>(</a:t>
            </a:r>
            <a:r>
              <a:rPr lang="en-IN" sz="1800" dirty="0" err="1"/>
              <a:t>i</a:t>
            </a:r>
            <a:r>
              <a:rPr lang="en-IN" sz="1800" dirty="0"/>
              <a:t>);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pPr marL="0" indent="0">
              <a:buNone/>
            </a:pPr>
            <a:r>
              <a:rPr lang="en-IN" sz="1800" dirty="0" err="1"/>
              <a:t>future.get</a:t>
            </a:r>
            <a:r>
              <a:rPr lang="en-IN" sz="1800" dirty="0"/>
              <a:t>(); </a:t>
            </a:r>
          </a:p>
          <a:p>
            <a:pPr marL="0" indent="0">
              <a:buNone/>
            </a:pPr>
            <a:r>
              <a:rPr lang="en-IN" sz="1800" dirty="0" err="1"/>
              <a:t>System.</a:t>
            </a:r>
            <a:r>
              <a:rPr lang="en-IN" sz="1800" b="1" i="1" dirty="0" err="1"/>
              <a:t>out</a:t>
            </a:r>
            <a:r>
              <a:rPr lang="en-IN" sz="1800" dirty="0" err="1"/>
              <a:t>.println</a:t>
            </a:r>
            <a:r>
              <a:rPr lang="en-IN" sz="1800" dirty="0"/>
              <a:t>("Data has been written to the file asynchronously.");</a:t>
            </a:r>
          </a:p>
          <a:p>
            <a:pPr marL="0" indent="0">
              <a:buNone/>
            </a:pPr>
            <a:br>
              <a:rPr lang="en-IN" sz="1800" dirty="0"/>
            </a:br>
            <a:endParaRPr lang="en-IN" sz="1800" dirty="0"/>
          </a:p>
          <a:p>
            <a:pPr marL="0" indent="0">
              <a:buNone/>
            </a:pPr>
            <a:r>
              <a:rPr lang="en-IN" sz="1800" dirty="0" err="1"/>
              <a:t>fileChannel.close</a:t>
            </a:r>
            <a:r>
              <a:rPr lang="en-IN" sz="1800" dirty="0"/>
              <a:t>();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6118933"/>
      </p:ext>
    </p:extLst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A35997A9-56C0-509A-B552-6DCCBC2D3A5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953000" y="6481763"/>
            <a:ext cx="38100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CONFIDENTIAL© Copyright 2008 Tech Mahindra Limited</a:t>
            </a: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7B7C94BE-FD6E-BC69-7D52-C0EF6047BD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839200" y="6524625"/>
            <a:ext cx="304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AF487E5-9AC7-0645-BE8B-0549F2228368}" type="slidenum">
              <a:rPr lang="en-US" altLang="en-US" sz="9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900">
              <a:solidFill>
                <a:schemeClr val="bg1"/>
              </a:solidFill>
            </a:endParaRP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C534B41E-8A9C-0546-3273-461446EA1E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Indexes</a:t>
            </a:r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2008A3A4-51C0-B9F3-A62D-22ACFDB1F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/>
              <a:t>Indexes are created in an existing table to locate rows more quickly and efficiently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It is possible to create an index on one or more columns of a table and each index is given a name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The users cannot see the indexes, they are just used to speed up queries</a:t>
            </a:r>
          </a:p>
        </p:txBody>
      </p:sp>
    </p:spTree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>
            <a:extLst>
              <a:ext uri="{FF2B5EF4-FFF2-40B4-BE49-F238E27FC236}">
                <a16:creationId xmlns:a16="http://schemas.microsoft.com/office/drawing/2014/main" id="{5897660B-003E-DF10-6D59-AB130BBFFD8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953000" y="6481763"/>
            <a:ext cx="38100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CONFIDENTIAL© Copyright 2008 Tech Mahindra Limited</a:t>
            </a:r>
          </a:p>
        </p:txBody>
      </p:sp>
      <p:sp>
        <p:nvSpPr>
          <p:cNvPr id="22531" name="Slide Number Placeholder 4">
            <a:extLst>
              <a:ext uri="{FF2B5EF4-FFF2-40B4-BE49-F238E27FC236}">
                <a16:creationId xmlns:a16="http://schemas.microsoft.com/office/drawing/2014/main" id="{9C9F6E6D-E514-9180-C73B-C7D4C5719C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839200" y="6524625"/>
            <a:ext cx="304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02EB95A-561B-7348-AA85-DE947BC88B9E}" type="slidenum">
              <a:rPr lang="en-US" altLang="en-US" sz="9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900">
              <a:solidFill>
                <a:schemeClr val="bg1"/>
              </a:solidFill>
            </a:endParaRP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7E19196B-491A-C678-0062-5B846999F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Create Index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C072DA2D-EE55-B06E-809C-79D4BB1E02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 dirty="0"/>
              <a:t>CREATE  INDEX  </a:t>
            </a:r>
            <a:r>
              <a:rPr lang="en-US" altLang="en-US" sz="1800" dirty="0" err="1"/>
              <a:t>index_name</a:t>
            </a:r>
            <a:r>
              <a:rPr lang="en-US" altLang="en-US" sz="1800" dirty="0"/>
              <a:t> ON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1800" dirty="0"/>
              <a:t>                        </a:t>
            </a:r>
            <a:r>
              <a:rPr lang="en-US" altLang="en-US" sz="1800" dirty="0" err="1"/>
              <a:t>table_name</a:t>
            </a:r>
            <a:r>
              <a:rPr lang="en-US" altLang="en-US" sz="1800" dirty="0"/>
              <a:t>  (&lt;column Name&gt;) 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CREATE INDEX </a:t>
            </a:r>
            <a:r>
              <a:rPr lang="en-US" altLang="en-US" sz="1800" dirty="0" err="1"/>
              <a:t>emp_indx</a:t>
            </a:r>
            <a:r>
              <a:rPr lang="en-US" altLang="en-US" sz="1800" dirty="0"/>
              <a:t> ON emp(ENAME);</a:t>
            </a:r>
            <a:br>
              <a:rPr lang="en-US" altLang="en-US" sz="1800" dirty="0"/>
            </a:br>
            <a:endParaRPr lang="en-US" altLang="en-US" sz="1800" dirty="0"/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CREATE INDEX </a:t>
            </a:r>
            <a:r>
              <a:rPr lang="en-US" altLang="en-US" sz="1800" dirty="0" err="1"/>
              <a:t>emp_indx</a:t>
            </a:r>
            <a:r>
              <a:rPr lang="en-US" altLang="en-US" sz="1800" dirty="0"/>
              <a:t> ON emp(ENAME,JOB);</a:t>
            </a:r>
          </a:p>
          <a:p>
            <a:pPr eaLnBrk="1" hangingPunct="1"/>
            <a:endParaRPr lang="en-US" altLang="en-US" sz="1800" dirty="0"/>
          </a:p>
          <a:p>
            <a:pPr eaLnBrk="1" hangingPunct="1">
              <a:buFont typeface="Wingdings" pitchFamily="2" charset="2"/>
              <a:buNone/>
            </a:pPr>
            <a:br>
              <a:rPr lang="en-US" altLang="en-US" sz="1800" dirty="0"/>
            </a:br>
            <a:endParaRPr lang="en-US" altLang="en-US" sz="18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itle 1">
            <a:extLst>
              <a:ext uri="{FF2B5EF4-FFF2-40B4-BE49-F238E27FC236}">
                <a16:creationId xmlns:a16="http://schemas.microsoft.com/office/drawing/2014/main" id="{641AFD9F-ACF4-7B25-7C5F-7BEFECB05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Streams</a:t>
            </a:r>
          </a:p>
        </p:txBody>
      </p:sp>
      <p:sp>
        <p:nvSpPr>
          <p:cNvPr id="4098" name="Content Placeholder 2">
            <a:extLst>
              <a:ext uri="{FF2B5EF4-FFF2-40B4-BE49-F238E27FC236}">
                <a16:creationId xmlns:a16="http://schemas.microsoft.com/office/drawing/2014/main" id="{437A8744-6214-CC41-E9FD-C078FF30C2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An Interface defined in </a:t>
            </a:r>
            <a:r>
              <a:rPr lang="en-US" altLang="en-US" sz="2000" b="1" i="1"/>
              <a:t>java.util.stream</a:t>
            </a:r>
            <a:r>
              <a:rPr lang="en-US" altLang="en-US" sz="2000"/>
              <a:t> package. </a:t>
            </a:r>
          </a:p>
          <a:p>
            <a:endParaRPr lang="en-US" altLang="en-US" sz="2000"/>
          </a:p>
          <a:p>
            <a:r>
              <a:rPr lang="en-US" altLang="en-US" sz="2000"/>
              <a:t>Streams are a </a:t>
            </a:r>
            <a:r>
              <a:rPr lang="en-US" altLang="en-US" sz="2000" b="1" i="1">
                <a:solidFill>
                  <a:srgbClr val="FF0000"/>
                </a:solidFill>
              </a:rPr>
              <a:t>sequence of elements from a source</a:t>
            </a:r>
            <a:r>
              <a:rPr lang="en-US" altLang="en-US" sz="2000" i="1"/>
              <a:t> that supports </a:t>
            </a:r>
            <a:r>
              <a:rPr lang="en-US" altLang="en-US" sz="2000" b="1" i="1">
                <a:solidFill>
                  <a:srgbClr val="C00000"/>
                </a:solidFill>
              </a:rPr>
              <a:t>aggregate operations</a:t>
            </a:r>
            <a:r>
              <a:rPr lang="en-US" altLang="en-US" sz="2000" b="1">
                <a:solidFill>
                  <a:srgbClr val="C00000"/>
                </a:solidFill>
              </a:rPr>
              <a:t>.</a:t>
            </a:r>
            <a:br>
              <a:rPr lang="en-US" altLang="en-US" sz="2000" b="1">
                <a:solidFill>
                  <a:srgbClr val="C00000"/>
                </a:solidFill>
              </a:rPr>
            </a:br>
            <a:endParaRPr lang="en-US" altLang="en-US" sz="2000" b="1">
              <a:solidFill>
                <a:srgbClr val="C00000"/>
              </a:solidFill>
            </a:endParaRPr>
          </a:p>
          <a:p>
            <a:pPr lvl="1"/>
            <a:r>
              <a:rPr lang="en-US" altLang="en-US" sz="2000" b="1"/>
              <a:t>filter, map, reduce, find, match, sort. </a:t>
            </a:r>
          </a:p>
          <a:p>
            <a:pPr lvl="1"/>
            <a:r>
              <a:rPr lang="en-US" altLang="en-US" sz="2000"/>
              <a:t>Operations can be executed in </a:t>
            </a:r>
            <a:r>
              <a:rPr lang="en-US" altLang="en-US" sz="2000" b="1">
                <a:solidFill>
                  <a:srgbClr val="002060"/>
                </a:solidFill>
              </a:rPr>
              <a:t>series or in parallel</a:t>
            </a:r>
            <a:r>
              <a:rPr lang="en-US" altLang="en-US" sz="2000"/>
              <a:t>.</a:t>
            </a:r>
          </a:p>
          <a:p>
            <a:endParaRPr lang="en-US" altLang="en-US" sz="2000" b="1">
              <a:solidFill>
                <a:srgbClr val="C00000"/>
              </a:solidFill>
            </a:endParaRPr>
          </a:p>
          <a:p>
            <a:r>
              <a:rPr lang="en-US" altLang="en-US" sz="2000"/>
              <a:t>The </a:t>
            </a:r>
            <a:r>
              <a:rPr lang="en-US" altLang="en-US" sz="2000" i="1"/>
              <a:t>source</a:t>
            </a:r>
            <a:r>
              <a:rPr lang="en-US" altLang="en-US" sz="2000"/>
              <a:t> can be a Collection, IO Operation or Arrays </a:t>
            </a:r>
          </a:p>
          <a:p>
            <a:endParaRPr lang="en-US" altLang="en-US" sz="2000"/>
          </a:p>
          <a:p>
            <a:r>
              <a:rPr lang="en-US" altLang="en-US" sz="2000"/>
              <a:t>Java collections has methods that </a:t>
            </a:r>
            <a:r>
              <a:rPr lang="en-US" altLang="en-US" sz="2000" b="1"/>
              <a:t>return Stream.</a:t>
            </a:r>
            <a:r>
              <a:rPr lang="en-US" altLang="en-US" sz="2000"/>
              <a:t> </a:t>
            </a:r>
          </a:p>
          <a:p>
            <a:pPr lvl="1"/>
            <a:r>
              <a:rPr lang="en-US" altLang="en-US" sz="2000"/>
              <a:t>These Methods are </a:t>
            </a:r>
            <a:r>
              <a:rPr lang="en-US" altLang="en-US" sz="2000" b="1">
                <a:solidFill>
                  <a:srgbClr val="C00000"/>
                </a:solidFill>
              </a:rPr>
              <a:t>added as default methods</a:t>
            </a:r>
            <a:r>
              <a:rPr lang="en-US" altLang="en-US" sz="2000"/>
              <a:t>. </a:t>
            </a:r>
          </a:p>
          <a:p>
            <a:endParaRPr lang="en-US" altLang="en-US" sz="2000"/>
          </a:p>
        </p:txBody>
      </p:sp>
    </p:spTree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>
            <a:extLst>
              <a:ext uri="{FF2B5EF4-FFF2-40B4-BE49-F238E27FC236}">
                <a16:creationId xmlns:a16="http://schemas.microsoft.com/office/drawing/2014/main" id="{3B386D6A-A996-FE45-452C-BA2BCCDAD215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953000" y="6481763"/>
            <a:ext cx="38100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CONFIDENTIAL© Copyright 2008 Tech Mahindra Limited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7A88B476-CEAE-6EB7-FCEA-E42611170C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839200" y="6524625"/>
            <a:ext cx="304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127436C-10E5-C347-BFA4-C89460AB48AC}" type="slidenum">
              <a:rPr lang="en-US" altLang="en-US" sz="9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900">
              <a:solidFill>
                <a:schemeClr val="bg1"/>
              </a:solidFill>
            </a:endParaRP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FB139F85-E4EE-07D6-278C-1FD3BA7EB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Guidelines for Indexing</a:t>
            </a:r>
          </a:p>
        </p:txBody>
      </p:sp>
      <p:sp>
        <p:nvSpPr>
          <p:cNvPr id="24581" name="Rectangle 5">
            <a:extLst>
              <a:ext uri="{FF2B5EF4-FFF2-40B4-BE49-F238E27FC236}">
                <a16:creationId xmlns:a16="http://schemas.microsoft.com/office/drawing/2014/main" id="{51994035-7686-E295-850C-A456B24F5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Create an index if the query statement retrieves less than 15% of the rows in a large table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Indexes are explicitly created on primary keys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Use index columns for joins to improve performance on joins of multiple tables</a:t>
            </a:r>
          </a:p>
        </p:txBody>
      </p:sp>
    </p:spTree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>
            <a:extLst>
              <a:ext uri="{FF2B5EF4-FFF2-40B4-BE49-F238E27FC236}">
                <a16:creationId xmlns:a16="http://schemas.microsoft.com/office/drawing/2014/main" id="{ADCFE50F-1786-89E2-12E1-8FC70CE74B7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 bwMode="auto">
          <a:xfrm>
            <a:off x="4953000" y="6481763"/>
            <a:ext cx="38100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>
                <a:solidFill>
                  <a:schemeClr val="bg1"/>
                </a:solidFill>
              </a:rPr>
              <a:t>CONFIDENTIAL© Copyright 2008 Tech Mahindra Limited</a:t>
            </a:r>
          </a:p>
        </p:txBody>
      </p:sp>
      <p:sp>
        <p:nvSpPr>
          <p:cNvPr id="26627" name="Slide Number Placeholder 4">
            <a:extLst>
              <a:ext uri="{FF2B5EF4-FFF2-40B4-BE49-F238E27FC236}">
                <a16:creationId xmlns:a16="http://schemas.microsoft.com/office/drawing/2014/main" id="{23F82FED-7992-B0A5-640F-61593316168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839200" y="6524625"/>
            <a:ext cx="3048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marL="914400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marL="13716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marL="18288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F046AF2-D762-FD4C-8F69-CF3BF9CDDB04}" type="slidenum">
              <a:rPr lang="en-US" altLang="en-US" sz="900">
                <a:solidFill>
                  <a:schemeClr val="bg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900">
              <a:solidFill>
                <a:schemeClr val="bg1"/>
              </a:solidFill>
            </a:endParaRPr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B6A9A074-EDAB-C9C6-BB59-5BCBF9651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/>
              <a:t>Conditions when an Index will not be Invoked</a:t>
            </a:r>
          </a:p>
        </p:txBody>
      </p:sp>
      <p:sp>
        <p:nvSpPr>
          <p:cNvPr id="26629" name="Rectangle 5">
            <a:extLst>
              <a:ext uri="{FF2B5EF4-FFF2-40B4-BE49-F238E27FC236}">
                <a16:creationId xmlns:a16="http://schemas.microsoft.com/office/drawing/2014/main" id="{B144253F-F6B7-68E8-FB1A-121580CAF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000" dirty="0"/>
              <a:t>No WHERE clause 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Index key not used in a WHERE clause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Use of operators like ‘NOT’ and ‘IS NULL’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Use of only secondary key in a composite index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Use of functions or expressions with the index key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Use of index key and another column with logical ‘OR’ operator</a:t>
            </a:r>
          </a:p>
        </p:txBody>
      </p:sp>
    </p:spTree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A7DB-6941-D526-1396-B0B96D38C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Completable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02CB1-0F3E-44B8-8A84-7AD3563A81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Implements the</a:t>
            </a:r>
            <a:r>
              <a:rPr lang="en-IN" sz="2000" b="1" dirty="0"/>
              <a:t> Future and </a:t>
            </a:r>
            <a:r>
              <a:rPr lang="en-IN" sz="2000" b="1" dirty="0" err="1"/>
              <a:t>CompletionStage</a:t>
            </a:r>
            <a:r>
              <a:rPr lang="en-IN" sz="2000" b="1" dirty="0"/>
              <a:t> Interface.	</a:t>
            </a:r>
          </a:p>
          <a:p>
            <a:pPr lvl="1"/>
            <a:r>
              <a:rPr lang="en-IN" sz="1800" dirty="0"/>
              <a:t>It represents a future result of an asynchronous computation. </a:t>
            </a:r>
          </a:p>
          <a:p>
            <a:r>
              <a:rPr lang="en-IN" sz="2000" dirty="0"/>
              <a:t>Holds the result of an asynchronous operation that is being executed in a different thread. </a:t>
            </a:r>
          </a:p>
          <a:p>
            <a:r>
              <a:rPr lang="en-IN" sz="2000" b="1" dirty="0" err="1"/>
              <a:t>supplyAsync</a:t>
            </a:r>
            <a:r>
              <a:rPr lang="en-IN" sz="2000" dirty="0"/>
              <a:t> </a:t>
            </a:r>
          </a:p>
          <a:p>
            <a:pPr lvl="1"/>
            <a:r>
              <a:rPr lang="en-IN" sz="1800" dirty="0"/>
              <a:t>Takes Supplier as an argument. </a:t>
            </a:r>
          </a:p>
          <a:p>
            <a:endParaRPr lang="en-IN" sz="2000" dirty="0"/>
          </a:p>
          <a:p>
            <a:pPr marL="457200" lvl="1" indent="0">
              <a:buNone/>
            </a:pPr>
            <a:r>
              <a:rPr lang="en-IN" sz="2000" dirty="0" err="1"/>
              <a:t>CompletableFuture</a:t>
            </a:r>
            <a:r>
              <a:rPr lang="en-IN" sz="2000" dirty="0"/>
              <a:t>&lt;String&gt; </a:t>
            </a:r>
            <a:r>
              <a:rPr lang="en-IN" sz="2000" dirty="0" err="1"/>
              <a:t>futureRef</a:t>
            </a:r>
            <a:endParaRPr lang="en-IN" sz="2000" dirty="0"/>
          </a:p>
          <a:p>
            <a:pPr marL="457200" lvl="1" indent="0">
              <a:buNone/>
            </a:pPr>
            <a:r>
              <a:rPr lang="en-IN" sz="2000" dirty="0"/>
              <a:t>= </a:t>
            </a:r>
            <a:r>
              <a:rPr lang="en-IN" sz="2000" dirty="0" err="1"/>
              <a:t>CompletableFuture.</a:t>
            </a:r>
            <a:r>
              <a:rPr lang="en-IN" sz="2000" i="1" dirty="0" err="1"/>
              <a:t>supplyAsync</a:t>
            </a:r>
            <a:r>
              <a:rPr lang="en-IN" sz="2000" dirty="0"/>
              <a:t>(() -&gt; {</a:t>
            </a:r>
          </a:p>
          <a:p>
            <a:pPr marL="457200" lvl="1" indent="0">
              <a:buNone/>
            </a:pPr>
            <a:r>
              <a:rPr lang="en-IN" sz="2000" b="1" dirty="0"/>
              <a:t>return</a:t>
            </a:r>
            <a:r>
              <a:rPr lang="en-IN" sz="2000" dirty="0"/>
              <a:t> "Future Value";</a:t>
            </a:r>
          </a:p>
          <a:p>
            <a:pPr marL="457200" lvl="1" indent="0">
              <a:buNone/>
            </a:pPr>
            <a:r>
              <a:rPr lang="en-IN" sz="2000" dirty="0"/>
              <a:t>});</a:t>
            </a:r>
          </a:p>
          <a:p>
            <a:pPr marL="457200" lvl="1" indent="0">
              <a:buNone/>
            </a:pPr>
            <a:r>
              <a:rPr lang="en-IN" sz="2000" dirty="0" err="1"/>
              <a:t>System.</a:t>
            </a:r>
            <a:r>
              <a:rPr lang="en-IN" sz="2000" b="1" i="1" dirty="0" err="1"/>
              <a:t>out</a:t>
            </a:r>
            <a:r>
              <a:rPr lang="en-IN" sz="2000" dirty="0" err="1"/>
              <a:t>.println</a:t>
            </a:r>
            <a:r>
              <a:rPr lang="en-IN" sz="2000" dirty="0"/>
              <a:t>(</a:t>
            </a:r>
            <a:r>
              <a:rPr lang="en-IN" sz="2000" dirty="0" err="1"/>
              <a:t>futureRef.get</a:t>
            </a:r>
            <a:r>
              <a:rPr lang="en-IN" sz="2000" dirty="0"/>
              <a:t>());</a:t>
            </a:r>
          </a:p>
          <a:p>
            <a:pPr marL="0" indent="0">
              <a:buNone/>
            </a:pPr>
            <a:br>
              <a:rPr lang="en-IN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2621306"/>
      </p:ext>
    </p:extLst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CA7F-3322-C876-088F-39AA4071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/>
            </a:br>
            <a:r>
              <a:rPr lang="en-IN" b="1" dirty="0"/>
              <a:t>Composing </a:t>
            </a:r>
            <a:r>
              <a:rPr lang="en-IN" b="1" dirty="0" err="1"/>
              <a:t>CompletableFuture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5423E-65BC-71E8-46CD-8CEA78989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Can compose multiple asynchronous operations. </a:t>
            </a:r>
          </a:p>
          <a:p>
            <a:r>
              <a:rPr lang="en-IN" sz="1800" dirty="0"/>
              <a:t>Can perform operations on the result of one </a:t>
            </a:r>
            <a:r>
              <a:rPr lang="en-IN" sz="1800" dirty="0" err="1"/>
              <a:t>CompletableFuture</a:t>
            </a:r>
            <a:r>
              <a:rPr lang="en-IN" sz="1800" dirty="0"/>
              <a:t> and create a new </a:t>
            </a:r>
            <a:r>
              <a:rPr lang="en-IN" sz="1800" dirty="0" err="1"/>
              <a:t>CompletableFuture</a:t>
            </a:r>
            <a:r>
              <a:rPr lang="en-IN" sz="1800" dirty="0"/>
              <a:t> as a result.</a:t>
            </a:r>
          </a:p>
          <a:p>
            <a:r>
              <a:rPr lang="en-IN" sz="1800" dirty="0"/>
              <a:t>The Following methods are used </a:t>
            </a:r>
          </a:p>
          <a:p>
            <a:r>
              <a:rPr lang="en-IN" sz="1800" dirty="0"/>
              <a:t> </a:t>
            </a:r>
            <a:r>
              <a:rPr lang="en-IN" sz="1800" b="1" dirty="0" err="1"/>
              <a:t>thenApply</a:t>
            </a:r>
            <a:endParaRPr lang="en-IN" sz="1800" b="1" dirty="0"/>
          </a:p>
          <a:p>
            <a:r>
              <a:rPr lang="en-IN" sz="1800" b="1" dirty="0" err="1"/>
              <a:t>thenCombine</a:t>
            </a:r>
            <a:endParaRPr lang="en-IN" sz="1800" b="1" dirty="0"/>
          </a:p>
          <a:p>
            <a:r>
              <a:rPr lang="en-IN" sz="1800" b="1" dirty="0" err="1"/>
              <a:t>thenCompose</a:t>
            </a:r>
            <a:r>
              <a:rPr lang="en-IN" sz="1800" dirty="0"/>
              <a:t> </a:t>
            </a:r>
          </a:p>
          <a:p>
            <a:pPr marL="0" indent="0">
              <a:buNone/>
            </a:pPr>
            <a:endParaRPr lang="en-IN" sz="2400" dirty="0"/>
          </a:p>
          <a:p>
            <a:pPr marL="457200" lvl="1" indent="0">
              <a:buNone/>
            </a:pPr>
            <a:r>
              <a:rPr lang="en-IN" sz="2000" dirty="0" err="1"/>
              <a:t>CompletableFuture</a:t>
            </a:r>
            <a:r>
              <a:rPr lang="en-IN" sz="2000" dirty="0"/>
              <a:t>&lt;String&gt; </a:t>
            </a:r>
            <a:r>
              <a:rPr lang="en-IN" sz="2000" dirty="0" err="1"/>
              <a:t>combinedFuture</a:t>
            </a:r>
            <a:endParaRPr lang="en-IN" sz="2000" dirty="0"/>
          </a:p>
          <a:p>
            <a:pPr marL="457200" lvl="1" indent="0">
              <a:buNone/>
            </a:pPr>
            <a:r>
              <a:rPr lang="en-IN" sz="2000" dirty="0"/>
              <a:t>= task1.thenCombine(</a:t>
            </a:r>
          </a:p>
          <a:p>
            <a:pPr marL="457200" lvl="1" indent="0">
              <a:buNone/>
            </a:pPr>
            <a:r>
              <a:rPr lang="en-IN" sz="2000" dirty="0"/>
              <a:t>task2, (m1, m2) -&gt; m1 + " " + m2);</a:t>
            </a:r>
            <a:br>
              <a:rPr lang="en-IN" sz="2000" dirty="0"/>
            </a:br>
            <a:endParaRPr lang="en-IN" sz="2000" dirty="0"/>
          </a:p>
          <a:p>
            <a:pPr marL="457200" lvl="1" indent="0">
              <a:buNone/>
            </a:pPr>
            <a:r>
              <a:rPr lang="en-IN" sz="2000" dirty="0" err="1"/>
              <a:t>System.</a:t>
            </a:r>
            <a:r>
              <a:rPr lang="en-IN" sz="2000" b="1" i="1" dirty="0" err="1"/>
              <a:t>out</a:t>
            </a:r>
            <a:r>
              <a:rPr lang="en-IN" sz="2000" dirty="0" err="1"/>
              <a:t>.println</a:t>
            </a:r>
            <a:r>
              <a:rPr lang="en-IN" sz="2000" dirty="0"/>
              <a:t>(</a:t>
            </a:r>
            <a:r>
              <a:rPr lang="en-IN" sz="2000" dirty="0" err="1"/>
              <a:t>combinedFuture.get</a:t>
            </a:r>
            <a:r>
              <a:rPr lang="en-IN" sz="2000" dirty="0"/>
              <a:t>());</a:t>
            </a:r>
          </a:p>
          <a:p>
            <a:pPr marL="400050" lvl="1" indent="0">
              <a:buNone/>
            </a:pPr>
            <a:br>
              <a:rPr lang="en-IN" sz="2000" dirty="0"/>
            </a:br>
            <a:br>
              <a:rPr lang="en-IN" sz="800" dirty="0"/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699934785"/>
      </p:ext>
    </p:extLst>
  </p:cSld>
  <p:clrMapOvr>
    <a:masterClrMapping/>
  </p:clrMapOvr>
  <p:transition advClick="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791B-9B12-AC39-C4BD-7E243929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Threads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E589D064-E985-93CD-F3F6-C80614CECC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44" y="1462088"/>
            <a:ext cx="6502400" cy="42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038713"/>
      </p:ext>
    </p:extLst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FC58-987D-2F30-8246-AF88D0288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Threads</a:t>
            </a: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DD4F6F03-BEF3-573D-0FA2-A91CD5979D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983" y="1090613"/>
            <a:ext cx="6918321" cy="503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851145"/>
      </p:ext>
    </p:extLst>
  </p:cSld>
  <p:clrMapOvr>
    <a:masterClrMapping/>
  </p:clrMapOvr>
  <p:transition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4C50-E988-B9B7-412B-9D003A9B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Virtual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208A0-6DB9-E50D-7334-3502C6494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1. </a:t>
            </a:r>
            <a:r>
              <a:rPr lang="en-IN" sz="2000" dirty="0" err="1"/>
              <a:t>Thread.ofVirtual</a:t>
            </a:r>
            <a:r>
              <a:rPr lang="en-IN" sz="2000" dirty="0"/>
              <a:t>().start(Runnable);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2. </a:t>
            </a:r>
            <a:r>
              <a:rPr lang="en-IN" sz="2000" dirty="0" err="1"/>
              <a:t>Thread.ofVirtual</a:t>
            </a:r>
            <a:r>
              <a:rPr lang="en-IN" sz="2000" dirty="0"/>
              <a:t>().</a:t>
            </a:r>
            <a:r>
              <a:rPr lang="en-IN" sz="2000" dirty="0" err="1"/>
              <a:t>unstarted</a:t>
            </a:r>
            <a:r>
              <a:rPr lang="en-IN" sz="2000" dirty="0"/>
              <a:t>(Runnable);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3. </a:t>
            </a:r>
            <a:r>
              <a:rPr lang="en-IN" sz="2000" dirty="0" err="1"/>
              <a:t>Executors.newVirtualThreadPerTaskExecutor</a:t>
            </a:r>
            <a:r>
              <a:rPr lang="en-IN" sz="2000" dirty="0"/>
              <a:t>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4. </a:t>
            </a:r>
            <a:r>
              <a:rPr lang="en-IN" sz="2000" dirty="0" err="1"/>
              <a:t>Executors.newThreadPerTaskExecutor</a:t>
            </a:r>
            <a:r>
              <a:rPr lang="en-IN" sz="2000" dirty="0"/>
              <a:t>(</a:t>
            </a:r>
            <a:r>
              <a:rPr lang="en-IN" sz="2000" dirty="0" err="1"/>
              <a:t>ThreadFactory</a:t>
            </a:r>
            <a:r>
              <a:rPr lang="en-IN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51083743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34DFD9C3-0D34-3E96-BB00-2E87F4D77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FindFirst()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1E407CB7-C618-CB2C-F034-25C665708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b="1" i="1" dirty="0" err="1"/>
              <a:t>findFirst</a:t>
            </a:r>
            <a:r>
              <a:rPr lang="en-US" sz="2400" b="1" i="1" dirty="0"/>
              <a:t>()</a:t>
            </a:r>
            <a:r>
              <a:rPr lang="en-US" sz="2400" b="1" dirty="0"/>
              <a:t> </a:t>
            </a:r>
          </a:p>
          <a:p>
            <a:pPr lvl="1">
              <a:defRPr/>
            </a:pPr>
            <a:r>
              <a:rPr lang="en-US" dirty="0"/>
              <a:t> </a:t>
            </a:r>
            <a:r>
              <a:rPr lang="en-US" sz="1800" dirty="0"/>
              <a:t>Returns an Optional describing the first element of this stream</a:t>
            </a:r>
          </a:p>
          <a:p>
            <a:pPr lvl="1">
              <a:defRPr/>
            </a:pPr>
            <a:r>
              <a:rPr lang="en-US" sz="1800" dirty="0"/>
              <a:t>Else an empty Optional .</a:t>
            </a:r>
          </a:p>
          <a:p>
            <a:pPr>
              <a:defRPr/>
            </a:pPr>
            <a:endParaRPr lang="en-US" sz="1800" dirty="0"/>
          </a:p>
          <a:p>
            <a:pPr lvl="1">
              <a:buFontTx/>
              <a:buNone/>
              <a:defRPr/>
            </a:pPr>
            <a:r>
              <a:rPr lang="en-US" sz="2000" dirty="0"/>
              <a:t>String item = </a:t>
            </a:r>
            <a:r>
              <a:rPr lang="en-US" sz="2000" dirty="0" err="1"/>
              <a:t>gadgets.stream</a:t>
            </a:r>
            <a:r>
              <a:rPr lang="en-US" sz="2000" dirty="0"/>
              <a:t>() .filter(s -&gt; </a:t>
            </a:r>
            <a:r>
              <a:rPr lang="en-US" sz="2000" dirty="0" err="1"/>
              <a:t>s.length</a:t>
            </a:r>
            <a:r>
              <a:rPr lang="en-US" sz="2000" dirty="0"/>
              <a:t>() &gt; 10) .</a:t>
            </a:r>
            <a:r>
              <a:rPr lang="en-US" sz="2000" dirty="0" err="1"/>
              <a:t>findFirst</a:t>
            </a:r>
            <a:r>
              <a:rPr lang="en-US" sz="2000" dirty="0"/>
              <a:t>() .</a:t>
            </a:r>
            <a:r>
              <a:rPr lang="en-US" sz="2000" dirty="0" err="1"/>
              <a:t>orElse</a:t>
            </a:r>
            <a:r>
              <a:rPr lang="en-US" sz="2000" dirty="0"/>
              <a:t>("");</a:t>
            </a:r>
            <a:br>
              <a:rPr lang="en-US" sz="2000" dirty="0"/>
            </a:br>
            <a:endParaRPr lang="en-US" sz="2000" dirty="0"/>
          </a:p>
          <a:p>
            <a:pPr marL="342900" lvl="1" indent="-342900">
              <a:buFontTx/>
              <a:buChar char="•"/>
              <a:defRPr/>
            </a:pPr>
            <a:r>
              <a:rPr lang="en-US" sz="2400" b="1" i="1" dirty="0" err="1">
                <a:ea typeface="+mn-ea"/>
                <a:cs typeface="+mn-cs"/>
              </a:rPr>
              <a:t>findAny</a:t>
            </a:r>
            <a:r>
              <a:rPr lang="en-US" sz="2400" b="1" i="1" dirty="0">
                <a:ea typeface="+mn-ea"/>
                <a:cs typeface="+mn-cs"/>
              </a:rPr>
              <a:t>() </a:t>
            </a:r>
          </a:p>
          <a:p>
            <a:pPr lvl="1">
              <a:defRPr/>
            </a:pPr>
            <a:r>
              <a:rPr lang="en-US" sz="2000" dirty="0"/>
              <a:t>returns an Optional  describing some element of the stream</a:t>
            </a:r>
          </a:p>
          <a:p>
            <a:pPr lvl="1">
              <a:defRPr/>
            </a:pPr>
            <a:r>
              <a:rPr lang="en-US" sz="2000" dirty="0"/>
              <a:t>Empty Optional if the stream is empty.</a:t>
            </a:r>
          </a:p>
          <a:p>
            <a:pPr lvl="1">
              <a:buFontTx/>
              <a:buNone/>
              <a:defRPr/>
            </a:pPr>
            <a:endParaRPr lang="en-US" sz="2000" dirty="0"/>
          </a:p>
          <a:p>
            <a:pPr lvl="2">
              <a:buFontTx/>
              <a:buNone/>
              <a:defRPr/>
            </a:pPr>
            <a:r>
              <a:rPr lang="en-US" sz="2000" dirty="0"/>
              <a:t>Stream&lt;String&gt; stream = </a:t>
            </a:r>
          </a:p>
          <a:p>
            <a:pPr lvl="2">
              <a:buFontTx/>
              <a:buNone/>
              <a:defRPr/>
            </a:pPr>
            <a:r>
              <a:rPr lang="en-US" sz="2000" dirty="0"/>
              <a:t> </a:t>
            </a:r>
            <a:r>
              <a:rPr lang="en-US" sz="2000" dirty="0" err="1"/>
              <a:t>Stream.of</a:t>
            </a:r>
            <a:r>
              <a:rPr lang="en-US" sz="2000" dirty="0"/>
              <a:t>("a", "b", "c").filter(element -&gt; </a:t>
            </a:r>
            <a:r>
              <a:rPr lang="en-US" sz="2000" dirty="0" err="1"/>
              <a:t>element.contains</a:t>
            </a:r>
            <a:r>
              <a:rPr lang="en-US" sz="2000" dirty="0"/>
              <a:t>("b"));</a:t>
            </a:r>
          </a:p>
          <a:p>
            <a:pPr lvl="1">
              <a:defRPr/>
            </a:pPr>
            <a:endParaRPr lang="en-US" sz="2000" dirty="0"/>
          </a:p>
          <a:p>
            <a:pPr lvl="2">
              <a:buFontTx/>
              <a:buNone/>
              <a:defRPr/>
            </a:pPr>
            <a:r>
              <a:rPr lang="en-US" sz="2000" dirty="0"/>
              <a:t>Optional&lt;String&gt; </a:t>
            </a:r>
            <a:r>
              <a:rPr lang="en-US" sz="2000" dirty="0" err="1"/>
              <a:t>anyElement</a:t>
            </a:r>
            <a:r>
              <a:rPr lang="en-US" sz="2000" dirty="0"/>
              <a:t> = </a:t>
            </a:r>
            <a:r>
              <a:rPr lang="en-US" sz="2000" dirty="0" err="1"/>
              <a:t>stream.</a:t>
            </a:r>
            <a:r>
              <a:rPr lang="en-US" sz="2000" b="1" dirty="0" err="1"/>
              <a:t>findAny</a:t>
            </a:r>
            <a:r>
              <a:rPr lang="en-US" sz="2000" b="1" dirty="0"/>
              <a:t>()</a:t>
            </a:r>
            <a:r>
              <a:rPr lang="en-US" sz="2000" dirty="0"/>
              <a:t>;</a:t>
            </a:r>
          </a:p>
          <a:p>
            <a:pPr>
              <a:defRPr/>
            </a:pPr>
            <a:endParaRPr lang="en-US" sz="1800" dirty="0"/>
          </a:p>
          <a:p>
            <a:pPr>
              <a:defRPr/>
            </a:pPr>
            <a:br>
              <a:rPr lang="en-US" sz="1800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EACE4642-AC5F-6670-C274-29C294462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groupingBy()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1A362E1F-EDB8-2241-1B96-323DF7D86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b="1" i="1" dirty="0" err="1"/>
              <a:t>Collectors.groupingBy</a:t>
            </a:r>
            <a:r>
              <a:rPr lang="en-US" sz="2000" b="1" i="1" dirty="0"/>
              <a:t>()</a:t>
            </a:r>
            <a:r>
              <a:rPr lang="en-US" sz="2000" b="1" dirty="0"/>
              <a:t> </a:t>
            </a:r>
          </a:p>
          <a:p>
            <a:pPr lvl="1">
              <a:defRPr/>
            </a:pPr>
            <a:endParaRPr lang="en-US" sz="2000" dirty="0"/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Similar to the ‘</a:t>
            </a:r>
            <a:r>
              <a:rPr lang="en-US" sz="2000" i="1" dirty="0"/>
              <a:t>GROUP BY’</a:t>
            </a:r>
            <a:r>
              <a:rPr lang="en-US" sz="2000" dirty="0"/>
              <a:t> clause in the SQL language.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ea typeface="+mn-ea"/>
                <a:cs typeface="+mn-cs"/>
              </a:rPr>
              <a:t>Need to specify a property, by which the grouping be performed. 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ea typeface="+mn-ea"/>
                <a:cs typeface="+mn-cs"/>
              </a:rPr>
              <a:t>Takes a classification function as its parameter.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It is applied to each element of the stream.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The value that is returned by the function is used as a key to the map </a:t>
            </a:r>
          </a:p>
          <a:p>
            <a:pPr>
              <a:lnSpc>
                <a:spcPct val="150000"/>
              </a:lnSpc>
              <a:defRPr/>
            </a:pPr>
            <a:br>
              <a:rPr lang="en-US" sz="2000" dirty="0"/>
            </a:br>
            <a:endParaRPr lang="en-US" sz="2000" b="1" i="1" dirty="0"/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81DED396-470A-6EB8-B4B6-D1659FFD9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groupingBy()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012ACD3F-64D8-30CC-7416-9FEE88D99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List&lt;</a:t>
            </a:r>
            <a:r>
              <a:rPr lang="en-US" sz="2000" dirty="0" err="1">
                <a:ea typeface="+mn-ea"/>
                <a:cs typeface="+mn-cs"/>
              </a:rPr>
              <a:t>BloodDonar</a:t>
            </a:r>
            <a:r>
              <a:rPr lang="en-US" sz="2000" dirty="0">
                <a:ea typeface="+mn-ea"/>
                <a:cs typeface="+mn-cs"/>
              </a:rPr>
              <a:t>&gt; </a:t>
            </a:r>
            <a:r>
              <a:rPr lang="en-US" sz="2000" dirty="0" err="1">
                <a:ea typeface="+mn-ea"/>
                <a:cs typeface="+mn-cs"/>
              </a:rPr>
              <a:t>donarList</a:t>
            </a:r>
            <a:r>
              <a:rPr lang="en-US" sz="2000" dirty="0">
                <a:ea typeface="+mn-ea"/>
                <a:cs typeface="+mn-cs"/>
              </a:rPr>
              <a:t> = </a:t>
            </a:r>
            <a:r>
              <a:rPr lang="en-US" sz="2000" b="1" dirty="0">
                <a:ea typeface="+mn-ea"/>
                <a:cs typeface="+mn-cs"/>
              </a:rPr>
              <a:t>new 		</a:t>
            </a:r>
            <a:r>
              <a:rPr lang="en-US" sz="2000" b="1" dirty="0" err="1">
                <a:ea typeface="+mn-ea"/>
                <a:cs typeface="+mn-cs"/>
              </a:rPr>
              <a:t>BloodDonarManager</a:t>
            </a:r>
            <a:r>
              <a:rPr lang="en-US" sz="2000" b="1" dirty="0">
                <a:ea typeface="+mn-ea"/>
                <a:cs typeface="+mn-cs"/>
              </a:rPr>
              <a:t>().</a:t>
            </a:r>
            <a:r>
              <a:rPr lang="en-US" sz="2000" b="1" dirty="0" err="1">
                <a:ea typeface="+mn-ea"/>
                <a:cs typeface="+mn-cs"/>
              </a:rPr>
              <a:t>findAll</a:t>
            </a:r>
            <a:r>
              <a:rPr lang="en-US" sz="2000" b="1" dirty="0">
                <a:ea typeface="+mn-ea"/>
                <a:cs typeface="+mn-cs"/>
              </a:rPr>
              <a:t>();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Map&lt;String, List&lt;</a:t>
            </a:r>
            <a:r>
              <a:rPr lang="en-US" sz="2000" dirty="0" err="1">
                <a:ea typeface="+mn-ea"/>
                <a:cs typeface="+mn-cs"/>
              </a:rPr>
              <a:t>BloodDonar</a:t>
            </a:r>
            <a:r>
              <a:rPr lang="en-US" sz="2000" dirty="0">
                <a:ea typeface="+mn-ea"/>
                <a:cs typeface="+mn-cs"/>
              </a:rPr>
              <a:t>&gt;&gt; </a:t>
            </a:r>
            <a:r>
              <a:rPr lang="en-US" sz="2000" dirty="0" err="1">
                <a:ea typeface="+mn-ea"/>
                <a:cs typeface="+mn-cs"/>
              </a:rPr>
              <a:t>donarsPerType</a:t>
            </a:r>
            <a:r>
              <a:rPr lang="en-US" sz="2000" dirty="0">
                <a:ea typeface="+mn-ea"/>
                <a:cs typeface="+mn-cs"/>
              </a:rPr>
              <a:t> = 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donarList.stream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().collect</a:t>
            </a:r>
            <a:r>
              <a:rPr lang="en-US" sz="2000" b="1" dirty="0">
                <a:solidFill>
                  <a:srgbClr val="C00000"/>
                </a:solidFill>
                <a:ea typeface="+mn-ea"/>
                <a:cs typeface="+mn-cs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ea typeface="+mn-ea"/>
                <a:cs typeface="+mn-cs"/>
              </a:rPr>
              <a:t>Collectors.</a:t>
            </a:r>
            <a:r>
              <a:rPr lang="en-US" sz="2000" b="1" i="1" dirty="0" err="1">
                <a:solidFill>
                  <a:srgbClr val="C00000"/>
                </a:solidFill>
                <a:ea typeface="+mn-ea"/>
                <a:cs typeface="+mn-cs"/>
              </a:rPr>
              <a:t>groupingBy</a:t>
            </a:r>
            <a:r>
              <a:rPr lang="en-US" sz="2000" b="1" i="1" dirty="0">
                <a:solidFill>
                  <a:srgbClr val="C00000"/>
                </a:solidFill>
                <a:ea typeface="+mn-ea"/>
                <a:cs typeface="+mn-cs"/>
              </a:rPr>
              <a:t>(</a:t>
            </a:r>
            <a:r>
              <a:rPr lang="en-US" sz="2000" b="1" i="1" dirty="0" err="1">
                <a:solidFill>
                  <a:srgbClr val="C00000"/>
                </a:solidFill>
                <a:ea typeface="+mn-ea"/>
                <a:cs typeface="+mn-cs"/>
              </a:rPr>
              <a:t>BloodDonar</a:t>
            </a:r>
            <a:r>
              <a:rPr lang="en-US" sz="2000" b="1" i="1" dirty="0">
                <a:solidFill>
                  <a:srgbClr val="C00000"/>
                </a:solidFill>
                <a:ea typeface="+mn-ea"/>
                <a:cs typeface="+mn-cs"/>
              </a:rPr>
              <a:t>::</a:t>
            </a:r>
            <a:r>
              <a:rPr lang="en-US" sz="2000" b="1" i="1" dirty="0" err="1">
                <a:solidFill>
                  <a:srgbClr val="C00000"/>
                </a:solidFill>
                <a:ea typeface="+mn-ea"/>
                <a:cs typeface="+mn-cs"/>
              </a:rPr>
              <a:t>getBloodGroup</a:t>
            </a:r>
            <a:r>
              <a:rPr lang="en-US" sz="2000" b="1" i="1" dirty="0">
                <a:solidFill>
                  <a:srgbClr val="C00000"/>
                </a:solidFill>
                <a:ea typeface="+mn-ea"/>
                <a:cs typeface="+mn-cs"/>
              </a:rPr>
              <a:t>));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List&lt;</a:t>
            </a:r>
            <a:r>
              <a:rPr lang="en-US" sz="2000" dirty="0" err="1">
                <a:ea typeface="+mn-ea"/>
                <a:cs typeface="+mn-cs"/>
              </a:rPr>
              <a:t>BloodDonar</a:t>
            </a:r>
            <a:r>
              <a:rPr lang="en-US" sz="2000" dirty="0">
                <a:ea typeface="+mn-ea"/>
                <a:cs typeface="+mn-cs"/>
              </a:rPr>
              <a:t>&gt; list = </a:t>
            </a:r>
            <a:r>
              <a:rPr lang="en-US" sz="2000" dirty="0" err="1">
                <a:ea typeface="+mn-ea"/>
                <a:cs typeface="+mn-cs"/>
              </a:rPr>
              <a:t>donarsPerType.get</a:t>
            </a:r>
            <a:r>
              <a:rPr lang="en-US" sz="2000" dirty="0">
                <a:ea typeface="+mn-ea"/>
                <a:cs typeface="+mn-cs"/>
              </a:rPr>
              <a:t>("a+");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    </a:t>
            </a:r>
            <a:r>
              <a:rPr lang="en-US" sz="2000" dirty="0" err="1">
                <a:ea typeface="+mn-ea"/>
                <a:cs typeface="+mn-cs"/>
              </a:rPr>
              <a:t>list.forEach</a:t>
            </a:r>
            <a:r>
              <a:rPr lang="en-US" sz="2000" dirty="0">
                <a:ea typeface="+mn-ea"/>
                <a:cs typeface="+mn-cs"/>
              </a:rPr>
              <a:t>(</a:t>
            </a:r>
            <a:r>
              <a:rPr lang="en-US" sz="2000" u="sng" dirty="0" err="1">
                <a:ea typeface="+mn-ea"/>
                <a:cs typeface="+mn-cs"/>
              </a:rPr>
              <a:t>System.</a:t>
            </a:r>
            <a:r>
              <a:rPr lang="en-US" sz="2000" b="1" i="1" u="sng" dirty="0" err="1">
                <a:ea typeface="+mn-ea"/>
                <a:cs typeface="+mn-cs"/>
              </a:rPr>
              <a:t>out</a:t>
            </a:r>
            <a:r>
              <a:rPr lang="en-US" sz="2000" b="1" i="1" u="sng" dirty="0">
                <a:ea typeface="+mn-ea"/>
                <a:cs typeface="+mn-cs"/>
              </a:rPr>
              <a:t>::</a:t>
            </a:r>
            <a:r>
              <a:rPr lang="en-US" sz="2000" b="1" i="1" u="sng" dirty="0" err="1">
                <a:ea typeface="+mn-ea"/>
                <a:cs typeface="+mn-cs"/>
              </a:rPr>
              <a:t>println</a:t>
            </a:r>
            <a:r>
              <a:rPr lang="en-US" sz="2000" b="1" i="1" u="sng" dirty="0">
                <a:ea typeface="+mn-ea"/>
                <a:cs typeface="+mn-cs"/>
              </a:rPr>
              <a:t>);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    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</p:txBody>
      </p:sp>
    </p:spTree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5A2D9E4F-7803-1833-7EE5-1E12DF7E4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b="1">
                <a:solidFill>
                  <a:schemeClr val="tx1"/>
                </a:solidFill>
              </a:rPr>
            </a:br>
            <a:r>
              <a:rPr lang="en-US" altLang="en-US" b="1">
                <a:solidFill>
                  <a:schemeClr val="tx1"/>
                </a:solidFill>
              </a:rPr>
              <a:t>RecursiveTask</a:t>
            </a:r>
            <a:br>
              <a:rPr lang="en-US" altLang="en-US" b="1">
                <a:solidFill>
                  <a:schemeClr val="tx1"/>
                </a:solidFill>
              </a:rPr>
            </a:br>
            <a:endParaRPr lang="en-US" altLang="en-US"/>
          </a:p>
        </p:txBody>
      </p:sp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7FC9CB10-8DF0-D380-D0B1-22A65B46C3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sz="2000"/>
              <a:t>A RecursiveTask is a task that returns a result. </a:t>
            </a:r>
          </a:p>
          <a:p>
            <a:pPr>
              <a:lnSpc>
                <a:spcPct val="200000"/>
              </a:lnSpc>
            </a:pPr>
            <a:r>
              <a:rPr lang="en-US" altLang="en-US" sz="2000"/>
              <a:t>It may split its work up into smaller tasks, and merge the result of these smaller tasks into a collective result.</a:t>
            </a:r>
          </a:p>
          <a:p>
            <a:pPr>
              <a:lnSpc>
                <a:spcPct val="200000"/>
              </a:lnSpc>
            </a:pPr>
            <a:r>
              <a:rPr lang="en-US" altLang="en-US" sz="2000"/>
              <a:t> The splitting and merging may take place on several levels</a:t>
            </a:r>
          </a:p>
          <a:p>
            <a:pPr>
              <a:lnSpc>
                <a:spcPct val="200000"/>
              </a:lnSpc>
            </a:pPr>
            <a:endParaRPr lang="en-US" altLang="en-US" sz="2800"/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5D09AB-451A-84BA-2937-351FC858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Parallel Streams</a:t>
            </a:r>
          </a:p>
        </p:txBody>
      </p:sp>
      <p:sp>
        <p:nvSpPr>
          <p:cNvPr id="71682" name="Text Placeholder 4">
            <a:extLst>
              <a:ext uri="{FF2B5EF4-FFF2-40B4-BE49-F238E27FC236}">
                <a16:creationId xmlns:a16="http://schemas.microsoft.com/office/drawing/2014/main" id="{357588E4-1AF3-5453-C4E8-2F30A95486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4800"/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3">
            <a:extLst>
              <a:ext uri="{FF2B5EF4-FFF2-40B4-BE49-F238E27FC236}">
                <a16:creationId xmlns:a16="http://schemas.microsoft.com/office/drawing/2014/main" id="{6CB5A92E-F17B-3542-05E5-9F13F8C99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Parallel Streams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04372A-75CB-09D1-E321-BA341835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The Stream API can be used create parallel streams </a:t>
            </a:r>
          </a:p>
          <a:p>
            <a:pPr lvl="1">
              <a:defRPr/>
            </a:pPr>
            <a:r>
              <a:rPr lang="en-US" sz="1800" dirty="0"/>
              <a:t>Takes </a:t>
            </a:r>
            <a:r>
              <a:rPr lang="en-US" sz="1800" dirty="0">
                <a:ea typeface="+mn-ea"/>
                <a:cs typeface="+mn-cs"/>
              </a:rPr>
              <a:t>advantage of multi-core architectures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Parallel stream are created  in two ways </a:t>
            </a:r>
          </a:p>
          <a:p>
            <a:pPr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b="1" dirty="0" err="1"/>
              <a:t>parallelStream</a:t>
            </a:r>
            <a:r>
              <a:rPr lang="en-US" sz="2000" b="1" dirty="0"/>
              <a:t>()</a:t>
            </a:r>
            <a:r>
              <a:rPr lang="en-US" sz="2000" dirty="0"/>
              <a:t> on a </a:t>
            </a:r>
            <a:r>
              <a:rPr lang="en-US" sz="2000" b="1" dirty="0"/>
              <a:t>collection</a:t>
            </a:r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>
                <a:solidFill>
                  <a:srgbClr val="FF0000"/>
                </a:solidFill>
              </a:rPr>
              <a:t>parallel()</a:t>
            </a:r>
            <a:r>
              <a:rPr lang="en-US" sz="2000" dirty="0"/>
              <a:t> on a </a:t>
            </a:r>
            <a:r>
              <a:rPr lang="en-US" sz="2000" dirty="0">
                <a:solidFill>
                  <a:srgbClr val="FF0000"/>
                </a:solidFill>
              </a:rPr>
              <a:t>stream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Should be with </a:t>
            </a:r>
            <a:r>
              <a:rPr lang="en-US" sz="2000" i="1" dirty="0"/>
              <a:t>stateless </a:t>
            </a:r>
            <a:r>
              <a:rPr lang="en-US" sz="2000" dirty="0"/>
              <a:t>and </a:t>
            </a:r>
            <a:r>
              <a:rPr lang="en-US" sz="2000" i="1" dirty="0"/>
              <a:t>associative operations</a:t>
            </a:r>
            <a:r>
              <a:rPr lang="en-US" sz="2000" dirty="0"/>
              <a:t> </a:t>
            </a:r>
          </a:p>
          <a:p>
            <a:pPr>
              <a:defRPr/>
            </a:pPr>
            <a:endParaRPr lang="en-US" sz="2000" u="sng" dirty="0"/>
          </a:p>
          <a:p>
            <a:pPr>
              <a:defRPr/>
            </a:pPr>
            <a:r>
              <a:rPr lang="en-US" sz="2000" u="sng" dirty="0"/>
              <a:t>Stateless</a:t>
            </a:r>
            <a:r>
              <a:rPr lang="en-US" sz="2000" dirty="0"/>
              <a:t> operation : State of one element does not affect another element</a:t>
            </a:r>
          </a:p>
          <a:p>
            <a:pPr>
              <a:defRPr/>
            </a:pPr>
            <a:r>
              <a:rPr lang="en-US" sz="2000" u="sng" dirty="0"/>
              <a:t>Associative</a:t>
            </a:r>
            <a:r>
              <a:rPr lang="en-US" sz="2000" dirty="0"/>
              <a:t> : The result is not affected by the order of operands</a:t>
            </a:r>
          </a:p>
          <a:p>
            <a:pPr>
              <a:defRPr/>
            </a:pPr>
            <a:endParaRPr lang="en-US" sz="2000" dirty="0"/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vees">
  <a:themeElements>
    <a:clrScheme name="vees 14">
      <a:dk1>
        <a:srgbClr val="000000"/>
      </a:dk1>
      <a:lt1>
        <a:srgbClr val="FF99CC"/>
      </a:lt1>
      <a:dk2>
        <a:srgbClr val="1C1C1C"/>
      </a:dk2>
      <a:lt2>
        <a:srgbClr val="4D4D4D"/>
      </a:lt2>
      <a:accent1>
        <a:srgbClr val="FF0000"/>
      </a:accent1>
      <a:accent2>
        <a:srgbClr val="FF99CC"/>
      </a:accent2>
      <a:accent3>
        <a:srgbClr val="FFCAE2"/>
      </a:accent3>
      <a:accent4>
        <a:srgbClr val="000000"/>
      </a:accent4>
      <a:accent5>
        <a:srgbClr val="FFAAAA"/>
      </a:accent5>
      <a:accent6>
        <a:srgbClr val="E78AB9"/>
      </a:accent6>
      <a:hlink>
        <a:srgbClr val="9933FF"/>
      </a:hlink>
      <a:folHlink>
        <a:srgbClr val="44C63A"/>
      </a:folHlink>
    </a:clrScheme>
    <a:fontScheme name="ve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vees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040</Template>
  <TotalTime>13445</TotalTime>
  <Words>2148</Words>
  <Application>Microsoft Macintosh PowerPoint</Application>
  <PresentationFormat>On-screen Show (4:3)</PresentationFormat>
  <Paragraphs>323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Times New Roman</vt:lpstr>
      <vt:lpstr>Verdana</vt:lpstr>
      <vt:lpstr>Wingdings</vt:lpstr>
      <vt:lpstr>vees</vt:lpstr>
      <vt:lpstr>Day-14</vt:lpstr>
      <vt:lpstr>Topics</vt:lpstr>
      <vt:lpstr>Streams</vt:lpstr>
      <vt:lpstr>FindFirst()</vt:lpstr>
      <vt:lpstr>groupingBy()</vt:lpstr>
      <vt:lpstr>groupingBy()</vt:lpstr>
      <vt:lpstr> RecursiveTask </vt:lpstr>
      <vt:lpstr>Parallel Streams</vt:lpstr>
      <vt:lpstr>Parallel Streams</vt:lpstr>
      <vt:lpstr>Parallel Stream Working</vt:lpstr>
      <vt:lpstr>Creating Parallel Streams</vt:lpstr>
      <vt:lpstr>Reduction</vt:lpstr>
      <vt:lpstr>Reduce Operation</vt:lpstr>
      <vt:lpstr>Reduction</vt:lpstr>
      <vt:lpstr>Reduction</vt:lpstr>
      <vt:lpstr>Reduction</vt:lpstr>
      <vt:lpstr>Reduction</vt:lpstr>
      <vt:lpstr> Network Communication  </vt:lpstr>
      <vt:lpstr>Java.net</vt:lpstr>
      <vt:lpstr>Protocols</vt:lpstr>
      <vt:lpstr>URL</vt:lpstr>
      <vt:lpstr>URL Class</vt:lpstr>
      <vt:lpstr>Sockets</vt:lpstr>
      <vt:lpstr>Using TCP Scokets</vt:lpstr>
      <vt:lpstr>Socket Programming</vt:lpstr>
      <vt:lpstr>Asynchronous File Channel</vt:lpstr>
      <vt:lpstr>Example</vt:lpstr>
      <vt:lpstr>Indexes</vt:lpstr>
      <vt:lpstr>Create Index</vt:lpstr>
      <vt:lpstr>Guidelines for Indexing</vt:lpstr>
      <vt:lpstr>Conditions when an Index will not be Invoked</vt:lpstr>
      <vt:lpstr>Completable Future</vt:lpstr>
      <vt:lpstr> Composing CompletableFuture </vt:lpstr>
      <vt:lpstr>Virtual Threads</vt:lpstr>
      <vt:lpstr>Virtual Threads</vt:lpstr>
      <vt:lpstr>Creating Virtual Thread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srivatsan</dc:creator>
  <cp:lastModifiedBy>Srivatsan Krishnamachari</cp:lastModifiedBy>
  <cp:revision>903</cp:revision>
  <dcterms:created xsi:type="dcterms:W3CDTF">1601-01-01T00:00:00Z</dcterms:created>
  <dcterms:modified xsi:type="dcterms:W3CDTF">2025-07-18T03:43:33Z</dcterms:modified>
</cp:coreProperties>
</file>