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sldIdLst>
    <p:sldId id="256" r:id="rId2"/>
    <p:sldId id="522" r:id="rId3"/>
    <p:sldId id="561" r:id="rId4"/>
    <p:sldId id="425" r:id="rId5"/>
    <p:sldId id="428" r:id="rId6"/>
    <p:sldId id="429" r:id="rId7"/>
    <p:sldId id="432" r:id="rId8"/>
    <p:sldId id="524" r:id="rId9"/>
    <p:sldId id="434" r:id="rId10"/>
    <p:sldId id="442" r:id="rId11"/>
    <p:sldId id="560" r:id="rId12"/>
    <p:sldId id="449" r:id="rId13"/>
    <p:sldId id="722" r:id="rId14"/>
    <p:sldId id="731" r:id="rId15"/>
    <p:sldId id="723" r:id="rId16"/>
    <p:sldId id="728" r:id="rId17"/>
    <p:sldId id="729" r:id="rId18"/>
    <p:sldId id="730" r:id="rId19"/>
    <p:sldId id="733" r:id="rId20"/>
    <p:sldId id="661" r:id="rId21"/>
    <p:sldId id="662" r:id="rId22"/>
    <p:sldId id="735" r:id="rId23"/>
    <p:sldId id="663" r:id="rId24"/>
    <p:sldId id="664" r:id="rId25"/>
    <p:sldId id="665" r:id="rId26"/>
    <p:sldId id="666" r:id="rId27"/>
    <p:sldId id="667" r:id="rId28"/>
    <p:sldId id="563" r:id="rId29"/>
    <p:sldId id="565" r:id="rId30"/>
    <p:sldId id="567" r:id="rId31"/>
    <p:sldId id="568" r:id="rId32"/>
    <p:sldId id="652" r:id="rId33"/>
    <p:sldId id="668" r:id="rId34"/>
    <p:sldId id="736" r:id="rId35"/>
    <p:sldId id="670" r:id="rId36"/>
    <p:sldId id="673" r:id="rId37"/>
    <p:sldId id="694" r:id="rId38"/>
    <p:sldId id="717" r:id="rId39"/>
    <p:sldId id="700" r:id="rId40"/>
    <p:sldId id="701" r:id="rId41"/>
    <p:sldId id="702" r:id="rId42"/>
    <p:sldId id="718" r:id="rId43"/>
    <p:sldId id="705" r:id="rId44"/>
    <p:sldId id="706" r:id="rId45"/>
    <p:sldId id="707" r:id="rId46"/>
    <p:sldId id="709" r:id="rId47"/>
    <p:sldId id="712" r:id="rId48"/>
    <p:sldId id="719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003"/>
    <p:restoredTop sz="94690"/>
  </p:normalViewPr>
  <p:slideViewPr>
    <p:cSldViewPr>
      <p:cViewPr varScale="1">
        <p:scale>
          <a:sx n="137" d="100"/>
          <a:sy n="137" d="100"/>
        </p:scale>
        <p:origin x="2744" y="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08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0AE43CC-555C-4028-2C33-C001667DC7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20714DF-C87A-CF32-C493-3863773490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FD88CCA-A4F0-114A-5DB9-4AEF7154706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FB0F2795-61B0-90E2-AD9B-5DB8A3AB147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8D5831A9-2089-02D3-97AF-922355D9BC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F7AE1F8A-310A-2F3F-23DD-6597C8C253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AD94347-006D-5448-BA03-C51A739DDF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B3AFE847-A454-4A77-04CA-30DECF211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0FE80BB-8464-B849-A79D-F4A879E6FAF3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222211E7-484B-4069-5A49-BD55E99FD4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65B88010-9EE5-50D2-BF1D-D4B858DEB5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4E50E974-3E30-3CED-76D0-3EBE3A57B7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CEEB02E-8A73-704F-BAF8-2B26D4977991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A978767-5097-D1EB-2B24-C0A42C63D6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592D880-5522-0647-0EFC-8CE857F0A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6B35D5E-AB5D-D8B0-1178-B17E11DFB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314CDD8-B70F-DE4B-89CF-985190387A88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C630834-9682-5E73-15B5-2925397DED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0741CA6-785A-93EF-0906-E979A68BD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FE8540D9-2CE6-B2B9-755C-4D7FBB3CE8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E127E5-4B98-E143-ABDB-4DD844307130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4C614DD-0EC5-68DC-B430-0BFC9A902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15B0054-1067-9B88-ED7B-E1A0D616C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620F31BC-19A6-2DF7-380B-2A59A713A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B7B8384-B2F9-4C40-86C0-18484FF7F67C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E0E7FE8-0B12-9907-9A28-05ACF8FE75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385CD6F0-8280-0AD4-BBE9-164DF63B3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9D26473D-6046-5222-DEFD-EFA28A4F7E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6B4CAE8-4F9B-A542-9F81-E5A37CAB004E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AA16283-14B2-B284-E313-213AC1C97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C6F6182-7981-F3D3-F9CB-9EC8DB040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EB808914-33F1-3157-F28F-8424BDDE89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0A4BBF-4CAF-9042-810D-8E8CEB02EFB2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EDB879D-2ED8-D813-4245-9932403B9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68AB9E4-796C-B776-2671-D328ACEC1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68878D69-4BD0-8DD3-58A5-AFF8907132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844E497-C0A3-0D40-8A4F-AAD7CB27A258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981FE13-A9BD-71C4-C4C6-90257D7817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11E0CDE-B332-ADF2-BB3C-3D869FDFE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32757A6E-C192-A325-EFD3-9E6F99B083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2CC1C57-AA82-4F4D-A34B-BE65FF6DC142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A59451E-C386-5783-044C-01E12BA769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2540F4D-6639-29AE-8548-9EF54365B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8FB05933-CEBD-E20D-78DB-AEA791D131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7E2721-A75B-7D46-90BA-1C64F3F75074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CCCDDDC-D499-E3B4-24F2-9BD275E2B2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A07B709-818D-56EB-99C4-63C149484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819B698-3F66-95DE-7FFE-0683A5E9D7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CE102B4-D22E-8F4D-9AC8-105398E6E896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9B79E049-F1ED-A396-67A4-05CF9EF611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A7511EBC-C4E3-0656-AC3C-B3B3C2868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53E3BE9-C13C-9683-B28E-656712D7C2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EE4025-D227-FD42-A373-6EC524AB2A30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C30ECE3-235B-28B6-1EBB-9E90516FF3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F4485E6-491B-1D57-1936-F81DE63E8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4FAA946-065E-B394-6C8A-D1527BB3F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1CB3085-C5F0-854C-AC54-068FE2169CCC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78A134A-68CB-8400-66DB-2F221FE3F9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212F4A1-D81F-E516-B49A-AF5BEF07B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EDB5045-A1BF-DD11-7989-6F462FA1B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29857B6-6691-E749-9A1F-4B45D7538BCD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8F6B3C0-409A-E7C7-0440-D61FB2966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AA1465F-CC00-28EF-DA47-11895A480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43BDC471-0C0B-4884-0A54-52DC70750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DBD84AD-958C-574C-99C7-E913CDEFD220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DBDE647-EC57-F178-D707-343DF9487E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E2CA836-358B-4FFD-4882-AEBFBF747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101AB4C-1156-B786-522E-5F665EB99B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74E1754-C23F-5344-990F-B16AE6542707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79E8CCD-F547-58B0-2BE9-3643C6F480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3DA69A0-CD73-CAA8-85FD-F141F7E2B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F250424B-DC4A-A10D-5783-5B96E13849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A67CCA3-7D3A-5442-A62D-AC32A4E61B98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C2E437E-2162-9255-90C9-7E8269D34A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F3C06CB-DDC7-34BC-9EFC-2C419FA45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6EFBE197-2ABF-89CD-C1C5-647695C9FC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7F49543-C335-DF4E-9538-B2AA0B594A59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E1E14D8-B183-CC58-307D-659AF91CC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4FCD094-8B7D-5379-FF9D-C0609B669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A4258144-0C15-C9A4-0E01-BD59E0D048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00CB7D6-E629-7441-939E-0B2B7A270BFE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4BAA1D5-9709-8E02-FF88-AF332B4F78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30A4BC2-8AF9-0608-15C1-D2D2EDDB5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33C393-F1D4-B7ED-B612-BEC689768C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CC414A-6905-CBEB-447C-20F7C49993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915216-5CC5-6BE5-335C-97F36E5EFD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47E85-99AB-0742-8EBB-D0677FE330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57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0F0550-840E-248B-14E0-E2E2131DC6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AC72F1-D719-5683-9EC7-A6AFB2FDAC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F46C34-94D6-0812-04F6-73E61DF17A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1C43-8E33-4047-A117-86C9DB517D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30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81000"/>
            <a:ext cx="2076450" cy="5745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76950" cy="574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6CE510-8179-2E3F-080E-82B88273EE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8EB177-A252-C660-92D5-8F71A83027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A24FA7-BB48-D80E-974F-6F0EEAF339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C383F-FB48-7042-89B4-EA1BF022A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59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0D98EE-0185-8549-4835-6B07E4A4F0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FCA61E-495A-9F9F-E7EE-7B5B6C777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68002E-DF12-6792-31F4-1FF33F8A58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CEF0F-57B4-B849-BCDB-104611ECBA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2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BB160A-A12B-5915-8F55-06AF9D4394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F6EADF-51C4-A08A-07C1-00A87E3683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FE24E1-98D8-12A0-2600-8C664F6E60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403AD-49DC-AE46-9A7A-1A37C89B70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2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EDF54D-5EBC-4849-057B-CA4AD4DC80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69D117-F776-83A1-A6C3-833DDC0ED5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459AC0-28F7-CC18-C417-B0E3C33B0A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8B976-2C78-F848-A670-054D1B807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48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82DBB4-18FC-FA87-CFA7-28ECC185DD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3A2AB8E-FD21-5113-9DAF-C025DA7F9F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14ED330-209C-815F-9031-322534028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86207-54DF-D547-8E30-1E1C050A8D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89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6C5508B-D45E-C3A5-5D0A-1F77276C1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616B3F-617B-4C1C-7D09-71663F1FCC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D335E1-F735-E029-2193-95C10ED5DB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CEF75-420E-574B-A428-F887771BAA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48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89C8139-49DD-5D9C-DDFD-37799FCBE8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FBFF14-9F23-0C40-AA27-8A683E593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F6B5D6-662A-57EE-AA49-7AADDDC8B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7697D-9728-A94F-BA8D-8AD5337CBD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78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9E6C0F-5770-4A82-50A5-8244BDE07D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25BE88-6AB5-330E-0BF2-E75BD2AD5A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CEA9B2-2D48-9011-40A7-324A9EEAB2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436E1-EC75-DE4F-B15F-17225804F9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11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CF58D1-B5C5-A0CA-62AE-EE5E921A6D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5EAC5A-25AE-AD55-5183-D85456C472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FD08E-C8C0-03BE-8712-C6F117C9E8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1F37A-0190-0A46-9CF3-9C482EEBAE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99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7F05E14-63E7-B96B-061D-3FA7293A1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2296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47E4E98-9919-9D1C-0DA1-F81411A65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74287D9-FED3-A0E3-0BBC-31F6E7C789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E023965-171F-07C8-5F1B-CA68F87D225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D4EB97D-6BF9-F19E-B111-429F6424E0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C64DF52-9E60-8340-9C94-6266697788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ost/webAppPrefix/ab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862E49F-E2E9-92E2-05C0-774EEC2512C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5181600"/>
            <a:ext cx="7772400" cy="936625"/>
          </a:xfrm>
        </p:spPr>
        <p:txBody>
          <a:bodyPr/>
          <a:lstStyle/>
          <a:p>
            <a:pPr eaLnBrk="1" hangingPunct="1"/>
            <a:r>
              <a:rPr lang="en-US" altLang="en-US"/>
              <a:t>Web Component  Development - Servlet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0BB4B27-6309-ACA7-CCD4-6EA87E2C2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263525"/>
          </a:xfrm>
        </p:spPr>
        <p:txBody>
          <a:bodyPr/>
          <a:lstStyle/>
          <a:p>
            <a:pPr eaLnBrk="1" hangingPunct="1"/>
            <a:r>
              <a:rPr lang="en-US" altLang="en-US" sz="1800"/>
              <a:t>The Key Players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4893A3A-79B0-7AC2-F1E7-B23B7CE55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eaLnBrk="1" hangingPunct="1"/>
            <a:r>
              <a:rPr lang="en-US" altLang="en-US" sz="1800"/>
              <a:t>WebServer</a:t>
            </a:r>
          </a:p>
          <a:p>
            <a:pPr lvl="1" eaLnBrk="1" hangingPunct="1"/>
            <a:r>
              <a:rPr lang="en-US" altLang="en-US" sz="1800"/>
              <a:t>Gets the Response from the container</a:t>
            </a:r>
          </a:p>
          <a:p>
            <a:pPr lvl="1" eaLnBrk="1" hangingPunct="1"/>
            <a:r>
              <a:rPr lang="en-US" altLang="en-US" sz="1800"/>
              <a:t>Uses HTTP to talk to the Client Browser</a:t>
            </a:r>
          </a:p>
          <a:p>
            <a:pPr lvl="1" eaLnBrk="1" hangingPunct="1"/>
            <a:r>
              <a:rPr lang="en-US" altLang="en-US" sz="1800"/>
              <a:t>Knows how to forward to container</a:t>
            </a:r>
          </a:p>
          <a:p>
            <a:pPr eaLnBrk="1" hangingPunct="1"/>
            <a:r>
              <a:rPr lang="en-US" altLang="en-US" sz="1800"/>
              <a:t>Container	</a:t>
            </a:r>
          </a:p>
          <a:p>
            <a:pPr lvl="1" eaLnBrk="1" hangingPunct="1"/>
            <a:r>
              <a:rPr lang="en-US" altLang="en-US" sz="1800"/>
              <a:t>Find the Correct Servlet Using URL in DD</a:t>
            </a:r>
          </a:p>
          <a:p>
            <a:pPr lvl="1" eaLnBrk="1" hangingPunct="1"/>
            <a:r>
              <a:rPr lang="en-US" altLang="en-US" sz="1800"/>
              <a:t>Manages life cycle of the servlets</a:t>
            </a:r>
          </a:p>
          <a:p>
            <a:pPr lvl="1" eaLnBrk="1" hangingPunct="1"/>
            <a:r>
              <a:rPr lang="en-US" altLang="en-US" sz="1800"/>
              <a:t>Creates request and response objects just before starting the thread</a:t>
            </a:r>
          </a:p>
          <a:p>
            <a:pPr lvl="1" eaLnBrk="1" hangingPunct="1"/>
            <a:r>
              <a:rPr lang="en-US" altLang="en-US" sz="1800"/>
              <a:t>Starts a Servlet Thread and gives that to the Servlet</a:t>
            </a:r>
          </a:p>
          <a:p>
            <a:pPr lvl="1" eaLnBrk="1" hangingPunct="1"/>
            <a:r>
              <a:rPr lang="en-US" altLang="en-US" sz="1800"/>
              <a:t>Call the Service() Method and then doGet or doPost()</a:t>
            </a:r>
          </a:p>
          <a:p>
            <a:pPr lvl="1" eaLnBrk="1" hangingPunct="1"/>
            <a:r>
              <a:rPr lang="en-US" altLang="en-US" sz="1800"/>
              <a:t>Destroys the Request,Response Objects</a:t>
            </a:r>
          </a:p>
          <a:p>
            <a:pPr eaLnBrk="1" hangingPunct="1"/>
            <a:r>
              <a:rPr lang="en-US" altLang="en-US" sz="1800"/>
              <a:t>Servlet</a:t>
            </a:r>
          </a:p>
          <a:p>
            <a:pPr lvl="1" eaLnBrk="1" hangingPunct="1"/>
            <a:r>
              <a:rPr lang="en-US" altLang="en-US" sz="1800"/>
              <a:t>Has a public class name</a:t>
            </a:r>
          </a:p>
          <a:p>
            <a:pPr lvl="1" eaLnBrk="1" hangingPunct="1"/>
            <a:r>
              <a:rPr lang="en-US" altLang="en-US" sz="1800"/>
              <a:t>Uses request Object to read the parameter from the user</a:t>
            </a:r>
          </a:p>
          <a:p>
            <a:pPr lvl="1" eaLnBrk="1" hangingPunct="1"/>
            <a:r>
              <a:rPr lang="en-US" altLang="en-US" sz="1800"/>
              <a:t>Dynamic content for the Client</a:t>
            </a:r>
          </a:p>
          <a:p>
            <a:pPr lvl="1" eaLnBrk="1" hangingPunct="1"/>
            <a:r>
              <a:rPr lang="en-US" altLang="en-US" sz="1800"/>
              <a:t>Uses response object to print a response</a:t>
            </a:r>
          </a:p>
          <a:p>
            <a:pPr lvl="1" eaLnBrk="1" hangingPunct="1"/>
            <a:endParaRPr lang="en-US" altLang="en-US" sz="1800" b="1"/>
          </a:p>
          <a:p>
            <a:pPr lvl="1" eaLnBrk="1" hangingPunct="1"/>
            <a:endParaRPr lang="en-US" altLang="en-US" sz="1800"/>
          </a:p>
          <a:p>
            <a:pPr lvl="1" eaLnBrk="1" hangingPunct="1"/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FC9D6F64-C0D3-18C5-879F-8C1C8022D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Servlet API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F144F856-55B6-4E97-EB02-C4055F28CD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143000"/>
            <a:ext cx="7162800" cy="47244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829E5A3-A87E-D623-D864-F47E076AC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46100"/>
            <a:ext cx="7696200" cy="390525"/>
          </a:xfrm>
        </p:spPr>
        <p:txBody>
          <a:bodyPr/>
          <a:lstStyle/>
          <a:p>
            <a:pPr eaLnBrk="1" hangingPunct="1"/>
            <a:r>
              <a:rPr lang="en-US" altLang="en-US" sz="2000">
                <a:solidFill>
                  <a:schemeClr val="tx1"/>
                </a:solidFill>
              </a:rPr>
              <a:t>Steps for Creating Java Servlets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F7CA4BD-BD65-DE67-F8D2-AEC8A5C8B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87838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sz="1800"/>
              <a:t>Subclass of HttpServlet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2. Override doGet(....) method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3. HttpServletRequest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1800"/>
              <a:t>read the request parameters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4. HttpServletResponse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1800"/>
              <a:t>set Content Type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1800"/>
              <a:t>get PrintWriter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sz="1800"/>
              <a:t>send text to client via PrintWriter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sz="18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7C9180F-40F4-6C48-A70D-F94C232B8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1E8F04D8-B80B-5AB4-379C-0554B309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1800" b="1" dirty="0">
                <a:ea typeface="+mn-ea"/>
                <a:cs typeface="+mn-cs"/>
              </a:rPr>
              <a:t>public class </a:t>
            </a:r>
            <a:r>
              <a:rPr lang="en-US" sz="1800" b="1" dirty="0" err="1">
                <a:ea typeface="+mn-ea"/>
                <a:cs typeface="+mn-cs"/>
              </a:rPr>
              <a:t>GreetingServlet</a:t>
            </a:r>
            <a:r>
              <a:rPr lang="en-US" sz="1800" b="1" dirty="0">
                <a:ea typeface="+mn-ea"/>
                <a:cs typeface="+mn-cs"/>
              </a:rPr>
              <a:t> extends </a:t>
            </a:r>
            <a:r>
              <a:rPr lang="en-US" sz="1800" b="1" dirty="0" err="1">
                <a:ea typeface="+mn-ea"/>
                <a:cs typeface="+mn-cs"/>
              </a:rPr>
              <a:t>HttpServlet</a:t>
            </a:r>
            <a:r>
              <a:rPr lang="en-US" sz="1800" b="1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r>
              <a:rPr lang="en-US" sz="1800" b="1" dirty="0">
                <a:ea typeface="+mn-ea"/>
                <a:cs typeface="+mn-cs"/>
              </a:rPr>
              <a:t>public </a:t>
            </a:r>
            <a:r>
              <a:rPr lang="en-US" sz="1800" b="1" dirty="0" err="1">
                <a:ea typeface="+mn-ea"/>
                <a:cs typeface="+mn-cs"/>
              </a:rPr>
              <a:t>GreetingServlet</a:t>
            </a:r>
            <a:r>
              <a:rPr lang="en-US" sz="1800" b="1" dirty="0">
                <a:ea typeface="+mn-ea"/>
                <a:cs typeface="+mn-cs"/>
              </a:rPr>
              <a:t>() {</a:t>
            </a: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       </a:t>
            </a:r>
            <a:r>
              <a:rPr lang="en-US" sz="1800" b="1" dirty="0">
                <a:ea typeface="+mn-ea"/>
                <a:cs typeface="+mn-cs"/>
              </a:rPr>
              <a:t>super();</a:t>
            </a: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  }</a:t>
            </a: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@Override</a:t>
            </a:r>
          </a:p>
          <a:p>
            <a:pPr lvl="1">
              <a:buFontTx/>
              <a:buNone/>
              <a:defRPr/>
            </a:pPr>
            <a:r>
              <a:rPr lang="en-US" sz="1800" b="1" dirty="0">
                <a:ea typeface="+mn-ea"/>
                <a:cs typeface="+mn-cs"/>
              </a:rPr>
              <a:t>public void init(</a:t>
            </a:r>
            <a:r>
              <a:rPr lang="en-US" sz="1800" b="1" dirty="0" err="1">
                <a:ea typeface="+mn-ea"/>
                <a:cs typeface="+mn-cs"/>
              </a:rPr>
              <a:t>ServletConfig</a:t>
            </a:r>
            <a:r>
              <a:rPr lang="en-US" sz="1800" b="1" dirty="0">
                <a:ea typeface="+mn-ea"/>
                <a:cs typeface="+mn-cs"/>
              </a:rPr>
              <a:t> </a:t>
            </a:r>
            <a:r>
              <a:rPr lang="en-US" sz="1800" b="1" dirty="0" err="1">
                <a:ea typeface="+mn-ea"/>
                <a:cs typeface="+mn-cs"/>
              </a:rPr>
              <a:t>config</a:t>
            </a:r>
            <a:r>
              <a:rPr lang="en-US" sz="1800" b="1" dirty="0">
                <a:ea typeface="+mn-ea"/>
                <a:cs typeface="+mn-cs"/>
              </a:rPr>
              <a:t>) throws </a:t>
            </a:r>
            <a:r>
              <a:rPr lang="en-US" sz="1800" b="1" dirty="0" err="1">
                <a:ea typeface="+mn-ea"/>
                <a:cs typeface="+mn-cs"/>
              </a:rPr>
              <a:t>ServletException</a:t>
            </a:r>
            <a:r>
              <a:rPr lang="en-US" sz="1800" b="1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r>
              <a:rPr lang="en-US" sz="1800" b="1" dirty="0">
                <a:ea typeface="+mn-ea"/>
                <a:cs typeface="+mn-cs"/>
              </a:rPr>
              <a:t>protected void </a:t>
            </a:r>
            <a:r>
              <a:rPr lang="en-US" sz="1800" b="1" dirty="0" err="1">
                <a:ea typeface="+mn-ea"/>
                <a:cs typeface="+mn-cs"/>
              </a:rPr>
              <a:t>doGet</a:t>
            </a:r>
            <a:r>
              <a:rPr lang="en-US" sz="1800" b="1" dirty="0">
                <a:ea typeface="+mn-ea"/>
                <a:cs typeface="+mn-cs"/>
              </a:rPr>
              <a:t>(</a:t>
            </a:r>
            <a:r>
              <a:rPr lang="en-US" sz="1800" b="1" dirty="0" err="1">
                <a:ea typeface="+mn-ea"/>
                <a:cs typeface="+mn-cs"/>
              </a:rPr>
              <a:t>HttpServletRequest</a:t>
            </a:r>
            <a:r>
              <a:rPr lang="en-US" sz="1800" b="1" dirty="0">
                <a:ea typeface="+mn-ea"/>
                <a:cs typeface="+mn-cs"/>
              </a:rPr>
              <a:t> request, </a:t>
            </a:r>
            <a:r>
              <a:rPr lang="en-US" sz="1800" b="1" dirty="0" err="1">
                <a:ea typeface="+mn-ea"/>
                <a:cs typeface="+mn-cs"/>
              </a:rPr>
              <a:t>HttpServletResponse</a:t>
            </a:r>
            <a:r>
              <a:rPr lang="en-US" sz="1800" b="1" dirty="0">
                <a:ea typeface="+mn-ea"/>
                <a:cs typeface="+mn-cs"/>
              </a:rPr>
              <a:t> response) throws </a:t>
            </a:r>
            <a:r>
              <a:rPr lang="en-US" sz="1800" b="1" dirty="0" err="1">
                <a:ea typeface="+mn-ea"/>
                <a:cs typeface="+mn-cs"/>
              </a:rPr>
              <a:t>ServletException</a:t>
            </a:r>
            <a:r>
              <a:rPr lang="en-US" sz="1800" b="1" dirty="0">
                <a:ea typeface="+mn-ea"/>
                <a:cs typeface="+mn-cs"/>
              </a:rPr>
              <a:t>, </a:t>
            </a:r>
            <a:r>
              <a:rPr lang="en-US" sz="1800" b="1" dirty="0" err="1">
                <a:ea typeface="+mn-ea"/>
                <a:cs typeface="+mn-cs"/>
              </a:rPr>
              <a:t>IOException</a:t>
            </a:r>
            <a:r>
              <a:rPr lang="en-US" sz="1800" b="1" dirty="0">
                <a:ea typeface="+mn-ea"/>
                <a:cs typeface="+mn-cs"/>
              </a:rPr>
              <a:t> {   }</a:t>
            </a:r>
          </a:p>
          <a:p>
            <a:pPr lvl="1">
              <a:buFontTx/>
              <a:buNone/>
              <a:defRPr/>
            </a:pPr>
            <a:endParaRPr lang="en-US" sz="1800" b="1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1800" b="1" dirty="0">
                <a:ea typeface="+mn-ea"/>
                <a:cs typeface="+mn-cs"/>
              </a:rPr>
              <a:t>protected void </a:t>
            </a:r>
            <a:r>
              <a:rPr lang="en-US" sz="1800" b="1" dirty="0" err="1">
                <a:ea typeface="+mn-ea"/>
                <a:cs typeface="+mn-cs"/>
              </a:rPr>
              <a:t>doPost</a:t>
            </a:r>
            <a:r>
              <a:rPr lang="en-US" sz="1800" b="1" dirty="0">
                <a:ea typeface="+mn-ea"/>
                <a:cs typeface="+mn-cs"/>
              </a:rPr>
              <a:t>(</a:t>
            </a:r>
            <a:r>
              <a:rPr lang="en-US" sz="1800" b="1" dirty="0" err="1">
                <a:ea typeface="+mn-ea"/>
                <a:cs typeface="+mn-cs"/>
              </a:rPr>
              <a:t>HttpServletRequest</a:t>
            </a:r>
            <a:r>
              <a:rPr lang="en-US" sz="1800" b="1" dirty="0">
                <a:ea typeface="+mn-ea"/>
                <a:cs typeface="+mn-cs"/>
              </a:rPr>
              <a:t> request, </a:t>
            </a:r>
            <a:r>
              <a:rPr lang="en-US" sz="1800" b="1" dirty="0" err="1">
                <a:ea typeface="+mn-ea"/>
                <a:cs typeface="+mn-cs"/>
              </a:rPr>
              <a:t>HttpServletResponse</a:t>
            </a:r>
            <a:r>
              <a:rPr lang="en-US" sz="1800" b="1" dirty="0">
                <a:ea typeface="+mn-ea"/>
                <a:cs typeface="+mn-cs"/>
              </a:rPr>
              <a:t> response) throws </a:t>
            </a:r>
            <a:r>
              <a:rPr lang="en-US" sz="1800" b="1" dirty="0" err="1">
                <a:ea typeface="+mn-ea"/>
                <a:cs typeface="+mn-cs"/>
              </a:rPr>
              <a:t>ServletException</a:t>
            </a:r>
            <a:r>
              <a:rPr lang="en-US" sz="1800" b="1" dirty="0">
                <a:ea typeface="+mn-ea"/>
                <a:cs typeface="+mn-cs"/>
              </a:rPr>
              <a:t>, </a:t>
            </a:r>
            <a:r>
              <a:rPr lang="en-US" sz="1800" b="1" dirty="0" err="1">
                <a:ea typeface="+mn-ea"/>
                <a:cs typeface="+mn-cs"/>
              </a:rPr>
              <a:t>IOException</a:t>
            </a:r>
            <a:r>
              <a:rPr lang="en-US" sz="1800" b="1" dirty="0">
                <a:ea typeface="+mn-ea"/>
                <a:cs typeface="+mn-cs"/>
              </a:rPr>
              <a:t> {  }</a:t>
            </a:r>
          </a:p>
          <a:p>
            <a:pPr lvl="1">
              <a:buFontTx/>
              <a:buNone/>
              <a:defRPr/>
            </a:pPr>
            <a:endParaRPr lang="en-US" sz="18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64B8E75-35AB-367D-4450-2B8800DA8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00050"/>
            <a:ext cx="7543800" cy="585788"/>
          </a:xfrm>
        </p:spPr>
        <p:txBody>
          <a:bodyPr/>
          <a:lstStyle/>
          <a:p>
            <a:pPr eaLnBrk="1" hangingPunct="1"/>
            <a:r>
              <a:rPr lang="en-US" altLang="en-US" sz="2000" i="1"/>
              <a:t>@WebServlet</a:t>
            </a:r>
            <a:endParaRPr lang="en-US" altLang="en-US" sz="2000">
              <a:solidFill>
                <a:schemeClr val="tx1"/>
              </a:solidFill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E098303-1D11-E605-095B-06F6F57D6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229600" cy="4983163"/>
          </a:xfrm>
        </p:spPr>
        <p:txBody>
          <a:bodyPr/>
          <a:lstStyle/>
          <a:p>
            <a:r>
              <a:rPr lang="en-US" altLang="en-US"/>
              <a:t>Used to define a </a:t>
            </a:r>
            <a:r>
              <a:rPr lang="en-US" altLang="en-US" b="1"/>
              <a:t>Servlet</a:t>
            </a:r>
            <a:r>
              <a:rPr lang="en-US" altLang="en-US"/>
              <a:t> component in a web application. </a:t>
            </a:r>
          </a:p>
          <a:p>
            <a:r>
              <a:rPr lang="en-US" altLang="en-US"/>
              <a:t>Specified on the Servlet class </a:t>
            </a:r>
          </a:p>
          <a:p>
            <a:r>
              <a:rPr lang="en-US" altLang="en-US"/>
              <a:t>Contains metadata about the </a:t>
            </a:r>
            <a:r>
              <a:rPr lang="en-US" altLang="en-US" b="1"/>
              <a:t>Servlet</a:t>
            </a:r>
            <a:r>
              <a:rPr lang="en-US" altLang="en-US"/>
              <a:t> being declared.</a:t>
            </a:r>
          </a:p>
          <a:p>
            <a:endParaRPr lang="en-US" altLang="en-US" b="1"/>
          </a:p>
          <a:p>
            <a:pPr>
              <a:spcBef>
                <a:spcPct val="0"/>
              </a:spcBef>
            </a:pPr>
            <a:r>
              <a:rPr lang="en-US" altLang="en-US" b="1"/>
              <a:t>String[] value</a:t>
            </a:r>
            <a:r>
              <a:rPr lang="en-US" altLang="en-US"/>
              <a:t> </a:t>
            </a:r>
          </a:p>
          <a:p>
            <a:pPr lvl="1">
              <a:spcBef>
                <a:spcPct val="0"/>
              </a:spcBef>
            </a:pPr>
            <a:r>
              <a:rPr lang="en-US" altLang="en-US"/>
              <a:t> </a:t>
            </a:r>
            <a:r>
              <a:rPr lang="en-US" altLang="en-US" sz="1800"/>
              <a:t>Array of URL patterns</a:t>
            </a:r>
          </a:p>
          <a:p>
            <a:pPr lvl="1"/>
            <a:r>
              <a:rPr lang="en-US" altLang="en-US" sz="1800" b="1"/>
              <a:t>Either this or urlPatterns  should be present</a:t>
            </a:r>
          </a:p>
          <a:p>
            <a:r>
              <a:rPr lang="en-US" altLang="en-US" b="1"/>
              <a:t>String[] urlPatterns</a:t>
            </a:r>
            <a:r>
              <a:rPr lang="en-US" altLang="en-US"/>
              <a:t> -</a:t>
            </a:r>
          </a:p>
          <a:p>
            <a:pPr lvl="1"/>
            <a:r>
              <a:rPr lang="en-US" altLang="en-US" sz="2000"/>
              <a:t> Array of URL patterns to which this Filter applies</a:t>
            </a:r>
          </a:p>
          <a:p>
            <a:pPr lvl="1"/>
            <a:r>
              <a:rPr lang="en-US" altLang="en-US" sz="2000"/>
              <a:t>Required Annotation </a:t>
            </a:r>
          </a:p>
          <a:p>
            <a:r>
              <a:rPr lang="en-US" altLang="en-US" b="1"/>
              <a:t>int loadOnStartup</a:t>
            </a:r>
            <a:r>
              <a:rPr lang="en-US" altLang="en-US"/>
              <a:t> </a:t>
            </a:r>
          </a:p>
          <a:p>
            <a:pPr lvl="1"/>
            <a:r>
              <a:rPr lang="en-US" altLang="en-US" sz="2000"/>
              <a:t>Integer value denoted the startup ordering hint</a:t>
            </a:r>
          </a:p>
          <a:p>
            <a:pPr>
              <a:buFontTx/>
              <a:buNone/>
            </a:pPr>
            <a:br>
              <a:rPr lang="en-US" altLang="en-US"/>
            </a:b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CBAD846-05D4-FD20-4442-134ECA8B7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@WebServlet</a:t>
            </a:r>
            <a:endParaRPr lang="en-US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A8A8C51-B95F-FF73-7DD9-1F5EFC53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2000" dirty="0">
                <a:solidFill>
                  <a:srgbClr val="FF0000"/>
                </a:solidFill>
                <a:ea typeface="+mn-ea"/>
                <a:cs typeface="+mn-cs"/>
              </a:rPr>
              <a:t>@</a:t>
            </a:r>
            <a:r>
              <a:rPr lang="en-US" sz="2000" dirty="0" err="1">
                <a:solidFill>
                  <a:srgbClr val="FF0000"/>
                </a:solidFill>
                <a:ea typeface="+mn-ea"/>
                <a:cs typeface="+mn-cs"/>
              </a:rPr>
              <a:t>WebServlet</a:t>
            </a:r>
            <a:r>
              <a:rPr lang="en-US" sz="2000" dirty="0">
                <a:solidFill>
                  <a:srgbClr val="FF0000"/>
                </a:solidFill>
                <a:ea typeface="+mn-ea"/>
                <a:cs typeface="+mn-cs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ea typeface="+mn-ea"/>
                <a:cs typeface="+mn-cs"/>
              </a:rPr>
              <a:t>urlPatterns</a:t>
            </a:r>
            <a:r>
              <a:rPr lang="en-US" sz="2000" b="1" dirty="0">
                <a:solidFill>
                  <a:srgbClr val="7030A0"/>
                </a:solidFill>
                <a:ea typeface="+mn-ea"/>
                <a:cs typeface="+mn-cs"/>
              </a:rPr>
              <a:t> = {"/greeting","/greet"}</a:t>
            </a:r>
            <a:r>
              <a:rPr lang="en-US" sz="2000" dirty="0">
                <a:solidFill>
                  <a:srgbClr val="FF0000"/>
                </a:solidFill>
                <a:ea typeface="+mn-ea"/>
                <a:cs typeface="+mn-cs"/>
              </a:rPr>
              <a:t>)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public class </a:t>
            </a:r>
            <a:r>
              <a:rPr lang="en-US" sz="2000" b="1" dirty="0" err="1">
                <a:ea typeface="+mn-ea"/>
                <a:cs typeface="+mn-cs"/>
              </a:rPr>
              <a:t>GreetingServlet</a:t>
            </a:r>
            <a:r>
              <a:rPr lang="en-US" sz="2000" b="1" dirty="0">
                <a:ea typeface="+mn-ea"/>
                <a:cs typeface="+mn-cs"/>
              </a:rPr>
              <a:t> extends </a:t>
            </a:r>
            <a:r>
              <a:rPr lang="en-US" sz="2000" b="1" dirty="0" err="1">
                <a:ea typeface="+mn-ea"/>
                <a:cs typeface="+mn-cs"/>
              </a:rPr>
              <a:t>HttpServlet</a:t>
            </a:r>
            <a:r>
              <a:rPr lang="en-US" sz="2000" b="1" dirty="0">
                <a:ea typeface="+mn-ea"/>
                <a:cs typeface="+mn-cs"/>
              </a:rPr>
              <a:t> {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endParaRPr lang="en-US" sz="2000" dirty="0"/>
          </a:p>
          <a:p>
            <a:pPr lvl="1">
              <a:lnSpc>
                <a:spcPct val="150000"/>
              </a:lnSpc>
              <a:buFontTx/>
              <a:buNone/>
              <a:defRPr/>
            </a:pPr>
            <a:endParaRPr lang="en-US" sz="2000" dirty="0"/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4ACCCD6-314D-3D5B-252E-280499763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solidFill>
                  <a:schemeClr val="tx1"/>
                </a:solidFill>
              </a:rPr>
              <a:t>Inter-Servlet Communication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A38386C-8642-3580-1ED2-60C287E5C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64163"/>
          </a:xfrm>
        </p:spPr>
        <p:txBody>
          <a:bodyPr/>
          <a:lstStyle/>
          <a:p>
            <a:pPr eaLnBrk="1" hangingPunct="1"/>
            <a:r>
              <a:rPr lang="en-US" altLang="en-US" sz="1800"/>
              <a:t>A process where two or more servlet communicates with each other to process the client request.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A servlet can </a:t>
            </a:r>
            <a:r>
              <a:rPr lang="en-US" altLang="en-US" sz="1800" b="1"/>
              <a:t>forward</a:t>
            </a:r>
            <a:r>
              <a:rPr lang="en-US" altLang="en-US" sz="1800"/>
              <a:t> the request to another servlet to process the client request.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A servlet can </a:t>
            </a:r>
            <a:r>
              <a:rPr lang="en-US" altLang="en-US" sz="1800" b="1"/>
              <a:t>include</a:t>
            </a:r>
            <a:r>
              <a:rPr lang="en-US" altLang="en-US" sz="1800"/>
              <a:t> the output of another servlet to process the client request.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Implemented using Request Dispatcher </a:t>
            </a:r>
          </a:p>
          <a:p>
            <a:pPr lvl="1"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Is an object of the </a:t>
            </a:r>
            <a:r>
              <a:rPr lang="en-US" altLang="en-US" sz="1800" b="1"/>
              <a:t>javax.servlet.RequestDispatcher</a:t>
            </a:r>
            <a:r>
              <a:rPr lang="en-US" altLang="en-US" sz="1800"/>
              <a:t> interface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982D37A-04A8-5EC5-3538-4C549654A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 Method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22D57DF4-3964-019D-2405-831D5D0FBA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2000" b="1"/>
              <a:t>protected void </a:t>
            </a:r>
            <a:r>
              <a:rPr lang="en-US" altLang="en-US" sz="2000" b="1" u="sng"/>
              <a:t>doGet(HttpServletRequest request, HttpServletResponse response) throws ServletException, IOException {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RequestDispatcher dispatcher = request.getRequestDispatcher("/welcome.jsp");</a:t>
            </a:r>
          </a:p>
          <a:p>
            <a:pPr lvl="1">
              <a:buFontTx/>
              <a:buNone/>
            </a:pPr>
            <a:r>
              <a:rPr lang="en-US" altLang="en-US" sz="2000"/>
              <a:t> </a:t>
            </a:r>
          </a:p>
          <a:p>
            <a:pPr lvl="1">
              <a:buFontTx/>
              <a:buNone/>
            </a:pPr>
            <a:r>
              <a:rPr lang="en-US" altLang="en-US" sz="2000"/>
              <a:t>dispatcher.</a:t>
            </a:r>
            <a:r>
              <a:rPr lang="en-US" altLang="en-US" sz="2000" u="sng"/>
              <a:t>forward(request, response);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}</a:t>
            </a:r>
          </a:p>
          <a:p>
            <a:pPr lvl="1"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589C680-FC8A-F47B-855C-D27E354DB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Welcome.jsp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8215C-57CC-9277-812A-78DE77A5E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sz="1200" dirty="0"/>
              <a:t>&lt;%@ page </a:t>
            </a:r>
            <a:r>
              <a:rPr lang="fr-FR" sz="1200" dirty="0" err="1"/>
              <a:t>language</a:t>
            </a:r>
            <a:r>
              <a:rPr lang="fr-FR" sz="1200" dirty="0"/>
              <a:t>=</a:t>
            </a:r>
            <a:r>
              <a:rPr lang="fr-FR" sz="1200" i="1" dirty="0"/>
              <a:t>"java" </a:t>
            </a:r>
            <a:r>
              <a:rPr lang="fr-FR" sz="1200" i="1" dirty="0" err="1"/>
              <a:t>contentType</a:t>
            </a:r>
            <a:r>
              <a:rPr lang="fr-FR" sz="1200" i="1" dirty="0"/>
              <a:t>="</a:t>
            </a:r>
            <a:r>
              <a:rPr lang="fr-FR" sz="1200" i="1" dirty="0" err="1"/>
              <a:t>text</a:t>
            </a:r>
            <a:r>
              <a:rPr lang="fr-FR" sz="1200" i="1" dirty="0"/>
              <a:t>/html; </a:t>
            </a:r>
            <a:r>
              <a:rPr lang="fr-FR" sz="1200" i="1" dirty="0" err="1"/>
              <a:t>charset</a:t>
            </a:r>
            <a:r>
              <a:rPr lang="fr-FR" sz="1200" i="1" dirty="0"/>
              <a:t>=ISO-8859-1 </a:t>
            </a:r>
            <a:r>
              <a:rPr lang="en-US" sz="1200" dirty="0" err="1"/>
              <a:t>pageEncoding</a:t>
            </a:r>
            <a:r>
              <a:rPr lang="en-US" sz="1200" dirty="0"/>
              <a:t>=</a:t>
            </a:r>
            <a:r>
              <a:rPr lang="en-US" sz="1200" i="1" dirty="0"/>
              <a:t>"ISO-8859-1"%&gt;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200" dirty="0"/>
              <a:t>&lt;!DOCTYPE html &gt;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&lt;html&gt;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&lt;head&gt;</a:t>
            </a:r>
          </a:p>
          <a:p>
            <a:pPr lvl="1">
              <a:buFontTx/>
              <a:buNone/>
              <a:defRPr/>
            </a:pPr>
            <a:r>
              <a:rPr lang="en-US" sz="1600" dirty="0">
                <a:ea typeface="+mn-ea"/>
                <a:cs typeface="+mn-cs"/>
              </a:rPr>
              <a:t>&lt;meta http-equiv=</a:t>
            </a:r>
            <a:r>
              <a:rPr lang="en-US" sz="1600" i="1" dirty="0">
                <a:ea typeface="+mn-ea"/>
                <a:cs typeface="+mn-cs"/>
              </a:rPr>
              <a:t>"Content-Type" content="text/html; </a:t>
            </a:r>
            <a:r>
              <a:rPr lang="en-US" sz="1600" i="1" dirty="0" err="1">
                <a:ea typeface="+mn-ea"/>
                <a:cs typeface="+mn-cs"/>
              </a:rPr>
              <a:t>charset</a:t>
            </a:r>
            <a:r>
              <a:rPr lang="en-US" sz="1600" i="1" dirty="0">
                <a:ea typeface="+mn-ea"/>
                <a:cs typeface="+mn-cs"/>
              </a:rPr>
              <a:t>=ISO-8859-1"&gt;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&lt;title&gt;</a:t>
            </a:r>
            <a:r>
              <a:rPr lang="en-US" sz="2000" u="sng" dirty="0" err="1">
                <a:ea typeface="+mn-ea"/>
                <a:cs typeface="+mn-cs"/>
              </a:rPr>
              <a:t>Nalanda</a:t>
            </a:r>
            <a:r>
              <a:rPr lang="en-US" sz="2000" u="sng" dirty="0">
                <a:ea typeface="+mn-ea"/>
                <a:cs typeface="+mn-cs"/>
              </a:rPr>
              <a:t> Library&lt;/title&gt;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&lt;/head&gt;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&lt;body&gt;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&lt;h1&gt;</a:t>
            </a:r>
            <a:r>
              <a:rPr lang="en-US" sz="2000" u="sng" dirty="0" err="1">
                <a:ea typeface="+mn-ea"/>
                <a:cs typeface="+mn-cs"/>
              </a:rPr>
              <a:t>Nalanda</a:t>
            </a:r>
            <a:r>
              <a:rPr lang="en-US" sz="2000" u="sng" dirty="0">
                <a:ea typeface="+mn-ea"/>
                <a:cs typeface="+mn-cs"/>
              </a:rPr>
              <a:t> Library&lt;/h1&gt;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&lt;/html&gt;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92A9DEF-1F16-761F-0FDE-C89D814E9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Request Attributes –Request Dispatching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B0A42B0-0BBC-511B-161E-23E2AB71C4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/>
              <a:t>Stores data as attribute to the request object in the first servlet.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Forwards the request to the second servlet using the RequestDispatcher.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Retrieves the data from the request object and displays the result using the second servlet. 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 b="1"/>
              <a:t> request.setAttribute("foundAuthor", author);     </a:t>
            </a:r>
          </a:p>
          <a:p>
            <a:pPr lvl="1">
              <a:buFontTx/>
              <a:buNone/>
            </a:pPr>
            <a:endParaRPr lang="en-US" altLang="en-US" sz="1800" b="1"/>
          </a:p>
          <a:p>
            <a:pPr lvl="1">
              <a:buFontTx/>
              <a:buNone/>
            </a:pPr>
            <a:r>
              <a:rPr lang="en-US" altLang="en-US" sz="1800" b="1"/>
              <a:t>       RequestDispatcher dispatcher= request.getRequestDispatcher("/ShowAuthor.jsp");</a:t>
            </a:r>
          </a:p>
          <a:p>
            <a:pPr lvl="1">
              <a:buFontTx/>
              <a:buNone/>
            </a:pPr>
            <a:r>
              <a:rPr lang="en-US" altLang="en-US" sz="1800" b="1"/>
              <a:t>         </a:t>
            </a:r>
          </a:p>
          <a:p>
            <a:pPr lvl="1">
              <a:buFontTx/>
              <a:buNone/>
            </a:pPr>
            <a:r>
              <a:rPr lang="en-US" altLang="en-US" sz="1800" b="1"/>
              <a:t>  dispatcher.forward(request, response);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The path is a String and can use relative addressing too.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A6D50A2-3102-6C6F-6533-F1E7EE91E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Role of Web Component  JEE</a:t>
            </a:r>
          </a:p>
        </p:txBody>
      </p:sp>
      <p:pic>
        <p:nvPicPr>
          <p:cNvPr id="5123" name="Picture 2">
            <a:extLst>
              <a:ext uri="{FF2B5EF4-FFF2-40B4-BE49-F238E27FC236}">
                <a16:creationId xmlns:a16="http://schemas.microsoft.com/office/drawing/2014/main" id="{B8844798-7532-5361-2935-EEC4489BEA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95400"/>
            <a:ext cx="7772400" cy="472440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1A613A33-B413-8610-2B69-FF91CC74B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Request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C33FE-E1AF-F85A-7A1D-0B70F530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&lt;form action=</a:t>
            </a:r>
            <a:r>
              <a:rPr lang="en-US" sz="2000" i="1" dirty="0">
                <a:ea typeface="+mn-ea"/>
                <a:cs typeface="+mn-cs"/>
              </a:rPr>
              <a:t>"</a:t>
            </a:r>
            <a:r>
              <a:rPr lang="en-US" sz="2000" i="1" dirty="0" err="1">
                <a:ea typeface="+mn-ea"/>
                <a:cs typeface="+mn-cs"/>
              </a:rPr>
              <a:t>LibraryServlet</a:t>
            </a:r>
            <a:r>
              <a:rPr lang="en-US" sz="2000" i="1" dirty="0">
                <a:ea typeface="+mn-ea"/>
                <a:cs typeface="+mn-cs"/>
              </a:rPr>
              <a:t>" method="post"&gt;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&lt;label&gt;Author Id&lt;/label&gt;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&lt;input type=</a:t>
            </a:r>
            <a:r>
              <a:rPr lang="en-US" sz="2000" i="1" dirty="0">
                <a:ea typeface="+mn-ea"/>
                <a:cs typeface="+mn-cs"/>
              </a:rPr>
              <a:t>"text"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name</a:t>
            </a:r>
            <a:r>
              <a:rPr lang="en-US" sz="2000" i="1" dirty="0">
                <a:ea typeface="+mn-ea"/>
                <a:cs typeface="+mn-cs"/>
              </a:rPr>
              <a:t>="</a:t>
            </a:r>
            <a:r>
              <a:rPr lang="en-US" sz="2000" b="1" i="1" dirty="0" err="1">
                <a:solidFill>
                  <a:srgbClr val="7030A0"/>
                </a:solidFill>
                <a:ea typeface="+mn-ea"/>
                <a:cs typeface="+mn-cs"/>
              </a:rPr>
              <a:t>authorId</a:t>
            </a:r>
            <a:r>
              <a:rPr lang="en-US" sz="2000" i="1" dirty="0">
                <a:ea typeface="+mn-ea"/>
                <a:cs typeface="+mn-cs"/>
              </a:rPr>
              <a:t>" placeholder="Author Id to Search"&gt;</a:t>
            </a:r>
          </a:p>
          <a:p>
            <a:pPr lvl="1">
              <a:buFontTx/>
              <a:buNone/>
              <a:defRPr/>
            </a:pPr>
            <a:endParaRPr lang="en-US" sz="2000" i="1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&lt;input type=</a:t>
            </a:r>
            <a:r>
              <a:rPr lang="en-US" sz="2000" i="1" dirty="0">
                <a:ea typeface="+mn-ea"/>
                <a:cs typeface="+mn-cs"/>
              </a:rPr>
              <a:t>"submit" value="Search"&gt;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&lt;/form&gt;</a:t>
            </a:r>
          </a:p>
          <a:p>
            <a:pPr lvl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7A7AE598-343B-842D-79ED-5DC0CC2DC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BFCE4-4E53-CA28-4051-0EE41EDD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1600" b="1" dirty="0">
                <a:ea typeface="+mn-ea"/>
                <a:cs typeface="+mn-cs"/>
              </a:rPr>
              <a:t>protected void </a:t>
            </a:r>
            <a:r>
              <a:rPr lang="en-US" sz="1600" b="1" dirty="0" err="1">
                <a:ea typeface="+mn-ea"/>
                <a:cs typeface="+mn-cs"/>
              </a:rPr>
              <a:t>doPost</a:t>
            </a:r>
            <a:r>
              <a:rPr lang="en-US" sz="1600" b="1" dirty="0">
                <a:ea typeface="+mn-ea"/>
                <a:cs typeface="+mn-cs"/>
              </a:rPr>
              <a:t>(</a:t>
            </a:r>
            <a:r>
              <a:rPr lang="en-US" sz="1600" b="1" dirty="0" err="1">
                <a:ea typeface="+mn-ea"/>
                <a:cs typeface="+mn-cs"/>
              </a:rPr>
              <a:t>HttpServletRequest</a:t>
            </a:r>
            <a:r>
              <a:rPr lang="en-US" sz="1600" b="1" dirty="0">
                <a:ea typeface="+mn-ea"/>
                <a:cs typeface="+mn-cs"/>
              </a:rPr>
              <a:t> request, </a:t>
            </a:r>
            <a:r>
              <a:rPr lang="en-US" sz="1600" b="1" dirty="0" err="1">
                <a:ea typeface="+mn-ea"/>
                <a:cs typeface="+mn-cs"/>
              </a:rPr>
              <a:t>HttpServletResponse</a:t>
            </a:r>
            <a:r>
              <a:rPr lang="en-US" sz="1600" b="1" dirty="0">
                <a:ea typeface="+mn-ea"/>
                <a:cs typeface="+mn-cs"/>
              </a:rPr>
              <a:t> response) throws </a:t>
            </a:r>
            <a:r>
              <a:rPr lang="en-US" sz="1600" b="1" dirty="0" err="1">
                <a:ea typeface="+mn-ea"/>
                <a:cs typeface="+mn-cs"/>
              </a:rPr>
              <a:t>ServletException</a:t>
            </a:r>
            <a:r>
              <a:rPr lang="en-US" sz="1600" b="1" dirty="0">
                <a:ea typeface="+mn-ea"/>
                <a:cs typeface="+mn-cs"/>
              </a:rPr>
              <a:t>, </a:t>
            </a:r>
            <a:r>
              <a:rPr lang="en-US" sz="1600" b="1" dirty="0" err="1">
                <a:ea typeface="+mn-ea"/>
                <a:cs typeface="+mn-cs"/>
              </a:rPr>
              <a:t>IOException</a:t>
            </a:r>
            <a:r>
              <a:rPr lang="en-US" sz="1600" b="1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String </a:t>
            </a:r>
            <a:r>
              <a:rPr lang="en-US" sz="2000" dirty="0" err="1">
                <a:ea typeface="+mn-ea"/>
                <a:cs typeface="+mn-cs"/>
              </a:rPr>
              <a:t>strAuthorId</a:t>
            </a:r>
            <a:r>
              <a:rPr lang="en-US" sz="2000" dirty="0">
                <a:ea typeface="+mn-ea"/>
                <a:cs typeface="+mn-cs"/>
              </a:rPr>
              <a:t> = </a:t>
            </a:r>
            <a:r>
              <a:rPr lang="en-US" sz="2000" dirty="0" err="1">
                <a:ea typeface="+mn-ea"/>
                <a:cs typeface="+mn-cs"/>
              </a:rPr>
              <a:t>request.getParameter</a:t>
            </a:r>
            <a:r>
              <a:rPr lang="en-US" sz="2000" dirty="0">
                <a:ea typeface="+mn-ea"/>
                <a:cs typeface="+mn-cs"/>
              </a:rPr>
              <a:t>("</a:t>
            </a:r>
            <a:r>
              <a:rPr lang="en-US" sz="2000" b="1" dirty="0" err="1">
                <a:solidFill>
                  <a:srgbClr val="7030A0"/>
                </a:solidFill>
                <a:ea typeface="+mn-ea"/>
                <a:cs typeface="+mn-cs"/>
              </a:rPr>
              <a:t>authorId</a:t>
            </a:r>
            <a:r>
              <a:rPr lang="en-US" sz="2000" dirty="0">
                <a:ea typeface="+mn-ea"/>
                <a:cs typeface="+mn-cs"/>
              </a:rPr>
              <a:t>");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long </a:t>
            </a:r>
            <a:r>
              <a:rPr lang="en-US" sz="2000" dirty="0" err="1">
                <a:solidFill>
                  <a:srgbClr val="C00000"/>
                </a:solidFill>
                <a:ea typeface="+mn-ea"/>
                <a:cs typeface="+mn-cs"/>
              </a:rPr>
              <a:t>authorId</a:t>
            </a:r>
            <a:r>
              <a:rPr lang="en-US" sz="2000" dirty="0">
                <a:ea typeface="+mn-ea"/>
                <a:cs typeface="+mn-cs"/>
              </a:rPr>
              <a:t> = </a:t>
            </a:r>
            <a:r>
              <a:rPr lang="en-US" sz="2000" dirty="0" err="1">
                <a:ea typeface="+mn-ea"/>
                <a:cs typeface="+mn-cs"/>
              </a:rPr>
              <a:t>Long.</a:t>
            </a:r>
            <a:r>
              <a:rPr lang="en-US" sz="2000" i="1" dirty="0" err="1">
                <a:ea typeface="+mn-ea"/>
                <a:cs typeface="+mn-cs"/>
              </a:rPr>
              <a:t>parseLong</a:t>
            </a:r>
            <a:r>
              <a:rPr lang="en-US" sz="2000" i="1" dirty="0">
                <a:ea typeface="+mn-ea"/>
                <a:cs typeface="+mn-cs"/>
              </a:rPr>
              <a:t>(</a:t>
            </a:r>
            <a:r>
              <a:rPr lang="en-US" sz="2000" i="1" dirty="0" err="1">
                <a:ea typeface="+mn-ea"/>
                <a:cs typeface="+mn-cs"/>
              </a:rPr>
              <a:t>strAuthorId</a:t>
            </a:r>
            <a:r>
              <a:rPr lang="en-US" sz="2000" i="1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     </a:t>
            </a:r>
            <a:r>
              <a:rPr lang="en-US" sz="2000" dirty="0" err="1">
                <a:ea typeface="+mn-ea"/>
                <a:cs typeface="+mn-cs"/>
              </a:rPr>
              <a:t>AuthorDao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dirty="0" err="1">
                <a:ea typeface="+mn-ea"/>
                <a:cs typeface="+mn-cs"/>
              </a:rPr>
              <a:t>dao</a:t>
            </a:r>
            <a:r>
              <a:rPr lang="en-US" sz="2000" dirty="0">
                <a:ea typeface="+mn-ea"/>
                <a:cs typeface="+mn-cs"/>
              </a:rPr>
              <a:t> =</a:t>
            </a:r>
            <a:r>
              <a:rPr lang="en-US" sz="2000" b="1" dirty="0">
                <a:ea typeface="+mn-ea"/>
                <a:cs typeface="+mn-cs"/>
              </a:rPr>
              <a:t>new </a:t>
            </a:r>
            <a:r>
              <a:rPr lang="en-US" sz="2000" b="1" dirty="0" err="1">
                <a:ea typeface="+mn-ea"/>
                <a:cs typeface="+mn-cs"/>
              </a:rPr>
              <a:t>AuthorDao</a:t>
            </a:r>
            <a:r>
              <a:rPr lang="en-US" sz="2000" b="1" dirty="0"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      author =</a:t>
            </a:r>
            <a:r>
              <a:rPr lang="en-US" sz="2000" dirty="0" err="1">
                <a:ea typeface="+mn-ea"/>
                <a:cs typeface="+mn-cs"/>
              </a:rPr>
              <a:t>dao.findAuthor</a:t>
            </a:r>
            <a:r>
              <a:rPr lang="en-US" sz="2000" dirty="0">
                <a:ea typeface="+mn-ea"/>
                <a:cs typeface="+mn-cs"/>
              </a:rPr>
              <a:t>(</a:t>
            </a:r>
            <a:r>
              <a:rPr lang="en-US" sz="2000" dirty="0" err="1">
                <a:solidFill>
                  <a:srgbClr val="C00000"/>
                </a:solidFill>
                <a:ea typeface="+mn-ea"/>
                <a:cs typeface="+mn-cs"/>
              </a:rPr>
              <a:t>authorId</a:t>
            </a:r>
            <a:r>
              <a:rPr lang="en-US" sz="2000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    </a:t>
            </a:r>
            <a:r>
              <a:rPr lang="en-US" sz="2000" dirty="0" err="1">
                <a:ea typeface="+mn-ea"/>
                <a:cs typeface="+mn-cs"/>
              </a:rPr>
              <a:t>request.setAttribute</a:t>
            </a:r>
            <a:r>
              <a:rPr lang="en-US" sz="2000" dirty="0">
                <a:ea typeface="+mn-ea"/>
                <a:cs typeface="+mn-cs"/>
              </a:rPr>
              <a:t>(“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foundAuthor</a:t>
            </a:r>
            <a:r>
              <a:rPr lang="en-US" sz="2000" dirty="0" err="1">
                <a:ea typeface="+mn-ea"/>
                <a:cs typeface="+mn-cs"/>
              </a:rPr>
              <a:t>”,author</a:t>
            </a:r>
            <a:r>
              <a:rPr lang="en-US" sz="2000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r>
              <a:rPr lang="en-US" sz="2000" dirty="0" err="1"/>
              <a:t>RequestDispatcher</a:t>
            </a:r>
            <a:r>
              <a:rPr lang="en-US" sz="2000" dirty="0"/>
              <a:t> dispatcher = </a:t>
            </a:r>
            <a:r>
              <a:rPr lang="en-US" sz="2000" dirty="0" err="1"/>
              <a:t>request.getRequestDispatcher</a:t>
            </a:r>
            <a:r>
              <a:rPr lang="en-US" sz="2000" dirty="0"/>
              <a:t>("/welcome.jsp");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          </a:t>
            </a:r>
            <a:r>
              <a:rPr lang="en-US" sz="2000" dirty="0" err="1"/>
              <a:t>dispatcher.</a:t>
            </a:r>
            <a:r>
              <a:rPr lang="en-US" sz="2000" u="sng" dirty="0" err="1"/>
              <a:t>forward</a:t>
            </a:r>
            <a:r>
              <a:rPr lang="en-US" sz="2000" u="sng" dirty="0"/>
              <a:t>(request, response);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972FBED8-8C08-46C1-4354-5C8562884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Welcome.jsp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8B8A-1509-8636-363C-48491F1EB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fr-FR" sz="1200" dirty="0"/>
              <a:t>&lt;%@ page </a:t>
            </a:r>
            <a:r>
              <a:rPr lang="fr-FR" sz="1200" dirty="0" err="1"/>
              <a:t>language</a:t>
            </a:r>
            <a:r>
              <a:rPr lang="fr-FR" sz="1200" dirty="0"/>
              <a:t>=</a:t>
            </a:r>
            <a:r>
              <a:rPr lang="fr-FR" sz="1200" i="1" dirty="0"/>
              <a:t>"java" </a:t>
            </a:r>
            <a:r>
              <a:rPr lang="fr-FR" sz="1200" i="1" dirty="0" err="1"/>
              <a:t>contentType</a:t>
            </a:r>
            <a:r>
              <a:rPr lang="fr-FR" sz="1200" i="1" dirty="0"/>
              <a:t>="</a:t>
            </a:r>
            <a:r>
              <a:rPr lang="fr-FR" sz="1200" i="1" dirty="0" err="1"/>
              <a:t>text</a:t>
            </a:r>
            <a:r>
              <a:rPr lang="fr-FR" sz="1200" i="1" dirty="0"/>
              <a:t>/html; </a:t>
            </a:r>
            <a:r>
              <a:rPr lang="fr-FR" sz="1200" i="1" dirty="0" err="1"/>
              <a:t>charset</a:t>
            </a:r>
            <a:r>
              <a:rPr lang="fr-FR" sz="1200" i="1" dirty="0"/>
              <a:t>=ISO-8859-1 </a:t>
            </a:r>
            <a:r>
              <a:rPr lang="en-US" sz="1200" dirty="0" err="1"/>
              <a:t>pageEncoding</a:t>
            </a:r>
            <a:r>
              <a:rPr lang="en-US" sz="1200" dirty="0"/>
              <a:t>=</a:t>
            </a:r>
            <a:r>
              <a:rPr lang="en-US" sz="1200" i="1" dirty="0"/>
              <a:t>"ISO-8859-1"%&gt;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200" dirty="0"/>
              <a:t>&lt;!DOCTYPE html &gt;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&lt;html&gt;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&lt;head&gt;</a:t>
            </a:r>
          </a:p>
          <a:p>
            <a:pPr lvl="1">
              <a:buFontTx/>
              <a:buNone/>
              <a:defRPr/>
            </a:pPr>
            <a:r>
              <a:rPr lang="en-US" sz="1600" dirty="0">
                <a:ea typeface="+mn-ea"/>
                <a:cs typeface="+mn-cs"/>
              </a:rPr>
              <a:t>&lt;meta http-equiv=</a:t>
            </a:r>
            <a:r>
              <a:rPr lang="en-US" sz="1600" i="1" dirty="0">
                <a:ea typeface="+mn-ea"/>
                <a:cs typeface="+mn-cs"/>
              </a:rPr>
              <a:t>"Content-Type" content="text/html; </a:t>
            </a:r>
            <a:r>
              <a:rPr lang="en-US" sz="1600" i="1" dirty="0" err="1">
                <a:ea typeface="+mn-ea"/>
                <a:cs typeface="+mn-cs"/>
              </a:rPr>
              <a:t>charset</a:t>
            </a:r>
            <a:r>
              <a:rPr lang="en-US" sz="1600" i="1" dirty="0">
                <a:ea typeface="+mn-ea"/>
                <a:cs typeface="+mn-cs"/>
              </a:rPr>
              <a:t>=ISO-8859-1"&gt;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&lt;title&gt;</a:t>
            </a:r>
            <a:r>
              <a:rPr lang="en-US" sz="2000" u="sng" dirty="0" err="1">
                <a:ea typeface="+mn-ea"/>
                <a:cs typeface="+mn-cs"/>
              </a:rPr>
              <a:t>Nalanda</a:t>
            </a:r>
            <a:r>
              <a:rPr lang="en-US" sz="2000" u="sng" dirty="0">
                <a:ea typeface="+mn-ea"/>
                <a:cs typeface="+mn-cs"/>
              </a:rPr>
              <a:t> Library&lt;/title&gt;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&lt;/head&gt;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&lt;body&gt;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${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</a:rPr>
              <a:t>foundAuthor</a:t>
            </a:r>
            <a:r>
              <a:rPr lang="en-US" sz="2000" dirty="0"/>
              <a:t>}</a:t>
            </a: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&lt;/html&gt;</a:t>
            </a:r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B34115B2-A072-866E-3F16-BD4CAD6FB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Life Cycle of a Servlet</a:t>
            </a:r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489D7EC8-349B-8D9E-9E2E-E2CFF4D7DD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066800"/>
            <a:ext cx="7086600" cy="49530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3271FA0-7234-64AD-DD2F-F9836A65E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49263"/>
            <a:ext cx="6705600" cy="585787"/>
          </a:xfrm>
        </p:spPr>
        <p:txBody>
          <a:bodyPr/>
          <a:lstStyle/>
          <a:p>
            <a:pPr eaLnBrk="1" hangingPunct="1"/>
            <a:r>
              <a:rPr lang="en-US" altLang="en-US" sz="2000">
                <a:solidFill>
                  <a:schemeClr val="tx1"/>
                </a:solidFill>
              </a:rPr>
              <a:t>The init() method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1C5DF6B-AC51-D4DE-7199-5FEB345BF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1800"/>
              <a:t>The init() method is called when the servlet is first requested by a browser request.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altLang="en-US" sz="180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1800"/>
              <a:t>It is </a:t>
            </a:r>
            <a:r>
              <a:rPr lang="en-US" altLang="en-US" sz="1800" u="sng"/>
              <a:t>not</a:t>
            </a:r>
            <a:r>
              <a:rPr lang="en-US" altLang="en-US" sz="1800"/>
              <a:t> called again for each request.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altLang="en-US" sz="180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1800"/>
              <a:t>Used for </a:t>
            </a:r>
            <a:r>
              <a:rPr lang="en-US" altLang="en-US" sz="1800" u="sng"/>
              <a:t>one-time initialization</a:t>
            </a:r>
            <a:r>
              <a:rPr lang="en-US" altLang="en-US" sz="180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altLang="en-US" sz="180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en-US" sz="1800"/>
              <a:t>The init() method is a good place to put any initialization variables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altLang="en-US" sz="180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altLang="en-US" sz="180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endParaRPr lang="en-US" altLang="en-US" sz="18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27655D9-05E2-07EE-DA97-64B0830C7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46100"/>
            <a:ext cx="7696200" cy="439738"/>
          </a:xfrm>
        </p:spPr>
        <p:txBody>
          <a:bodyPr/>
          <a:lstStyle/>
          <a:p>
            <a:pPr eaLnBrk="1" hangingPunct="1"/>
            <a:r>
              <a:rPr lang="en-US" altLang="en-US" sz="2000">
                <a:solidFill>
                  <a:schemeClr val="tx1"/>
                </a:solidFill>
              </a:rPr>
              <a:t>Service() Method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64113DA-29B8-A01D-D770-9C9FC4B8C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1800"/>
              <a:t>Each time the server receives a request for a servlet, the server spawns a new thread and calls the servlet’s service () method.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C7C4A624-05E8-161F-8543-ACD32E3B9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200400"/>
            <a:ext cx="12192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Arial Narrow" panose="020B0604020202020204" pitchFamily="34" charset="0"/>
              </a:rPr>
              <a:t>Browser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FEA463A4-E955-870D-FB94-556239771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72000"/>
            <a:ext cx="12192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Narrow" panose="020B0604020202020204" pitchFamily="34" charset="0"/>
              </a:rPr>
              <a:t>Browser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882FB75F-25C5-88F3-1E69-CE2E1D02B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86200"/>
            <a:ext cx="12192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Narrow" panose="020B0604020202020204" pitchFamily="34" charset="0"/>
              </a:rPr>
              <a:t>Browser</a:t>
            </a:r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99206BB2-D6C3-7FBC-CF4E-52AACB24C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81400"/>
            <a:ext cx="1828800" cy="990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Narrow" panose="020B0604020202020204" pitchFamily="34" charset="0"/>
              </a:rPr>
              <a:t>Web Server</a:t>
            </a:r>
          </a:p>
        </p:txBody>
      </p:sp>
      <p:sp>
        <p:nvSpPr>
          <p:cNvPr id="39944" name="Rectangle 8">
            <a:extLst>
              <a:ext uri="{FF2B5EF4-FFF2-40B4-BE49-F238E27FC236}">
                <a16:creationId xmlns:a16="http://schemas.microsoft.com/office/drawing/2014/main" id="{5160A10F-8BDD-E7AE-F3FA-6501C36A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429000"/>
            <a:ext cx="1981200" cy="1295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Narrow" panose="020B0604020202020204" pitchFamily="34" charset="0"/>
              </a:rPr>
              <a:t>Single Instance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 Narrow" panose="020B0604020202020204" pitchFamily="34" charset="0"/>
              </a:rPr>
              <a:t>of Servlet</a:t>
            </a:r>
          </a:p>
        </p:txBody>
      </p:sp>
      <p:sp>
        <p:nvSpPr>
          <p:cNvPr id="39945" name="Line 9">
            <a:extLst>
              <a:ext uri="{FF2B5EF4-FFF2-40B4-BE49-F238E27FC236}">
                <a16:creationId xmlns:a16="http://schemas.microsoft.com/office/drawing/2014/main" id="{824B48F7-D42C-EDDC-CD24-3CC60F0FF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505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6" name="Line 10">
            <a:extLst>
              <a:ext uri="{FF2B5EF4-FFF2-40B4-BE49-F238E27FC236}">
                <a16:creationId xmlns:a16="http://schemas.microsoft.com/office/drawing/2014/main" id="{EB925D96-C1EC-3674-8C4C-9AB6B919D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7" name="Line 11">
            <a:extLst>
              <a:ext uri="{FF2B5EF4-FFF2-40B4-BE49-F238E27FC236}">
                <a16:creationId xmlns:a16="http://schemas.microsoft.com/office/drawing/2014/main" id="{EF31F4CC-48E7-2F7C-2A24-9BE284F5FC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419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8" name="Line 12">
            <a:extLst>
              <a:ext uri="{FF2B5EF4-FFF2-40B4-BE49-F238E27FC236}">
                <a16:creationId xmlns:a16="http://schemas.microsoft.com/office/drawing/2014/main" id="{FE3A69AE-E06A-D732-4665-89A9D1616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657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49" name="Line 13">
            <a:extLst>
              <a:ext uri="{FF2B5EF4-FFF2-40B4-BE49-F238E27FC236}">
                <a16:creationId xmlns:a16="http://schemas.microsoft.com/office/drawing/2014/main" id="{E0DA9FE8-4E0E-14DA-40D3-FA39CCA75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038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0" name="Line 14">
            <a:extLst>
              <a:ext uri="{FF2B5EF4-FFF2-40B4-BE49-F238E27FC236}">
                <a16:creationId xmlns:a16="http://schemas.microsoft.com/office/drawing/2014/main" id="{1124BFBF-9BCC-8BFE-E77F-EC1E96478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495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4220E004-912F-3B8A-A785-4BA2B6BC6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3311525"/>
            <a:ext cx="901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Narrow" panose="020B0604020202020204" pitchFamily="34" charset="0"/>
              </a:rPr>
              <a:t>service()</a:t>
            </a:r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id="{8A97FFCF-CC9A-F8E6-FA63-876CFA9A0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748088"/>
            <a:ext cx="901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Narrow" panose="020B0604020202020204" pitchFamily="34" charset="0"/>
              </a:rPr>
              <a:t>service()</a:t>
            </a:r>
          </a:p>
        </p:txBody>
      </p:sp>
      <p:sp>
        <p:nvSpPr>
          <p:cNvPr id="39953" name="Text Box 17">
            <a:extLst>
              <a:ext uri="{FF2B5EF4-FFF2-40B4-BE49-F238E27FC236}">
                <a16:creationId xmlns:a16="http://schemas.microsoft.com/office/drawing/2014/main" id="{2A8B348F-DEEE-6620-5884-BD9C7A316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205288"/>
            <a:ext cx="901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 Narrow" panose="020B0604020202020204" pitchFamily="34" charset="0"/>
              </a:rPr>
              <a:t>service()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4C4FE25-3177-E1FB-BAEF-96778A28F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95313"/>
            <a:ext cx="7543800" cy="390525"/>
          </a:xfrm>
        </p:spPr>
        <p:txBody>
          <a:bodyPr/>
          <a:lstStyle/>
          <a:p>
            <a:pPr eaLnBrk="1" hangingPunct="1"/>
            <a:r>
              <a:rPr lang="en-US" altLang="en-US" sz="2000">
                <a:solidFill>
                  <a:schemeClr val="tx1"/>
                </a:solidFill>
              </a:rPr>
              <a:t>The Service Method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F60A6EB-64D9-9748-3921-5B0CF414E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5059363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1800"/>
              <a:t>By default the service() method checks the HTTP Header.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/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800"/>
              <a:t>Based on the header, service calls either doPost() or doGet().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/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800"/>
              <a:t>doPost and doGet is where you put the majority of your code.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1800"/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800"/>
              <a:t>If your servlets needs to handle both get and post identically, have your doPost() method call doGet() or vice versa.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475634D-22C3-663C-7C5B-E268E98CB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44525"/>
            <a:ext cx="7620000" cy="341313"/>
          </a:xfrm>
        </p:spPr>
        <p:txBody>
          <a:bodyPr/>
          <a:lstStyle/>
          <a:p>
            <a:pPr eaLnBrk="1" hangingPunct="1"/>
            <a:r>
              <a:rPr lang="en-US" altLang="en-US" sz="2000">
                <a:solidFill>
                  <a:schemeClr val="tx1"/>
                </a:solidFill>
              </a:rPr>
              <a:t>Death of a Servlet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3335D2B-6B9A-F494-A9F8-5B78F38A0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1800">
                <a:cs typeface="Arial" panose="020B0604020202020204" pitchFamily="34" charset="0"/>
              </a:rPr>
              <a:t>Before a server shuts down, it will call the servlet’s destroy() method.</a:t>
            </a:r>
            <a:endParaRPr lang="en-US" altLang="en-US" sz="1800"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1800">
                <a:cs typeface="Arial" panose="020B0604020202020204" pitchFamily="34" charset="0"/>
              </a:rPr>
              <a:t>You can handle any servlet clean up here.  For example: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>
                <a:cs typeface="Times New Roman" panose="02020603050405020304" pitchFamily="18" charset="0"/>
              </a:rPr>
              <a:t>Updating log files.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>
                <a:cs typeface="Times New Roman" panose="02020603050405020304" pitchFamily="18" charset="0"/>
              </a:rPr>
              <a:t>Closing database connections.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en-US" altLang="en-US" sz="1800">
                <a:cs typeface="Times New Roman" panose="02020603050405020304" pitchFamily="18" charset="0"/>
              </a:rPr>
              <a:t>Closing any socket connections.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DDAFC42-F2EC-D046-2B67-3B7B21A9E9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5181600"/>
            <a:ext cx="7772400" cy="936625"/>
          </a:xfrm>
        </p:spPr>
        <p:txBody>
          <a:bodyPr/>
          <a:lstStyle/>
          <a:p>
            <a:pPr eaLnBrk="1" hangingPunct="1"/>
            <a:r>
              <a:rPr lang="en-US" altLang="en-US"/>
              <a:t>Java Server Pages - JSP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B291B9C-0DB9-BF00-A7CD-346B95F98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solidFill>
                  <a:schemeClr val="tx1"/>
                </a:solidFill>
              </a:rPr>
              <a:t>Introduction to JSP Technology</a:t>
            </a:r>
            <a:br>
              <a:rPr lang="en-US" altLang="en-US" sz="2800">
                <a:solidFill>
                  <a:schemeClr val="tx1"/>
                </a:solidFill>
              </a:rPr>
            </a:br>
            <a:endParaRPr lang="en-US" altLang="en-US" sz="2800">
              <a:solidFill>
                <a:schemeClr val="tx1"/>
              </a:solidFill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14DB89F-C0A9-7DBE-660B-BAFCA2DCC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lvl="2" indent="0" eaLnBrk="1" hangingPunct="1"/>
            <a:endParaRPr lang="en-US" altLang="en-US" sz="2000"/>
          </a:p>
          <a:p>
            <a:pPr eaLnBrk="1" hangingPunct="1"/>
            <a:r>
              <a:rPr lang="en-US" altLang="en-US"/>
              <a:t>JSP pages, by virtue of the separate placement of the static and dynamic content, facilitates both Web developers and the Web designer to work independently.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Facilitates the segregation of the work profiles of a Web designer and a Web developer.</a:t>
            </a:r>
          </a:p>
          <a:p>
            <a:pPr marL="457200" lvl="1" indent="0" eaLnBrk="1" hangingPunct="1"/>
            <a:endParaRPr lang="en-US" altLang="en-US" sz="1800"/>
          </a:p>
          <a:p>
            <a:pPr marL="457200" lvl="1" indent="0" eaLnBrk="1" hangingPunct="1"/>
            <a:r>
              <a:rPr lang="en-US" altLang="en-US" sz="1800"/>
              <a:t>A Web designer can design and formulate the layout for a Web page by using HTML.</a:t>
            </a:r>
          </a:p>
          <a:p>
            <a:pPr marL="457200" lvl="1" indent="0" eaLnBrk="1" hangingPunct="1"/>
            <a:endParaRPr lang="en-US" altLang="en-US" sz="1800"/>
          </a:p>
          <a:p>
            <a:pPr marL="457200" lvl="1" indent="0" eaLnBrk="1" hangingPunct="1"/>
            <a:r>
              <a:rPr lang="en-US" altLang="en-US" sz="1800"/>
              <a:t>A Web developer, working independently, can use Java code and other JSP specific tags to code the business logic.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249CF9C-34A4-2957-EBD6-EF79AAF48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Servlets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AC755C78-9C11-C082-F4CF-A974239189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i-FI" altLang="en-US"/>
              <a:t>Java technology for serving HTTP requests.</a:t>
            </a:r>
          </a:p>
          <a:p>
            <a:pPr>
              <a:lnSpc>
                <a:spcPct val="150000"/>
              </a:lnSpc>
            </a:pPr>
            <a:r>
              <a:rPr lang="fi-FI" altLang="en-US"/>
              <a:t>Used for serving HTTP requests</a:t>
            </a:r>
          </a:p>
          <a:p>
            <a:pPr>
              <a:lnSpc>
                <a:spcPct val="150000"/>
              </a:lnSpc>
            </a:pPr>
            <a:r>
              <a:rPr lang="fi-FI" altLang="en-US"/>
              <a:t>Basic servlet functionalities implemented by the basic HTTP servlet classes have the features for accessing HTTP request data and managing cookies and sessions.</a:t>
            </a:r>
          </a:p>
          <a:p>
            <a:pPr>
              <a:lnSpc>
                <a:spcPct val="150000"/>
              </a:lnSpc>
            </a:pPr>
            <a:r>
              <a:rPr lang="fi-FI" altLang="en-US"/>
              <a:t>User interface or representation part is  done with other technolgies.</a:t>
            </a:r>
          </a:p>
          <a:p>
            <a:pPr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DDAFC98-5B35-1518-31F7-038DF23EB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JSP is also a Servlet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A53F332-F825-C793-1471-94D7D53D5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AutoNum type="arabicPeriod"/>
            </a:pPr>
            <a:r>
              <a:rPr lang="en-US" altLang="en-US" sz="1800"/>
              <a:t>Jsp file is Written by the web page author </a:t>
            </a:r>
          </a:p>
          <a:p>
            <a:pPr eaLnBrk="1" hangingPunct="1">
              <a:buFontTx/>
              <a:buAutoNum type="arabicPeriod"/>
            </a:pPr>
            <a:endParaRPr lang="en-US" altLang="en-US" sz="1800"/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Jsp file is TRANSLATED to file.java by the container</a:t>
            </a:r>
          </a:p>
          <a:p>
            <a:pPr eaLnBrk="1" hangingPunct="1">
              <a:buFontTx/>
              <a:buAutoNum type="arabicPeriod"/>
            </a:pPr>
            <a:endParaRPr lang="en-US" altLang="en-US" sz="1800"/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File.java COMPILED to file.class container</a:t>
            </a:r>
          </a:p>
          <a:p>
            <a:pPr eaLnBrk="1" hangingPunct="1">
              <a:buFontTx/>
              <a:buAutoNum type="arabicPeriod"/>
            </a:pPr>
            <a:endParaRPr lang="en-US" altLang="en-US" sz="1800"/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File class is loaded  by the container an initialized as Servlet</a:t>
            </a:r>
          </a:p>
          <a:p>
            <a:pPr eaLnBrk="1" hangingPunct="1">
              <a:buFontTx/>
              <a:buAutoNum type="arabicPeriod"/>
            </a:pPr>
            <a:endParaRPr lang="en-US" altLang="en-US" sz="1800"/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The container instantiates the servlet and cause the servlets is jspInit() method</a:t>
            </a:r>
          </a:p>
          <a:p>
            <a:pPr eaLnBrk="1" hangingPunct="1">
              <a:buFontTx/>
              <a:buAutoNum type="arabicPeriod"/>
            </a:pPr>
            <a:endParaRPr lang="en-US" altLang="en-US" sz="1800"/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The container creates a new thread to handle the clients request and the servlets _jspService() method runs</a:t>
            </a:r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C84BF19-20CD-7CB0-4E32-96D249B45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solidFill>
                  <a:schemeClr val="tx1"/>
                </a:solidFill>
              </a:rPr>
              <a:t>JSP Life Cycle</a:t>
            </a:r>
            <a:endParaRPr lang="en-US" altLang="en-US">
              <a:solidFill>
                <a:srgbClr val="006666"/>
              </a:solidFill>
            </a:endParaRPr>
          </a:p>
        </p:txBody>
      </p:sp>
      <p:pic>
        <p:nvPicPr>
          <p:cNvPr id="51203" name="Picture 4" descr="20">
            <a:extLst>
              <a:ext uri="{FF2B5EF4-FFF2-40B4-BE49-F238E27FC236}">
                <a16:creationId xmlns:a16="http://schemas.microsoft.com/office/drawing/2014/main" id="{B266CD33-4508-10D2-CF2A-F6EC2CE8D0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19200"/>
            <a:ext cx="8001000" cy="5029200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BAE2AAFC-A76D-5413-B8E8-09B61AB86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Jsp Scripting</a:t>
            </a:r>
          </a:p>
        </p:txBody>
      </p:sp>
      <p:sp>
        <p:nvSpPr>
          <p:cNvPr id="53251" name="Content Placeholder 4">
            <a:extLst>
              <a:ext uri="{FF2B5EF4-FFF2-40B4-BE49-F238E27FC236}">
                <a16:creationId xmlns:a16="http://schemas.microsoft.com/office/drawing/2014/main" id="{FCA729C6-C405-1660-322B-1F8753B2AF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Scriptlets    </a:t>
            </a:r>
          </a:p>
          <a:p>
            <a:pPr lvl="1"/>
            <a:r>
              <a:rPr lang="en-US" altLang="en-US" sz="2000"/>
              <a:t>Similar to code placed inside the service method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&lt;%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out.println("Hello From Jsp Standard Scriptlet 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%&gt;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751F61CB-80CE-A699-C5CC-97CEC50C0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/>
              <a:t>JSTL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28448E1E-5112-4A58-FA15-E2CF1DC3A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Sun and JCP, initiated   the </a:t>
            </a:r>
            <a:r>
              <a:rPr lang="en-US" altLang="en-US" b="1"/>
              <a:t>JSP-Standard Tag Library </a:t>
            </a:r>
            <a:r>
              <a:rPr lang="en-US" altLang="en-US"/>
              <a:t>(JSTL) project.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The tag libraries are very elegant and simple to use, 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However non standard tags and there  proliferation creates lot of confusion among the developers 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JSTL was introduced in 2003, and  now incorporated into  JSP-2. 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It helps in taking away Java code! From jsp page .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It also provide a standard implementation for typical application functionality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Reusability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Avoid reinventing the wheel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7265-18A9-53C5-5968-8D9AC250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54C5-54D8-1184-AF2C-F3C751B2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&lt;dependency&gt; </a:t>
            </a:r>
          </a:p>
          <a:p>
            <a:r>
              <a:rPr lang="en-IN" dirty="0"/>
              <a:t>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jakarta.servlet.jsp.jstl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 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jakarta.servlet.jsp.jstl-api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 &lt;version&gt;3.0.0&lt;/version&gt; </a:t>
            </a:r>
          </a:p>
          <a:p>
            <a:r>
              <a:rPr lang="en-IN" dirty="0"/>
              <a:t>&lt;/dependency&gt; </a:t>
            </a:r>
          </a:p>
          <a:p>
            <a:endParaRPr lang="en-IN" dirty="0"/>
          </a:p>
          <a:p>
            <a:r>
              <a:rPr lang="en-IN" dirty="0"/>
              <a:t>&lt;dependency&gt; </a:t>
            </a:r>
          </a:p>
          <a:p>
            <a:r>
              <a:rPr lang="en-IN" dirty="0"/>
              <a:t>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org.glassfish.web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 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jakarta.servlet.jsp.jstl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 &lt;version&gt;3.0.1&lt;/version&gt; </a:t>
            </a:r>
          </a:p>
          <a:p>
            <a:r>
              <a:rPr lang="en-IN" dirty="0"/>
              <a:t>&lt;/dependency&gt; 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77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85BF48F-A0C9-D095-9217-2924BA631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572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</a:rPr>
              <a:t>Declaration of JSTL Tag Libraries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73913503-81C7-06B5-3C7B-169B31ED9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Core</a:t>
            </a:r>
          </a:p>
          <a:p>
            <a:pPr lvl="1" eaLnBrk="1" hangingPunct="1"/>
            <a:r>
              <a:rPr lang="en-US" altLang="en-US" sz="1800">
                <a:solidFill>
                  <a:srgbClr val="000000"/>
                </a:solidFill>
              </a:rPr>
              <a:t>&lt;%@ taglib prefix="c“ uri="http://java.sun.com/jsp/jstl/core" %&gt;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 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1800"/>
              <a:t>Delimiters are “</a:t>
            </a:r>
            <a:r>
              <a:rPr lang="en-US" altLang="en-US" sz="1800" b="1">
                <a:latin typeface="Courier New" panose="02070309020205020404" pitchFamily="49" charset="0"/>
              </a:rPr>
              <a:t>${</a:t>
            </a:r>
            <a:r>
              <a:rPr lang="en-US" altLang="en-US" sz="1800"/>
              <a:t>” and “</a:t>
            </a:r>
            <a:r>
              <a:rPr lang="en-US" altLang="en-US" sz="1800" b="1">
                <a:latin typeface="Courier New" panose="02070309020205020404" pitchFamily="49" charset="0"/>
              </a:rPr>
              <a:t>}</a:t>
            </a:r>
            <a:r>
              <a:rPr lang="en-US" altLang="en-US" sz="1800"/>
              <a:t>”</a:t>
            </a:r>
          </a:p>
          <a:p>
            <a:pPr eaLnBrk="1" hangingPunct="1"/>
            <a:r>
              <a:rPr lang="en-US" altLang="en-US" sz="1800"/>
              <a:t>The EL can only be used for specifying attribute values in JSTL tags</a:t>
            </a:r>
          </a:p>
          <a:p>
            <a:pPr lvl="1" algn="ctr"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&lt;c:out value=”${firstName}”/&gt;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Multiple expressions can be combined and mixed with static text (</a:t>
            </a:r>
            <a:r>
              <a:rPr lang="en-US" altLang="en-US" sz="1800" i="1"/>
              <a:t>i.e.</a:t>
            </a:r>
            <a:r>
              <a:rPr lang="en-US" altLang="en-US" sz="1800"/>
              <a:t>, implicit string concatenation)</a:t>
            </a:r>
          </a:p>
          <a:p>
            <a:pPr lvl="1" algn="ctr" eaLnBrk="1" hangingPunct="1"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lvl="1" algn="ctr"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&lt;c:out value=”Hello ${firstName} ${lastName}!”/&gt;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C588E751-22FB-70F8-EDF7-6B0032C42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&lt;c:out&gt; &amp; &lt;c:set&gt;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4A547F74-A5EE-1675-F1E8-63F07F2F82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&lt;%@ taglib uri="http://java.sun.com/jsp/jstl/core"  prefix="c"%&gt;</a:t>
            </a:r>
          </a:p>
          <a:p>
            <a:endParaRPr lang="en-US" altLang="en-US"/>
          </a:p>
          <a:p>
            <a:r>
              <a:rPr lang="en-US" altLang="en-US"/>
              <a:t>&lt;c:set var="message" value="JSTL Programming " scope="page"/&gt;</a:t>
            </a:r>
          </a:p>
          <a:p>
            <a:endParaRPr lang="en-US" altLang="en-US"/>
          </a:p>
          <a:p>
            <a:r>
              <a:rPr lang="en-US" altLang="en-US"/>
              <a:t>&lt;c:out value="${message}"/&gt;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807CC5D3-1800-F29B-B530-428895E13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Iterate over Objects in Scope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D2215AD0-8A93-D825-137F-27B3A77465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 &lt;c:forEach var="name" items="${sessionScope.nameList}"&gt;</a:t>
            </a:r>
          </a:p>
          <a:p>
            <a:pPr>
              <a:buFontTx/>
              <a:buNone/>
            </a:pPr>
            <a:r>
              <a:rPr lang="en-US" altLang="en-US"/>
              <a:t> &lt;c:out value="${name}"/&gt;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 &lt;/c:forEach&gt;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E440AB-2BF3-91A6-0355-1377E8EE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Listeners and filters</a:t>
            </a:r>
          </a:p>
        </p:txBody>
      </p:sp>
      <p:sp>
        <p:nvSpPr>
          <p:cNvPr id="83971" name="Text Placeholder 4">
            <a:extLst>
              <a:ext uri="{FF2B5EF4-FFF2-40B4-BE49-F238E27FC236}">
                <a16:creationId xmlns:a16="http://schemas.microsoft.com/office/drawing/2014/main" id="{795FC7AD-C9DB-B26F-4865-2D07F6926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18A2D4E8-CB2D-46E5-494B-E1408C8E6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Servlet Listeners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2A109C35-89A0-1E5B-7847-2B061A5F97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Monitoring  and reacting to events in a servlet’s life cycle can be done by defining listener objects </a:t>
            </a:r>
          </a:p>
          <a:p>
            <a:endParaRPr lang="en-US" altLang="en-US"/>
          </a:p>
          <a:p>
            <a:r>
              <a:rPr lang="en-US" altLang="en-US"/>
              <a:t>The Methods get invoked when life-cycle events occur. </a:t>
            </a:r>
          </a:p>
          <a:p>
            <a:endParaRPr lang="en-US" altLang="en-US" b="1"/>
          </a:p>
          <a:p>
            <a:r>
              <a:rPr lang="en-US" altLang="en-US" b="1" u="sng"/>
              <a:t>Defining the Listener Class</a:t>
            </a:r>
          </a:p>
          <a:p>
            <a:endParaRPr lang="en-US" altLang="en-US"/>
          </a:p>
          <a:p>
            <a:r>
              <a:rPr lang="en-US" altLang="en-US"/>
              <a:t>Defined as an implementation of a listener interface. </a:t>
            </a:r>
          </a:p>
          <a:p>
            <a:endParaRPr lang="en-US" altLang="en-US"/>
          </a:p>
          <a:p>
            <a:r>
              <a:rPr lang="en-US" altLang="en-US"/>
              <a:t>Created by implementing the  corresponding interface for a Particular event </a:t>
            </a:r>
          </a:p>
          <a:p>
            <a:pPr lvl="1"/>
            <a:endParaRPr lang="en-US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672F04A-E3AD-7E8C-07EF-E384CC469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solidFill>
                  <a:schemeClr val="tx1"/>
                </a:solidFill>
              </a:rPr>
              <a:t>Idea of Web Application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011445C-BC4D-2D31-6439-B5DA0A189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sz="1800"/>
              <a:t>Servlets, JSP pages, HTML files, utility classes, beans, tag libraries, etc. are bundled together in a single directory hierarchy or file</a:t>
            </a:r>
          </a:p>
          <a:p>
            <a:pPr eaLnBrk="1" hangingPunct="1"/>
            <a:r>
              <a:rPr lang="en-US" altLang="en-US" sz="1800"/>
              <a:t> </a:t>
            </a:r>
          </a:p>
          <a:p>
            <a:pPr eaLnBrk="1" hangingPunct="1"/>
            <a:r>
              <a:rPr lang="en-US" altLang="en-US" sz="1800"/>
              <a:t>Access to content in the Web app is always through a URL that has a common prefix</a:t>
            </a:r>
          </a:p>
          <a:p>
            <a:pPr lvl="1" eaLnBrk="1" hangingPunct="1"/>
            <a:endParaRPr lang="en-US" altLang="en-US" sz="1800"/>
          </a:p>
          <a:p>
            <a:pPr lvl="1" eaLnBrk="1" hangingPunct="1"/>
            <a:r>
              <a:rPr lang="en-US" altLang="en-US" sz="1800"/>
              <a:t>	– </a:t>
            </a:r>
            <a:r>
              <a:rPr lang="en-US" altLang="en-US" sz="1800">
                <a:hlinkClick r:id="rId3"/>
              </a:rPr>
              <a:t>http://host/webAppPrefix/abc</a:t>
            </a:r>
            <a:endParaRPr lang="en-US" altLang="en-US" sz="1800"/>
          </a:p>
          <a:p>
            <a:pPr lvl="1" eaLnBrk="1" hangingPunct="1"/>
            <a:endParaRPr lang="en-US" altLang="en-US" sz="1800"/>
          </a:p>
          <a:p>
            <a:pPr lvl="1" eaLnBrk="1" hangingPunct="1"/>
            <a:r>
              <a:rPr lang="en-US" altLang="en-US" sz="1800"/>
              <a:t>Many aspects of Web application behavior controlled through deployment descriptor- web.xml</a:t>
            </a:r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8FA60D25-513B-3118-A14E-8FFD286A3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Listner Interfaces and Event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9FAB-0782-E3AF-A6F7-EF4E7D38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Web context  - Initialization and   destruction</a:t>
            </a:r>
          </a:p>
          <a:p>
            <a:pPr lvl="1">
              <a:defRPr/>
            </a:pPr>
            <a:r>
              <a:rPr lang="en-US" sz="2000" dirty="0" err="1">
                <a:ea typeface="+mn-ea"/>
                <a:cs typeface="+mn-cs"/>
              </a:rPr>
              <a:t>ServletContextListener</a:t>
            </a:r>
            <a:r>
              <a:rPr lang="en-US" sz="2000" dirty="0">
                <a:ea typeface="+mn-ea"/>
                <a:cs typeface="+mn-cs"/>
              </a:rPr>
              <a:t> and  </a:t>
            </a:r>
            <a:r>
              <a:rPr lang="en-US" sz="2000" dirty="0" err="1">
                <a:ea typeface="+mn-ea"/>
                <a:cs typeface="+mn-cs"/>
              </a:rPr>
              <a:t>ServletContextEvent</a:t>
            </a: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Attribute added, removed, or replaced</a:t>
            </a:r>
          </a:p>
          <a:p>
            <a:pPr lvl="1">
              <a:defRPr/>
            </a:pPr>
            <a:r>
              <a:rPr lang="en-US" sz="1800" dirty="0" err="1">
                <a:ea typeface="+mn-ea"/>
                <a:cs typeface="+mn-cs"/>
              </a:rPr>
              <a:t>ServletContextAttributeListener</a:t>
            </a:r>
            <a:r>
              <a:rPr lang="en-US" sz="1800" dirty="0">
                <a:ea typeface="+mn-ea"/>
                <a:cs typeface="+mn-cs"/>
              </a:rPr>
              <a:t> and </a:t>
            </a:r>
            <a:r>
              <a:rPr lang="en-US" sz="1800" dirty="0" err="1">
                <a:ea typeface="+mn-ea"/>
                <a:cs typeface="+mn-cs"/>
              </a:rPr>
              <a:t>ServletContextAttributeEvent</a:t>
            </a:r>
            <a:endParaRPr lang="en-US" sz="1800" dirty="0">
              <a:ea typeface="+mn-ea"/>
              <a:cs typeface="+mn-cs"/>
            </a:endParaRP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Session Creation, invalidation, activation, </a:t>
            </a:r>
            <a:r>
              <a:rPr lang="en-US" b="1" dirty="0" err="1"/>
              <a:t>passivation</a:t>
            </a:r>
            <a:r>
              <a:rPr lang="en-US" b="1" dirty="0"/>
              <a:t>, and timeout</a:t>
            </a:r>
          </a:p>
          <a:p>
            <a:pPr lvl="1">
              <a:defRPr/>
            </a:pPr>
            <a:r>
              <a:rPr lang="en-US" sz="2000" dirty="0" err="1">
                <a:ea typeface="+mn-ea"/>
                <a:cs typeface="+mn-cs"/>
              </a:rPr>
              <a:t>HttpSessionListener</a:t>
            </a:r>
            <a:r>
              <a:rPr lang="en-US" sz="2000" dirty="0">
                <a:ea typeface="+mn-ea"/>
                <a:cs typeface="+mn-cs"/>
              </a:rPr>
              <a:t>,  </a:t>
            </a:r>
            <a:r>
              <a:rPr lang="en-US" sz="2000" dirty="0" err="1">
                <a:ea typeface="+mn-ea"/>
                <a:cs typeface="+mn-cs"/>
              </a:rPr>
              <a:t>HttpSessionActivationListener</a:t>
            </a:r>
            <a:r>
              <a:rPr lang="en-US" sz="2000" dirty="0">
                <a:ea typeface="+mn-ea"/>
                <a:cs typeface="+mn-cs"/>
              </a:rPr>
              <a:t>, and </a:t>
            </a:r>
            <a:r>
              <a:rPr lang="en-US" sz="2000" dirty="0" err="1">
                <a:ea typeface="+mn-ea"/>
                <a:cs typeface="+mn-cs"/>
              </a:rPr>
              <a:t>HttpSessionEvent</a:t>
            </a: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r>
              <a:rPr lang="en-US" b="1" dirty="0"/>
              <a:t>Attribute added, removed, or replaced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sz="2000" dirty="0" err="1"/>
              <a:t>HttpSessionAttributeListener</a:t>
            </a:r>
            <a:r>
              <a:rPr lang="en-US" sz="2000" dirty="0"/>
              <a:t> and </a:t>
            </a:r>
            <a:r>
              <a:rPr lang="en-US" sz="2000" dirty="0" err="1"/>
              <a:t>HttpSessionBindingEvent</a:t>
            </a:r>
            <a:endParaRPr 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8807A592-574C-EF01-FC60-CCC378F32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Listeter Interface and Event classes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3031-0F2E-88FF-2876-C452D51AF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Request  - request start  and process 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sz="2000" dirty="0" err="1">
                <a:ea typeface="+mn-ea"/>
                <a:cs typeface="+mn-cs"/>
              </a:rPr>
              <a:t>ServletRequestListener</a:t>
            </a:r>
            <a:r>
              <a:rPr lang="en-US" sz="2000" dirty="0">
                <a:ea typeface="+mn-ea"/>
                <a:cs typeface="+mn-cs"/>
              </a:rPr>
              <a:t> and </a:t>
            </a:r>
            <a:r>
              <a:rPr lang="en-US" sz="2000" dirty="0" err="1">
                <a:ea typeface="+mn-ea"/>
                <a:cs typeface="+mn-cs"/>
              </a:rPr>
              <a:t>ServletRequestEvent</a:t>
            </a: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Attribute added, removed, or replaced</a:t>
            </a:r>
          </a:p>
          <a:p>
            <a:pPr lvl="1"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sz="2000" dirty="0" err="1">
                <a:ea typeface="+mn-ea"/>
                <a:cs typeface="+mn-cs"/>
              </a:rPr>
              <a:t>ServletRequestAttributeListener</a:t>
            </a:r>
            <a:r>
              <a:rPr lang="en-US" sz="2000" dirty="0">
                <a:ea typeface="+mn-ea"/>
                <a:cs typeface="+mn-cs"/>
              </a:rPr>
              <a:t>   and  </a:t>
            </a:r>
          </a:p>
          <a:p>
            <a:pPr lvl="1">
              <a:defRPr/>
            </a:pPr>
            <a:r>
              <a:rPr lang="en-US" sz="2000" dirty="0" err="1">
                <a:ea typeface="+mn-ea"/>
                <a:cs typeface="+mn-cs"/>
              </a:rPr>
              <a:t>ServletRequestAttributeEvent</a:t>
            </a:r>
            <a:endParaRPr lang="en-US" sz="20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6BA7ECEE-9353-77C3-FE81-4999E86E5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25438"/>
            <a:ext cx="8229600" cy="457200"/>
          </a:xfrm>
        </p:spPr>
        <p:txBody>
          <a:bodyPr/>
          <a:lstStyle/>
          <a:p>
            <a:r>
              <a:rPr lang="en-US" altLang="en-US"/>
              <a:t>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FCEA-217E-6473-C30B-0FC9F60DF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lvl="1">
              <a:buFontTx/>
              <a:buNone/>
              <a:defRPr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</a:rPr>
              <a:t>@WebListener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public class </a:t>
            </a:r>
            <a:r>
              <a:rPr lang="en-US" sz="2000" b="1" dirty="0" err="1">
                <a:ea typeface="+mn-ea"/>
                <a:cs typeface="+mn-cs"/>
              </a:rPr>
              <a:t>ContextListener</a:t>
            </a:r>
            <a:r>
              <a:rPr lang="en-US" sz="2000" b="1" dirty="0">
                <a:ea typeface="+mn-ea"/>
                <a:cs typeface="+mn-cs"/>
              </a:rPr>
              <a:t> implements </a:t>
            </a:r>
            <a:r>
              <a:rPr lang="en-US" sz="2000" b="1" dirty="0" err="1">
                <a:ea typeface="+mn-ea"/>
                <a:cs typeface="+mn-cs"/>
              </a:rPr>
              <a:t>ServletContextListener</a:t>
            </a:r>
            <a:r>
              <a:rPr lang="en-US" sz="2000" b="1" dirty="0">
                <a:ea typeface="+mn-ea"/>
                <a:cs typeface="+mn-cs"/>
              </a:rPr>
              <a:t> {</a:t>
            </a:r>
          </a:p>
          <a:p>
            <a:pPr lvl="2">
              <a:buFontTx/>
              <a:buNone/>
              <a:defRPr/>
            </a:pPr>
            <a:endParaRPr lang="en-US" sz="1800" dirty="0">
              <a:ea typeface="+mn-ea"/>
              <a:cs typeface="+mn-cs"/>
            </a:endParaRPr>
          </a:p>
          <a:p>
            <a:pPr lvl="2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Logger log = </a:t>
            </a:r>
            <a:r>
              <a:rPr lang="en-US" sz="1800" dirty="0" err="1">
                <a:ea typeface="+mn-ea"/>
                <a:cs typeface="+mn-cs"/>
              </a:rPr>
              <a:t>Logger.</a:t>
            </a:r>
            <a:r>
              <a:rPr lang="en-US" sz="1800" i="1" dirty="0" err="1">
                <a:ea typeface="+mn-ea"/>
                <a:cs typeface="+mn-cs"/>
              </a:rPr>
              <a:t>getRootLogger</a:t>
            </a:r>
            <a:r>
              <a:rPr lang="en-US" sz="1800" i="1" dirty="0">
                <a:ea typeface="+mn-ea"/>
                <a:cs typeface="+mn-cs"/>
              </a:rPr>
              <a:t>();</a:t>
            </a:r>
          </a:p>
          <a:p>
            <a:pPr lvl="2">
              <a:buFontTx/>
              <a:buNone/>
              <a:defRPr/>
            </a:pPr>
            <a:endParaRPr lang="en-US" sz="1800" i="1" dirty="0">
              <a:ea typeface="+mn-ea"/>
              <a:cs typeface="+mn-cs"/>
            </a:endParaRPr>
          </a:p>
          <a:p>
            <a:pPr lvl="2">
              <a:buFontTx/>
              <a:buNone/>
              <a:defRPr/>
            </a:pPr>
            <a:r>
              <a:rPr lang="en-US" sz="1800" b="1" dirty="0">
                <a:ea typeface="+mn-ea"/>
                <a:cs typeface="+mn-cs"/>
              </a:rPr>
              <a:t>public void </a:t>
            </a:r>
            <a:r>
              <a:rPr lang="en-US" sz="1800" b="1" dirty="0" err="1">
                <a:ea typeface="+mn-ea"/>
                <a:cs typeface="+mn-cs"/>
              </a:rPr>
              <a:t>contextInitialized</a:t>
            </a:r>
            <a:r>
              <a:rPr lang="en-US" sz="1800" b="1" dirty="0">
                <a:ea typeface="+mn-ea"/>
                <a:cs typeface="+mn-cs"/>
              </a:rPr>
              <a:t>(</a:t>
            </a:r>
            <a:r>
              <a:rPr lang="en-US" sz="1800" b="1" dirty="0" err="1">
                <a:ea typeface="+mn-ea"/>
                <a:cs typeface="+mn-cs"/>
              </a:rPr>
              <a:t>ServletContextEvent</a:t>
            </a:r>
            <a:r>
              <a:rPr lang="en-US" sz="1800" b="1" dirty="0">
                <a:ea typeface="+mn-ea"/>
                <a:cs typeface="+mn-cs"/>
              </a:rPr>
              <a:t> </a:t>
            </a:r>
            <a:r>
              <a:rPr lang="en-US" sz="1800" b="1" dirty="0" err="1">
                <a:ea typeface="+mn-ea"/>
                <a:cs typeface="+mn-cs"/>
              </a:rPr>
              <a:t>sce</a:t>
            </a:r>
            <a:r>
              <a:rPr lang="en-US" sz="1800" b="1" dirty="0">
                <a:ea typeface="+mn-ea"/>
                <a:cs typeface="+mn-cs"/>
              </a:rPr>
              <a:t>) </a:t>
            </a:r>
            <a:r>
              <a:rPr lang="en-US" sz="1800" b="1" u="sng" dirty="0">
                <a:ea typeface="+mn-ea"/>
                <a:cs typeface="+mn-cs"/>
              </a:rPr>
              <a:t> { 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 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 log.info("Context </a:t>
            </a:r>
            <a:r>
              <a:rPr lang="en-US" sz="1800" dirty="0" err="1">
                <a:ea typeface="+mn-ea"/>
                <a:cs typeface="+mn-cs"/>
              </a:rPr>
              <a:t>Initialzed</a:t>
            </a:r>
            <a:r>
              <a:rPr lang="en-US" sz="1800" dirty="0">
                <a:ea typeface="+mn-ea"/>
                <a:cs typeface="+mn-cs"/>
              </a:rPr>
              <a:t>");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   </a:t>
            </a:r>
            <a:r>
              <a:rPr lang="en-US" sz="1800" dirty="0" err="1">
                <a:ea typeface="+mn-ea"/>
                <a:cs typeface="+mn-cs"/>
              </a:rPr>
              <a:t>ServletContext</a:t>
            </a:r>
            <a:r>
              <a:rPr lang="en-US" sz="1800" dirty="0">
                <a:ea typeface="+mn-ea"/>
                <a:cs typeface="+mn-cs"/>
              </a:rPr>
              <a:t> </a:t>
            </a:r>
            <a:r>
              <a:rPr lang="en-US" sz="1800" dirty="0" err="1">
                <a:ea typeface="+mn-ea"/>
                <a:cs typeface="+mn-cs"/>
              </a:rPr>
              <a:t>ctx</a:t>
            </a:r>
            <a:r>
              <a:rPr lang="en-US" sz="1800" dirty="0">
                <a:ea typeface="+mn-ea"/>
                <a:cs typeface="+mn-cs"/>
              </a:rPr>
              <a:t> = </a:t>
            </a:r>
            <a:r>
              <a:rPr lang="en-US" sz="1800" dirty="0" err="1">
                <a:ea typeface="+mn-ea"/>
                <a:cs typeface="+mn-cs"/>
              </a:rPr>
              <a:t>sce.getServletContext</a:t>
            </a:r>
            <a:r>
              <a:rPr lang="en-US" sz="1800" dirty="0">
                <a:ea typeface="+mn-ea"/>
                <a:cs typeface="+mn-cs"/>
              </a:rPr>
              <a:t>();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   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       log.info(“Context Info“+ </a:t>
            </a:r>
            <a:r>
              <a:rPr lang="en-US" sz="1800" dirty="0" err="1">
                <a:ea typeface="+mn-ea"/>
                <a:cs typeface="+mn-cs"/>
              </a:rPr>
              <a:t>ctx.toString</a:t>
            </a:r>
            <a:r>
              <a:rPr lang="en-US" sz="1800" dirty="0">
                <a:ea typeface="+mn-ea"/>
                <a:cs typeface="+mn-cs"/>
              </a:rPr>
              <a:t>());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   }  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}</a:t>
            </a:r>
          </a:p>
          <a:p>
            <a:pPr lvl="2">
              <a:buFontTx/>
              <a:buNone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3B3F339-AF2D-9E11-9E1C-D54F96510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Filters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53957FB-5A28-AD7E-49CB-980D31C96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Transform the content of HTTP requests, response, and header information</a:t>
            </a:r>
          </a:p>
          <a:p>
            <a:endParaRPr lang="en-US" altLang="en-US"/>
          </a:p>
          <a:p>
            <a:r>
              <a:rPr lang="en-US" altLang="en-US"/>
              <a:t>Do not generally create response or responding to requests</a:t>
            </a:r>
          </a:p>
          <a:p>
            <a:endParaRPr lang="en-US" altLang="en-US"/>
          </a:p>
          <a:p>
            <a:r>
              <a:rPr lang="en-US" altLang="en-US"/>
              <a:t>Attached to one or more servlets or JSP</a:t>
            </a:r>
          </a:p>
          <a:p>
            <a:endParaRPr lang="en-US" altLang="en-US"/>
          </a:p>
          <a:p>
            <a:r>
              <a:rPr lang="en-US" altLang="en-US"/>
              <a:t>Modify or adapt the request/response for a resource</a:t>
            </a:r>
          </a:p>
          <a:p>
            <a:endParaRPr lang="en-US" altLang="en-US"/>
          </a:p>
          <a:p>
            <a:r>
              <a:rPr lang="en-US" altLang="en-US"/>
              <a:t>Act on dynamic or static content – web resources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2355ADA-5A44-39F4-C803-700A447AC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457200"/>
          </a:xfrm>
        </p:spPr>
        <p:txBody>
          <a:bodyPr/>
          <a:lstStyle/>
          <a:p>
            <a:r>
              <a:rPr lang="en-US" altLang="en-US" sz="2800"/>
              <a:t>Examples of Filters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DEAE1452-CF79-1C19-DE95-A7B448C9B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2400"/>
              <a:t>Examples of Filters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 Authentication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Blocking requests based on user identity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2400"/>
              <a:t>Logging and auditing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 Tracking user of a web application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2400"/>
              <a:t>Image conversion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Scaling maps, and so on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 sz="2400"/>
              <a:t>Localization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Targeting the request and response to a particular locale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BA905F9-A7F5-81D4-202E-006FC47D8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Uses 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29B3D5D-F307-AAA7-9FBC-CB5559267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Access a resource before a request is invoked</a:t>
            </a:r>
          </a:p>
          <a:p>
            <a:endParaRPr lang="en-US" altLang="en-US"/>
          </a:p>
          <a:p>
            <a:r>
              <a:rPr lang="en-US" altLang="en-US"/>
              <a:t>Process a request before it is invoked</a:t>
            </a:r>
          </a:p>
          <a:p>
            <a:endParaRPr lang="en-US" altLang="en-US"/>
          </a:p>
          <a:p>
            <a:r>
              <a:rPr lang="en-US" altLang="en-US"/>
              <a:t>Modify request headers and data</a:t>
            </a:r>
          </a:p>
          <a:p>
            <a:endParaRPr lang="en-US" altLang="en-US"/>
          </a:p>
          <a:p>
            <a:r>
              <a:rPr lang="en-US" altLang="en-US"/>
              <a:t>Modify response headers and data before sending them to client</a:t>
            </a:r>
          </a:p>
          <a:p>
            <a:endParaRPr lang="en-US" altLang="en-US"/>
          </a:p>
          <a:p>
            <a:r>
              <a:rPr lang="en-US" altLang="en-US"/>
              <a:t>Intercept an invocation of a resource</a:t>
            </a:r>
          </a:p>
          <a:p>
            <a:endParaRPr lang="en-US" altLang="en-US"/>
          </a:p>
          <a:p>
            <a:r>
              <a:rPr lang="en-US" altLang="en-US"/>
              <a:t>Act on a servlet, or servlets or static content by one or more filters in a specific order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17C8C508-C49E-203E-891C-1C0D57B33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Specifying Filter Mappings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92163" name="Content Placeholder 2">
            <a:extLst>
              <a:ext uri="{FF2B5EF4-FFF2-40B4-BE49-F238E27FC236}">
                <a16:creationId xmlns:a16="http://schemas.microsoft.com/office/drawing/2014/main" id="{C192B9D9-542D-07C8-11DB-E5F894BB3A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web container uses filter mappings to decide how to apply filters to web resources. </a:t>
            </a:r>
          </a:p>
          <a:p>
            <a:endParaRPr lang="en-US" altLang="en-US"/>
          </a:p>
          <a:p>
            <a:r>
              <a:rPr lang="en-US" altLang="en-US"/>
              <a:t>A filter Mapping matches a filter to a web component by name, or to web resources by URL pattern.</a:t>
            </a:r>
          </a:p>
          <a:p>
            <a:endParaRPr lang="en-US" altLang="en-US"/>
          </a:p>
          <a:p>
            <a:pPr lvl="1"/>
            <a:r>
              <a:rPr lang="en-US" altLang="en-US" sz="2000"/>
              <a:t>Filter is mapped by annotating filter class with @WebFilter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@WebFilter("/*")</a:t>
            </a:r>
          </a:p>
          <a:p>
            <a:pPr lvl="1">
              <a:buFontTx/>
              <a:buNone/>
            </a:pPr>
            <a:r>
              <a:rPr lang="en-US" altLang="en-US" sz="2000"/>
              <a:t>public class MyFilter implements Filter {</a:t>
            </a:r>
          </a:p>
          <a:p>
            <a:pPr lvl="1">
              <a:buFontTx/>
              <a:buNone/>
            </a:pPr>
            <a:r>
              <a:rPr lang="en-US" altLang="en-US" sz="2000"/>
              <a:t>    ...</a:t>
            </a:r>
          </a:p>
          <a:p>
            <a:pPr lvl="1">
              <a:buFontTx/>
              <a:buNone/>
            </a:pPr>
            <a:r>
              <a:rPr lang="en-US" altLang="en-US" sz="2000"/>
              <a:t>}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915FFAE3-FEB5-ACA1-FB38-E3ACBF752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Steps to Create Filters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0A1661F1-C6E6-CBBF-7A09-86A0E235F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Create a class that implements the Filter interface</a:t>
            </a:r>
          </a:p>
          <a:p>
            <a:pPr lvl="1"/>
            <a:r>
              <a:rPr lang="en-US" altLang="en-US" sz="2000"/>
              <a:t>Implement three methods doFilter(), init(), and destroy()</a:t>
            </a:r>
          </a:p>
          <a:p>
            <a:pPr lvl="1"/>
            <a:endParaRPr lang="en-US" altLang="en-US" sz="2000"/>
          </a:p>
          <a:p>
            <a:r>
              <a:rPr lang="en-US" altLang="en-US"/>
              <a:t>Put filtering behavior in doFilter() method</a:t>
            </a:r>
          </a:p>
          <a:p>
            <a:endParaRPr lang="en-US" altLang="en-US"/>
          </a:p>
          <a:p>
            <a:r>
              <a:rPr lang="en-US" altLang="en-US"/>
              <a:t>Call doFilter() method of FilterChain object</a:t>
            </a:r>
          </a:p>
          <a:p>
            <a:pPr lvl="1"/>
            <a:r>
              <a:rPr lang="en-US" altLang="en-US" sz="2000"/>
              <a:t>When doFilter() is invoked from FilterChain object, the next associated filter is invoked</a:t>
            </a:r>
          </a:p>
          <a:p>
            <a:pPr lvl="1"/>
            <a:r>
              <a:rPr lang="en-US" altLang="en-US" sz="2000"/>
              <a:t>If no other filter is associated, servlets/JSP themselves invoked</a:t>
            </a:r>
          </a:p>
          <a:p>
            <a:endParaRPr lang="en-US" altLang="en-US" sz="1800"/>
          </a:p>
          <a:p>
            <a:pPr lvl="1"/>
            <a:endParaRPr lang="en-US" altLang="en-US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1">
            <a:extLst>
              <a:ext uri="{FF2B5EF4-FFF2-40B4-BE49-F238E27FC236}">
                <a16:creationId xmlns:a16="http://schemas.microsoft.com/office/drawing/2014/main" id="{6AB7C92F-E2C5-3962-61BA-BD032BFEB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E0BB1-0C18-95B9-ED19-44B02046D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altLang="en-US" sz="2000" dirty="0"/>
              <a:t>@WebFilter("/*")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public class </a:t>
            </a:r>
            <a:r>
              <a:rPr lang="en-US" sz="2000" b="1" dirty="0" err="1">
                <a:ea typeface="+mn-ea"/>
                <a:cs typeface="+mn-cs"/>
              </a:rPr>
              <a:t>LogFilter</a:t>
            </a:r>
            <a:r>
              <a:rPr lang="en-US" sz="2000" b="1" dirty="0">
                <a:ea typeface="+mn-ea"/>
                <a:cs typeface="+mn-cs"/>
              </a:rPr>
              <a:t> implements Filter {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Logger log = </a:t>
            </a:r>
            <a:r>
              <a:rPr lang="en-US" sz="2000" dirty="0" err="1">
                <a:ea typeface="+mn-ea"/>
                <a:cs typeface="+mn-cs"/>
              </a:rPr>
              <a:t>Logger.</a:t>
            </a:r>
            <a:r>
              <a:rPr lang="en-US" sz="2000" i="1" dirty="0" err="1">
                <a:ea typeface="+mn-ea"/>
                <a:cs typeface="+mn-cs"/>
              </a:rPr>
              <a:t>getRootLogger</a:t>
            </a:r>
            <a:r>
              <a:rPr lang="en-US" sz="2000" i="1" dirty="0"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public void </a:t>
            </a:r>
            <a:r>
              <a:rPr lang="en-US" sz="2000" b="1" dirty="0" err="1">
                <a:ea typeface="+mn-ea"/>
                <a:cs typeface="+mn-cs"/>
              </a:rPr>
              <a:t>doFilter</a:t>
            </a:r>
            <a:r>
              <a:rPr lang="en-US" sz="2000" b="1" dirty="0">
                <a:ea typeface="+mn-ea"/>
                <a:cs typeface="+mn-cs"/>
              </a:rPr>
              <a:t>(</a:t>
            </a:r>
            <a:r>
              <a:rPr lang="en-US" sz="2000" b="1" dirty="0" err="1">
                <a:ea typeface="+mn-ea"/>
                <a:cs typeface="+mn-cs"/>
              </a:rPr>
              <a:t>ServletRequest</a:t>
            </a:r>
            <a:r>
              <a:rPr lang="en-US" sz="2000" b="1" dirty="0">
                <a:ea typeface="+mn-ea"/>
                <a:cs typeface="+mn-cs"/>
              </a:rPr>
              <a:t> request, </a:t>
            </a:r>
            <a:r>
              <a:rPr lang="en-US" sz="2000" b="1" dirty="0" err="1">
                <a:ea typeface="+mn-ea"/>
                <a:cs typeface="+mn-cs"/>
              </a:rPr>
              <a:t>ServletResponse</a:t>
            </a:r>
            <a:r>
              <a:rPr lang="en-US" sz="2000" b="1" dirty="0">
                <a:ea typeface="+mn-ea"/>
                <a:cs typeface="+mn-cs"/>
              </a:rPr>
              <a:t> response, </a:t>
            </a:r>
            <a:r>
              <a:rPr lang="en-US" sz="2000" b="1" dirty="0" err="1">
                <a:ea typeface="+mn-ea"/>
                <a:cs typeface="+mn-cs"/>
              </a:rPr>
              <a:t>FilterChain</a:t>
            </a:r>
            <a:r>
              <a:rPr lang="en-US" sz="2000" b="1" dirty="0">
                <a:ea typeface="+mn-ea"/>
                <a:cs typeface="+mn-cs"/>
              </a:rPr>
              <a:t> chain) throws </a:t>
            </a:r>
            <a:r>
              <a:rPr lang="en-US" sz="2000" b="1" dirty="0" err="1">
                <a:ea typeface="+mn-ea"/>
                <a:cs typeface="+mn-cs"/>
              </a:rPr>
              <a:t>IOException</a:t>
            </a:r>
            <a:r>
              <a:rPr lang="en-US" sz="2000" b="1" dirty="0">
                <a:ea typeface="+mn-ea"/>
                <a:cs typeface="+mn-cs"/>
              </a:rPr>
              <a:t>, </a:t>
            </a:r>
            <a:r>
              <a:rPr lang="en-US" sz="2000" b="1" dirty="0" err="1">
                <a:ea typeface="+mn-ea"/>
                <a:cs typeface="+mn-cs"/>
              </a:rPr>
              <a:t>ServletException</a:t>
            </a:r>
            <a:r>
              <a:rPr lang="en-US" sz="2000" b="1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endParaRPr lang="en-US" sz="2000" b="1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log.info("Log filter  PRE CALLED ");</a:t>
            </a:r>
            <a:endParaRPr lang="en-US" sz="2000" b="1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chain.doFilter</a:t>
            </a:r>
            <a:r>
              <a:rPr lang="en-US" sz="2000" dirty="0">
                <a:ea typeface="+mn-ea"/>
                <a:cs typeface="+mn-cs"/>
              </a:rPr>
              <a:t>(request, response);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log.info("Log filter </a:t>
            </a:r>
            <a:r>
              <a:rPr lang="en-US" sz="2000" dirty="0"/>
              <a:t>POST CALLED </a:t>
            </a:r>
            <a:r>
              <a:rPr lang="en-US" sz="2000" dirty="0">
                <a:ea typeface="+mn-ea"/>
                <a:cs typeface="+mn-cs"/>
              </a:rPr>
              <a:t>");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1E619BE-6C6C-9E70-28F6-CF3957023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95313"/>
            <a:ext cx="7086600" cy="311150"/>
          </a:xfrm>
        </p:spPr>
        <p:txBody>
          <a:bodyPr/>
          <a:lstStyle/>
          <a:p>
            <a:pPr eaLnBrk="1" hangingPunct="1"/>
            <a:r>
              <a:rPr lang="en-US" altLang="en-US" sz="2000">
                <a:solidFill>
                  <a:schemeClr val="tx1"/>
                </a:solidFill>
              </a:rPr>
              <a:t>APPLICATION SERVER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1BC6FD-1A23-E9CF-4B2D-D972B4FE6C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4724400"/>
          </a:xfrm>
        </p:spPr>
        <p:txBody>
          <a:bodyPr/>
          <a:lstStyle/>
          <a:p>
            <a:pPr eaLnBrk="1" hangingPunct="1"/>
            <a:r>
              <a:rPr lang="en-US" altLang="en-US" sz="1800"/>
              <a:t>A  server computer on a computer network dedicated to running certain software applications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A software engine that delivers applications to client computers. 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Should handle most, if not all, of the business logic and data access of the application.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Ease of application development and centralization. 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Ex: Weblogic Server, WebSphere, JBOSS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>
            <a:extLst>
              <a:ext uri="{FF2B5EF4-FFF2-40B4-BE49-F238E27FC236}">
                <a16:creationId xmlns:a16="http://schemas.microsoft.com/office/drawing/2014/main" id="{52D527E3-A49B-9C16-6BE9-07C349FC3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81400"/>
            <a:ext cx="1447800" cy="1905000"/>
          </a:xfrm>
          <a:prstGeom prst="cube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WEB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server</a:t>
            </a:r>
          </a:p>
        </p:txBody>
      </p:sp>
      <p:sp>
        <p:nvSpPr>
          <p:cNvPr id="11267" name="AutoShape 3">
            <a:extLst>
              <a:ext uri="{FF2B5EF4-FFF2-40B4-BE49-F238E27FC236}">
                <a16:creationId xmlns:a16="http://schemas.microsoft.com/office/drawing/2014/main" id="{9FF03A49-7663-65A0-56E7-407D4C3DF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76600"/>
            <a:ext cx="1143000" cy="1371600"/>
          </a:xfrm>
          <a:prstGeom prst="cube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App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server</a:t>
            </a:r>
          </a:p>
        </p:txBody>
      </p:sp>
      <p:sp>
        <p:nvSpPr>
          <p:cNvPr id="11268" name="AutoShape 4">
            <a:extLst>
              <a:ext uri="{FF2B5EF4-FFF2-40B4-BE49-F238E27FC236}">
                <a16:creationId xmlns:a16="http://schemas.microsoft.com/office/drawing/2014/main" id="{9DF36469-B12D-2855-92E4-8B1396104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91200"/>
            <a:ext cx="1066800" cy="838200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dB</a:t>
            </a:r>
          </a:p>
        </p:txBody>
      </p:sp>
      <p:sp>
        <p:nvSpPr>
          <p:cNvPr id="11269" name="Line 5">
            <a:extLst>
              <a:ext uri="{FF2B5EF4-FFF2-40B4-BE49-F238E27FC236}">
                <a16:creationId xmlns:a16="http://schemas.microsoft.com/office/drawing/2014/main" id="{055789CA-20A4-B11E-8705-26EBCE3BE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648200"/>
            <a:ext cx="0" cy="1295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C78D7296-7EBB-EDB8-CBF1-0E2C28EA9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2362200" cy="1905000"/>
          </a:xfr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Client</a:t>
            </a:r>
          </a:p>
          <a:p>
            <a:pPr algn="ctr" eaLnBrk="1" hangingPunct="1">
              <a:buFontTx/>
              <a:buNone/>
            </a:pPr>
            <a:r>
              <a:rPr lang="en-US" altLang="en-US"/>
              <a:t>(Browser)</a:t>
            </a:r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98D25614-FFB0-D339-9765-1B879D242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657600"/>
            <a:ext cx="14478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3A4C09FB-FA44-CB8A-A31C-5497814B4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91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html</a:t>
            </a:r>
          </a:p>
        </p:txBody>
      </p:sp>
      <p:sp>
        <p:nvSpPr>
          <p:cNvPr id="11273" name="Line 9">
            <a:extLst>
              <a:ext uri="{FF2B5EF4-FFF2-40B4-BE49-F238E27FC236}">
                <a16:creationId xmlns:a16="http://schemas.microsoft.com/office/drawing/2014/main" id="{6835AC62-7FE7-8F89-F4C5-6EBA6033E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438400"/>
            <a:ext cx="49530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stealth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0">
            <a:extLst>
              <a:ext uri="{FF2B5EF4-FFF2-40B4-BE49-F238E27FC236}">
                <a16:creationId xmlns:a16="http://schemas.microsoft.com/office/drawing/2014/main" id="{0F4B99CA-80F6-1DB3-9365-F79458CB89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343400"/>
            <a:ext cx="2286000" cy="76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EE355437-385A-7D56-E49B-CD2F3C7E7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981200"/>
            <a:ext cx="3543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Client calls a program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server returns the Response</a:t>
            </a:r>
          </a:p>
        </p:txBody>
      </p:sp>
      <p:sp>
        <p:nvSpPr>
          <p:cNvPr id="11276" name="Line 12">
            <a:extLst>
              <a:ext uri="{FF2B5EF4-FFF2-40B4-BE49-F238E27FC236}">
                <a16:creationId xmlns:a16="http://schemas.microsoft.com/office/drawing/2014/main" id="{7EA59413-9855-119F-001E-CEF4D6DA4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334000"/>
            <a:ext cx="23622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B097F39-FF90-0AF7-DF35-65F2C0036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98475"/>
            <a:ext cx="6705600" cy="388938"/>
          </a:xfrm>
        </p:spPr>
        <p:txBody>
          <a:bodyPr/>
          <a:lstStyle/>
          <a:p>
            <a:pPr eaLnBrk="1" hangingPunct="1"/>
            <a:r>
              <a:rPr lang="en-GB" altLang="en-US" sz="2000">
                <a:solidFill>
                  <a:schemeClr val="tx1"/>
                </a:solidFill>
              </a:rPr>
              <a:t>Java Servlets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5A1716F-CAE1-5AD6-EDC5-A6C184BD6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820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/>
              <a:t>Released in 1997 , used to Create web pages with dynamic content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Standard, server-side Java application that extends the capabilities of a Web Server.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Mapped to URLs  and Deployed in a Web container of an application server which provides a runtime environment for servlets.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Executed when the J2EE application server receives a client request that is passed to the Web container, which in turn invokes the servlet.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Platform and server independent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/>
          </a:p>
          <a:p>
            <a:pPr lvl="2" eaLnBrk="1" hangingPunct="1">
              <a:lnSpc>
                <a:spcPct val="80000"/>
              </a:lnSpc>
            </a:pPr>
            <a:endParaRPr lang="en-GB" altLang="en-US" sz="1800"/>
          </a:p>
          <a:p>
            <a:pPr lvl="2" eaLnBrk="1" hangingPunct="1">
              <a:lnSpc>
                <a:spcPct val="80000"/>
              </a:lnSpc>
            </a:pPr>
            <a:endParaRPr lang="en-GB" altLang="en-US" sz="18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F784A04-6334-0AC2-D64B-0FBD8E6E8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Request and  Response</a:t>
            </a: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1B41446A-9C6F-80D6-CBF0-0D27B2427D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447800"/>
            <a:ext cx="6172200" cy="42672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ADBB8E4-5F16-EAB6-AA56-39D14A14F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49263"/>
            <a:ext cx="7010400" cy="341312"/>
          </a:xfrm>
        </p:spPr>
        <p:txBody>
          <a:bodyPr/>
          <a:lstStyle/>
          <a:p>
            <a:pPr eaLnBrk="1" hangingPunct="1"/>
            <a:r>
              <a:rPr lang="en-US" altLang="en-US" sz="2000">
                <a:solidFill>
                  <a:schemeClr val="tx1"/>
                </a:solidFill>
              </a:rPr>
              <a:t>Web Apps with Servlets</a:t>
            </a:r>
          </a:p>
        </p:txBody>
      </p:sp>
      <p:pic>
        <p:nvPicPr>
          <p:cNvPr id="16387" name="Picture 3" descr="index_rack_010604">
            <a:extLst>
              <a:ext uri="{FF2B5EF4-FFF2-40B4-BE49-F238E27FC236}">
                <a16:creationId xmlns:a16="http://schemas.microsoft.com/office/drawing/2014/main" id="{48785FF1-112A-3ADB-1FDF-8B383C150B5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97275" y="2089150"/>
            <a:ext cx="1127125" cy="2895600"/>
          </a:xfrm>
        </p:spPr>
      </p:pic>
      <p:pic>
        <p:nvPicPr>
          <p:cNvPr id="16388" name="Picture 4" descr="images-1">
            <a:extLst>
              <a:ext uri="{FF2B5EF4-FFF2-40B4-BE49-F238E27FC236}">
                <a16:creationId xmlns:a16="http://schemas.microsoft.com/office/drawing/2014/main" id="{C4AB0FCA-19F0-7E8B-18C7-A7DE6B9234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770188"/>
            <a:ext cx="1333500" cy="1163637"/>
          </a:xfrm>
        </p:spPr>
      </p:pic>
      <p:grpSp>
        <p:nvGrpSpPr>
          <p:cNvPr id="16389" name="Group 5">
            <a:extLst>
              <a:ext uri="{FF2B5EF4-FFF2-40B4-BE49-F238E27FC236}">
                <a16:creationId xmlns:a16="http://schemas.microsoft.com/office/drawing/2014/main" id="{74963498-42AD-23C3-B547-78EB095AFDEC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4572000"/>
            <a:ext cx="1371600" cy="990600"/>
            <a:chOff x="1632" y="2784"/>
            <a:chExt cx="864" cy="624"/>
          </a:xfrm>
        </p:grpSpPr>
        <p:sp>
          <p:nvSpPr>
            <p:cNvPr id="16403" name="Rectangle 6">
              <a:extLst>
                <a:ext uri="{FF2B5EF4-FFF2-40B4-BE49-F238E27FC236}">
                  <a16:creationId xmlns:a16="http://schemas.microsoft.com/office/drawing/2014/main" id="{0DEC6F45-4FE3-CCD5-0A00-602FDD8F9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784"/>
              <a:ext cx="864" cy="62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Garamond" panose="02020404030301010803" pitchFamily="18" charset="0"/>
              </a:endParaRPr>
            </a:p>
          </p:txBody>
        </p:sp>
        <p:sp>
          <p:nvSpPr>
            <p:cNvPr id="16404" name="Text Box 7">
              <a:extLst>
                <a:ext uri="{FF2B5EF4-FFF2-40B4-BE49-F238E27FC236}">
                  <a16:creationId xmlns:a16="http://schemas.microsoft.com/office/drawing/2014/main" id="{44A87822-4980-B5A4-62E2-1AD9C8127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830"/>
              <a:ext cx="82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bg2"/>
                  </a:solidFill>
                </a:rPr>
                <a:t>HEADERS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1">
                <a:solidFill>
                  <a:schemeClr val="bg2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bg2"/>
                  </a:solidFill>
                </a:rPr>
                <a:t>BODY</a:t>
              </a:r>
            </a:p>
          </p:txBody>
        </p:sp>
      </p:grpSp>
      <p:sp>
        <p:nvSpPr>
          <p:cNvPr id="16390" name="Rectangle 8">
            <a:extLst>
              <a:ext uri="{FF2B5EF4-FFF2-40B4-BE49-F238E27FC236}">
                <a16:creationId xmlns:a16="http://schemas.microsoft.com/office/drawing/2014/main" id="{4D224912-CDC6-41CE-EABB-C08719CEA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752600"/>
            <a:ext cx="3200400" cy="39624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Garamond" panose="02020404030301010803" pitchFamily="18" charset="0"/>
            </a:endParaRPr>
          </a:p>
        </p:txBody>
      </p:sp>
      <p:sp>
        <p:nvSpPr>
          <p:cNvPr id="16391" name="Oval 9">
            <a:extLst>
              <a:ext uri="{FF2B5EF4-FFF2-40B4-BE49-F238E27FC236}">
                <a16:creationId xmlns:a16="http://schemas.microsoft.com/office/drawing/2014/main" id="{71B437B5-B4C8-E57F-FB3C-1E185216F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076450"/>
            <a:ext cx="914400" cy="9144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/>
          </a:p>
        </p:txBody>
      </p:sp>
      <p:sp>
        <p:nvSpPr>
          <p:cNvPr id="16392" name="Oval 10">
            <a:extLst>
              <a:ext uri="{FF2B5EF4-FFF2-40B4-BE49-F238E27FC236}">
                <a16:creationId xmlns:a16="http://schemas.microsoft.com/office/drawing/2014/main" id="{8E144069-2E48-7A9C-AC6F-2AE27340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076450"/>
            <a:ext cx="914400" cy="9144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/>
          </a:p>
        </p:txBody>
      </p:sp>
      <p:sp>
        <p:nvSpPr>
          <p:cNvPr id="16393" name="Oval 11">
            <a:extLst>
              <a:ext uri="{FF2B5EF4-FFF2-40B4-BE49-F238E27FC236}">
                <a16:creationId xmlns:a16="http://schemas.microsoft.com/office/drawing/2014/main" id="{61BAAB81-D5A4-D421-B2FA-BCD76AA8F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076450"/>
            <a:ext cx="914400" cy="9144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/>
          </a:p>
        </p:txBody>
      </p:sp>
      <p:sp>
        <p:nvSpPr>
          <p:cNvPr id="16394" name="Oval 12">
            <a:extLst>
              <a:ext uri="{FF2B5EF4-FFF2-40B4-BE49-F238E27FC236}">
                <a16:creationId xmlns:a16="http://schemas.microsoft.com/office/drawing/2014/main" id="{AE9A82C7-623F-FF91-4A3F-04921B2BF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00400"/>
            <a:ext cx="914400" cy="9144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/>
          </a:p>
        </p:txBody>
      </p:sp>
      <p:sp>
        <p:nvSpPr>
          <p:cNvPr id="16395" name="Oval 13">
            <a:extLst>
              <a:ext uri="{FF2B5EF4-FFF2-40B4-BE49-F238E27FC236}">
                <a16:creationId xmlns:a16="http://schemas.microsoft.com/office/drawing/2014/main" id="{FEF5F74C-972C-DEEC-879C-F28CE74A4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00400"/>
            <a:ext cx="914400" cy="9144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/>
          </a:p>
        </p:txBody>
      </p:sp>
      <p:sp>
        <p:nvSpPr>
          <p:cNvPr id="16396" name="Text Box 14">
            <a:extLst>
              <a:ext uri="{FF2B5EF4-FFF2-40B4-BE49-F238E27FC236}">
                <a16:creationId xmlns:a16="http://schemas.microsoft.com/office/drawing/2014/main" id="{D5DF7B73-6FCC-7E5E-47E3-5635E4C1C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443288"/>
            <a:ext cx="9969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2"/>
                </a:solidFill>
              </a:rPr>
              <a:t>Servlet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solidFill>
                <a:schemeClr val="bg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2"/>
                </a:solidFill>
              </a:rPr>
              <a:t>doGet()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2"/>
                </a:solidFill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bg2"/>
                </a:solidFill>
              </a:rPr>
              <a:t>…</a:t>
            </a:r>
          </a:p>
        </p:txBody>
      </p:sp>
      <p:sp>
        <p:nvSpPr>
          <p:cNvPr id="16397" name="Line 15">
            <a:extLst>
              <a:ext uri="{FF2B5EF4-FFF2-40B4-BE49-F238E27FC236}">
                <a16:creationId xmlns:a16="http://schemas.microsoft.com/office/drawing/2014/main" id="{40C29BA9-2531-657D-E69B-F764661D8D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2895600"/>
            <a:ext cx="17526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6">
            <a:extLst>
              <a:ext uri="{FF2B5EF4-FFF2-40B4-BE49-F238E27FC236}">
                <a16:creationId xmlns:a16="http://schemas.microsoft.com/office/drawing/2014/main" id="{6C110EC4-D5C3-4E85-0217-D06C62E130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4191000"/>
            <a:ext cx="1676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7">
            <a:extLst>
              <a:ext uri="{FF2B5EF4-FFF2-40B4-BE49-F238E27FC236}">
                <a16:creationId xmlns:a16="http://schemas.microsoft.com/office/drawing/2014/main" id="{EB6BB9F5-ECD0-2D68-ED47-F76BD24F9A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819400"/>
            <a:ext cx="76200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8">
            <a:extLst>
              <a:ext uri="{FF2B5EF4-FFF2-40B4-BE49-F238E27FC236}">
                <a16:creationId xmlns:a16="http://schemas.microsoft.com/office/drawing/2014/main" id="{41D4B1B4-28CB-73C7-F2C6-638BD3C606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962400"/>
            <a:ext cx="6858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Text Box 19">
            <a:extLst>
              <a:ext uri="{FF2B5EF4-FFF2-40B4-BE49-F238E27FC236}">
                <a16:creationId xmlns:a16="http://schemas.microsoft.com/office/drawing/2014/main" id="{382E2332-0043-35CB-14AC-C185A7D07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24749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GET …</a:t>
            </a:r>
          </a:p>
        </p:txBody>
      </p:sp>
      <p:sp>
        <p:nvSpPr>
          <p:cNvPr id="16402" name="Text Box 20">
            <a:extLst>
              <a:ext uri="{FF2B5EF4-FFF2-40B4-BE49-F238E27FC236}">
                <a16:creationId xmlns:a16="http://schemas.microsoft.com/office/drawing/2014/main" id="{A298BEE1-8DA8-3A00-8C82-97964E1AF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181600"/>
            <a:ext cx="234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</a:rPr>
              <a:t>Web Container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vees">
  <a:themeElements>
    <a:clrScheme name="vees 14">
      <a:dk1>
        <a:srgbClr val="000000"/>
      </a:dk1>
      <a:lt1>
        <a:srgbClr val="FF99CC"/>
      </a:lt1>
      <a:dk2>
        <a:srgbClr val="1C1C1C"/>
      </a:dk2>
      <a:lt2>
        <a:srgbClr val="4D4D4D"/>
      </a:lt2>
      <a:accent1>
        <a:srgbClr val="FF0000"/>
      </a:accent1>
      <a:accent2>
        <a:srgbClr val="FF99CC"/>
      </a:accent2>
      <a:accent3>
        <a:srgbClr val="FFCAE2"/>
      </a:accent3>
      <a:accent4>
        <a:srgbClr val="000000"/>
      </a:accent4>
      <a:accent5>
        <a:srgbClr val="FFAAAA"/>
      </a:accent5>
      <a:accent6>
        <a:srgbClr val="E78AB9"/>
      </a:accent6>
      <a:hlink>
        <a:srgbClr val="9933FF"/>
      </a:hlink>
      <a:folHlink>
        <a:srgbClr val="44C63A"/>
      </a:folHlink>
    </a:clrScheme>
    <a:fontScheme name="ve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ees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040</Template>
  <TotalTime>52203</TotalTime>
  <Words>2339</Words>
  <Application>Microsoft Macintosh PowerPoint</Application>
  <PresentationFormat>On-screen Show (4:3)</PresentationFormat>
  <Paragraphs>452</Paragraphs>
  <Slides>48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Arial Narrow</vt:lpstr>
      <vt:lpstr>Courier New</vt:lpstr>
      <vt:lpstr>Garamond</vt:lpstr>
      <vt:lpstr>Times New Roman</vt:lpstr>
      <vt:lpstr>Wingdings</vt:lpstr>
      <vt:lpstr>vees</vt:lpstr>
      <vt:lpstr>Web Component  Development - Servlet</vt:lpstr>
      <vt:lpstr>Role of Web Component  JEE</vt:lpstr>
      <vt:lpstr>Servlets</vt:lpstr>
      <vt:lpstr>Idea of Web Application</vt:lpstr>
      <vt:lpstr>APPLICATION SERVER</vt:lpstr>
      <vt:lpstr>PowerPoint Presentation</vt:lpstr>
      <vt:lpstr>Java Servlets</vt:lpstr>
      <vt:lpstr>Request and  Response</vt:lpstr>
      <vt:lpstr>Web Apps with Servlets</vt:lpstr>
      <vt:lpstr>The Key Players</vt:lpstr>
      <vt:lpstr>Servlet API</vt:lpstr>
      <vt:lpstr>Steps for Creating Java Servlets</vt:lpstr>
      <vt:lpstr>Example</vt:lpstr>
      <vt:lpstr>@WebServlet</vt:lpstr>
      <vt:lpstr>@WebServlet</vt:lpstr>
      <vt:lpstr>Inter-Servlet Communication</vt:lpstr>
      <vt:lpstr>GET Method</vt:lpstr>
      <vt:lpstr>Welcome.jsp</vt:lpstr>
      <vt:lpstr>Request Attributes –Request Dispatching</vt:lpstr>
      <vt:lpstr>Using Request Parameter</vt:lpstr>
      <vt:lpstr>Post Method</vt:lpstr>
      <vt:lpstr>Welcome.jsp</vt:lpstr>
      <vt:lpstr>Life Cycle of a Servlet</vt:lpstr>
      <vt:lpstr>The init() method</vt:lpstr>
      <vt:lpstr>Service() Method</vt:lpstr>
      <vt:lpstr>The Service Method</vt:lpstr>
      <vt:lpstr>Death of a Servlet</vt:lpstr>
      <vt:lpstr>Java Server Pages - JSP</vt:lpstr>
      <vt:lpstr>Introduction to JSP Technology </vt:lpstr>
      <vt:lpstr>JSP is also a Servlet</vt:lpstr>
      <vt:lpstr>JSP Life Cycle</vt:lpstr>
      <vt:lpstr>Jsp Scripting</vt:lpstr>
      <vt:lpstr>JSTL</vt:lpstr>
      <vt:lpstr>JSTL</vt:lpstr>
      <vt:lpstr>Declaration of JSTL Tag Libraries</vt:lpstr>
      <vt:lpstr>&lt;c:out&gt; &amp; &lt;c:set&gt;</vt:lpstr>
      <vt:lpstr>Iterate over Objects in Scope</vt:lpstr>
      <vt:lpstr>Listeners and filters</vt:lpstr>
      <vt:lpstr>Servlet Listeners</vt:lpstr>
      <vt:lpstr>Listner Interfaces and Event Class</vt:lpstr>
      <vt:lpstr>Listeter Interface and Event classes  </vt:lpstr>
      <vt:lpstr>Listener</vt:lpstr>
      <vt:lpstr>Filters </vt:lpstr>
      <vt:lpstr>Examples of Filters</vt:lpstr>
      <vt:lpstr>Uses </vt:lpstr>
      <vt:lpstr>Specifying Filter Mappings </vt:lpstr>
      <vt:lpstr>Basic Steps to Create Filters</vt:lpstr>
      <vt:lpstr>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srivatsan</dc:creator>
  <cp:lastModifiedBy>Srivatsan Krishnamachari</cp:lastModifiedBy>
  <cp:revision>269</cp:revision>
  <dcterms:created xsi:type="dcterms:W3CDTF">1601-01-01T00:00:00Z</dcterms:created>
  <dcterms:modified xsi:type="dcterms:W3CDTF">2025-07-15T09:02:13Z</dcterms:modified>
</cp:coreProperties>
</file>