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sldIdLst>
    <p:sldId id="1201" r:id="rId2"/>
    <p:sldId id="1513" r:id="rId3"/>
    <p:sldId id="1519" r:id="rId4"/>
    <p:sldId id="1515" r:id="rId5"/>
    <p:sldId id="1275" r:id="rId6"/>
    <p:sldId id="1185" r:id="rId7"/>
    <p:sldId id="1192" r:id="rId8"/>
    <p:sldId id="1612" r:id="rId9"/>
    <p:sldId id="1613" r:id="rId10"/>
    <p:sldId id="1614" r:id="rId11"/>
    <p:sldId id="1615" r:id="rId12"/>
    <p:sldId id="1674" r:id="rId13"/>
    <p:sldId id="1675" r:id="rId14"/>
    <p:sldId id="1697" r:id="rId15"/>
    <p:sldId id="1678" r:id="rId16"/>
    <p:sldId id="1738" r:id="rId17"/>
    <p:sldId id="1688" r:id="rId18"/>
    <p:sldId id="1751" r:id="rId19"/>
    <p:sldId id="1682" r:id="rId20"/>
    <p:sldId id="1683" r:id="rId21"/>
    <p:sldId id="1774" r:id="rId22"/>
    <p:sldId id="1776" r:id="rId23"/>
    <p:sldId id="1775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132" autoAdjust="0"/>
    <p:restoredTop sz="94658" autoAdjust="0"/>
  </p:normalViewPr>
  <p:slideViewPr>
    <p:cSldViewPr>
      <p:cViewPr varScale="1">
        <p:scale>
          <a:sx n="92" d="100"/>
          <a:sy n="92" d="100"/>
        </p:scale>
        <p:origin x="192" y="7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2492"/>
    </p:cViewPr>
  </p:sorter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BB5408D-8BC3-0F13-018F-00C8C1CC50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F8734DC-8D17-5673-FA53-953269CFA57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3B3A494-A30A-DE3E-C04F-8F20478DC7E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4B283629-B6DF-0AB3-C423-F43761C1B14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C7975FFD-E2E5-BA85-FEE8-4D83126B623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E74B9483-A833-9ABE-D011-5B41711C84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FD2A57F-6789-5A4C-BC24-2AF16CBB88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00810568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0673978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4185173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838200"/>
            <a:ext cx="4038600" cy="5287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287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9094760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1381"/>
            <a:ext cx="8244348" cy="5034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0769176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9966126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386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6320324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0637967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5697177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2176275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7980938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0970239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9E579D3-58F7-CF47-453C-8A7AED30A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6C6B611-4709-A595-6619-52F799F0FB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8200"/>
            <a:ext cx="8229600" cy="52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advClick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howtodoinjava.com/java/basics/how-to-make-a-java-class-immutabl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CCFA9F-C385-8180-7EE6-A15F6C38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 system</a:t>
            </a:r>
          </a:p>
        </p:txBody>
      </p:sp>
      <p:sp>
        <p:nvSpPr>
          <p:cNvPr id="91139" name="Text Placeholder 4">
            <a:extLst>
              <a:ext uri="{FF2B5EF4-FFF2-40B4-BE49-F238E27FC236}">
                <a16:creationId xmlns:a16="http://schemas.microsoft.com/office/drawing/2014/main" id="{B023DE7E-B38D-53C3-C7E0-190ECC2F0D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>
            <a:extLst>
              <a:ext uri="{FF2B5EF4-FFF2-40B4-BE49-F238E27FC236}">
                <a16:creationId xmlns:a16="http://schemas.microsoft.com/office/drawing/2014/main" id="{BF2C3239-882B-4C54-216A-7BA36F7C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FristExample-Client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16B2C-2733-1585-CFF2-3C3B05D92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package </a:t>
            </a:r>
            <a:r>
              <a:rPr lang="en-US" b="1" dirty="0" err="1">
                <a:ea typeface="+mn-ea"/>
                <a:cs typeface="+mn-cs"/>
              </a:rPr>
              <a:t>com.training.client</a:t>
            </a:r>
            <a:r>
              <a:rPr lang="en-US" b="1" dirty="0">
                <a:ea typeface="+mn-ea"/>
                <a:cs typeface="+mn-cs"/>
              </a:rPr>
              <a:t>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//import </a:t>
            </a:r>
            <a:r>
              <a:rPr lang="en-US" dirty="0" err="1">
                <a:ea typeface="+mn-ea"/>
                <a:cs typeface="+mn-cs"/>
              </a:rPr>
              <a:t>org.exercise.ShowDetails</a:t>
            </a:r>
            <a:r>
              <a:rPr lang="en-US" dirty="0">
                <a:ea typeface="+mn-ea"/>
                <a:cs typeface="+mn-cs"/>
              </a:rPr>
              <a:t>;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import </a:t>
            </a:r>
            <a:r>
              <a:rPr lang="en-US" b="1" dirty="0" err="1">
                <a:ea typeface="+mn-ea"/>
                <a:cs typeface="+mn-cs"/>
              </a:rPr>
              <a:t>com.training.FirstExample</a:t>
            </a:r>
            <a:r>
              <a:rPr lang="en-US" b="1" dirty="0">
                <a:ea typeface="+mn-ea"/>
                <a:cs typeface="+mn-cs"/>
              </a:rPr>
              <a:t>;</a:t>
            </a:r>
          </a:p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public class Example {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public static void main(String[] </a:t>
            </a:r>
            <a:r>
              <a:rPr lang="en-US" b="1" dirty="0" err="1">
                <a:ea typeface="+mn-ea"/>
                <a:cs typeface="+mn-cs"/>
              </a:rPr>
              <a:t>args</a:t>
            </a:r>
            <a:r>
              <a:rPr lang="en-US" b="1" dirty="0">
                <a:ea typeface="+mn-ea"/>
                <a:cs typeface="+mn-cs"/>
              </a:rPr>
              <a:t>) {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try {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String </a:t>
            </a:r>
            <a:r>
              <a:rPr lang="en-US" dirty="0" err="1">
                <a:ea typeface="+mn-ea"/>
                <a:cs typeface="+mn-cs"/>
              </a:rPr>
              <a:t>arr</a:t>
            </a:r>
            <a:r>
              <a:rPr lang="en-US" dirty="0">
                <a:ea typeface="+mn-ea"/>
                <a:cs typeface="+mn-cs"/>
              </a:rPr>
              <a:t>[] = {"a", "b" ,"c"};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 err="1">
                <a:ea typeface="+mn-ea"/>
                <a:cs typeface="+mn-cs"/>
              </a:rPr>
              <a:t>FirstExample.</a:t>
            </a:r>
            <a:r>
              <a:rPr lang="en-US" i="1" dirty="0" err="1">
                <a:ea typeface="+mn-ea"/>
                <a:cs typeface="+mn-cs"/>
              </a:rPr>
              <a:t>main</a:t>
            </a:r>
            <a:r>
              <a:rPr lang="en-US" i="1" dirty="0">
                <a:ea typeface="+mn-ea"/>
                <a:cs typeface="+mn-cs"/>
              </a:rPr>
              <a:t>(</a:t>
            </a:r>
            <a:r>
              <a:rPr lang="en-US" i="1" dirty="0" err="1">
                <a:ea typeface="+mn-ea"/>
                <a:cs typeface="+mn-cs"/>
              </a:rPr>
              <a:t>arr</a:t>
            </a:r>
            <a:r>
              <a:rPr lang="en-US" i="1" dirty="0">
                <a:ea typeface="+mn-ea"/>
                <a:cs typeface="+mn-cs"/>
              </a:rPr>
              <a:t>);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//</a:t>
            </a:r>
            <a:r>
              <a:rPr lang="en-US" dirty="0" err="1">
                <a:ea typeface="+mn-ea"/>
                <a:cs typeface="+mn-cs"/>
              </a:rPr>
              <a:t>ShowDetails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u="sng" dirty="0" err="1">
                <a:ea typeface="+mn-ea"/>
                <a:cs typeface="+mn-cs"/>
              </a:rPr>
              <a:t>obj</a:t>
            </a:r>
            <a:r>
              <a:rPr lang="en-US" u="sng" dirty="0">
                <a:ea typeface="+mn-ea"/>
                <a:cs typeface="+mn-cs"/>
              </a:rPr>
              <a:t> = new </a:t>
            </a:r>
            <a:r>
              <a:rPr lang="en-US" u="sng" dirty="0" err="1">
                <a:ea typeface="+mn-ea"/>
                <a:cs typeface="+mn-cs"/>
              </a:rPr>
              <a:t>ShowDetails</a:t>
            </a:r>
            <a:r>
              <a:rPr lang="en-US" u="sng" dirty="0">
                <a:ea typeface="+mn-ea"/>
                <a:cs typeface="+mn-cs"/>
              </a:rPr>
              <a:t>();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//  </a:t>
            </a:r>
            <a:r>
              <a:rPr lang="en-US" dirty="0" err="1">
                <a:ea typeface="+mn-ea"/>
                <a:cs typeface="+mn-cs"/>
              </a:rPr>
              <a:t>System.out.println</a:t>
            </a:r>
            <a:r>
              <a:rPr lang="en-US" dirty="0">
                <a:ea typeface="+mn-ea"/>
                <a:cs typeface="+mn-cs"/>
              </a:rPr>
              <a:t>(</a:t>
            </a:r>
            <a:r>
              <a:rPr lang="en-US" dirty="0" err="1">
                <a:ea typeface="+mn-ea"/>
                <a:cs typeface="+mn-cs"/>
              </a:rPr>
              <a:t>obj.show</a:t>
            </a:r>
            <a:r>
              <a:rPr lang="en-US" dirty="0">
                <a:ea typeface="+mn-ea"/>
                <a:cs typeface="+mn-cs"/>
              </a:rPr>
              <a:t>());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} </a:t>
            </a:r>
            <a:r>
              <a:rPr lang="en-US" b="1" dirty="0">
                <a:ea typeface="+mn-ea"/>
                <a:cs typeface="+mn-cs"/>
              </a:rPr>
              <a:t>catch (Exception e) {</a:t>
            </a:r>
          </a:p>
          <a:p>
            <a:pPr lvl="1">
              <a:buFontTx/>
              <a:buNone/>
              <a:defRPr/>
            </a:pPr>
            <a:r>
              <a:rPr lang="en-US" dirty="0" err="1">
                <a:ea typeface="+mn-ea"/>
                <a:cs typeface="+mn-cs"/>
              </a:rPr>
              <a:t>e.printStackTrace</a:t>
            </a:r>
            <a:r>
              <a:rPr lang="en-US" dirty="0">
                <a:ea typeface="+mn-ea"/>
                <a:cs typeface="+mn-cs"/>
              </a:rPr>
              <a:t>();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}  }  }</a:t>
            </a:r>
          </a:p>
          <a:p>
            <a:pPr lvl="1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>
            <a:extLst>
              <a:ext uri="{FF2B5EF4-FFF2-40B4-BE49-F238E27FC236}">
                <a16:creationId xmlns:a16="http://schemas.microsoft.com/office/drawing/2014/main" id="{F32C87C4-4790-69F6-F72E-BBD04828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Client – module-info.java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6306D-55A7-ADFE-A115-3CED66D69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module </a:t>
            </a:r>
            <a:r>
              <a:rPr lang="en-US" b="1" dirty="0" err="1">
                <a:ea typeface="+mn-ea"/>
                <a:cs typeface="+mn-cs"/>
              </a:rPr>
              <a:t>com.training.client</a:t>
            </a:r>
            <a:r>
              <a:rPr lang="en-US" b="1" dirty="0">
                <a:ea typeface="+mn-ea"/>
                <a:cs typeface="+mn-cs"/>
              </a:rPr>
              <a:t> {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requires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ea typeface="+mn-ea"/>
                <a:cs typeface="+mn-cs"/>
              </a:rPr>
              <a:t>com.training.base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a typeface="+mn-ea"/>
                <a:cs typeface="+mn-cs"/>
              </a:rPr>
              <a:t>;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}</a:t>
            </a:r>
            <a:endParaRPr lang="en-US" dirty="0"/>
          </a:p>
        </p:txBody>
      </p:sp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D035C-4BB5-C705-86C9-17DB9955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Text block</a:t>
            </a:r>
            <a:endParaRPr lang="en-IN" dirty="0"/>
          </a:p>
        </p:txBody>
      </p:sp>
      <p:sp>
        <p:nvSpPr>
          <p:cNvPr id="7170" name="Text Placeholder 4">
            <a:extLst>
              <a:ext uri="{FF2B5EF4-FFF2-40B4-BE49-F238E27FC236}">
                <a16:creationId xmlns:a16="http://schemas.microsoft.com/office/drawing/2014/main" id="{6F45E4F2-5891-16B0-55BE-60C656DCB7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en-US"/>
          </a:p>
        </p:txBody>
      </p:sp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FE98319-E8EF-F1B0-B2D0-A53B96C401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Text Blocks</a:t>
            </a:r>
            <a:endParaRPr lang="en-IN" altLang="en-US"/>
          </a:p>
        </p:txBody>
      </p:sp>
      <p:sp>
        <p:nvSpPr>
          <p:cNvPr id="8194" name="Content Placeholder 2">
            <a:extLst>
              <a:ext uri="{FF2B5EF4-FFF2-40B4-BE49-F238E27FC236}">
                <a16:creationId xmlns:a16="http://schemas.microsoft.com/office/drawing/2014/main" id="{8986E527-ED66-1CA2-6E55-9868154A50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90613"/>
            <a:ext cx="8243888" cy="50355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/>
              <a:t>Text Blocks make code more readable. 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No need for escaping the double quotes 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String concatenation in order to make it more or less readable;</a:t>
            </a:r>
          </a:p>
          <a:p>
            <a:pPr>
              <a:lnSpc>
                <a:spcPct val="150000"/>
              </a:lnSpc>
            </a:pPr>
            <a:r>
              <a:rPr lang="en-US" altLang="en-US" sz="2000"/>
              <a:t>Defined with three double quotes 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The ending three double quotes may not be at the same line as the starting one. </a:t>
            </a:r>
          </a:p>
          <a:p>
            <a:pPr>
              <a:lnSpc>
                <a:spcPct val="150000"/>
              </a:lnSpc>
            </a:pPr>
            <a:endParaRPr lang="en-US" altLang="en-US" sz="2000"/>
          </a:p>
          <a:p>
            <a:pPr>
              <a:lnSpc>
                <a:spcPct val="150000"/>
              </a:lnSpc>
            </a:pPr>
            <a:endParaRPr lang="en-US" altLang="en-US" sz="2000"/>
          </a:p>
          <a:p>
            <a:pPr>
              <a:lnSpc>
                <a:spcPct val="150000"/>
              </a:lnSpc>
            </a:pPr>
            <a:endParaRPr lang="en-IN" altLang="en-US" sz="2000"/>
          </a:p>
        </p:txBody>
      </p:sp>
    </p:spTree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>
            <a:extLst>
              <a:ext uri="{FF2B5EF4-FFF2-40B4-BE49-F238E27FC236}">
                <a16:creationId xmlns:a16="http://schemas.microsoft.com/office/drawing/2014/main" id="{48A542D2-183E-8268-EA8C-6EC22DD71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Text Block</a:t>
            </a:r>
            <a:endParaRPr lang="en-IN" altLang="en-US"/>
          </a:p>
        </p:txBody>
      </p:sp>
      <p:sp>
        <p:nvSpPr>
          <p:cNvPr id="9218" name="Content Placeholder 2">
            <a:extLst>
              <a:ext uri="{FF2B5EF4-FFF2-40B4-BE49-F238E27FC236}">
                <a16:creationId xmlns:a16="http://schemas.microsoft.com/office/drawing/2014/main" id="{B6A5BFF8-6202-D908-4B5C-2AE44EF565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43888" cy="5211763"/>
          </a:xfrm>
        </p:spPr>
        <p:txBody>
          <a:bodyPr/>
          <a:lstStyle/>
          <a:p>
            <a:pPr marL="457200" lvl="1" indent="0">
              <a:buFontTx/>
              <a:buNone/>
            </a:pPr>
            <a:r>
              <a:rPr lang="en-US" altLang="en-US" sz="2000" dirty="0"/>
              <a:t>private static void </a:t>
            </a:r>
            <a:r>
              <a:rPr lang="en-US" altLang="en-US" sz="2000" dirty="0" err="1"/>
              <a:t>jsonBlock</a:t>
            </a:r>
            <a:r>
              <a:rPr lang="en-US" altLang="en-US" sz="2000" dirty="0"/>
              <a:t>() {</a:t>
            </a:r>
          </a:p>
          <a:p>
            <a:pPr marL="457200" lvl="1" indent="0">
              <a:buFontTx/>
              <a:buNone/>
            </a:pPr>
            <a:r>
              <a:rPr lang="en-US" altLang="en-US" sz="2000" dirty="0"/>
              <a:t>    String text = </a:t>
            </a:r>
            <a:r>
              <a:rPr lang="en-US" altLang="en-US" sz="2000" b="1" dirty="0">
                <a:solidFill>
                  <a:srgbClr val="C00000"/>
                </a:solidFill>
              </a:rPr>
              <a:t>"""</a:t>
            </a:r>
          </a:p>
          <a:p>
            <a:pPr marL="457200" lvl="1" indent="0">
              <a:buFontTx/>
              <a:buNone/>
            </a:pPr>
            <a:r>
              <a:rPr lang="en-US" altLang="en-US" sz="2000" dirty="0"/>
              <a:t>           </a:t>
            </a:r>
            <a:r>
              <a:rPr lang="en-US" altLang="en-US" sz="1800" dirty="0"/>
              <a:t> {</a:t>
            </a:r>
          </a:p>
          <a:p>
            <a:pPr marL="457200" lvl="1" indent="0">
              <a:buFontTx/>
              <a:buNone/>
            </a:pPr>
            <a:r>
              <a:rPr lang="en-US" altLang="en-US" sz="1800" dirty="0"/>
              <a:t>              "name": ”Ramesh",</a:t>
            </a:r>
          </a:p>
          <a:p>
            <a:pPr marL="457200" lvl="1" indent="0">
              <a:buFontTx/>
              <a:buNone/>
            </a:pPr>
            <a:r>
              <a:rPr lang="en-US" altLang="en-US" sz="1800" dirty="0"/>
              <a:t>              "age": 45,</a:t>
            </a:r>
          </a:p>
          <a:p>
            <a:pPr marL="457200" lvl="1" indent="0">
              <a:buFontTx/>
              <a:buNone/>
            </a:pPr>
            <a:r>
              <a:rPr lang="en-US" altLang="en-US" sz="1800" dirty="0"/>
              <a:t>              "address": ”Gandhi Street, Chennai"</a:t>
            </a:r>
          </a:p>
          <a:p>
            <a:pPr marL="457200" lvl="1" indent="0">
              <a:buFontTx/>
              <a:buNone/>
            </a:pPr>
            <a:r>
              <a:rPr lang="en-US" altLang="en-US" sz="1800" dirty="0"/>
              <a:t>            }</a:t>
            </a:r>
          </a:p>
          <a:p>
            <a:pPr marL="457200" lvl="1" indent="0">
              <a:buFontTx/>
              <a:buNone/>
            </a:pPr>
            <a:r>
              <a:rPr lang="en-US" altLang="en-US" sz="2000" dirty="0"/>
              <a:t>            </a:t>
            </a:r>
            <a:r>
              <a:rPr lang="en-US" altLang="en-US" sz="2000" b="1" dirty="0">
                <a:solidFill>
                  <a:srgbClr val="C00000"/>
                </a:solidFill>
              </a:rPr>
              <a:t>"""</a:t>
            </a:r>
            <a:r>
              <a:rPr lang="en-US" altLang="en-US" sz="2000" dirty="0"/>
              <a:t>;</a:t>
            </a:r>
          </a:p>
          <a:p>
            <a:pPr marL="457200" lvl="1" indent="0">
              <a:buFontTx/>
              <a:buNone/>
            </a:pPr>
            <a:r>
              <a:rPr lang="en-US" altLang="en-US" sz="1800" dirty="0"/>
              <a:t>    </a:t>
            </a:r>
            <a:r>
              <a:rPr lang="en-US" altLang="en-US" sz="1800" dirty="0" err="1"/>
              <a:t>System.out.println</a:t>
            </a:r>
            <a:r>
              <a:rPr lang="en-US" altLang="en-US" sz="1800" dirty="0"/>
              <a:t>(text);</a:t>
            </a:r>
          </a:p>
          <a:p>
            <a:pPr marL="457200" lvl="1" indent="0">
              <a:buFontTx/>
              <a:buNone/>
            </a:pPr>
            <a:r>
              <a:rPr lang="en-US" altLang="en-US" sz="1800" dirty="0"/>
              <a:t>}</a:t>
            </a:r>
          </a:p>
          <a:p>
            <a:pPr marL="1771650" lvl="4" indent="0"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{</a:t>
            </a:r>
          </a:p>
          <a:p>
            <a:pPr marL="1771650" lvl="4" indent="0"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  "name": ”Ramesh",</a:t>
            </a:r>
          </a:p>
          <a:p>
            <a:pPr marL="1771650" lvl="4" indent="0"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  "age": 45,</a:t>
            </a:r>
          </a:p>
          <a:p>
            <a:pPr marL="1771650" lvl="4" indent="0"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  "address": ”Gandhi Street, Chennai"</a:t>
            </a:r>
          </a:p>
          <a:p>
            <a:pPr marL="1771650" lvl="4" indent="0"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}</a:t>
            </a:r>
          </a:p>
          <a:p>
            <a:endParaRPr lang="en-US" altLang="en-US" sz="2000" dirty="0"/>
          </a:p>
        </p:txBody>
      </p:sp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9DE742-191A-37B7-B95B-5BE6DF6C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records</a:t>
            </a:r>
            <a:endParaRPr lang="en-IN" dirty="0"/>
          </a:p>
        </p:txBody>
      </p:sp>
      <p:sp>
        <p:nvSpPr>
          <p:cNvPr id="17410" name="Text Placeholder 4">
            <a:extLst>
              <a:ext uri="{FF2B5EF4-FFF2-40B4-BE49-F238E27FC236}">
                <a16:creationId xmlns:a16="http://schemas.microsoft.com/office/drawing/2014/main" id="{FE424B6A-5E6E-EB8B-72F7-BDF7F700FF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en-US"/>
          </a:p>
        </p:txBody>
      </p:sp>
    </p:spTree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F041D8A-565C-8BB4-4B30-4AB11CC0D7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Records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0CDC7-C827-87E5-40EC-05F5FF7B4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90613"/>
            <a:ext cx="8243888" cy="503555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2000" dirty="0"/>
              <a:t>Records allows to create </a:t>
            </a:r>
            <a:r>
              <a:rPr lang="en-US" sz="2000" b="1" dirty="0">
                <a:solidFill>
                  <a:srgbClr val="0070C0"/>
                </a:solidFill>
              </a:rPr>
              <a:t>Immutable</a:t>
            </a:r>
            <a:r>
              <a:rPr lang="en-US" sz="2000" dirty="0"/>
              <a:t> data classes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800" dirty="0"/>
              <a:t>Contains fields, constructor, getters, toString, equals and </a:t>
            </a:r>
            <a:r>
              <a:rPr lang="en-US" sz="1800" dirty="0" err="1"/>
              <a:t>hashCode</a:t>
            </a:r>
            <a:r>
              <a:rPr lang="en-US" sz="1800" dirty="0"/>
              <a:t> methods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800" dirty="0"/>
              <a:t>Eliminates using the autogenerate functions of IDE’s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800" b="1" i="1" dirty="0">
                <a:solidFill>
                  <a:schemeClr val="bg1">
                    <a:lumMod val="50000"/>
                  </a:schemeClr>
                </a:solidFill>
              </a:rPr>
              <a:t>No Setters</a:t>
            </a:r>
            <a:r>
              <a:rPr lang="en-US" sz="1800" dirty="0"/>
              <a:t> since they are </a:t>
            </a:r>
            <a:r>
              <a:rPr lang="en-US" sz="1800" b="1" dirty="0">
                <a:solidFill>
                  <a:srgbClr val="0070C0"/>
                </a:solidFill>
              </a:rPr>
              <a:t>immutable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800" dirty="0"/>
              <a:t>Used as Data Transfer Objects</a:t>
            </a:r>
          </a:p>
          <a:p>
            <a:pPr>
              <a:spcBef>
                <a:spcPts val="1125"/>
              </a:spcBef>
              <a:spcAft>
                <a:spcPts val="1125"/>
              </a:spcAft>
              <a:defRPr/>
            </a:pPr>
            <a:r>
              <a:rPr lang="en-IN" sz="2000" dirty="0">
                <a:solidFill>
                  <a:srgbClr val="333333"/>
                </a:solidFill>
              </a:rPr>
              <a:t>A transparent way of defining data as data</a:t>
            </a:r>
            <a:r>
              <a:rPr lang="en-IN" sz="2000" dirty="0">
                <a:solidFill>
                  <a:srgbClr val="333333"/>
                </a:solidFill>
                <a:latin typeface="DejaVu Sans"/>
              </a:rPr>
              <a:t>.</a:t>
            </a:r>
            <a:endParaRPr lang="en-US" sz="1800" dirty="0"/>
          </a:p>
          <a:p>
            <a:pPr>
              <a:lnSpc>
                <a:spcPct val="150000"/>
              </a:lnSpc>
              <a:defRPr/>
            </a:pPr>
            <a:r>
              <a:rPr lang="en-US" sz="2000" dirty="0"/>
              <a:t>Eliminates the use of Libraries like Lombok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/>
              <a:t>It can be defined in its own file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Can also be defined where it is needed.</a:t>
            </a:r>
          </a:p>
        </p:txBody>
      </p:sp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0E21525B-DD03-28D9-1D91-BB3E6A65AE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Records</a:t>
            </a:r>
            <a:endParaRPr lang="en-IN" altLang="en-US"/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93C32F1A-7007-7B7C-EE93-156084DCD9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90613"/>
            <a:ext cx="8243888" cy="5035550"/>
          </a:xfrm>
        </p:spPr>
        <p:txBody>
          <a:bodyPr/>
          <a:lstStyle/>
          <a:p>
            <a:r>
              <a:rPr lang="en-US" altLang="en-US" sz="2000" b="1"/>
              <a:t>public record Employee(int Id, String empName,double salary) {}</a:t>
            </a:r>
          </a:p>
          <a:p>
            <a:pPr lvl="1"/>
            <a:endParaRPr lang="en-US" altLang="en-US" sz="2000"/>
          </a:p>
          <a:p>
            <a:pPr>
              <a:spcAft>
                <a:spcPts val="375"/>
              </a:spcAft>
            </a:pPr>
            <a:r>
              <a:rPr lang="en-IN" altLang="en-US" sz="2000">
                <a:solidFill>
                  <a:srgbClr val="404040"/>
                </a:solidFill>
              </a:rPr>
              <a:t>The class extends java.lang.Record, which is the base class for all records. It means a record cannot extend the other classes.</a:t>
            </a:r>
          </a:p>
          <a:p>
            <a:pPr>
              <a:spcAft>
                <a:spcPts val="375"/>
              </a:spcAft>
            </a:pPr>
            <a:r>
              <a:rPr lang="en-IN" altLang="en-US" sz="2000">
                <a:solidFill>
                  <a:srgbClr val="404040"/>
                </a:solidFill>
              </a:rPr>
              <a:t>The class is marked final, so we cannot create a subclass.</a:t>
            </a:r>
          </a:p>
          <a:p>
            <a:pPr>
              <a:spcAft>
                <a:spcPts val="375"/>
              </a:spcAft>
            </a:pPr>
            <a:r>
              <a:rPr lang="en-IN" altLang="en-US" sz="2000">
                <a:solidFill>
                  <a:srgbClr val="404040"/>
                </a:solidFill>
              </a:rPr>
              <a:t>It does not have any setter method, meaning a record instance is designed to be </a:t>
            </a:r>
            <a:r>
              <a:rPr lang="en-IN" altLang="en-US" sz="2000">
                <a:solidFill>
                  <a:srgbClr val="404040"/>
                </a:solidFill>
                <a:hlinkClick r:id="rId2"/>
              </a:rPr>
              <a:t>immutable</a:t>
            </a:r>
            <a:r>
              <a:rPr lang="en-IN" altLang="en-US" sz="2000">
                <a:solidFill>
                  <a:srgbClr val="404040"/>
                </a:solidFill>
              </a:rPr>
              <a:t>.</a:t>
            </a:r>
          </a:p>
          <a:p>
            <a:pPr>
              <a:spcAft>
                <a:spcPts val="375"/>
              </a:spcAft>
            </a:pPr>
            <a:r>
              <a:rPr lang="en-IN" altLang="en-US" sz="2000">
                <a:solidFill>
                  <a:srgbClr val="404040"/>
                </a:solidFill>
              </a:rPr>
              <a:t>The only constraint is that </a:t>
            </a:r>
            <a:r>
              <a:rPr lang="en-IN" altLang="en-US" sz="2000" i="1">
                <a:solidFill>
                  <a:srgbClr val="404040"/>
                </a:solidFill>
              </a:rPr>
              <a:t>Record::equals</a:t>
            </a:r>
            <a:r>
              <a:rPr lang="en-IN" altLang="en-US" sz="2000">
                <a:solidFill>
                  <a:srgbClr val="404040"/>
                </a:solidFill>
              </a:rPr>
              <a:t> rules must not conflict.</a:t>
            </a:r>
          </a:p>
          <a:p>
            <a:pPr>
              <a:spcAft>
                <a:spcPts val="375"/>
              </a:spcAft>
            </a:pPr>
            <a:endParaRPr lang="en-IN" altLang="en-US" sz="2000">
              <a:solidFill>
                <a:srgbClr val="404040"/>
              </a:solidFill>
            </a:endParaRPr>
          </a:p>
          <a:p>
            <a:endParaRPr lang="en-IN" altLang="en-US" sz="2000">
              <a:solidFill>
                <a:srgbClr val="404040"/>
              </a:solidFill>
            </a:endParaRPr>
          </a:p>
          <a:p>
            <a:pPr lvl="2"/>
            <a:endParaRPr lang="en-US" altLang="en-US" sz="2000"/>
          </a:p>
        </p:txBody>
      </p:sp>
    </p:spTree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>
            <a:extLst>
              <a:ext uri="{FF2B5EF4-FFF2-40B4-BE49-F238E27FC236}">
                <a16:creationId xmlns:a16="http://schemas.microsoft.com/office/drawing/2014/main" id="{ED7A5143-7B67-DF92-1936-B0B4CEADE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the Compile Does</a:t>
            </a:r>
          </a:p>
        </p:txBody>
      </p:sp>
      <p:sp>
        <p:nvSpPr>
          <p:cNvPr id="77826" name="Content Placeholder 2">
            <a:extLst>
              <a:ext uri="{FF2B5EF4-FFF2-40B4-BE49-F238E27FC236}">
                <a16:creationId xmlns:a16="http://schemas.microsoft.com/office/drawing/2014/main" id="{889FB7CE-CC00-CAA3-8DE5-670D4B7A7E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90613"/>
            <a:ext cx="8243888" cy="5035550"/>
          </a:xfrm>
        </p:spPr>
        <p:txBody>
          <a:bodyPr/>
          <a:lstStyle/>
          <a:p>
            <a:r>
              <a:rPr lang="en-US" altLang="en-US" sz="2400"/>
              <a:t>Compiler generates the class that will have the following:</a:t>
            </a:r>
          </a:p>
          <a:p>
            <a:endParaRPr lang="en-US" altLang="en-US" sz="2400"/>
          </a:p>
          <a:p>
            <a:pPr lvl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IN" altLang="en-US" sz="2000">
                <a:solidFill>
                  <a:srgbClr val="404040"/>
                </a:solidFill>
              </a:rPr>
              <a:t>An all-arguments constructor accepting all fields.</a:t>
            </a:r>
          </a:p>
          <a:p>
            <a:pPr lvl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IN" altLang="en-US" sz="2000">
                <a:solidFill>
                  <a:srgbClr val="404040"/>
                </a:solidFill>
              </a:rPr>
              <a:t>A toString() method that prints the state all fields in the record.</a:t>
            </a:r>
          </a:p>
          <a:p>
            <a:pPr lvl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IN" altLang="en-US" sz="2000">
                <a:solidFill>
                  <a:srgbClr val="404040"/>
                </a:solidFill>
              </a:rPr>
              <a:t>The equals() and hashCode() methods</a:t>
            </a:r>
          </a:p>
          <a:p>
            <a:pPr lvl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IN" altLang="en-US" sz="2000">
                <a:solidFill>
                  <a:srgbClr val="404040"/>
                </a:solidFill>
              </a:rPr>
              <a:t>getter methods whose names are similar to field names without the usual POJO/JavaBean get prefix</a:t>
            </a:r>
          </a:p>
          <a:p>
            <a:pPr lvl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IN" altLang="en-US" sz="2000">
                <a:solidFill>
                  <a:srgbClr val="404040"/>
                </a:solidFill>
              </a:rPr>
              <a:t> i.e. id(), empName(), salary()</a:t>
            </a:r>
          </a:p>
          <a:p>
            <a:pPr lvl="2">
              <a:spcAft>
                <a:spcPts val="375"/>
              </a:spcAft>
            </a:pPr>
            <a:r>
              <a:rPr lang="en-IN" altLang="en-US" sz="2000">
                <a:solidFill>
                  <a:srgbClr val="404040"/>
                </a:solidFill>
              </a:rPr>
              <a:t>These methods can be overridden to perform defensive copies when needed. </a:t>
            </a:r>
          </a:p>
          <a:p>
            <a:endParaRPr lang="en-US" altLang="en-US"/>
          </a:p>
        </p:txBody>
      </p:sp>
    </p:spTree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00B025-34F6-01F2-C1DB-8132FD834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Sealed classes</a:t>
            </a:r>
            <a:endParaRPr lang="en-IN" dirty="0"/>
          </a:p>
        </p:txBody>
      </p:sp>
      <p:sp>
        <p:nvSpPr>
          <p:cNvPr id="54274" name="Text Placeholder 4">
            <a:extLst>
              <a:ext uri="{FF2B5EF4-FFF2-40B4-BE49-F238E27FC236}">
                <a16:creationId xmlns:a16="http://schemas.microsoft.com/office/drawing/2014/main" id="{F32151DF-6C8A-7396-46AE-FEF2050A7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en-US"/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>
            <a:extLst>
              <a:ext uri="{FF2B5EF4-FFF2-40B4-BE49-F238E27FC236}">
                <a16:creationId xmlns:a16="http://schemas.microsoft.com/office/drawing/2014/main" id="{6EFC8141-598A-C272-84B0-D74AAE11B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Need for Modules</a:t>
            </a:r>
            <a:endParaRPr lang="en-US" altLang="en-US"/>
          </a:p>
        </p:txBody>
      </p:sp>
      <p:sp>
        <p:nvSpPr>
          <p:cNvPr id="93187" name="Content Placeholder 2">
            <a:extLst>
              <a:ext uri="{FF2B5EF4-FFF2-40B4-BE49-F238E27FC236}">
                <a16:creationId xmlns:a16="http://schemas.microsoft.com/office/drawing/2014/main" id="{539E2E22-F25C-841F-8912-14FAE1441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/>
              <a:t>Java has strong support for encapsulation and abstraction.</a:t>
            </a:r>
          </a:p>
          <a:p>
            <a:endParaRPr lang="en-US" altLang="en-US" sz="1800"/>
          </a:p>
          <a:p>
            <a:r>
              <a:rPr lang="en-US" altLang="en-US" sz="1800"/>
              <a:t>‘</a:t>
            </a:r>
            <a:r>
              <a:rPr lang="en-US" altLang="en-US" sz="1800" i="1"/>
              <a:t>packages</a:t>
            </a:r>
            <a:r>
              <a:rPr lang="en-US" altLang="en-US" sz="1800"/>
              <a:t>‘ are used to group related classes as per business capabilities. </a:t>
            </a:r>
          </a:p>
          <a:p>
            <a:pPr lvl="1"/>
            <a:r>
              <a:rPr lang="en-US" altLang="en-US" sz="2000"/>
              <a:t>Packages had  ‘access modifiers‘ to control what will be visible and what will be hidden to other classes or packages.</a:t>
            </a:r>
          </a:p>
          <a:p>
            <a:endParaRPr lang="en-US" altLang="en-US" sz="1800"/>
          </a:p>
          <a:p>
            <a:r>
              <a:rPr lang="en-US" altLang="en-US" sz="1800"/>
              <a:t>Dependencies are declared with ‘</a:t>
            </a:r>
            <a:r>
              <a:rPr lang="en-US" altLang="en-US" sz="1800" i="1"/>
              <a:t>import</a:t>
            </a:r>
            <a:r>
              <a:rPr lang="en-US" altLang="en-US" sz="1800"/>
              <a:t>‘ statements; but they are strictly ‘compile time’ constructs. </a:t>
            </a:r>
          </a:p>
          <a:p>
            <a:endParaRPr lang="en-US" altLang="en-US" sz="1800"/>
          </a:p>
          <a:p>
            <a:r>
              <a:rPr lang="en-US" altLang="en-US" sz="1800"/>
              <a:t>Once code is compiled, there is no mechanism to clearly state it’s runtime dependencies. </a:t>
            </a:r>
          </a:p>
          <a:p>
            <a:endParaRPr lang="en-US" altLang="en-US" sz="1800"/>
          </a:p>
          <a:p>
            <a:r>
              <a:rPr lang="en-US" altLang="en-US" sz="1800"/>
              <a:t>Runtime dependency resolution Need  special tools  like  maven. </a:t>
            </a:r>
          </a:p>
          <a:p>
            <a:endParaRPr lang="en-US" altLang="en-US" sz="1800"/>
          </a:p>
          <a:p>
            <a:r>
              <a:rPr lang="en-US" altLang="en-US" sz="1800"/>
              <a:t>Frameworks also started bundling their complete runtime dependencies as in  Spring boot </a:t>
            </a:r>
          </a:p>
          <a:p>
            <a:pPr>
              <a:buFontTx/>
              <a:buNone/>
            </a:pPr>
            <a:br>
              <a:rPr lang="en-US" altLang="en-US" sz="1800"/>
            </a:br>
            <a:endParaRPr lang="en-US" altLang="en-US" sz="1800"/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3">
            <a:extLst>
              <a:ext uri="{FF2B5EF4-FFF2-40B4-BE49-F238E27FC236}">
                <a16:creationId xmlns:a16="http://schemas.microsoft.com/office/drawing/2014/main" id="{AF9CA245-5DB4-54F1-DA27-DD3509ACB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en-US"/>
              <a:t>Sealed Classes</a:t>
            </a:r>
            <a:br>
              <a:rPr lang="en-US" altLang="en-US"/>
            </a:br>
            <a:endParaRPr lang="en-IN" altLang="en-US"/>
          </a:p>
        </p:txBody>
      </p:sp>
      <p:sp>
        <p:nvSpPr>
          <p:cNvPr id="56322" name="Content Placeholder 4">
            <a:extLst>
              <a:ext uri="{FF2B5EF4-FFF2-40B4-BE49-F238E27FC236}">
                <a16:creationId xmlns:a16="http://schemas.microsoft.com/office/drawing/2014/main" id="{FD850801-FB3F-DF32-3809-F0D51526F9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90613"/>
            <a:ext cx="8243888" cy="5035550"/>
          </a:xfrm>
        </p:spPr>
        <p:txBody>
          <a:bodyPr/>
          <a:lstStyle/>
          <a:p>
            <a:r>
              <a:rPr lang="en-US" altLang="en-US" sz="1800" b="1" i="1">
                <a:solidFill>
                  <a:srgbClr val="002060"/>
                </a:solidFill>
              </a:rPr>
              <a:t>Controlled Inheritance</a:t>
            </a:r>
          </a:p>
          <a:p>
            <a:pPr lvl="1"/>
            <a:r>
              <a:rPr lang="en-US" altLang="en-US" sz="2000"/>
              <a:t>Control classes that may extend another class. </a:t>
            </a:r>
          </a:p>
          <a:p>
            <a:r>
              <a:rPr lang="en-US" altLang="en-US" sz="1800"/>
              <a:t>Used by the library owners. </a:t>
            </a:r>
          </a:p>
          <a:p>
            <a:endParaRPr lang="en-US" altLang="en-US" sz="1800"/>
          </a:p>
          <a:p>
            <a:r>
              <a:rPr lang="en-US" altLang="en-US" sz="1800"/>
              <a:t>To control which classes can extend a  super class, </a:t>
            </a:r>
          </a:p>
          <a:p>
            <a:pPr lvl="1"/>
            <a:r>
              <a:rPr lang="en-US" altLang="en-US" sz="2000"/>
              <a:t>Can put all classes in the same package and give the super class package visibility. </a:t>
            </a:r>
          </a:p>
          <a:p>
            <a:endParaRPr lang="en-US" altLang="en-US" sz="1800"/>
          </a:p>
          <a:p>
            <a:r>
              <a:rPr lang="en-US" altLang="en-US" sz="1800"/>
              <a:t>It is not possible anymore to access the super class from outside the package. </a:t>
            </a:r>
          </a:p>
          <a:p>
            <a:endParaRPr lang="en-US" altLang="en-US" sz="1800"/>
          </a:p>
          <a:p>
            <a:endParaRPr lang="en-US" altLang="en-US" sz="1800"/>
          </a:p>
        </p:txBody>
      </p:sp>
    </p:spTree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791B-9B12-AC39-C4BD-7E243929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Threads</a:t>
            </a: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E589D064-E985-93CD-F3F6-C80614CECC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944" y="1462088"/>
            <a:ext cx="6502400" cy="42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038713"/>
      </p:ext>
    </p:extLst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FC58-987D-2F30-8246-AF88D0288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Threads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DD4F6F03-BEF3-573D-0FA2-A91CD5979D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983" y="1090613"/>
            <a:ext cx="6918321" cy="503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851145"/>
      </p:ext>
    </p:extLst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4C50-E988-B9B7-412B-9D003A9B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Virtual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208A0-6DB9-E50D-7334-3502C6494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1. </a:t>
            </a:r>
            <a:r>
              <a:rPr lang="en-IN" sz="2000" dirty="0" err="1"/>
              <a:t>Thread.ofVirtual</a:t>
            </a:r>
            <a:r>
              <a:rPr lang="en-IN" sz="2000" dirty="0"/>
              <a:t>().start(Runnable);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2. </a:t>
            </a:r>
            <a:r>
              <a:rPr lang="en-IN" sz="2000" dirty="0" err="1"/>
              <a:t>Thread.ofVirtual</a:t>
            </a:r>
            <a:r>
              <a:rPr lang="en-IN" sz="2000" dirty="0"/>
              <a:t>().</a:t>
            </a:r>
            <a:r>
              <a:rPr lang="en-IN" sz="2000" dirty="0" err="1"/>
              <a:t>unstarted</a:t>
            </a:r>
            <a:r>
              <a:rPr lang="en-IN" sz="2000" dirty="0"/>
              <a:t>(Runnable);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3. </a:t>
            </a:r>
            <a:r>
              <a:rPr lang="en-IN" sz="2000" dirty="0" err="1"/>
              <a:t>Executors.newVirtualThreadPerTaskExecutor</a:t>
            </a:r>
            <a:r>
              <a:rPr lang="en-IN" sz="2000" dirty="0"/>
              <a:t>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4. </a:t>
            </a:r>
            <a:r>
              <a:rPr lang="en-IN" sz="2000" dirty="0" err="1"/>
              <a:t>Executors.newThreadPerTaskExecutor</a:t>
            </a:r>
            <a:r>
              <a:rPr lang="en-IN" sz="2000" dirty="0"/>
              <a:t>(</a:t>
            </a:r>
            <a:r>
              <a:rPr lang="en-IN" sz="2000" dirty="0" err="1"/>
              <a:t>ThreadFactory</a:t>
            </a:r>
            <a:r>
              <a:rPr lang="en-IN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51083743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>
            <a:extLst>
              <a:ext uri="{FF2B5EF4-FFF2-40B4-BE49-F238E27FC236}">
                <a16:creationId xmlns:a16="http://schemas.microsoft.com/office/drawing/2014/main" id="{06E1D74C-1FD6-5582-7D18-B7225E7F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Module System</a:t>
            </a:r>
          </a:p>
        </p:txBody>
      </p:sp>
      <p:sp>
        <p:nvSpPr>
          <p:cNvPr id="95235" name="Content Placeholder 2">
            <a:extLst>
              <a:ext uri="{FF2B5EF4-FFF2-40B4-BE49-F238E27FC236}">
                <a16:creationId xmlns:a16="http://schemas.microsoft.com/office/drawing/2014/main" id="{08EFF9D8-434A-2DD9-94EC-00BE692FE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Module system has a </a:t>
            </a:r>
            <a:r>
              <a:rPr lang="en-US" altLang="en-US" sz="2000" b="1" dirty="0"/>
              <a:t>“</a:t>
            </a:r>
            <a:r>
              <a:rPr lang="en-US" altLang="en-US" sz="2000" b="1" dirty="0" err="1"/>
              <a:t>java.base</a:t>
            </a:r>
            <a:r>
              <a:rPr lang="en-US" altLang="en-US" sz="2000" b="1" dirty="0"/>
              <a:t>”</a:t>
            </a:r>
            <a:r>
              <a:rPr lang="en-US" altLang="en-US" sz="2000" dirty="0"/>
              <a:t> Module. </a:t>
            </a:r>
          </a:p>
          <a:p>
            <a:pPr lvl="1"/>
            <a:r>
              <a:rPr lang="en-US" altLang="en-US" sz="2000" dirty="0"/>
              <a:t>It’s known as Base Module. </a:t>
            </a:r>
          </a:p>
          <a:p>
            <a:pPr lvl="1"/>
            <a:r>
              <a:rPr lang="en-US" altLang="en-US" sz="2000" dirty="0"/>
              <a:t>Every application gets </a:t>
            </a:r>
            <a:r>
              <a:rPr lang="en-US" altLang="en-US" sz="2000" dirty="0" err="1"/>
              <a:t>java.base</a:t>
            </a:r>
            <a:r>
              <a:rPr lang="en-US" altLang="en-US" sz="2000" dirty="0"/>
              <a:t>  </a:t>
            </a:r>
          </a:p>
          <a:p>
            <a:pPr lvl="1"/>
            <a:r>
              <a:rPr lang="en-US" altLang="en-US" sz="2000" dirty="0"/>
              <a:t>packages </a:t>
            </a:r>
            <a:r>
              <a:rPr lang="en-US" altLang="en-US" sz="2000" dirty="0" err="1"/>
              <a:t>java.lang</a:t>
            </a:r>
            <a:r>
              <a:rPr lang="en-US" altLang="en-US" sz="2000" dirty="0"/>
              <a:t>, io, math, net, </a:t>
            </a:r>
            <a:r>
              <a:rPr lang="en-US" altLang="en-US" sz="2000" dirty="0" err="1"/>
              <a:t>nio</a:t>
            </a:r>
            <a:r>
              <a:rPr lang="en-US" altLang="en-US" sz="2000" dirty="0"/>
              <a:t>, util, security, text, time</a:t>
            </a:r>
          </a:p>
          <a:p>
            <a:pPr lvl="1"/>
            <a:r>
              <a:rPr lang="en-US" altLang="en-US" sz="2000" dirty="0"/>
              <a:t>Separate  Modules </a:t>
            </a:r>
            <a:r>
              <a:rPr lang="en-US" altLang="en-US" sz="2000" dirty="0" err="1"/>
              <a:t>exisit</a:t>
            </a:r>
            <a:r>
              <a:rPr lang="en-US" altLang="en-US" sz="2000" dirty="0"/>
              <a:t> for other </a:t>
            </a:r>
            <a:r>
              <a:rPr lang="en-US" altLang="en-US" sz="2000" dirty="0" err="1"/>
              <a:t>packges</a:t>
            </a:r>
            <a:endParaRPr lang="en-US" altLang="en-US" sz="2000" dirty="0"/>
          </a:p>
          <a:p>
            <a:r>
              <a:rPr lang="en-US" altLang="en-US" sz="2000" dirty="0"/>
              <a:t>Modules are split into some major groups: </a:t>
            </a:r>
          </a:p>
          <a:p>
            <a:endParaRPr lang="en-US" altLang="en-US" sz="2000" i="1" dirty="0"/>
          </a:p>
          <a:p>
            <a:r>
              <a:rPr lang="en-US" altLang="en-US" sz="2000" i="1" dirty="0"/>
              <a:t>java</a:t>
            </a:r>
            <a:r>
              <a:rPr lang="en-US" altLang="en-US" sz="2000" dirty="0"/>
              <a:t> </a:t>
            </a:r>
          </a:p>
          <a:p>
            <a:pPr lvl="1"/>
            <a:r>
              <a:rPr lang="en-US" altLang="en-US" dirty="0"/>
              <a:t>modules are the implementation classes for the core SE Language Specification.</a:t>
            </a:r>
          </a:p>
          <a:p>
            <a:r>
              <a:rPr lang="en-US" altLang="en-US" sz="2000" b="1" dirty="0"/>
              <a:t>JDK</a:t>
            </a:r>
          </a:p>
          <a:p>
            <a:pPr lvl="1"/>
            <a:r>
              <a:rPr lang="en-US" altLang="en-US" b="1" dirty="0"/>
              <a:t>Anything needed by the JDK itself is kept in the </a:t>
            </a:r>
            <a:r>
              <a:rPr lang="en-US" altLang="en-US" b="1" i="1" dirty="0" err="1"/>
              <a:t>jdk</a:t>
            </a:r>
            <a:r>
              <a:rPr lang="en-US" altLang="en-US" b="1" dirty="0"/>
              <a:t> modules.</a:t>
            </a:r>
            <a:endParaRPr lang="en-US" altLang="en-US" dirty="0"/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>
            <a:extLst>
              <a:ext uri="{FF2B5EF4-FFF2-40B4-BE49-F238E27FC236}">
                <a16:creationId xmlns:a16="http://schemas.microsoft.com/office/drawing/2014/main" id="{97223569-0141-69F5-30CA-474A8C20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Module</a:t>
            </a:r>
          </a:p>
        </p:txBody>
      </p:sp>
      <p:sp>
        <p:nvSpPr>
          <p:cNvPr id="96259" name="Content Placeholder 2">
            <a:extLst>
              <a:ext uri="{FF2B5EF4-FFF2-40B4-BE49-F238E27FC236}">
                <a16:creationId xmlns:a16="http://schemas.microsoft.com/office/drawing/2014/main" id="{C90C9E15-2A62-860D-8D7B-66C51576A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/>
              <a:t>Modules are artifacts containing code, with metadata describing the module and also its relation to other modules. </a:t>
            </a:r>
          </a:p>
          <a:p>
            <a:endParaRPr lang="en-US" altLang="en-US" sz="1800"/>
          </a:p>
          <a:p>
            <a:r>
              <a:rPr lang="en-US" altLang="en-US" sz="1800"/>
              <a:t>These  are recognizable from compile-time all the way through run-time.</a:t>
            </a:r>
          </a:p>
          <a:p>
            <a:endParaRPr lang="en-US" altLang="en-US" sz="1800"/>
          </a:p>
          <a:p>
            <a:r>
              <a:rPr lang="en-US" altLang="en-US" sz="1800"/>
              <a:t>Application  is  a combination of multiple modules </a:t>
            </a:r>
          </a:p>
          <a:p>
            <a:endParaRPr lang="en-US" altLang="en-US" sz="1800"/>
          </a:p>
          <a:p>
            <a:r>
              <a:rPr lang="en-US" altLang="en-US" sz="1800"/>
              <a:t>A  module represent a specific business capability. </a:t>
            </a:r>
          </a:p>
          <a:p>
            <a:endParaRPr lang="en-US" altLang="en-US" sz="1800"/>
          </a:p>
          <a:p>
            <a:r>
              <a:rPr lang="en-US" altLang="en-US" sz="1800"/>
              <a:t>They are  self-sufficient for that capability, and should expose only interfaces to use the module functionality. </a:t>
            </a:r>
          </a:p>
          <a:p>
            <a:endParaRPr lang="en-US" altLang="en-US" sz="1800"/>
          </a:p>
          <a:p>
            <a:r>
              <a:rPr lang="en-US" altLang="en-US" sz="1800"/>
              <a:t>A Module may  be dependent on other modules, which it should declare explicitly to complete its tasks</a:t>
            </a:r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>
            <a:extLst>
              <a:ext uri="{FF2B5EF4-FFF2-40B4-BE49-F238E27FC236}">
                <a16:creationId xmlns:a16="http://schemas.microsoft.com/office/drawing/2014/main" id="{840E191E-0F93-969D-57C8-B0440C389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b="1" i="1"/>
            </a:br>
            <a:r>
              <a:rPr lang="en-US" altLang="en-US" b="1" i="1"/>
              <a:t>module-info.java</a:t>
            </a:r>
            <a:r>
              <a:rPr lang="en-US" altLang="en-US" b="1"/>
              <a:t>.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FB7CB-C6CA-B0E2-706B-A9CF9C8B3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None/>
              <a:defRPr/>
            </a:pPr>
            <a:r>
              <a:rPr lang="en-US" sz="2000" dirty="0"/>
              <a:t>Module Descriptor file contains Module Directive with following information</a:t>
            </a:r>
            <a:endParaRPr lang="en-US" sz="2000" i="1" dirty="0"/>
          </a:p>
          <a:p>
            <a:pPr marL="742950" lvl="2" indent="-342900">
              <a:defRPr/>
            </a:pPr>
            <a:r>
              <a:rPr lang="en-US" sz="2000" dirty="0"/>
              <a:t>Requires</a:t>
            </a:r>
          </a:p>
          <a:p>
            <a:pPr marL="742950" lvl="2" indent="-342900">
              <a:defRPr/>
            </a:pPr>
            <a:r>
              <a:rPr lang="en-US" sz="2000" dirty="0"/>
              <a:t>Exports</a:t>
            </a:r>
          </a:p>
          <a:p>
            <a:pPr marL="742950" lvl="2" indent="-342900">
              <a:defRPr/>
            </a:pPr>
            <a:r>
              <a:rPr lang="en-US" sz="2000" dirty="0"/>
              <a:t>provides…with</a:t>
            </a:r>
          </a:p>
          <a:p>
            <a:pPr marL="742950" lvl="2" indent="-342900">
              <a:defRPr/>
            </a:pPr>
            <a:r>
              <a:rPr lang="en-US" sz="2000" dirty="0"/>
              <a:t>uses and opens</a:t>
            </a:r>
          </a:p>
          <a:p>
            <a:pPr marL="342900" lvl="1" indent="-342900"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Module declaration begins with the keyword module</a:t>
            </a:r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Followed by a unique module name and a module body enclosed in braces</a:t>
            </a:r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Body can also be empty</a:t>
            </a:r>
          </a:p>
          <a:p>
            <a:pPr lvl="1">
              <a:buFontTx/>
              <a:buNone/>
              <a:defRPr/>
            </a:pPr>
            <a:endParaRPr lang="en-US" sz="2000" dirty="0"/>
          </a:p>
          <a:p>
            <a:pPr lvl="1">
              <a:buFontTx/>
              <a:buNone/>
              <a:defRPr/>
            </a:pPr>
            <a:r>
              <a:rPr lang="en-US" sz="2000" b="1" dirty="0"/>
              <a:t>module </a:t>
            </a:r>
            <a:r>
              <a:rPr lang="en-US" sz="2000" b="1" i="1" dirty="0" err="1"/>
              <a:t>modulename</a:t>
            </a:r>
            <a:r>
              <a:rPr lang="en-US" sz="2000" b="1" dirty="0"/>
              <a:t> { </a:t>
            </a:r>
            <a:br>
              <a:rPr lang="en-US" sz="2000" b="1" dirty="0"/>
            </a:br>
            <a:r>
              <a:rPr lang="en-US" sz="2000" b="1" dirty="0"/>
              <a:t>}</a:t>
            </a:r>
            <a:endParaRPr lang="en-US" sz="2000" b="1" dirty="0">
              <a:ea typeface="+mn-ea"/>
              <a:cs typeface="+mn-cs"/>
            </a:endParaRPr>
          </a:p>
        </p:txBody>
      </p: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>
            <a:extLst>
              <a:ext uri="{FF2B5EF4-FFF2-40B4-BE49-F238E27FC236}">
                <a16:creationId xmlns:a16="http://schemas.microsoft.com/office/drawing/2014/main" id="{AD354202-4EF6-6935-EF4A-F1A942919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b="1">
                <a:solidFill>
                  <a:schemeClr val="tx1"/>
                </a:solidFill>
              </a:rPr>
            </a:br>
            <a:r>
              <a:rPr lang="en-US" altLang="en-US" b="1">
                <a:solidFill>
                  <a:schemeClr val="tx1"/>
                </a:solidFill>
              </a:rPr>
              <a:t>Requires</a:t>
            </a:r>
            <a:br>
              <a:rPr lang="en-US" altLang="en-US" b="1">
                <a:solidFill>
                  <a:schemeClr val="tx1"/>
                </a:solidFill>
              </a:rPr>
            </a:br>
            <a:endParaRPr lang="en-US" altLang="en-US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A54EF53C-5AC4-C969-4F0D-788B9A5BA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b="1" dirty="0"/>
              <a:t>requires </a:t>
            </a:r>
            <a:r>
              <a:rPr lang="en-US" sz="2000" b="1" i="1" dirty="0" err="1"/>
              <a:t>modulename</a:t>
            </a:r>
            <a:r>
              <a:rPr lang="en-US" sz="2000" b="1" dirty="0"/>
              <a:t>;</a:t>
            </a:r>
          </a:p>
          <a:p>
            <a:pPr lvl="1">
              <a:defRPr/>
            </a:pPr>
            <a:r>
              <a:rPr lang="en-US" sz="2000" dirty="0"/>
              <a:t>specifies that the module depends on another module</a:t>
            </a:r>
          </a:p>
          <a:p>
            <a:pPr lvl="1"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/>
              <a:t>required module is needed at compile and run time. </a:t>
            </a:r>
          </a:p>
          <a:p>
            <a:pPr lvl="2">
              <a:defRPr/>
            </a:pPr>
            <a:endParaRPr lang="en-US" sz="2000" dirty="0"/>
          </a:p>
          <a:p>
            <a:pPr lvl="2">
              <a:defRPr/>
            </a:pPr>
            <a:r>
              <a:rPr lang="en-US" sz="2000" dirty="0"/>
              <a:t>Modules in JDK are searched then module in module path</a:t>
            </a:r>
          </a:p>
          <a:p>
            <a:pPr lvl="2">
              <a:defRPr/>
            </a:pPr>
            <a:r>
              <a:rPr lang="en-US" sz="2000" dirty="0"/>
              <a:t>Throws an error if it doesn't find the module.</a:t>
            </a:r>
          </a:p>
          <a:p>
            <a:pPr lvl="1">
              <a:buFontTx/>
              <a:buNone/>
              <a:defRPr/>
            </a:pPr>
            <a:endParaRPr lang="en-US" sz="2000" b="1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module </a:t>
            </a:r>
            <a:r>
              <a:rPr lang="en-US" sz="2000" b="1" dirty="0" err="1">
                <a:ea typeface="+mn-ea"/>
                <a:cs typeface="+mn-cs"/>
              </a:rPr>
              <a:t>com.training.base</a:t>
            </a:r>
            <a:r>
              <a:rPr lang="en-US" sz="2000" b="1" dirty="0">
                <a:ea typeface="+mn-ea"/>
                <a:cs typeface="+mn-cs"/>
              </a:rPr>
              <a:t> {</a:t>
            </a:r>
          </a:p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     	requires java.sql;</a:t>
            </a:r>
          </a:p>
          <a:p>
            <a:pPr>
              <a:buFontTx/>
              <a:buNone/>
              <a:defRPr/>
            </a:pPr>
            <a:r>
              <a:rPr lang="en-US" sz="2000" dirty="0"/>
              <a:t>    }</a:t>
            </a:r>
          </a:p>
          <a:p>
            <a:pPr>
              <a:defRPr/>
            </a:pPr>
            <a:endParaRPr lang="en-US" sz="2000" dirty="0"/>
          </a:p>
        </p:txBody>
      </p: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8E0FD670-16FE-B2C9-05A1-F46AAABF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b="1">
                <a:solidFill>
                  <a:schemeClr val="tx1"/>
                </a:solidFill>
              </a:rPr>
            </a:br>
            <a:r>
              <a:rPr lang="en-US" altLang="en-US" b="1">
                <a:solidFill>
                  <a:schemeClr val="tx1"/>
                </a:solidFill>
              </a:rPr>
              <a:t>Exports</a:t>
            </a:r>
            <a:br>
              <a:rPr lang="en-US" altLang="en-US" b="1">
                <a:solidFill>
                  <a:schemeClr val="tx1"/>
                </a:solidFill>
              </a:rPr>
            </a:br>
            <a:endParaRPr lang="en-US" altLang="en-US"/>
          </a:p>
        </p:txBody>
      </p:sp>
      <p:sp>
        <p:nvSpPr>
          <p:cNvPr id="111619" name="Content Placeholder 2">
            <a:extLst>
              <a:ext uri="{FF2B5EF4-FFF2-40B4-BE49-F238E27FC236}">
                <a16:creationId xmlns:a16="http://schemas.microsoft.com/office/drawing/2014/main" id="{9BC0BBF2-4AB8-23D0-1292-9FEA3F20E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000" b="1"/>
              <a:t>By default, a module doesn’t expose any of its API to other modules.</a:t>
            </a:r>
            <a:r>
              <a:rPr lang="en-US" altLang="en-US" sz="2000"/>
              <a:t> </a:t>
            </a:r>
          </a:p>
          <a:p>
            <a:pPr lvl="1"/>
            <a:endParaRPr lang="en-US" altLang="en-US" sz="2000" b="1"/>
          </a:p>
          <a:p>
            <a:pPr lvl="1"/>
            <a:r>
              <a:rPr lang="en-US" altLang="en-US" sz="2000" b="1"/>
              <a:t>directive to expose all public members and their nested public and protected types</a:t>
            </a:r>
            <a:endParaRPr lang="en-US" altLang="en-US" sz="2000"/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The </a:t>
            </a:r>
            <a:r>
              <a:rPr lang="en-US" altLang="en-US" sz="2000" i="1"/>
              <a:t>strong encapsulation ,</a:t>
            </a:r>
            <a:r>
              <a:rPr lang="en-US" altLang="en-US" sz="2000"/>
              <a:t>Code is significantly more secure, 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Need to explicitly open the  API to make it usable.</a:t>
            </a:r>
          </a:p>
          <a:p>
            <a:pPr lvl="1"/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 b="1"/>
              <a:t>module my.module {</a:t>
            </a:r>
          </a:p>
          <a:p>
            <a:pPr lvl="1">
              <a:buFontTx/>
              <a:buNone/>
            </a:pPr>
            <a:r>
              <a:rPr lang="en-US" altLang="en-US" sz="2000" b="1"/>
              <a:t>    exports com.my.package.name;</a:t>
            </a:r>
          </a:p>
          <a:p>
            <a:pPr lvl="1">
              <a:buFontTx/>
              <a:buNone/>
            </a:pPr>
            <a:r>
              <a:rPr lang="en-US" altLang="en-US" sz="2000" b="1"/>
              <a:t>}</a:t>
            </a:r>
          </a:p>
          <a:p>
            <a:r>
              <a:rPr lang="en-US" altLang="en-US" sz="2000" i="1"/>
              <a:t>Calling requires my.module</a:t>
            </a:r>
            <a:r>
              <a:rPr lang="en-US" altLang="en-US" sz="2000"/>
              <a:t>, will have access to the public types in  </a:t>
            </a:r>
            <a:r>
              <a:rPr lang="en-US" altLang="en-US" sz="2000" i="1"/>
              <a:t>com.my.package.name</a:t>
            </a:r>
            <a:r>
              <a:rPr lang="en-US" altLang="en-US" sz="2000"/>
              <a:t> package,</a:t>
            </a:r>
          </a:p>
          <a:p>
            <a:pPr lvl="1">
              <a:buFontTx/>
              <a:buNone/>
            </a:pPr>
            <a:r>
              <a:rPr lang="en-US" altLang="en-US" sz="2000"/>
              <a:t> </a:t>
            </a:r>
          </a:p>
        </p:txBody>
      </p: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>
            <a:extLst>
              <a:ext uri="{FF2B5EF4-FFF2-40B4-BE49-F238E27FC236}">
                <a16:creationId xmlns:a16="http://schemas.microsoft.com/office/drawing/2014/main" id="{A8DF4BFD-72A3-6254-4690-2C55DC8F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 Start Project – First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A3339-5BD5-9681-D3A7-F5FBBA887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package </a:t>
            </a:r>
            <a:r>
              <a:rPr lang="en-US" b="1" dirty="0" err="1">
                <a:ea typeface="+mn-ea"/>
                <a:cs typeface="+mn-cs"/>
              </a:rPr>
              <a:t>com.training</a:t>
            </a:r>
            <a:r>
              <a:rPr lang="en-US" b="1" dirty="0">
                <a:ea typeface="+mn-ea"/>
                <a:cs typeface="+mn-cs"/>
              </a:rPr>
              <a:t>;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import </a:t>
            </a:r>
            <a:r>
              <a:rPr lang="en-US" b="1" dirty="0" err="1">
                <a:ea typeface="+mn-ea"/>
                <a:cs typeface="+mn-cs"/>
              </a:rPr>
              <a:t>java.util.ArrayList</a:t>
            </a:r>
            <a:r>
              <a:rPr lang="en-US" b="1" dirty="0">
                <a:ea typeface="+mn-ea"/>
                <a:cs typeface="+mn-cs"/>
              </a:rPr>
              <a:t>;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public class </a:t>
            </a:r>
            <a:r>
              <a:rPr lang="en-US" b="1" dirty="0" err="1">
                <a:ea typeface="+mn-ea"/>
                <a:cs typeface="+mn-cs"/>
              </a:rPr>
              <a:t>FirstExample</a:t>
            </a:r>
            <a:r>
              <a:rPr lang="en-US" b="1" dirty="0">
                <a:ea typeface="+mn-ea"/>
                <a:cs typeface="+mn-cs"/>
              </a:rPr>
              <a:t> {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public static void main(String[] </a:t>
            </a:r>
            <a:r>
              <a:rPr lang="en-US" b="1" dirty="0" err="1">
                <a:ea typeface="+mn-ea"/>
                <a:cs typeface="+mn-cs"/>
              </a:rPr>
              <a:t>args</a:t>
            </a:r>
            <a:r>
              <a:rPr lang="en-US" b="1" dirty="0">
                <a:ea typeface="+mn-ea"/>
                <a:cs typeface="+mn-cs"/>
              </a:rPr>
              <a:t>) {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 err="1">
                <a:ea typeface="+mn-ea"/>
                <a:cs typeface="+mn-cs"/>
              </a:rPr>
              <a:t>System.</a:t>
            </a:r>
            <a:r>
              <a:rPr lang="en-US" b="1" i="1" dirty="0" err="1">
                <a:ea typeface="+mn-ea"/>
                <a:cs typeface="+mn-cs"/>
              </a:rPr>
              <a:t>out.println</a:t>
            </a:r>
            <a:r>
              <a:rPr lang="en-US" b="1" i="1" dirty="0">
                <a:ea typeface="+mn-ea"/>
                <a:cs typeface="+mn-cs"/>
              </a:rPr>
              <a:t>("Hello World from Module");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 err="1">
                <a:ea typeface="+mn-ea"/>
                <a:cs typeface="+mn-cs"/>
              </a:rPr>
              <a:t>ArrayList</a:t>
            </a:r>
            <a:r>
              <a:rPr lang="en-US" dirty="0">
                <a:ea typeface="+mn-ea"/>
                <a:cs typeface="+mn-cs"/>
              </a:rPr>
              <a:t>&lt;String&gt; list = </a:t>
            </a:r>
            <a:r>
              <a:rPr lang="en-US" b="1" dirty="0">
                <a:ea typeface="+mn-ea"/>
                <a:cs typeface="+mn-cs"/>
              </a:rPr>
              <a:t>new </a:t>
            </a:r>
            <a:r>
              <a:rPr lang="en-US" b="1" dirty="0" err="1">
                <a:ea typeface="+mn-ea"/>
                <a:cs typeface="+mn-cs"/>
              </a:rPr>
              <a:t>ArrayList</a:t>
            </a:r>
            <a:r>
              <a:rPr lang="en-US" b="1" dirty="0">
                <a:ea typeface="+mn-ea"/>
                <a:cs typeface="+mn-cs"/>
              </a:rPr>
              <a:t>&lt;&gt;();</a:t>
            </a:r>
          </a:p>
          <a:p>
            <a:pPr lvl="1">
              <a:buFontTx/>
              <a:buNone/>
              <a:defRPr/>
            </a:pPr>
            <a:r>
              <a:rPr lang="en-US" dirty="0" err="1">
                <a:ea typeface="+mn-ea"/>
                <a:cs typeface="+mn-cs"/>
              </a:rPr>
              <a:t>list.add</a:t>
            </a:r>
            <a:r>
              <a:rPr lang="en-US" dirty="0">
                <a:ea typeface="+mn-ea"/>
                <a:cs typeface="+mn-cs"/>
              </a:rPr>
              <a:t>("</a:t>
            </a:r>
            <a:r>
              <a:rPr lang="en-US" dirty="0" err="1">
                <a:ea typeface="+mn-ea"/>
                <a:cs typeface="+mn-cs"/>
              </a:rPr>
              <a:t>ramesh</a:t>
            </a:r>
            <a:r>
              <a:rPr lang="en-US" dirty="0">
                <a:ea typeface="+mn-ea"/>
                <a:cs typeface="+mn-cs"/>
              </a:rPr>
              <a:t>");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 err="1">
                <a:ea typeface="+mn-ea"/>
                <a:cs typeface="+mn-cs"/>
              </a:rPr>
              <a:t>System.</a:t>
            </a:r>
            <a:r>
              <a:rPr lang="en-US" b="1" i="1" dirty="0" err="1">
                <a:ea typeface="+mn-ea"/>
                <a:cs typeface="+mn-cs"/>
              </a:rPr>
              <a:t>out.println</a:t>
            </a:r>
            <a:r>
              <a:rPr lang="en-US" b="1" i="1" dirty="0">
                <a:ea typeface="+mn-ea"/>
                <a:cs typeface="+mn-cs"/>
              </a:rPr>
              <a:t>(list);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}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}</a:t>
            </a:r>
          </a:p>
          <a:p>
            <a:pPr lvl="1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>
            <a:extLst>
              <a:ext uri="{FF2B5EF4-FFF2-40B4-BE49-F238E27FC236}">
                <a16:creationId xmlns:a16="http://schemas.microsoft.com/office/drawing/2014/main" id="{47EE9BA2-BE8E-A35E-53EF-1E8E94F9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 Start Project –Show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DEBB3-DD75-B8F3-B690-A90AF0DC8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b="1" dirty="0">
                <a:solidFill>
                  <a:srgbClr val="FF0000"/>
                </a:solidFill>
                <a:ea typeface="+mn-ea"/>
                <a:cs typeface="+mn-cs"/>
              </a:rPr>
              <a:t>Class is in a Different Package</a:t>
            </a:r>
          </a:p>
          <a:p>
            <a:pPr lvl="1">
              <a:buFontTx/>
              <a:buNone/>
              <a:defRPr/>
            </a:pPr>
            <a:endParaRPr lang="en-US" b="1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package </a:t>
            </a:r>
            <a:r>
              <a:rPr lang="en-US" b="1" dirty="0" err="1">
                <a:ea typeface="+mn-ea"/>
                <a:cs typeface="+mn-cs"/>
              </a:rPr>
              <a:t>org.exercise</a:t>
            </a:r>
            <a:r>
              <a:rPr lang="en-US" b="1" dirty="0">
                <a:ea typeface="+mn-ea"/>
                <a:cs typeface="+mn-cs"/>
              </a:rPr>
              <a:t>;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public class </a:t>
            </a:r>
            <a:r>
              <a:rPr lang="en-US" b="1" dirty="0" err="1">
                <a:ea typeface="+mn-ea"/>
                <a:cs typeface="+mn-cs"/>
              </a:rPr>
              <a:t>ShowDetails</a:t>
            </a:r>
            <a:r>
              <a:rPr lang="en-US" b="1" dirty="0">
                <a:ea typeface="+mn-ea"/>
                <a:cs typeface="+mn-cs"/>
              </a:rPr>
              <a:t> {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public double show() {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return 52.25;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}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}</a:t>
            </a:r>
          </a:p>
          <a:p>
            <a:pPr lvl="1">
              <a:buFontTx/>
              <a:buNone/>
              <a:defRPr/>
            </a:pPr>
            <a:endParaRPr lang="en-US" dirty="0"/>
          </a:p>
          <a:p>
            <a:pPr lvl="1">
              <a:buFontTx/>
              <a:buNone/>
              <a:defRPr/>
            </a:pPr>
            <a:r>
              <a:rPr lang="en-US" b="1" dirty="0" err="1">
                <a:solidFill>
                  <a:srgbClr val="C00000"/>
                </a:solidFill>
              </a:rPr>
              <a:t>module.info.java</a:t>
            </a:r>
            <a:endParaRPr lang="en-US" b="1" dirty="0">
              <a:solidFill>
                <a:srgbClr val="C00000"/>
              </a:solidFill>
            </a:endParaRPr>
          </a:p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module </a:t>
            </a:r>
            <a:r>
              <a:rPr lang="en-US" b="1" dirty="0" err="1">
                <a:ea typeface="+mn-ea"/>
                <a:cs typeface="+mn-cs"/>
              </a:rPr>
              <a:t>c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ea typeface="+mn-ea"/>
                <a:cs typeface="+mn-cs"/>
              </a:rPr>
              <a:t>om.training.base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a typeface="+mn-ea"/>
                <a:cs typeface="+mn-cs"/>
              </a:rPr>
              <a:t> </a:t>
            </a:r>
            <a:r>
              <a:rPr lang="en-US" b="1" dirty="0">
                <a:ea typeface="+mn-ea"/>
                <a:cs typeface="+mn-cs"/>
              </a:rPr>
              <a:t>{</a:t>
            </a:r>
          </a:p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	exports </a:t>
            </a:r>
            <a:r>
              <a:rPr lang="en-US" b="1" dirty="0" err="1">
                <a:ea typeface="+mn-ea"/>
                <a:cs typeface="+mn-cs"/>
              </a:rPr>
              <a:t>com.training</a:t>
            </a:r>
            <a:r>
              <a:rPr lang="en-US" b="1" dirty="0">
                <a:ea typeface="+mn-ea"/>
                <a:cs typeface="+mn-cs"/>
              </a:rPr>
              <a:t>;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}</a:t>
            </a:r>
          </a:p>
          <a:p>
            <a:pPr lvl="2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vees">
  <a:themeElements>
    <a:clrScheme name="vees 14">
      <a:dk1>
        <a:srgbClr val="000000"/>
      </a:dk1>
      <a:lt1>
        <a:srgbClr val="FF99CC"/>
      </a:lt1>
      <a:dk2>
        <a:srgbClr val="1C1C1C"/>
      </a:dk2>
      <a:lt2>
        <a:srgbClr val="4D4D4D"/>
      </a:lt2>
      <a:accent1>
        <a:srgbClr val="FF0000"/>
      </a:accent1>
      <a:accent2>
        <a:srgbClr val="FF99CC"/>
      </a:accent2>
      <a:accent3>
        <a:srgbClr val="FFCAE2"/>
      </a:accent3>
      <a:accent4>
        <a:srgbClr val="000000"/>
      </a:accent4>
      <a:accent5>
        <a:srgbClr val="FFAAAA"/>
      </a:accent5>
      <a:accent6>
        <a:srgbClr val="E78AB9"/>
      </a:accent6>
      <a:hlink>
        <a:srgbClr val="9933FF"/>
      </a:hlink>
      <a:folHlink>
        <a:srgbClr val="44C63A"/>
      </a:folHlink>
    </a:clrScheme>
    <a:fontScheme name="ve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vees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040</Template>
  <TotalTime>22019</TotalTime>
  <Words>1186</Words>
  <Application>Microsoft Macintosh PowerPoint</Application>
  <PresentationFormat>On-screen Show (4:3)</PresentationFormat>
  <Paragraphs>207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DejaVu Sans</vt:lpstr>
      <vt:lpstr>Times New Roman</vt:lpstr>
      <vt:lpstr>vees</vt:lpstr>
      <vt:lpstr>Module system</vt:lpstr>
      <vt:lpstr>Need for Modules</vt:lpstr>
      <vt:lpstr>Module System</vt:lpstr>
      <vt:lpstr>Module</vt:lpstr>
      <vt:lpstr> module-info.java. </vt:lpstr>
      <vt:lpstr> Requires </vt:lpstr>
      <vt:lpstr> Exports </vt:lpstr>
      <vt:lpstr>Quick Start Project – First Example</vt:lpstr>
      <vt:lpstr>Quick Start Project –Show Details</vt:lpstr>
      <vt:lpstr>FristExample-Client Project</vt:lpstr>
      <vt:lpstr>Client – module-info.java</vt:lpstr>
      <vt:lpstr>Text block</vt:lpstr>
      <vt:lpstr>Text Blocks</vt:lpstr>
      <vt:lpstr>Text Block</vt:lpstr>
      <vt:lpstr>records</vt:lpstr>
      <vt:lpstr>Records </vt:lpstr>
      <vt:lpstr>Records</vt:lpstr>
      <vt:lpstr>What the Compile Does</vt:lpstr>
      <vt:lpstr>Sealed classes</vt:lpstr>
      <vt:lpstr> Sealed Classes </vt:lpstr>
      <vt:lpstr>Virtual Threads</vt:lpstr>
      <vt:lpstr>Virtual Threads</vt:lpstr>
      <vt:lpstr>Creating Virtual Thread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srivatsan</dc:creator>
  <cp:lastModifiedBy>Srivatsan Krishnamachari</cp:lastModifiedBy>
  <cp:revision>1080</cp:revision>
  <dcterms:created xsi:type="dcterms:W3CDTF">1601-01-01T00:00:00Z</dcterms:created>
  <dcterms:modified xsi:type="dcterms:W3CDTF">2025-07-16T16:51:24Z</dcterms:modified>
</cp:coreProperties>
</file>