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48" r:id="rId1"/>
  </p:sldMasterIdLst>
  <p:notesMasterIdLst>
    <p:notesMasterId r:id="rId30"/>
  </p:notesMasterIdLst>
  <p:sldIdLst>
    <p:sldId id="701" r:id="rId2"/>
    <p:sldId id="743" r:id="rId3"/>
    <p:sldId id="703" r:id="rId4"/>
    <p:sldId id="706" r:id="rId5"/>
    <p:sldId id="710" r:id="rId6"/>
    <p:sldId id="752" r:id="rId7"/>
    <p:sldId id="754" r:id="rId8"/>
    <p:sldId id="712" r:id="rId9"/>
    <p:sldId id="708" r:id="rId10"/>
    <p:sldId id="709" r:id="rId11"/>
    <p:sldId id="714" r:id="rId12"/>
    <p:sldId id="799" r:id="rId13"/>
    <p:sldId id="748" r:id="rId14"/>
    <p:sldId id="800" r:id="rId15"/>
    <p:sldId id="807" r:id="rId16"/>
    <p:sldId id="864" r:id="rId17"/>
    <p:sldId id="865" r:id="rId18"/>
    <p:sldId id="811" r:id="rId19"/>
    <p:sldId id="861" r:id="rId20"/>
    <p:sldId id="720" r:id="rId21"/>
    <p:sldId id="812" r:id="rId22"/>
    <p:sldId id="862" r:id="rId23"/>
    <p:sldId id="814" r:id="rId24"/>
    <p:sldId id="860" r:id="rId25"/>
    <p:sldId id="813" r:id="rId26"/>
    <p:sldId id="866" r:id="rId27"/>
    <p:sldId id="868" r:id="rId28"/>
    <p:sldId id="867" r:id="rId29"/>
  </p:sldIdLst>
  <p:sldSz cx="9144000" cy="6858000" type="screen4x3"/>
  <p:notesSz cx="6858000" cy="91440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600" y="4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7064"/>
    </p:cViewPr>
  </p:sorterViewPr>
  <p:notesViewPr>
    <p:cSldViewPr>
      <p:cViewPr varScale="1">
        <p:scale>
          <a:sx n="41" d="100"/>
          <a:sy n="41" d="100"/>
        </p:scale>
        <p:origin x="-2333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1">
            <a:extLst>
              <a:ext uri="{FF2B5EF4-FFF2-40B4-BE49-F238E27FC236}">
                <a16:creationId xmlns:a16="http://schemas.microsoft.com/office/drawing/2014/main" id="{2DDC238A-B6AE-305C-803C-52802DA91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E0E30857-1CBE-A530-161E-9BA368A8C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B1CAE6EE-D38A-B56E-6E53-6B94D0533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9461" name="Rectangle 4">
            <a:extLst>
              <a:ext uri="{FF2B5EF4-FFF2-40B4-BE49-F238E27FC236}">
                <a16:creationId xmlns:a16="http://schemas.microsoft.com/office/drawing/2014/main" id="{DB1DC0AA-3B20-A222-1C5B-23FB0ED528A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5219D45-BA98-67A1-55A4-212512E7A91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4400" y="4343400"/>
            <a:ext cx="5027613" cy="41132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9463" name="Text Box 6">
            <a:extLst>
              <a:ext uri="{FF2B5EF4-FFF2-40B4-BE49-F238E27FC236}">
                <a16:creationId xmlns:a16="http://schemas.microsoft.com/office/drawing/2014/main" id="{AA9AEEFD-B1CA-4FAC-600E-EF8C8D103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2991686A-ECAC-3BD1-8A30-7F2B8BE59A7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6200" y="8686800"/>
            <a:ext cx="2970213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280BBC1-0593-734E-8C41-64759AD4A9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9BA10074-4F3A-36E7-CE74-5E6A7585BF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5E3C1651-2EDE-B4E0-DB9A-D388AACAF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93E6DDF1-5418-274F-50AE-8C4C4CD1FED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F4E7123-7F15-054B-98AB-677EA773F9D1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E3993885-2110-80D1-E28E-C7F0547822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C062B69F-6484-D96C-F529-EEB243571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CBD7F7F2-D434-DED2-5998-C0CD8546231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2E00CF0-2031-B44F-8653-C3692ED75BCC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DC4D2D61-C412-F2D4-1A37-02C8139CBC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AD3A734C-7B83-6D40-0C14-499FB889E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C2F44B21-EDB0-F5C1-053F-EE3F2FBBE26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6B38D4-26E5-CA47-A53B-C1A973A7C01E}" type="slidenum">
              <a:rPr lang="en-US" altLang="en-US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B3BC9C-F34B-2FC4-12E6-83AAFF27E6E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208D8-B789-7E47-8F31-16030033F7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70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1832A36-096D-1BE4-19A9-F985173A223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C787E-5F22-D548-A2CB-9F9101903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526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65113"/>
            <a:ext cx="2055813" cy="58594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65113"/>
            <a:ext cx="6019800" cy="58594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3913DC7-FC54-1266-23D0-7DEB06ECC3E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BB932-97A0-D540-8137-AB357BD116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15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055864" cy="5410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9E7FEE2D-B60D-9B67-9055-EA41A631AB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3403353-54AB-E945-B77F-DBB052AF9C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641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055864" cy="54864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3C4ABE56-C2A8-95FD-C339-98186AEA2A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4CF7A22-28F4-DF40-9B0D-F8BD866C15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719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055864" cy="5410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36237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633D4C6A-F5B0-7B26-532C-5D7B5C8FE150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A6F0AF4-3947-9A43-BD84-6E356ADCF1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620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D423B26F-4FCD-566D-7528-7FB076F2CAFD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ED2A676-6EF2-154E-B167-8BC8739F97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413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46719F57-38E8-2E5D-BEF7-D0AA8D240C2E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76525C-FC67-2B4A-ACC2-51A760CA04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934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39898F02-7691-6947-CB75-04E324AFA1B6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7488634-E408-2745-B3EC-7913078257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938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56B4856C-3AC6-1449-F835-2957B71DB794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0248F51-C772-304D-ACED-AB17C647AD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56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AF0060A-8C10-1F70-9627-7CE849489DA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1C6B8-6F21-6341-9C25-880097119B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8291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DDE2150B-7357-0AA6-EA4F-E4504DD6F3D8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0EA3529-EDDA-DC44-AF66-52CCA2986C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9296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F2B7E478-8292-7F76-5D22-7E21069B494F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09FE5DE-9106-DB42-9501-1FA31A0CA1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8886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992E4A14-F867-5835-A439-AA6F223D3095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B877C2B-3ABE-684F-8F1F-2114DF321B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3038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97056E65-5A2A-92B5-E9A0-E5180EA668D2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9D35EDA-7C2C-A24E-BCB7-984C52A46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284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65F8877A-C874-26C8-B613-A1D999EC087F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785B904-504D-204C-ADA4-4FDEF9E2EF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75362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F34738E4-BC48-903F-F7F2-29AC5FF73B05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6B6D416-DF60-BF4F-821B-B28CC20448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6544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F54037ED-71E7-8DD0-F198-EFEFF199BB17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A023AC0-7DBE-B948-B769-37465FE5A2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83348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4800" y="0"/>
            <a:ext cx="2667000" cy="457199"/>
          </a:xfrm>
        </p:spPr>
        <p:txBody>
          <a:bodyPr anchor="ctr" anchorCtr="1"/>
          <a:lstStyle>
            <a:lvl1pPr algn="ctr">
              <a:buNone/>
              <a:defRPr sz="1800">
                <a:solidFill>
                  <a:schemeClr val="bg1"/>
                </a:solidFill>
                <a:latin typeface="Hand Of Sean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190EF3C8-B281-D522-5600-7927FF2BFFBC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F58A01D-4C97-9640-821C-1F3D9782AC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6815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79EDED1B-B651-6706-81D4-7E5C93225D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5419E26-8ECC-F448-BD69-D5F3D0876C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469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3053A1-96AE-7A42-E125-84A8215BA24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1AB74-4E6C-1847-ADC8-1F4E4128E1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98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4037013" cy="513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990600"/>
            <a:ext cx="4038600" cy="5133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7D88F8-7D93-B5AA-28C9-1CFC46D0DB7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79465-EC0B-A544-9F56-F7025C2592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082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BF6B1FE-3E5C-E5F0-5573-4D7CB1DD59C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27D01-EBE8-5C4F-95EA-DC01AB3A77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78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A28BCF0-8E53-38D3-5ED0-2693857AC57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F77C5-0CCB-EF4C-88EE-CC31AB877A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662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ACA0DCD-A8B1-70ED-5C45-53EAE2A3EF4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69546-A1F4-654A-9302-7FBD1E05F8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174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F826DA-4E7C-EA69-1D24-22FE2EFAF39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D359CC-6E19-B646-80EF-E031F3C95E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09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26533A-26CD-B1FB-6401-09D6C2BC97C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8A37A-0232-6B4F-BD34-5079CEB2720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185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C5689CA4-9B06-7806-A755-6481553155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5113"/>
            <a:ext cx="82280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82779D91-FB86-9886-70E8-D48BDD01E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90600"/>
            <a:ext cx="8228013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0224F71F-BF55-AD0D-5E89-44FE2BB99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10667852-051D-321C-34FB-34D50C68A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0F15E30-95BF-C965-762D-5D84464DDF7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2013" cy="47466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F12D8D73-4109-F840-8792-FCBB905DE4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18" r:id="rId1"/>
    <p:sldLayoutId id="2147484819" r:id="rId2"/>
    <p:sldLayoutId id="2147484820" r:id="rId3"/>
    <p:sldLayoutId id="2147484821" r:id="rId4"/>
    <p:sldLayoutId id="2147484822" r:id="rId5"/>
    <p:sldLayoutId id="2147484823" r:id="rId6"/>
    <p:sldLayoutId id="2147484824" r:id="rId7"/>
    <p:sldLayoutId id="2147484825" r:id="rId8"/>
    <p:sldLayoutId id="2147484826" r:id="rId9"/>
    <p:sldLayoutId id="2147484827" r:id="rId10"/>
    <p:sldLayoutId id="2147484828" r:id="rId11"/>
    <p:sldLayoutId id="2147484829" r:id="rId12"/>
    <p:sldLayoutId id="2147484830" r:id="rId13"/>
    <p:sldLayoutId id="2147484831" r:id="rId14"/>
    <p:sldLayoutId id="2147484832" r:id="rId15"/>
    <p:sldLayoutId id="2147484833" r:id="rId16"/>
    <p:sldLayoutId id="2147484834" r:id="rId17"/>
    <p:sldLayoutId id="2147484835" r:id="rId18"/>
    <p:sldLayoutId id="2147484836" r:id="rId19"/>
    <p:sldLayoutId id="2147484837" r:id="rId20"/>
    <p:sldLayoutId id="2147484838" r:id="rId21"/>
    <p:sldLayoutId id="2147484839" r:id="rId22"/>
    <p:sldLayoutId id="2147484840" r:id="rId23"/>
    <p:sldLayoutId id="2147484841" r:id="rId24"/>
    <p:sldLayoutId id="2147484842" r:id="rId25"/>
    <p:sldLayoutId id="2147484843" r:id="rId26"/>
    <p:sldLayoutId id="2147484844" r:id="rId27"/>
    <p:sldLayoutId id="2147484845" r:id="rId28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Arial" charset="0"/>
          <a:ea typeface="Microsoft YaHei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Arial" charset="0"/>
          <a:ea typeface="Microsoft YaHei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Arial" charset="0"/>
          <a:ea typeface="Microsoft YaHei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1C1C1C"/>
          </a:solidFill>
          <a:latin typeface="Arial" charset="0"/>
          <a:ea typeface="Microsoft YaHei" charset="-122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C1C1C"/>
          </a:solidFill>
          <a:latin typeface="Arial" charset="0"/>
          <a:ea typeface="Microsoft YaHei" charset="-122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C1C1C"/>
          </a:solidFill>
          <a:latin typeface="Arial" charset="0"/>
          <a:ea typeface="Microsoft YaHei" charset="-122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C1C1C"/>
          </a:solidFill>
          <a:latin typeface="Arial" charset="0"/>
          <a:ea typeface="Microsoft YaHei" charset="-122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1C1C1C"/>
          </a:solidFill>
          <a:latin typeface="Arial" charset="0"/>
          <a:ea typeface="Microsoft YaHei" charset="-122"/>
        </a:defRPr>
      </a:lvl9pPr>
    </p:titleStyle>
    <p:bodyStyle>
      <a:lvl1pPr marL="3429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4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BAD3-5254-AFE5-E484-2984CFC5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Building with Maven</a:t>
            </a:r>
          </a:p>
        </p:txBody>
      </p:sp>
      <p:sp>
        <p:nvSpPr>
          <p:cNvPr id="20483" name="Text Placeholder 3">
            <a:extLst>
              <a:ext uri="{FF2B5EF4-FFF2-40B4-BE49-F238E27FC236}">
                <a16:creationId xmlns:a16="http://schemas.microsoft.com/office/drawing/2014/main" id="{513B801A-7124-39CC-D605-520D3F437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2AAB6CE5-DB66-DD37-099D-02388320E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Dependencies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0370FA33-2BD5-34DA-7356-4A997ADA0F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/>
              <a:t>Used to store Dependencies  and  then  downloaded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Via http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/>
              <a:t>Downloaded dependencies are cached in a local repository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–"/>
            </a:pPr>
            <a:r>
              <a:rPr lang="en-US" altLang="en-US" sz="2000" b="1" i="1"/>
              <a:t>Usually found in ${user.home}/.m2/repository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/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/>
              <a:t>Maven Central is primary community repo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–"/>
            </a:pPr>
            <a:r>
              <a:rPr lang="en-US" altLang="en-US" sz="2000" u="sng">
                <a:solidFill>
                  <a:srgbClr val="C00000"/>
                </a:solidFill>
              </a:rPr>
              <a:t>http://repo1.maven.org/maven2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–"/>
            </a:pPr>
            <a:r>
              <a:rPr lang="en-US" altLang="en-US" sz="2000"/>
              <a:t>After downloading repository,  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–"/>
            </a:pPr>
            <a:r>
              <a:rPr lang="en-US" altLang="en-US" sz="2000"/>
              <a:t>Maven will always look for the artifact in the local repository before looking elsewhere.</a:t>
            </a:r>
          </a:p>
          <a:p>
            <a:pPr lvl="1">
              <a:buFont typeface="Arial" panose="020B0604020202020204" pitchFamily="34" charset="0"/>
              <a:buChar char="–"/>
            </a:pPr>
            <a:endParaRPr lang="en-US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5">
            <a:extLst>
              <a:ext uri="{FF2B5EF4-FFF2-40B4-BE49-F238E27FC236}">
                <a16:creationId xmlns:a16="http://schemas.microsoft.com/office/drawing/2014/main" id="{5B13B2B7-20A6-BB93-F258-0B67F0C39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Dependencies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90E7717-0466-2375-29BB-9280BB0C19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056563" cy="5562600"/>
          </a:xfrm>
        </p:spPr>
        <p:txBody>
          <a:bodyPr/>
          <a:lstStyle/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&lt;project&gt;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    ...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    &lt;dependencies&gt;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C00000"/>
                </a:solidFill>
                <a:cs typeface="Courier New" panose="02070309020205020404" pitchFamily="49" charset="0"/>
              </a:rPr>
              <a:t>        &lt;dependency&gt;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C00000"/>
                </a:solidFill>
                <a:cs typeface="Courier New" panose="02070309020205020404" pitchFamily="49" charset="0"/>
              </a:rPr>
              <a:t>          </a:t>
            </a:r>
            <a:r>
              <a:rPr lang="en-US" altLang="en-US" sz="2400" b="1">
                <a:solidFill>
                  <a:schemeClr val="tx1"/>
                </a:solidFill>
                <a:cs typeface="Courier New" panose="02070309020205020404" pitchFamily="49" charset="0"/>
              </a:rPr>
              <a:t>  &lt;groupId&gt;javax.servlet&lt;/groupId&gt;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tx1"/>
                </a:solidFill>
                <a:cs typeface="Courier New" panose="02070309020205020404" pitchFamily="49" charset="0"/>
              </a:rPr>
              <a:t>            &lt;artifactId&gt;servlet-api&lt;/artifactId&gt;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tx1"/>
                </a:solidFill>
                <a:cs typeface="Courier New" panose="02070309020205020404" pitchFamily="49" charset="0"/>
              </a:rPr>
              <a:t>            &lt;version&gt;2.5&lt;/version&gt;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	      </a:t>
            </a:r>
            <a:r>
              <a:rPr lang="en-US" altLang="en-US" sz="2400" b="1">
                <a:solidFill>
                  <a:srgbClr val="C00000"/>
                </a:solidFill>
              </a:rPr>
              <a:t>         &lt;scope&gt;provided&lt;/scope&gt;</a:t>
            </a:r>
            <a:endParaRPr lang="en-US" altLang="en-US" sz="2400" b="1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C00000"/>
                </a:solidFill>
                <a:cs typeface="Courier New" panose="02070309020205020404" pitchFamily="49" charset="0"/>
              </a:rPr>
              <a:t>	&lt;/dependency&gt;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    &lt;/dependencies&gt;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&lt;/project&gt;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endParaRPr lang="en-US" altLang="en-US" sz="2400">
              <a:cs typeface="Courier New" panose="02070309020205020404" pitchFamily="49" charset="0"/>
            </a:endParaRPr>
          </a:p>
          <a:p>
            <a:pPr marL="914400" lvl="2" indent="0">
              <a:buFont typeface="Times New Roman" panose="02020603050405020304" pitchFamily="18" charset="0"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CC9803D-006B-EAFC-14FC-E6841B09E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Resolving Dependency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497F3904-D6FA-0243-D825-4285722370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>
              <a:lnSpc>
                <a:spcPct val="150000"/>
              </a:lnSpc>
              <a:spcBef>
                <a:spcPct val="0"/>
              </a:spcBef>
            </a:pPr>
            <a:r>
              <a:rPr lang="en-US" altLang="en-US"/>
              <a:t>During the build process dependencies are resolved with dependency management engine. </a:t>
            </a:r>
          </a:p>
          <a:p>
            <a:pPr marL="223838" indent="-223838">
              <a:lnSpc>
                <a:spcPct val="150000"/>
              </a:lnSpc>
              <a:spcBef>
                <a:spcPct val="0"/>
              </a:spcBef>
            </a:pPr>
            <a:endParaRPr lang="en-US" altLang="en-US"/>
          </a:p>
          <a:p>
            <a:pPr marL="223838" indent="-223838">
              <a:lnSpc>
                <a:spcPct val="150000"/>
              </a:lnSpc>
              <a:spcBef>
                <a:spcPct val="0"/>
              </a:spcBef>
            </a:pPr>
            <a:r>
              <a:rPr lang="en-US" altLang="en-US"/>
              <a:t>Specified in &lt;dependencies&gt; elements within a pom.xml file.</a:t>
            </a:r>
          </a:p>
          <a:p>
            <a:pPr marL="223838" indent="-223838">
              <a:lnSpc>
                <a:spcPct val="150000"/>
              </a:lnSpc>
              <a:spcBef>
                <a:spcPct val="0"/>
              </a:spcBef>
            </a:pPr>
            <a:endParaRPr lang="en-US" altLang="en-US"/>
          </a:p>
          <a:p>
            <a:pPr marL="223838" indent="-223838">
              <a:lnSpc>
                <a:spcPct val="150000"/>
              </a:lnSpc>
              <a:spcBef>
                <a:spcPct val="0"/>
              </a:spcBef>
            </a:pPr>
            <a:r>
              <a:rPr lang="en-US" altLang="en-US"/>
              <a:t>They are resolved in the following order: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altLang="en-US" sz="2000"/>
              <a:t>Local repository is checked for the dependency.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altLang="en-US" sz="2000"/>
              <a:t>A list of remote repositories is checked for the dependency.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altLang="en-US" sz="2000"/>
              <a:t>In Case 1 and 2 fail and error is reported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48F77972-1826-D6A4-0449-91BF2E3B60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FFC63018-2408-5CB1-9FCF-9A6BB2E9B0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056563" cy="5410200"/>
          </a:xfrm>
        </p:spPr>
        <p:txBody>
          <a:bodyPr/>
          <a:lstStyle/>
          <a:p>
            <a:r>
              <a:rPr lang="en-US" altLang="en-US" b="1"/>
              <a:t>Compile</a:t>
            </a:r>
          </a:p>
          <a:p>
            <a:pPr lvl="1"/>
            <a:r>
              <a:rPr lang="en-US" altLang="en-US" sz="2000"/>
              <a:t>default scope</a:t>
            </a:r>
          </a:p>
          <a:p>
            <a:pPr lvl="1"/>
            <a:r>
              <a:rPr lang="en-US" altLang="en-US" sz="2000"/>
              <a:t>dependencies that are available in all classpaths of a project. </a:t>
            </a:r>
          </a:p>
          <a:p>
            <a:endParaRPr lang="en-US" altLang="en-US" b="1"/>
          </a:p>
          <a:p>
            <a:r>
              <a:rPr lang="en-US" altLang="en-US" b="1"/>
              <a:t>Provided</a:t>
            </a:r>
          </a:p>
          <a:p>
            <a:pPr lvl="1"/>
            <a:r>
              <a:rPr lang="en-US" altLang="en-US" sz="2000"/>
              <a:t>Indicates the JDK or a container to provide the dependency at runtime. </a:t>
            </a:r>
          </a:p>
          <a:p>
            <a:pPr lvl="1"/>
            <a:r>
              <a:rPr lang="en-US" altLang="en-US" sz="2000"/>
              <a:t>dependency on the Servlet API</a:t>
            </a:r>
          </a:p>
          <a:p>
            <a:endParaRPr lang="en-US" altLang="en-US" b="1"/>
          </a:p>
          <a:p>
            <a:r>
              <a:rPr lang="en-US" altLang="en-US" b="1"/>
              <a:t>Test</a:t>
            </a:r>
          </a:p>
          <a:p>
            <a:pPr lvl="1"/>
            <a:r>
              <a:rPr lang="en-US" altLang="en-US" sz="2000"/>
              <a:t>The dependency is not required for normal use</a:t>
            </a:r>
          </a:p>
          <a:p>
            <a:pPr lvl="1"/>
            <a:r>
              <a:rPr lang="en-US" altLang="en-US" sz="2000"/>
              <a:t>Available for the test compilation and execution phases.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F2A0EDE1-07E6-A06D-7542-13BA545FB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Maven Plugin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64323E3A-6686-B8EF-07A5-A0EA7A7E14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Maven is a plugin execution framework </a:t>
            </a:r>
          </a:p>
          <a:p>
            <a:r>
              <a:rPr lang="en-US" altLang="en-US"/>
              <a:t>Tasks are done by plugins. </a:t>
            </a:r>
          </a:p>
          <a:p>
            <a:r>
              <a:rPr lang="en-US" altLang="en-US"/>
              <a:t>Generally used to :</a:t>
            </a:r>
          </a:p>
          <a:p>
            <a:pPr lvl="1"/>
            <a:r>
              <a:rPr lang="en-US" altLang="en-US" sz="2000"/>
              <a:t>create jar file</a:t>
            </a:r>
          </a:p>
          <a:p>
            <a:pPr lvl="1"/>
            <a:r>
              <a:rPr lang="en-US" altLang="en-US" sz="2000"/>
              <a:t>create war file</a:t>
            </a:r>
          </a:p>
          <a:p>
            <a:pPr lvl="1"/>
            <a:r>
              <a:rPr lang="en-US" altLang="en-US" sz="2000"/>
              <a:t>compile code files</a:t>
            </a:r>
          </a:p>
          <a:p>
            <a:pPr lvl="1"/>
            <a:r>
              <a:rPr lang="en-US" altLang="en-US" sz="2000"/>
              <a:t>unit testing of code</a:t>
            </a:r>
          </a:p>
          <a:p>
            <a:endParaRPr lang="en-US" altLang="en-US"/>
          </a:p>
          <a:p>
            <a:r>
              <a:rPr lang="en-US" altLang="en-US"/>
              <a:t>Plugin provides a set of goals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C00000"/>
                </a:solidFill>
              </a:rPr>
              <a:t>mvn [plugin-name]:[goal-name] </a:t>
            </a:r>
          </a:p>
          <a:p>
            <a:endParaRPr lang="en-US" altLang="en-US"/>
          </a:p>
          <a:p>
            <a:r>
              <a:rPr lang="en-US" altLang="en-US" b="1"/>
              <a:t>mvn compiler:compile</a:t>
            </a:r>
          </a:p>
          <a:p>
            <a:endParaRPr lang="en-US" altLang="en-US" sz="2400"/>
          </a:p>
        </p:txBody>
      </p:sp>
      <p:pic>
        <p:nvPicPr>
          <p:cNvPr id="34820" name="Picture 2" descr="E:\Downloads\simple-project_plugin.png">
            <a:extLst>
              <a:ext uri="{FF2B5EF4-FFF2-40B4-BE49-F238E27FC236}">
                <a16:creationId xmlns:a16="http://schemas.microsoft.com/office/drawing/2014/main" id="{163F44B7-7F7E-F912-D867-8C9F9E854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81200"/>
            <a:ext cx="307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9EFDD62C-7792-7C08-3E8C-E171EBEDD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Archetype Pluggin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3CCDDA36-5402-3C67-68A0-C74DFFA512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Maven project templating toolkit.</a:t>
            </a:r>
          </a:p>
          <a:p>
            <a:pPr lvl="1"/>
            <a:r>
              <a:rPr lang="en-US" altLang="en-US" sz="2000" i="1">
                <a:solidFill>
                  <a:srgbClr val="C00000"/>
                </a:solidFill>
              </a:rPr>
              <a:t>original pattern or model from which all other things of the same kind are made</a:t>
            </a:r>
            <a:r>
              <a:rPr lang="en-US" altLang="en-US" sz="2000">
                <a:solidFill>
                  <a:srgbClr val="C00000"/>
                </a:solidFill>
              </a:rPr>
              <a:t>. </a:t>
            </a:r>
          </a:p>
          <a:p>
            <a:endParaRPr lang="en-US" altLang="en-US"/>
          </a:p>
          <a:p>
            <a:r>
              <a:rPr lang="en-US" altLang="en-US"/>
              <a:t>Provides a  quick consistent way  with best practices to create a Project</a:t>
            </a:r>
          </a:p>
          <a:p>
            <a:endParaRPr lang="en-US" altLang="en-US"/>
          </a:p>
          <a:p>
            <a:r>
              <a:rPr lang="en-US" altLang="en-US"/>
              <a:t>Developers can have a working Maven project to use as a jumping board</a:t>
            </a:r>
          </a:p>
          <a:p>
            <a:endParaRPr lang="en-US" altLang="en-US"/>
          </a:p>
          <a:p>
            <a:r>
              <a:rPr lang="en-US" altLang="en-US"/>
              <a:t>A Directory with the artifact Id is Created along with Some Sample Code</a:t>
            </a:r>
          </a:p>
          <a:p>
            <a:endParaRPr lang="en-US" altLang="en-US"/>
          </a:p>
          <a:p>
            <a:r>
              <a:rPr lang="en-US" altLang="en-US"/>
              <a:t> mvn  archetype: generate 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 b="1"/>
          </a:p>
          <a:p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037DD860-373B-DB80-ED14-89CC365CC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Create Maven Project with Eclise</a:t>
            </a:r>
            <a:endParaRPr lang="en-IN" altLang="en-US"/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90D819B3-7E92-717C-B6A6-402F81D4A7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Select File -&gt; New –Maven Project </a:t>
            </a:r>
          </a:p>
          <a:p>
            <a:r>
              <a:rPr lang="en-US" altLang="en-US"/>
              <a:t>Select a Maven Project </a:t>
            </a:r>
          </a:p>
          <a:p>
            <a:pPr lvl="1"/>
            <a:endParaRPr lang="en-IN" altLang="en-US"/>
          </a:p>
          <a:p>
            <a:pPr lvl="1"/>
            <a:endParaRPr lang="en-IN" altLang="en-US"/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72E72CF7-7AC0-407C-0595-5107BF51D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981200"/>
            <a:ext cx="7981950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3184B0CA-85C0-697D-0A73-8DEBA19CB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maven-archetype-quickstart	</a:t>
            </a:r>
            <a:endParaRPr lang="en-IN" altLang="en-US"/>
          </a:p>
        </p:txBody>
      </p:sp>
      <p:pic>
        <p:nvPicPr>
          <p:cNvPr id="37891" name="Content Placeholder 4">
            <a:extLst>
              <a:ext uri="{FF2B5EF4-FFF2-40B4-BE49-F238E27FC236}">
                <a16:creationId xmlns:a16="http://schemas.microsoft.com/office/drawing/2014/main" id="{07DB7571-6F3B-B6FC-8AAB-0A65B43E923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914400"/>
            <a:ext cx="8228013" cy="5257800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48EB5417-E75C-6892-D5D7-165149622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Plugin Goals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09F8FB0E-4816-6136-7459-7749D087F9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plugin goal represents a specific task to building and managing of a project.</a:t>
            </a:r>
          </a:p>
          <a:p>
            <a:endParaRPr lang="en-US" altLang="en-US"/>
          </a:p>
          <a:p>
            <a:r>
              <a:rPr lang="en-US" altLang="en-US"/>
              <a:t>If a build phase has one or more goals bound to it, it will execute all those goals one by one</a:t>
            </a:r>
          </a:p>
          <a:p>
            <a:endParaRPr lang="en-US" altLang="en-US"/>
          </a:p>
          <a:p>
            <a:r>
              <a:rPr lang="en-US" altLang="en-US" b="1"/>
              <a:t>archetype</a:t>
            </a:r>
            <a:r>
              <a:rPr lang="en-US" altLang="en-US"/>
              <a:t> plugins with Generate Goal will  create projects.</a:t>
            </a:r>
          </a:p>
          <a:p>
            <a:endParaRPr lang="en-US" altLang="en-US"/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mvn  [plugin-name]:[goal-name] 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endParaRPr lang="en-US" altLang="en-US" sz="2000"/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 mvn  archetype: generate 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2000"/>
              <a:t>mvn exec:java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CEA18B82-D049-4635-E166-F4C04B7AD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Execute Maven Plugin</a:t>
            </a:r>
            <a:endParaRPr lang="en-IN" altLang="en-US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C7E3E409-C907-25FB-0C5A-FCD3D1C439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056563" cy="5486400"/>
          </a:xfrm>
        </p:spPr>
        <p:txBody>
          <a:bodyPr/>
          <a:lstStyle/>
          <a:p>
            <a:pPr marL="400050" lvl="1" indent="0">
              <a:buFont typeface="Times New Roman" panose="02020603050405020304" pitchFamily="18" charset="0"/>
              <a:buNone/>
            </a:pP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altLang="en-US" sz="160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buFont typeface="Times New Roman" panose="02020603050405020304" pitchFamily="18" charset="0"/>
              <a:buNone/>
            </a:pPr>
            <a:r>
              <a:rPr lang="en-IN" altLang="en-US" sz="1600">
                <a:latin typeface="Consolas" panose="020B0609020204030204" pitchFamily="49" charset="0"/>
              </a:rPr>
              <a:t>        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altLang="en-US" sz="160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altLang="en-US" sz="1600">
                <a:latin typeface="Consolas" panose="020B0609020204030204" pitchFamily="49" charset="0"/>
              </a:rPr>
              <a:t>org.codehaus.mojo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altLang="en-US" sz="160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buFont typeface="Times New Roman" panose="02020603050405020304" pitchFamily="18" charset="0"/>
              <a:buNone/>
            </a:pPr>
            <a:r>
              <a:rPr lang="en-IN" altLang="en-US" sz="1600">
                <a:latin typeface="Consolas" panose="020B0609020204030204" pitchFamily="49" charset="0"/>
              </a:rPr>
              <a:t>        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altLang="en-US" sz="160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altLang="en-US" sz="1600">
                <a:latin typeface="Consolas" panose="020B0609020204030204" pitchFamily="49" charset="0"/>
              </a:rPr>
              <a:t>exec-maven-plugin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altLang="en-US" sz="160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buFont typeface="Times New Roman" panose="02020603050405020304" pitchFamily="18" charset="0"/>
              <a:buNone/>
            </a:pPr>
            <a:r>
              <a:rPr lang="en-IN" altLang="en-US" sz="1600">
                <a:latin typeface="Consolas" panose="020B0609020204030204" pitchFamily="49" charset="0"/>
              </a:rPr>
              <a:t>        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altLang="en-US" sz="160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altLang="en-US" sz="1600">
                <a:latin typeface="Consolas" panose="020B0609020204030204" pitchFamily="49" charset="0"/>
              </a:rPr>
              <a:t>1.5.0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altLang="en-US" sz="160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buFont typeface="Times New Roman" panose="02020603050405020304" pitchFamily="18" charset="0"/>
              <a:buNone/>
            </a:pPr>
            <a:r>
              <a:rPr lang="en-IN" altLang="en-US" sz="1600">
                <a:latin typeface="Consolas" panose="020B0609020204030204" pitchFamily="49" charset="0"/>
              </a:rPr>
              <a:t>        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altLang="en-US" sz="1600">
                <a:solidFill>
                  <a:srgbClr val="3F7F7F"/>
                </a:solidFill>
                <a:latin typeface="Consolas" panose="020B0609020204030204" pitchFamily="49" charset="0"/>
              </a:rPr>
              <a:t>executions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buFont typeface="Times New Roman" panose="02020603050405020304" pitchFamily="18" charset="0"/>
              <a:buNone/>
            </a:pPr>
            <a:r>
              <a:rPr lang="en-IN" altLang="en-US" sz="1600">
                <a:latin typeface="Consolas" panose="020B0609020204030204" pitchFamily="49" charset="0"/>
              </a:rPr>
              <a:t>          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altLang="en-US" sz="1600">
                <a:solidFill>
                  <a:srgbClr val="3F7F7F"/>
                </a:solidFill>
                <a:latin typeface="Consolas" panose="020B0609020204030204" pitchFamily="49" charset="0"/>
              </a:rPr>
              <a:t>execution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buFont typeface="Times New Roman" panose="02020603050405020304" pitchFamily="18" charset="0"/>
              <a:buNone/>
            </a:pPr>
            <a:r>
              <a:rPr lang="en-IN" altLang="en-US" sz="1600">
                <a:latin typeface="Consolas" panose="020B0609020204030204" pitchFamily="49" charset="0"/>
              </a:rPr>
              <a:t>            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altLang="en-US" sz="1600">
                <a:solidFill>
                  <a:srgbClr val="3F7F7F"/>
                </a:solidFill>
                <a:latin typeface="Consolas" panose="020B0609020204030204" pitchFamily="49" charset="0"/>
              </a:rPr>
              <a:t>goals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buFont typeface="Times New Roman" panose="02020603050405020304" pitchFamily="18" charset="0"/>
              <a:buNone/>
            </a:pPr>
            <a:r>
              <a:rPr lang="en-IN" altLang="en-US" sz="1600">
                <a:latin typeface="Consolas" panose="020B0609020204030204" pitchFamily="49" charset="0"/>
              </a:rPr>
              <a:t>              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altLang="en-US" sz="1600">
                <a:solidFill>
                  <a:srgbClr val="3F7F7F"/>
                </a:solidFill>
                <a:latin typeface="Consolas" panose="020B0609020204030204" pitchFamily="49" charset="0"/>
              </a:rPr>
              <a:t>goal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altLang="en-US" sz="1600">
                <a:latin typeface="Consolas" panose="020B0609020204030204" pitchFamily="49" charset="0"/>
              </a:rPr>
              <a:t>java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altLang="en-US" sz="1600">
                <a:solidFill>
                  <a:srgbClr val="3F7F7F"/>
                </a:solidFill>
                <a:latin typeface="Consolas" panose="020B0609020204030204" pitchFamily="49" charset="0"/>
              </a:rPr>
              <a:t>goal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buFont typeface="Times New Roman" panose="02020603050405020304" pitchFamily="18" charset="0"/>
              <a:buNone/>
            </a:pPr>
            <a:r>
              <a:rPr lang="en-IN" altLang="en-US" sz="1600">
                <a:latin typeface="Consolas" panose="020B0609020204030204" pitchFamily="49" charset="0"/>
              </a:rPr>
              <a:t>            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altLang="en-US" sz="1600">
                <a:solidFill>
                  <a:srgbClr val="3F7F7F"/>
                </a:solidFill>
                <a:latin typeface="Consolas" panose="020B0609020204030204" pitchFamily="49" charset="0"/>
              </a:rPr>
              <a:t>goals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buFont typeface="Times New Roman" panose="02020603050405020304" pitchFamily="18" charset="0"/>
              <a:buNone/>
            </a:pPr>
            <a:r>
              <a:rPr lang="en-IN" altLang="en-US" sz="1600">
                <a:latin typeface="Consolas" panose="020B0609020204030204" pitchFamily="49" charset="0"/>
              </a:rPr>
              <a:t>          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altLang="en-US" sz="1600">
                <a:solidFill>
                  <a:srgbClr val="3F7F7F"/>
                </a:solidFill>
                <a:latin typeface="Consolas" panose="020B0609020204030204" pitchFamily="49" charset="0"/>
              </a:rPr>
              <a:t>execution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buFont typeface="Times New Roman" panose="02020603050405020304" pitchFamily="18" charset="0"/>
              <a:buNone/>
            </a:pPr>
            <a:r>
              <a:rPr lang="en-IN" altLang="en-US" sz="1600">
                <a:latin typeface="Consolas" panose="020B0609020204030204" pitchFamily="49" charset="0"/>
              </a:rPr>
              <a:t>        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altLang="en-US" sz="1600">
                <a:solidFill>
                  <a:srgbClr val="3F7F7F"/>
                </a:solidFill>
                <a:latin typeface="Consolas" panose="020B0609020204030204" pitchFamily="49" charset="0"/>
              </a:rPr>
              <a:t>executions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buFont typeface="Times New Roman" panose="02020603050405020304" pitchFamily="18" charset="0"/>
              <a:buNone/>
            </a:pPr>
            <a:r>
              <a:rPr lang="en-IN" altLang="en-US" sz="1600">
                <a:latin typeface="Consolas" panose="020B0609020204030204" pitchFamily="49" charset="0"/>
              </a:rPr>
              <a:t>        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altLang="en-US" sz="160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buFont typeface="Times New Roman" panose="02020603050405020304" pitchFamily="18" charset="0"/>
              <a:buNone/>
            </a:pPr>
            <a:r>
              <a:rPr lang="en-US" altLang="en-US" sz="1600">
                <a:latin typeface="Consolas" panose="020B0609020204030204" pitchFamily="49" charset="0"/>
              </a:rPr>
              <a:t>          </a:t>
            </a:r>
            <a:r>
              <a:rPr lang="en-US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>
                <a:solidFill>
                  <a:srgbClr val="3F7F7F"/>
                </a:solidFill>
                <a:latin typeface="Consolas" panose="020B0609020204030204" pitchFamily="49" charset="0"/>
              </a:rPr>
              <a:t>mainClass</a:t>
            </a:r>
            <a:r>
              <a:rPr lang="en-US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600">
                <a:latin typeface="Consolas" panose="020B0609020204030204" pitchFamily="49" charset="0"/>
              </a:rPr>
              <a:t>com.example.demo.App</a:t>
            </a:r>
            <a:r>
              <a:rPr lang="en-US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600">
                <a:solidFill>
                  <a:srgbClr val="3F7F7F"/>
                </a:solidFill>
                <a:latin typeface="Consolas" panose="020B0609020204030204" pitchFamily="49" charset="0"/>
              </a:rPr>
              <a:t>mainClass</a:t>
            </a:r>
            <a:r>
              <a:rPr lang="en-US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buFont typeface="Times New Roman" panose="02020603050405020304" pitchFamily="18" charset="0"/>
              <a:buNone/>
            </a:pPr>
            <a:r>
              <a:rPr lang="en-IN" altLang="en-US" sz="1600">
                <a:latin typeface="Consolas" panose="020B0609020204030204" pitchFamily="49" charset="0"/>
              </a:rPr>
              <a:t>        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altLang="en-US" sz="160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00050" lvl="1" indent="0">
              <a:buFont typeface="Times New Roman" panose="02020603050405020304" pitchFamily="18" charset="0"/>
              <a:buNone/>
            </a:pPr>
            <a:r>
              <a:rPr lang="en-IN" altLang="en-US" sz="1600">
                <a:latin typeface="Consolas" panose="020B0609020204030204" pitchFamily="49" charset="0"/>
              </a:rPr>
              <a:t>   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altLang="en-US" sz="160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IN" altLang="en-US" sz="16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IN" altLang="en-US" sz="1800">
                <a:latin typeface="Consolas" panose="020B0609020204030204" pitchFamily="49" charset="0"/>
              </a:rPr>
              <a:t> 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3">
            <a:extLst>
              <a:ext uri="{FF2B5EF4-FFF2-40B4-BE49-F238E27FC236}">
                <a16:creationId xmlns:a16="http://schemas.microsoft.com/office/drawing/2014/main" id="{9C79059C-8BF8-5E0A-8CAB-33DFAB2395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Building with Maven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1507" name="Content Placeholder 4">
            <a:extLst>
              <a:ext uri="{FF2B5EF4-FFF2-40B4-BE49-F238E27FC236}">
                <a16:creationId xmlns:a16="http://schemas.microsoft.com/office/drawing/2014/main" id="{5589DE86-2D31-2270-1E20-C6C5CFEFBE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en-US" altLang="en-US" sz="24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en-US" sz="2400">
                <a:solidFill>
                  <a:srgbClr val="C00000"/>
                </a:solidFill>
              </a:rPr>
              <a:t>Introduction to Maven &amp; its objectives </a:t>
            </a:r>
          </a:p>
          <a:p>
            <a:pPr lvl="1">
              <a:lnSpc>
                <a:spcPct val="150000"/>
              </a:lnSpc>
            </a:pPr>
            <a:r>
              <a:rPr lang="en-US" altLang="en-US" sz="2400">
                <a:solidFill>
                  <a:srgbClr val="C00000"/>
                </a:solidFill>
              </a:rPr>
              <a:t>Install and setting up Maven</a:t>
            </a:r>
          </a:p>
          <a:p>
            <a:pPr lvl="1">
              <a:lnSpc>
                <a:spcPct val="150000"/>
              </a:lnSpc>
            </a:pPr>
            <a:r>
              <a:rPr lang="en-US" altLang="en-US" sz="2400">
                <a:solidFill>
                  <a:srgbClr val="C00000"/>
                </a:solidFill>
              </a:rPr>
              <a:t>Maven project structure </a:t>
            </a:r>
          </a:p>
          <a:p>
            <a:pPr lvl="1">
              <a:lnSpc>
                <a:spcPct val="150000"/>
              </a:lnSpc>
            </a:pPr>
            <a:r>
              <a:rPr lang="en-US" altLang="en-US" sz="2400">
                <a:solidFill>
                  <a:srgbClr val="C00000"/>
                </a:solidFill>
              </a:rPr>
              <a:t>POM.xml description </a:t>
            </a:r>
          </a:p>
          <a:p>
            <a:pPr>
              <a:lnSpc>
                <a:spcPct val="15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8A61E12A-D092-0717-5E46-9DBA257600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CAE8CB30-4727-3DB0-A82E-76744C4F42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goal not bound to any build phase could be executed outside of the build lifecycle by direct invocation. </a:t>
            </a:r>
          </a:p>
          <a:p>
            <a:endParaRPr lang="en-US" altLang="en-US" b="1"/>
          </a:p>
          <a:p>
            <a:r>
              <a:rPr lang="en-US" altLang="en-US" b="1">
                <a:solidFill>
                  <a:srgbClr val="C00000"/>
                </a:solidFill>
              </a:rPr>
              <a:t>mvn clean </a:t>
            </a:r>
          </a:p>
          <a:p>
            <a:pPr lvl="1"/>
            <a:r>
              <a:rPr lang="en-US" altLang="en-US" sz="2200"/>
              <a:t>Invokes just clean</a:t>
            </a:r>
          </a:p>
          <a:p>
            <a:endParaRPr lang="en-US" altLang="en-US" b="1"/>
          </a:p>
          <a:p>
            <a:r>
              <a:rPr lang="en-US" altLang="en-US" b="1">
                <a:solidFill>
                  <a:srgbClr val="C00000"/>
                </a:solidFill>
              </a:rPr>
              <a:t>mvn clean compile</a:t>
            </a:r>
          </a:p>
          <a:p>
            <a:pPr lvl="1"/>
            <a:r>
              <a:rPr lang="en-US" altLang="en-US" sz="2000"/>
              <a:t>Clean old builds and compile</a:t>
            </a:r>
          </a:p>
          <a:p>
            <a:pPr lvl="1"/>
            <a:endParaRPr lang="en-US" altLang="en-US" sz="2000"/>
          </a:p>
          <a:p>
            <a:r>
              <a:rPr lang="en-US" altLang="en-US" b="1">
                <a:solidFill>
                  <a:srgbClr val="C00000"/>
                </a:solidFill>
              </a:rPr>
              <a:t>mvn package  </a:t>
            </a:r>
          </a:p>
          <a:p>
            <a:pPr lvl="1"/>
            <a:r>
              <a:rPr lang="en-US" altLang="en-US" sz="2000" b="1"/>
              <a:t>A jar file is created</a:t>
            </a:r>
            <a:r>
              <a:rPr lang="en-US" altLang="en-US" sz="2000"/>
              <a:t> inside the project/target directory.</a:t>
            </a:r>
          </a:p>
          <a:p>
            <a:endParaRPr lang="en-US" altLang="en-US"/>
          </a:p>
          <a:p>
            <a:pPr lvl="1"/>
            <a:endParaRPr lang="en-US" altLang="en-US" sz="2000"/>
          </a:p>
          <a:p>
            <a:endParaRPr lang="en-US" altLang="en-US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E9C0CA03-16AC-6891-B011-2BA27A3A6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Package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55B9235F-C03F-836A-AE99-43B514EC0A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056563" cy="5562600"/>
          </a:xfrm>
        </p:spPr>
        <p:txBody>
          <a:bodyPr/>
          <a:lstStyle/>
          <a:p>
            <a:r>
              <a:rPr lang="en-US" altLang="en-US" b="1"/>
              <a:t>mvn package </a:t>
            </a:r>
            <a:r>
              <a:rPr lang="en-US" altLang="en-US"/>
              <a:t> will execute a series of phases and package to a distributable format, such as a JAR.</a:t>
            </a:r>
            <a:endParaRPr lang="en-US" altLang="en-US" b="1"/>
          </a:p>
          <a:p>
            <a:pPr lvl="1"/>
            <a:endParaRPr lang="en-US" altLang="en-US" sz="1800"/>
          </a:p>
          <a:p>
            <a:pPr lvl="1"/>
            <a:r>
              <a:rPr lang="en-US" altLang="en-US" sz="1800"/>
              <a:t>Validate</a:t>
            </a:r>
          </a:p>
          <a:p>
            <a:pPr lvl="1"/>
            <a:r>
              <a:rPr lang="en-US" altLang="en-US" sz="1800"/>
              <a:t>generate-sources</a:t>
            </a:r>
          </a:p>
          <a:p>
            <a:pPr lvl="1"/>
            <a:r>
              <a:rPr lang="en-US" altLang="en-US" sz="1800"/>
              <a:t>process-sources</a:t>
            </a:r>
          </a:p>
          <a:p>
            <a:pPr lvl="1"/>
            <a:r>
              <a:rPr lang="en-US" altLang="en-US" sz="1800"/>
              <a:t>generate-resources</a:t>
            </a:r>
          </a:p>
          <a:p>
            <a:pPr lvl="1"/>
            <a:r>
              <a:rPr lang="en-US" altLang="en-US" sz="1800"/>
              <a:t>process-resources</a:t>
            </a:r>
          </a:p>
          <a:p>
            <a:pPr lvl="1"/>
            <a:r>
              <a:rPr lang="en-US" altLang="en-US" sz="1800"/>
              <a:t>Compile</a:t>
            </a:r>
          </a:p>
          <a:p>
            <a:endParaRPr lang="en-US" altLang="en-US" b="1"/>
          </a:p>
          <a:p>
            <a:r>
              <a:rPr lang="en-US" altLang="en-US" b="1"/>
              <a:t>java -cp target/my-app-1.0-SNAPSHOT.jar  com.mycompany.app.App</a:t>
            </a:r>
          </a:p>
          <a:p>
            <a:endParaRPr lang="en-US" altLang="en-US"/>
          </a:p>
          <a:p>
            <a:pPr lvl="1"/>
            <a:endParaRPr lang="en-US" altLang="en-US" sz="2000" b="1">
              <a:solidFill>
                <a:srgbClr val="C00000"/>
              </a:solidFill>
            </a:endParaRP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34B09B42-D536-FB88-18D7-5418E76085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Maven Jar Plugin</a:t>
            </a:r>
            <a:endParaRPr lang="en-IN" altLang="en-US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9D174662-6ACE-9961-97F1-94E20F6EE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056563" cy="5486400"/>
          </a:xfrm>
        </p:spPr>
        <p:txBody>
          <a:bodyPr/>
          <a:lstStyle/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600">
                <a:latin typeface="Consolas" panose="020B0609020204030204" pitchFamily="49" charset="0"/>
              </a:rPr>
              <a:t> 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altLang="en-US" sz="180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>
                <a:latin typeface="Consolas" panose="020B0609020204030204" pitchFamily="49" charset="0"/>
              </a:rPr>
              <a:t>    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altLang="en-US" sz="180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altLang="en-US" sz="1800">
                <a:latin typeface="Consolas" panose="020B0609020204030204" pitchFamily="49" charset="0"/>
              </a:rPr>
              <a:t>org.apache.maven.plugins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altLang="en-US" sz="1800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>
                <a:latin typeface="Consolas" panose="020B0609020204030204" pitchFamily="49" charset="0"/>
              </a:rPr>
              <a:t>    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altLang="en-US" sz="180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altLang="en-US" sz="1800">
                <a:latin typeface="Consolas" panose="020B0609020204030204" pitchFamily="49" charset="0"/>
              </a:rPr>
              <a:t>maven-jar-plugin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altLang="en-US" sz="1800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>
                <a:latin typeface="Consolas" panose="020B0609020204030204" pitchFamily="49" charset="0"/>
              </a:rPr>
              <a:t>    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altLang="en-US" sz="180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IN" altLang="en-US" sz="1800">
                <a:latin typeface="Consolas" panose="020B0609020204030204" pitchFamily="49" charset="0"/>
              </a:rPr>
              <a:t>3.2.0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altLang="en-US" sz="180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>
                <a:latin typeface="Consolas" panose="020B0609020204030204" pitchFamily="49" charset="0"/>
              </a:rPr>
              <a:t>    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altLang="en-US" sz="180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>
                <a:latin typeface="Consolas" panose="020B0609020204030204" pitchFamily="49" charset="0"/>
              </a:rPr>
              <a:t>        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altLang="en-US" sz="1800">
                <a:solidFill>
                  <a:srgbClr val="3F7F7F"/>
                </a:solidFill>
                <a:latin typeface="Consolas" panose="020B0609020204030204" pitchFamily="49" charset="0"/>
              </a:rPr>
              <a:t>archive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>
                <a:latin typeface="Consolas" panose="020B0609020204030204" pitchFamily="49" charset="0"/>
              </a:rPr>
              <a:t>            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IN" altLang="en-US" sz="1800">
                <a:solidFill>
                  <a:srgbClr val="3F7F7F"/>
                </a:solidFill>
                <a:latin typeface="Consolas" panose="020B0609020204030204" pitchFamily="49" charset="0"/>
              </a:rPr>
              <a:t>manifest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US" altLang="en-US" sz="1800">
                <a:latin typeface="Consolas" panose="020B0609020204030204" pitchFamily="49" charset="0"/>
              </a:rPr>
              <a:t>                </a:t>
            </a:r>
            <a:r>
              <a:rPr lang="en-US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800">
                <a:solidFill>
                  <a:srgbClr val="3F7F7F"/>
                </a:solidFill>
                <a:latin typeface="Consolas" panose="020B0609020204030204" pitchFamily="49" charset="0"/>
              </a:rPr>
              <a:t>mainClass</a:t>
            </a:r>
            <a:r>
              <a:rPr lang="en-US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altLang="en-US" sz="1800">
                <a:latin typeface="Consolas" panose="020B0609020204030204" pitchFamily="49" charset="0"/>
              </a:rPr>
              <a:t>com.example.demo.App</a:t>
            </a:r>
            <a:r>
              <a:rPr lang="en-US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en-US" sz="1800">
                <a:solidFill>
                  <a:srgbClr val="3F7F7F"/>
                </a:solidFill>
                <a:latin typeface="Consolas" panose="020B0609020204030204" pitchFamily="49" charset="0"/>
              </a:rPr>
              <a:t>mainClass</a:t>
            </a:r>
            <a:r>
              <a:rPr lang="en-US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>
                <a:latin typeface="Consolas" panose="020B0609020204030204" pitchFamily="49" charset="0"/>
              </a:rPr>
              <a:t>            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altLang="en-US" sz="1800">
                <a:solidFill>
                  <a:srgbClr val="3F7F7F"/>
                </a:solidFill>
                <a:latin typeface="Consolas" panose="020B0609020204030204" pitchFamily="49" charset="0"/>
              </a:rPr>
              <a:t>manifest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>
                <a:latin typeface="Consolas" panose="020B0609020204030204" pitchFamily="49" charset="0"/>
              </a:rPr>
              <a:t>        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altLang="en-US" sz="1800">
                <a:solidFill>
                  <a:srgbClr val="3F7F7F"/>
                </a:solidFill>
                <a:latin typeface="Consolas" panose="020B0609020204030204" pitchFamily="49" charset="0"/>
              </a:rPr>
              <a:t>archive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>
                <a:latin typeface="Consolas" panose="020B0609020204030204" pitchFamily="49" charset="0"/>
              </a:rPr>
              <a:t>    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altLang="en-US" sz="180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IN" altLang="en-US" sz="180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IN" altLang="en-US" sz="180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>
                <a:latin typeface="Consolas" panose="020B0609020204030204" pitchFamily="49" charset="0"/>
              </a:rPr>
              <a:t>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DB6D8AA6-6C87-64DB-51A2-DE2D1947E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714CFFD9-1436-67AF-9DE2-54F656CF27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/>
              <a:t>Don't repeat yourself</a:t>
            </a:r>
            <a:r>
              <a:rPr lang="en-US" altLang="en-US"/>
              <a:t>. </a:t>
            </a:r>
          </a:p>
          <a:p>
            <a:r>
              <a:rPr lang="en-US" altLang="en-US"/>
              <a:t>To assist in ensuring the value is only specified once, </a:t>
            </a:r>
          </a:p>
          <a:p>
            <a:r>
              <a:rPr lang="en-US" altLang="en-US"/>
              <a:t>Maven allows variables in the POM.</a:t>
            </a:r>
          </a:p>
          <a:p>
            <a:endParaRPr lang="en-US" altLang="en-US"/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1800"/>
              <a:t>&lt;properties&gt;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rgbClr val="C00000"/>
                </a:solidFill>
              </a:rPr>
              <a:t>&lt;mavenVersion&gt;2.1&lt;/mavenVersion&gt;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1800"/>
              <a:t>&lt;/properties&gt;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16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&lt;dependency&gt;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1800"/>
              <a:t>&lt;groupId&gt;org.apache.maven&lt;/groupId&gt;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1800"/>
              <a:t>&lt;artifactId&gt;maven-artifact&lt;/artifactId&gt;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rgbClr val="C00000"/>
                </a:solidFill>
              </a:rPr>
              <a:t>&lt;version&gt;${mavenVersion}&lt;/version&gt;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&lt;/dependency&gt;</a:t>
            </a:r>
          </a:p>
          <a:p>
            <a:br>
              <a:rPr lang="en-US" altLang="en-US"/>
            </a:b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6628B27E-00FE-75DE-5A1C-D420D32B42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Maven Eclipse Java Version</a:t>
            </a:r>
            <a:endParaRPr lang="en-IN" altLang="en-US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7B590FEB-C5ED-635A-EEEA-0203690D94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056563" cy="5486400"/>
          </a:xfrm>
        </p:spPr>
        <p:txBody>
          <a:bodyPr/>
          <a:lstStyle/>
          <a:p>
            <a:pPr marL="457200" lvl="1" indent="0">
              <a:buFont typeface="Times New Roman" panose="02020603050405020304" pitchFamily="18" charset="0"/>
              <a:buNone/>
            </a:pPr>
            <a:endParaRPr lang="en-IN" altLang="en-US" sz="2000">
              <a:solidFill>
                <a:srgbClr val="008080"/>
              </a:solidFill>
            </a:endParaRP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>
                <a:solidFill>
                  <a:srgbClr val="008080"/>
                </a:solidFill>
              </a:rPr>
              <a:t>&lt;</a:t>
            </a:r>
            <a:r>
              <a:rPr lang="en-IN" altLang="en-US" sz="2000">
                <a:solidFill>
                  <a:srgbClr val="3F7F7F"/>
                </a:solidFill>
              </a:rPr>
              <a:t>properties</a:t>
            </a:r>
            <a:r>
              <a:rPr lang="en-IN" altLang="en-US" sz="2000">
                <a:solidFill>
                  <a:srgbClr val="008080"/>
                </a:solidFill>
              </a:rPr>
              <a:t>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endParaRPr lang="en-IN" altLang="en-US" sz="2000">
              <a:solidFill>
                <a:srgbClr val="008080"/>
              </a:solidFill>
            </a:endParaRP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>
                <a:solidFill>
                  <a:srgbClr val="008080"/>
                </a:solidFill>
              </a:rPr>
              <a:t>    &lt;</a:t>
            </a:r>
            <a:r>
              <a:rPr lang="en-IN" altLang="en-US" sz="2000">
                <a:solidFill>
                  <a:srgbClr val="3F7F7F"/>
                </a:solidFill>
              </a:rPr>
              <a:t>maven.compiler.target</a:t>
            </a:r>
            <a:r>
              <a:rPr lang="en-IN" altLang="en-US" sz="2000">
                <a:solidFill>
                  <a:srgbClr val="008080"/>
                </a:solidFill>
              </a:rPr>
              <a:t>&gt;</a:t>
            </a:r>
            <a:r>
              <a:rPr lang="en-IN" altLang="en-US" sz="2000"/>
              <a:t>1.8</a:t>
            </a:r>
            <a:r>
              <a:rPr lang="en-IN" altLang="en-US" sz="2000">
                <a:solidFill>
                  <a:srgbClr val="008080"/>
                </a:solidFill>
              </a:rPr>
              <a:t>&lt;/</a:t>
            </a:r>
            <a:r>
              <a:rPr lang="en-IN" altLang="en-US" sz="2000">
                <a:solidFill>
                  <a:srgbClr val="3F7F7F"/>
                </a:solidFill>
              </a:rPr>
              <a:t>maven.compiler.target</a:t>
            </a:r>
            <a:r>
              <a:rPr lang="en-IN" altLang="en-US" sz="2000">
                <a:solidFill>
                  <a:srgbClr val="008080"/>
                </a:solidFill>
              </a:rPr>
              <a:t>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/>
              <a:t>    </a:t>
            </a:r>
            <a:r>
              <a:rPr lang="en-IN" altLang="en-US" sz="2000">
                <a:solidFill>
                  <a:srgbClr val="008080"/>
                </a:solidFill>
              </a:rPr>
              <a:t>&lt;</a:t>
            </a:r>
            <a:r>
              <a:rPr lang="en-IN" altLang="en-US" sz="2000">
                <a:solidFill>
                  <a:srgbClr val="3F7F7F"/>
                </a:solidFill>
              </a:rPr>
              <a:t>maven.compiler.source</a:t>
            </a:r>
            <a:r>
              <a:rPr lang="en-IN" altLang="en-US" sz="2000">
                <a:solidFill>
                  <a:srgbClr val="008080"/>
                </a:solidFill>
              </a:rPr>
              <a:t>&gt;</a:t>
            </a:r>
            <a:r>
              <a:rPr lang="en-IN" altLang="en-US" sz="2000"/>
              <a:t>1.8</a:t>
            </a:r>
            <a:r>
              <a:rPr lang="en-IN" altLang="en-US" sz="2000">
                <a:solidFill>
                  <a:srgbClr val="008080"/>
                </a:solidFill>
              </a:rPr>
              <a:t>&lt;/</a:t>
            </a:r>
            <a:r>
              <a:rPr lang="en-IN" altLang="en-US" sz="2000">
                <a:solidFill>
                  <a:srgbClr val="3F7F7F"/>
                </a:solidFill>
              </a:rPr>
              <a:t>maven.compiler.source</a:t>
            </a:r>
            <a:r>
              <a:rPr lang="en-IN" altLang="en-US" sz="2000">
                <a:solidFill>
                  <a:srgbClr val="008080"/>
                </a:solidFill>
              </a:rPr>
              <a:t>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/>
              <a:t>    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/>
              <a:t>  </a:t>
            </a:r>
            <a:r>
              <a:rPr lang="en-IN" altLang="en-US" sz="2000">
                <a:solidFill>
                  <a:srgbClr val="008080"/>
                </a:solidFill>
              </a:rPr>
              <a:t>&lt;/</a:t>
            </a:r>
            <a:r>
              <a:rPr lang="en-IN" altLang="en-US" sz="2000">
                <a:solidFill>
                  <a:srgbClr val="3F7F7F"/>
                </a:solidFill>
              </a:rPr>
              <a:t>properties</a:t>
            </a:r>
            <a:r>
              <a:rPr lang="en-IN" altLang="en-US" sz="2000">
                <a:solidFill>
                  <a:srgbClr val="008080"/>
                </a:solidFill>
              </a:rPr>
              <a:t>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endParaRPr lang="en-IN" altLang="en-US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EA5C96D5-188C-7125-02FD-11A01F10DC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Packaging</a:t>
            </a:r>
          </a:p>
        </p:txBody>
      </p:sp>
      <p:sp>
        <p:nvSpPr>
          <p:cNvPr id="48131" name="Content Placeholder 4">
            <a:extLst>
              <a:ext uri="{FF2B5EF4-FFF2-40B4-BE49-F238E27FC236}">
                <a16:creationId xmlns:a16="http://schemas.microsoft.com/office/drawing/2014/main" id="{CA7959D6-A333-6D52-F0F6-89AE1585EB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056563" cy="5410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>
              <a:spcBef>
                <a:spcPct val="0"/>
              </a:spcBef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&lt;project&gt;</a:t>
            </a:r>
          </a:p>
          <a:p>
            <a:pPr marL="0" lvl="2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&lt;groupId&gt;com.mycompany.app&lt;/groupId&gt;</a:t>
            </a:r>
          </a:p>
          <a:p>
            <a:pPr marL="0" lvl="2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&lt;artifactId&gt;my-app&lt;/artifactId&gt;</a:t>
            </a:r>
          </a:p>
          <a:p>
            <a:pPr marL="0" lvl="2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&lt;version&gt;1.0-SNAPSHOT&lt;/version&gt;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&lt;packaging&gt;jar&lt;/packaging&gt;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&lt;/project&gt;</a:t>
            </a:r>
          </a:p>
          <a:p>
            <a:endParaRPr lang="en-US" altLang="en-US" sz="2400"/>
          </a:p>
          <a:p>
            <a:r>
              <a:rPr lang="en-US" altLang="en-US" sz="2400"/>
              <a:t>Build type identified using the “packaging” element</a:t>
            </a:r>
          </a:p>
          <a:p>
            <a:r>
              <a:rPr lang="en-US" altLang="en-US" sz="2400"/>
              <a:t>Tells Maven how to build the project</a:t>
            </a:r>
          </a:p>
          <a:p>
            <a:r>
              <a:rPr lang="en-US" altLang="en-US" sz="2400"/>
              <a:t>Example packaging types:</a:t>
            </a:r>
          </a:p>
          <a:p>
            <a:pPr lvl="1"/>
            <a:r>
              <a:rPr lang="en-US" altLang="en-US" sz="2400"/>
              <a:t>pom, jar, war, ear, custom</a:t>
            </a:r>
          </a:p>
          <a:p>
            <a:pPr lvl="1"/>
            <a:r>
              <a:rPr lang="en-US" altLang="en-US" sz="2400"/>
              <a:t>Default is jar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E89F1FA3-1496-0207-A160-04F1783C0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 Dependencies</a:t>
            </a:r>
            <a:endParaRPr lang="en-IN" altLang="en-US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B312F887-A704-F1C7-03D5-D73C748BA0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/>
              <a:t> &lt;dependency&gt;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/>
              <a:t>     &lt;groupId&gt;log4j&lt;/groupId&gt;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/>
              <a:t>     &lt;artifactId&gt;log4j&lt;/artifactId&gt;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/>
              <a:t>     &lt;version&gt;1.2.17&lt;/version&gt;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/>
              <a:t>    &lt;/dependency&gt;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/>
              <a:t>    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/>
              <a:t>    &lt;dependency&gt;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/>
              <a:t>			&lt;groupId&gt;com.oracle.database.jdbc&lt;/groupId&gt;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/>
              <a:t>			&lt;artifactId&gt;ojdbc8&lt;/artifactId&gt;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/>
              <a:t>			&lt;scope&gt;runtime&lt;/scope&gt;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/>
              <a:t>			&lt;version&gt;19.3.0.0&lt;/version&gt;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2000"/>
              <a:t>		&lt;/dependency&gt;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74DC83B9-3449-82A9-2079-78771A52DB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Assembly Plugin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5E44B-18F0-33D8-1A16-16E9A85C8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dirty="0"/>
              <a:t>Apache Maven Assembly Plugin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i="1" dirty="0"/>
              <a:t>Used to aggregate the project output along with its dependencies, modules, site documentation, and other files into a single, runnable package.</a:t>
            </a:r>
          </a:p>
          <a:p>
            <a:pPr>
              <a:lnSpc>
                <a:spcPct val="150000"/>
              </a:lnSpc>
              <a:defRPr/>
            </a:pPr>
            <a:r>
              <a:rPr lang="en-US" b="1" dirty="0"/>
              <a:t>single goal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The only goal in the assembly plugin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solidFill>
                  <a:srgbClr val="333333"/>
                </a:solidFill>
              </a:rPr>
              <a:t>Used to generate the JAR file from the project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solidFill>
                  <a:srgbClr val="333333"/>
                </a:solidFill>
              </a:rPr>
              <a:t>Run with  </a:t>
            </a:r>
            <a:r>
              <a:rPr lang="en-US" sz="2000" b="1" dirty="0" err="1">
                <a:solidFill>
                  <a:schemeClr val="tx1"/>
                </a:solidFill>
              </a:rPr>
              <a:t>assembly:single</a:t>
            </a:r>
            <a:r>
              <a:rPr lang="en-US" sz="2000" dirty="0">
                <a:solidFill>
                  <a:srgbClr val="333333"/>
                </a:solidFill>
              </a:rPr>
              <a:t>. </a:t>
            </a:r>
          </a:p>
          <a:p>
            <a:pPr indent="457200">
              <a:lnSpc>
                <a:spcPct val="150000"/>
              </a:lnSpc>
              <a:defRPr/>
            </a:pPr>
            <a:r>
              <a:rPr lang="en-US" b="1" dirty="0" err="1">
                <a:solidFill>
                  <a:srgbClr val="800000"/>
                </a:solidFill>
              </a:rPr>
              <a:t>mvn</a:t>
            </a:r>
            <a:r>
              <a:rPr lang="en-US" b="1" dirty="0">
                <a:solidFill>
                  <a:srgbClr val="800000"/>
                </a:solidFill>
              </a:rPr>
              <a:t> </a:t>
            </a:r>
            <a:r>
              <a:rPr lang="en-US" b="1" dirty="0" err="1">
                <a:solidFill>
                  <a:srgbClr val="800000"/>
                </a:solidFill>
              </a:rPr>
              <a:t>assembly:single</a:t>
            </a:r>
            <a:endParaRPr lang="en-US" dirty="0">
              <a:solidFill>
                <a:srgbClr val="333333"/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dirty="0"/>
          </a:p>
          <a:p>
            <a:pPr>
              <a:lnSpc>
                <a:spcPct val="150000"/>
              </a:lnSpc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4024352E-3492-9972-2A25-D74080045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Maven Assembly Plugin</a:t>
            </a:r>
            <a:endParaRPr lang="en-IN" altLang="en-US"/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8FF0D0CC-A513-8170-A63A-E334C6CDD7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b="1"/>
              <a:t>&lt;plugin&gt;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b="1"/>
              <a:t>    &lt;groupId&gt;org.apache.maven.plugins&lt;/groupId&gt;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b="1"/>
              <a:t>&lt;artifactId&gt;maven-assembly-plugin&lt;/artifactId&gt;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b="1"/>
              <a:t>&lt;configuration&gt;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b="1"/>
              <a:t>&lt;archive&gt;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b="1"/>
              <a:t>      &lt;manifest&gt;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b="1"/>
              <a:t>        </a:t>
            </a:r>
            <a:r>
              <a:rPr lang="en-IN" altLang="en-US" sz="1800" b="1">
                <a:solidFill>
                  <a:srgbClr val="FF0000"/>
                </a:solidFill>
              </a:rPr>
              <a:t> &lt;mainClass&gt;com.example.demo.Application&lt;/mainClass&gt;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b="1">
                <a:solidFill>
                  <a:srgbClr val="FF0000"/>
                </a:solidFill>
              </a:rPr>
              <a:t>   </a:t>
            </a:r>
            <a:r>
              <a:rPr lang="en-IN" altLang="en-US" sz="1800" b="1"/>
              <a:t>   &lt;/manifest&gt;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b="1"/>
              <a:t>   &lt;/archive&gt;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b="1"/>
              <a:t>&lt;descriptorRefs&gt;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b="1"/>
              <a:t>           </a:t>
            </a:r>
            <a:r>
              <a:rPr lang="en-IN" altLang="en-US" sz="1800" b="1">
                <a:solidFill>
                  <a:srgbClr val="C00000"/>
                </a:solidFill>
              </a:rPr>
              <a:t>&lt;descriptorRef&gt;jar-with-dependencies&lt;/descriptorRef&gt;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b="1"/>
              <a:t>    &lt;/descriptorRefs&gt;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b="1"/>
              <a:t>&lt;/configuration&gt;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r>
              <a:rPr lang="en-IN" altLang="en-US" sz="1800" b="1"/>
              <a:t>&lt;/plugin&gt;</a:t>
            </a:r>
          </a:p>
          <a:p>
            <a:pPr marL="457200" lvl="1" indent="0">
              <a:buFont typeface="Times New Roman" panose="02020603050405020304" pitchFamily="18" charset="0"/>
              <a:buNone/>
            </a:pPr>
            <a:endParaRPr lang="en-IN" altLang="en-US" sz="18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D99AAF3B-7C9C-6D1F-5C45-73B5C2B33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Project Management Tool</a:t>
            </a:r>
            <a:r>
              <a:rPr lang="en-US" altLang="en-US" b="1" u="sng"/>
              <a:t> </a:t>
            </a:r>
            <a:br>
              <a:rPr lang="en-US" altLang="en-US" b="1" u="sng"/>
            </a:br>
            <a:endParaRPr lang="en-US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1F162088-1105-AE5B-D9E4-AE87E2D25D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Java build tool</a:t>
            </a:r>
          </a:p>
          <a:p>
            <a:pPr lvl="1"/>
            <a:r>
              <a:rPr lang="en-US" altLang="en-US" sz="2000"/>
              <a:t>“project management and comprehension tool”</a:t>
            </a:r>
          </a:p>
          <a:p>
            <a:pPr lvl="2"/>
            <a:r>
              <a:rPr lang="en-US" altLang="en-US" sz="2000" b="1">
                <a:solidFill>
                  <a:srgbClr val="C00000"/>
                </a:solidFill>
              </a:rPr>
              <a:t>It means - </a:t>
            </a:r>
            <a:r>
              <a:rPr lang="en-US" altLang="en-US" sz="2000" b="1" i="1">
                <a:solidFill>
                  <a:srgbClr val="C00000"/>
                </a:solidFill>
              </a:rPr>
              <a:t>accumulator of knowledge, </a:t>
            </a:r>
          </a:p>
          <a:p>
            <a:endParaRPr lang="en-US" altLang="en-US"/>
          </a:p>
          <a:p>
            <a:r>
              <a:rPr lang="en-US" altLang="en-US"/>
              <a:t>An Apache Project</a:t>
            </a:r>
          </a:p>
          <a:p>
            <a:pPr lvl="1"/>
            <a:r>
              <a:rPr lang="en-US" altLang="en-US" sz="2000"/>
              <a:t>Mostly sponsored by Sonatype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Standard  and Easy way to build and Publish the projects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To share JARs across several projects.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Communication among members of a working team.</a:t>
            </a:r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04A4975-7F48-607A-75B5-716D34148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Installing Maven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8F306B68-4293-A34F-1E07-2E7CE7A2F1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44550"/>
            <a:ext cx="8228013" cy="5280025"/>
          </a:xfrm>
        </p:spPr>
        <p:txBody>
          <a:bodyPr/>
          <a:lstStyle/>
          <a:p>
            <a:r>
              <a:rPr lang="en-US" altLang="en-US"/>
              <a:t>Download Maven  :http://maven.apache.org/download.html</a:t>
            </a:r>
          </a:p>
          <a:p>
            <a:endParaRPr lang="en-US" altLang="en-US"/>
          </a:p>
          <a:p>
            <a:r>
              <a:rPr lang="en-US" altLang="en-US"/>
              <a:t>Unzip the installation archive</a:t>
            </a:r>
          </a:p>
          <a:p>
            <a:endParaRPr lang="en-US" altLang="en-US"/>
          </a:p>
          <a:p>
            <a:r>
              <a:rPr lang="en-US" altLang="en-US"/>
              <a:t>Set the M2_HOME and Path environment variables in the following way:</a:t>
            </a:r>
          </a:p>
          <a:p>
            <a:pPr lvl="3"/>
            <a:r>
              <a:rPr lang="en-US" altLang="en-US" sz="1800" b="1"/>
              <a:t>M2_HOME=C:\apache-maven-2.2.1</a:t>
            </a:r>
          </a:p>
          <a:p>
            <a:pPr lvl="3"/>
            <a:r>
              <a:rPr lang="en-US" altLang="en-US" sz="1800" b="1"/>
              <a:t>Path=%M2_HOME%\bin</a:t>
            </a:r>
          </a:p>
          <a:p>
            <a:endParaRPr lang="en-US" altLang="en-US" b="1"/>
          </a:p>
          <a:p>
            <a:r>
              <a:rPr lang="en-US" altLang="en-US" b="1"/>
              <a:t>mvn –version</a:t>
            </a:r>
          </a:p>
          <a:p>
            <a:pPr lvl="1"/>
            <a:r>
              <a:rPr lang="en-US" altLang="en-US" sz="2000"/>
              <a:t>Will print out installed version of Maven, indicating successful installation </a:t>
            </a:r>
            <a:r>
              <a:rPr lang="en-US" altLang="en-US"/>
              <a:t>.</a:t>
            </a:r>
          </a:p>
          <a:p>
            <a:pPr lvl="1"/>
            <a:r>
              <a:rPr lang="en-US" altLang="en-US" sz="2000" i="1">
                <a:solidFill>
                  <a:srgbClr val="C00000"/>
                </a:solidFill>
              </a:rPr>
              <a:t>Maven is Bunded with all  Popular IDEs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233E95E8-C6A8-0E36-2D56-A0E8B502BB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Pom.xml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D7163CBE-F27C-7C29-6F5A-BD1A6EFE4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Stands for Project Object Model</a:t>
            </a:r>
          </a:p>
          <a:p>
            <a:endParaRPr lang="en-US" altLang="en-US"/>
          </a:p>
          <a:p>
            <a:r>
              <a:rPr lang="en-US" altLang="en-US"/>
              <a:t>POM is the fundamental unit of work in Maven. </a:t>
            </a:r>
          </a:p>
          <a:p>
            <a:endParaRPr lang="en-US" altLang="en-US"/>
          </a:p>
          <a:p>
            <a:r>
              <a:rPr lang="en-US" altLang="en-US"/>
              <a:t>An XML file that contains information about the project and configuration details used by Maven to build the project. </a:t>
            </a:r>
          </a:p>
          <a:p>
            <a:endParaRPr lang="en-US" altLang="en-US"/>
          </a:p>
          <a:p>
            <a:r>
              <a:rPr lang="en-US" altLang="en-US"/>
              <a:t>While executing Maven looks for the POM in the current directory. </a:t>
            </a:r>
          </a:p>
          <a:p>
            <a:endParaRPr lang="en-US" altLang="en-US"/>
          </a:p>
          <a:p>
            <a:r>
              <a:rPr lang="en-US" altLang="en-US"/>
              <a:t>It reads the POM, gets the needed configuration information, then executes the goal. </a:t>
            </a:r>
          </a:p>
          <a:p>
            <a:endParaRPr lang="en-US" altLang="en-US"/>
          </a:p>
          <a:p>
            <a:pPr lvl="1"/>
            <a:endParaRPr lang="en-US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DC69A11-BDFC-FF93-C12B-D4ECBB085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POM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B9FFE3FD-04AA-CFA4-97B3-B4C1F8E5A4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following Details about the project can be configured in POM </a:t>
            </a:r>
          </a:p>
          <a:p>
            <a:pPr lvl="1"/>
            <a:r>
              <a:rPr lang="en-US" altLang="en-US" sz="2000"/>
              <a:t>Name and Version</a:t>
            </a:r>
          </a:p>
          <a:p>
            <a:pPr lvl="1"/>
            <a:r>
              <a:rPr lang="en-US" altLang="en-US" sz="2000"/>
              <a:t>Artifact Type</a:t>
            </a:r>
          </a:p>
          <a:p>
            <a:pPr lvl="1"/>
            <a:r>
              <a:rPr lang="en-US" altLang="en-US" sz="2000"/>
              <a:t>Dependencies</a:t>
            </a:r>
          </a:p>
          <a:p>
            <a:pPr lvl="1"/>
            <a:r>
              <a:rPr lang="en-US" altLang="en-US" sz="2000"/>
              <a:t>goals</a:t>
            </a:r>
          </a:p>
          <a:p>
            <a:pPr lvl="1"/>
            <a:r>
              <a:rPr lang="en-US" altLang="en-US" sz="2000"/>
              <a:t>Plugins</a:t>
            </a:r>
          </a:p>
          <a:p>
            <a:pPr lvl="1"/>
            <a:r>
              <a:rPr lang="en-US" altLang="en-US" sz="2000"/>
              <a:t>Profiles (Alternate build configurations)</a:t>
            </a:r>
          </a:p>
          <a:p>
            <a:pPr lvl="1"/>
            <a:endParaRPr lang="en-US" altLang="en-US" sz="2000"/>
          </a:p>
          <a:p>
            <a:r>
              <a:rPr lang="en-US" altLang="en-US" b="1" u="sng">
                <a:solidFill>
                  <a:srgbClr val="C00000"/>
                </a:solidFill>
              </a:rPr>
              <a:t>Super POM</a:t>
            </a:r>
          </a:p>
          <a:p>
            <a:pPr lvl="1"/>
            <a:r>
              <a:rPr lang="en-US" altLang="en-US" sz="2000"/>
              <a:t>Maven's default POM.</a:t>
            </a:r>
          </a:p>
          <a:p>
            <a:pPr lvl="1"/>
            <a:r>
              <a:rPr lang="en-US" altLang="en-US" sz="2000"/>
              <a:t>All POMs extend the Super POM </a:t>
            </a:r>
          </a:p>
          <a:p>
            <a:pPr lvl="1"/>
            <a:r>
              <a:rPr lang="en-US" altLang="en-US" sz="2000"/>
              <a:t>Configuration is inherited by the POMs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A8CC4CF-3D02-AE6A-C563-68AF93182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Minimal POM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CD274630-0871-99D6-969F-4792527A51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&lt;project&gt;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2400"/>
              <a:t>&lt;modelVersion&gt;4.0.0&lt;/modelVersion&gt;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2400"/>
              <a:t>&lt;groupId&gt;com.mycompany.app&lt;/groupId&gt;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2400"/>
              <a:t>&lt;artifactId&gt;my-app&lt;/artifactId&gt;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2400"/>
              <a:t>&lt;version&gt;1&lt;/version&gt;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&lt;/project&gt;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153C0B8-CA93-22F6-AB38-DB0A774DFB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Minimal Pom.xml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B6A65-21DC-9211-ECA4-29BD5EA21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056563" cy="5562600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/>
              <a:t>Projects are  the top-level element in all  </a:t>
            </a:r>
            <a:r>
              <a:rPr lang="en-US" b="1" dirty="0"/>
              <a:t>pom.xml </a:t>
            </a:r>
            <a:r>
              <a:rPr lang="en-US" dirty="0"/>
              <a:t>files.</a:t>
            </a:r>
          </a:p>
          <a:p>
            <a:pPr marL="225425" lvl="1" indent="-225425" fontAlgn="auto">
              <a:spcAft>
                <a:spcPts val="0"/>
              </a:spcAft>
              <a:defRPr/>
            </a:pPr>
            <a:r>
              <a:rPr lang="en-US" sz="2000" b="1" dirty="0" err="1">
                <a:solidFill>
                  <a:srgbClr val="C00000"/>
                </a:solidFill>
              </a:rPr>
              <a:t>groupID</a:t>
            </a:r>
            <a:r>
              <a:rPr lang="en-US" sz="2000" b="1" dirty="0">
                <a:solidFill>
                  <a:srgbClr val="C00000"/>
                </a:solidFill>
              </a:rPr>
              <a:t>: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000" dirty="0"/>
              <a:t>Arbitrary project grouping identifier (no spaces or colons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000" dirty="0"/>
              <a:t>Loosely based on Java package name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b="1" dirty="0" err="1">
                <a:solidFill>
                  <a:srgbClr val="C00000"/>
                </a:solidFill>
              </a:rPr>
              <a:t>artfiactId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/>
              <a:t>Arbitrary name of project (no spaces or colons)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000" dirty="0"/>
              <a:t>Usually base name of the primary artifact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000" dirty="0"/>
              <a:t>Typically  files like a JAR or war </a:t>
            </a:r>
          </a:p>
          <a:p>
            <a:pPr marL="225425" lvl="1" indent="-225425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C00000"/>
                </a:solidFill>
              </a:rPr>
              <a:t>version: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/>
              <a:t>Version of project</a:t>
            </a:r>
          </a:p>
          <a:p>
            <a:pPr lvl="1">
              <a:defRPr/>
            </a:pPr>
            <a:r>
              <a:rPr lang="en-US" sz="2000" dirty="0"/>
              <a:t>Format {Major}.{Minor}.{</a:t>
            </a:r>
            <a:r>
              <a:rPr lang="en-US" sz="2000" dirty="0" err="1"/>
              <a:t>Maintanence</a:t>
            </a:r>
            <a:r>
              <a:rPr lang="en-US" sz="2000" dirty="0"/>
              <a:t>}</a:t>
            </a:r>
          </a:p>
          <a:p>
            <a:pPr lvl="1">
              <a:defRPr/>
            </a:pPr>
            <a:r>
              <a:rPr lang="en-US" sz="2000" dirty="0"/>
              <a:t>Add ‘-SNAPSHOT ‘ to identify in development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A8BA962-1536-0511-3FED-A08E42E60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Maven Dependency Management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53846D81-6BEA-2747-D704-2C2DB5512B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en-US"/>
              <a:t>Maven revolutionized Java dependency management</a:t>
            </a:r>
          </a:p>
          <a:p>
            <a:pPr lvl="2">
              <a:lnSpc>
                <a:spcPct val="200000"/>
              </a:lnSpc>
              <a:spcBef>
                <a:spcPct val="0"/>
              </a:spcBef>
            </a:pPr>
            <a:r>
              <a:rPr lang="en-US" altLang="en-US" sz="2000"/>
              <a:t>No more checking libraries into version control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en-US"/>
              <a:t>Introduced the Repository concept</a:t>
            </a:r>
          </a:p>
          <a:p>
            <a:pPr lvl="2">
              <a:lnSpc>
                <a:spcPct val="200000"/>
              </a:lnSpc>
              <a:spcBef>
                <a:spcPct val="0"/>
              </a:spcBef>
            </a:pPr>
            <a:r>
              <a:rPr lang="en-US" altLang="en-US" sz="2000"/>
              <a:t>Established Maven Central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en-US"/>
              <a:t>Created a module metadata file (POM)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en-US"/>
              <a:t>Introduced concept of transitive dependency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Microsoft YaHei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8364</TotalTime>
  <Words>1540</Words>
  <Application>Microsoft Macintosh PowerPoint</Application>
  <PresentationFormat>On-screen Show (4:3)</PresentationFormat>
  <Paragraphs>299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Microsoft YaHei</vt:lpstr>
      <vt:lpstr>Times New Roman</vt:lpstr>
      <vt:lpstr>Courier New</vt:lpstr>
      <vt:lpstr>Consolas</vt:lpstr>
      <vt:lpstr>Office Theme</vt:lpstr>
      <vt:lpstr>Building with Maven</vt:lpstr>
      <vt:lpstr> Building with Maven  </vt:lpstr>
      <vt:lpstr>Project Management Tool  </vt:lpstr>
      <vt:lpstr>Installing Maven</vt:lpstr>
      <vt:lpstr>Pom.xml</vt:lpstr>
      <vt:lpstr>POM</vt:lpstr>
      <vt:lpstr>Minimal POM</vt:lpstr>
      <vt:lpstr>Minimal Pom.xml</vt:lpstr>
      <vt:lpstr>Maven Dependency Management</vt:lpstr>
      <vt:lpstr>Dependencies</vt:lpstr>
      <vt:lpstr>Dependencies</vt:lpstr>
      <vt:lpstr>Resolving Dependency</vt:lpstr>
      <vt:lpstr>Scopes</vt:lpstr>
      <vt:lpstr>Maven Plugin</vt:lpstr>
      <vt:lpstr>Archetype Pluggin</vt:lpstr>
      <vt:lpstr>Create Maven Project with Eclise</vt:lpstr>
      <vt:lpstr>maven-archetype-quickstart </vt:lpstr>
      <vt:lpstr>Plugin Goals</vt:lpstr>
      <vt:lpstr>Execute Maven Plugin</vt:lpstr>
      <vt:lpstr>Goals</vt:lpstr>
      <vt:lpstr>Package</vt:lpstr>
      <vt:lpstr>Maven Jar Plugin</vt:lpstr>
      <vt:lpstr>Variables</vt:lpstr>
      <vt:lpstr>Maven Eclipse Java Version</vt:lpstr>
      <vt:lpstr>Packaging</vt:lpstr>
      <vt:lpstr>Add Dependencies</vt:lpstr>
      <vt:lpstr>Assembly Plugin</vt:lpstr>
      <vt:lpstr>Maven Assembly Plugin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</dc:creator>
  <cp:lastModifiedBy>Srivatsan Krishnamachari</cp:lastModifiedBy>
  <cp:revision>960</cp:revision>
  <cp:lastPrinted>1601-01-01T00:00:00Z</cp:lastPrinted>
  <dcterms:created xsi:type="dcterms:W3CDTF">2005-01-17T05:49:17Z</dcterms:created>
  <dcterms:modified xsi:type="dcterms:W3CDTF">2025-07-15T16:55:34Z</dcterms:modified>
</cp:coreProperties>
</file>