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1"/>
  </p:sldMasterIdLst>
  <p:notesMasterIdLst>
    <p:notesMasterId r:id="rId105"/>
  </p:notesMasterIdLst>
  <p:handoutMasterIdLst>
    <p:handoutMasterId r:id="rId106"/>
  </p:handoutMasterIdLst>
  <p:sldIdLst>
    <p:sldId id="538" r:id="rId2"/>
    <p:sldId id="540" r:id="rId3"/>
    <p:sldId id="541" r:id="rId4"/>
    <p:sldId id="542" r:id="rId5"/>
    <p:sldId id="997" r:id="rId6"/>
    <p:sldId id="543" r:id="rId7"/>
    <p:sldId id="545" r:id="rId8"/>
    <p:sldId id="546" r:id="rId9"/>
    <p:sldId id="547" r:id="rId10"/>
    <p:sldId id="548" r:id="rId11"/>
    <p:sldId id="549" r:id="rId12"/>
    <p:sldId id="699" r:id="rId13"/>
    <p:sldId id="700" r:id="rId14"/>
    <p:sldId id="701" r:id="rId15"/>
    <p:sldId id="698" r:id="rId16"/>
    <p:sldId id="550" r:id="rId17"/>
    <p:sldId id="555" r:id="rId18"/>
    <p:sldId id="691" r:id="rId19"/>
    <p:sldId id="692" r:id="rId20"/>
    <p:sldId id="1039" r:id="rId21"/>
    <p:sldId id="561" r:id="rId22"/>
    <p:sldId id="1038" r:id="rId23"/>
    <p:sldId id="563" r:id="rId24"/>
    <p:sldId id="693" r:id="rId25"/>
    <p:sldId id="694" r:id="rId26"/>
    <p:sldId id="696" r:id="rId27"/>
    <p:sldId id="2608" r:id="rId28"/>
    <p:sldId id="756" r:id="rId29"/>
    <p:sldId id="757" r:id="rId30"/>
    <p:sldId id="758" r:id="rId31"/>
    <p:sldId id="2607" r:id="rId32"/>
    <p:sldId id="759" r:id="rId33"/>
    <p:sldId id="566" r:id="rId34"/>
    <p:sldId id="567" r:id="rId35"/>
    <p:sldId id="720" r:id="rId36"/>
    <p:sldId id="722" r:id="rId37"/>
    <p:sldId id="721" r:id="rId38"/>
    <p:sldId id="967" r:id="rId39"/>
    <p:sldId id="779" r:id="rId40"/>
    <p:sldId id="973" r:id="rId41"/>
    <p:sldId id="898" r:id="rId42"/>
    <p:sldId id="1034" r:id="rId43"/>
    <p:sldId id="1063" r:id="rId44"/>
    <p:sldId id="874" r:id="rId45"/>
    <p:sldId id="896" r:id="rId46"/>
    <p:sldId id="903" r:id="rId47"/>
    <p:sldId id="1064" r:id="rId48"/>
    <p:sldId id="1050" r:id="rId49"/>
    <p:sldId id="893" r:id="rId50"/>
    <p:sldId id="1051" r:id="rId51"/>
    <p:sldId id="1059" r:id="rId52"/>
    <p:sldId id="1060" r:id="rId53"/>
    <p:sldId id="1061" r:id="rId54"/>
    <p:sldId id="981" r:id="rId55"/>
    <p:sldId id="902" r:id="rId56"/>
    <p:sldId id="894" r:id="rId57"/>
    <p:sldId id="1052" r:id="rId58"/>
    <p:sldId id="1062" r:id="rId59"/>
    <p:sldId id="1045" r:id="rId60"/>
    <p:sldId id="880" r:id="rId61"/>
    <p:sldId id="900" r:id="rId62"/>
    <p:sldId id="915" r:id="rId63"/>
    <p:sldId id="835" r:id="rId64"/>
    <p:sldId id="982" r:id="rId65"/>
    <p:sldId id="1055" r:id="rId66"/>
    <p:sldId id="1056" r:id="rId67"/>
    <p:sldId id="837" r:id="rId68"/>
    <p:sldId id="1049" r:id="rId69"/>
    <p:sldId id="1054" r:id="rId70"/>
    <p:sldId id="846" r:id="rId71"/>
    <p:sldId id="983" r:id="rId72"/>
    <p:sldId id="886" r:id="rId73"/>
    <p:sldId id="917" r:id="rId74"/>
    <p:sldId id="892" r:id="rId75"/>
    <p:sldId id="2617" r:id="rId76"/>
    <p:sldId id="2618" r:id="rId77"/>
    <p:sldId id="2624" r:id="rId78"/>
    <p:sldId id="2619" r:id="rId79"/>
    <p:sldId id="2625" r:id="rId80"/>
    <p:sldId id="2626" r:id="rId81"/>
    <p:sldId id="2627" r:id="rId82"/>
    <p:sldId id="2628" r:id="rId83"/>
    <p:sldId id="2620" r:id="rId84"/>
    <p:sldId id="2621" r:id="rId85"/>
    <p:sldId id="2622" r:id="rId86"/>
    <p:sldId id="2623" r:id="rId87"/>
    <p:sldId id="2615" r:id="rId88"/>
    <p:sldId id="2609" r:id="rId89"/>
    <p:sldId id="2610" r:id="rId90"/>
    <p:sldId id="2611" r:id="rId91"/>
    <p:sldId id="2612" r:id="rId92"/>
    <p:sldId id="2613" r:id="rId93"/>
    <p:sldId id="2614" r:id="rId94"/>
    <p:sldId id="2616" r:id="rId95"/>
    <p:sldId id="2581" r:id="rId96"/>
    <p:sldId id="2583" r:id="rId97"/>
    <p:sldId id="2584" r:id="rId98"/>
    <p:sldId id="2585" r:id="rId99"/>
    <p:sldId id="2606" r:id="rId100"/>
    <p:sldId id="2589" r:id="rId101"/>
    <p:sldId id="2594" r:id="rId102"/>
    <p:sldId id="2579" r:id="rId103"/>
    <p:sldId id="2580" r:id="rId104"/>
  </p:sldIdLst>
  <p:sldSz cx="9144000" cy="6858000" type="screen4x3"/>
  <p:notesSz cx="7010400" cy="9296400"/>
  <p:defaultTex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064">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9795" autoAdjust="0"/>
    <p:restoredTop sz="88767" autoAdjust="0"/>
  </p:normalViewPr>
  <p:slideViewPr>
    <p:cSldViewPr>
      <p:cViewPr varScale="1">
        <p:scale>
          <a:sx n="98" d="100"/>
          <a:sy n="98" d="100"/>
        </p:scale>
        <p:origin x="1312" y="496"/>
      </p:cViewPr>
      <p:guideLst>
        <p:guide orient="horz" pos="2064"/>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p:scale>
          <a:sx n="200" d="100"/>
          <a:sy n="200" d="100"/>
        </p:scale>
        <p:origin x="1464" y="-516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65972F78-5F49-E3FC-342D-75523352923F}"/>
              </a:ext>
            </a:extLst>
          </p:cNvPr>
          <p:cNvSpPr>
            <a:spLocks noGrp="1" noChangeArrowheads="1"/>
          </p:cNvSpPr>
          <p:nvPr>
            <p:ph type="hdr" sz="quarter"/>
          </p:nvPr>
        </p:nvSpPr>
        <p:spPr bwMode="auto">
          <a:xfrm>
            <a:off x="0" y="0"/>
            <a:ext cx="3036888" cy="465138"/>
          </a:xfrm>
          <a:prstGeom prst="rect">
            <a:avLst/>
          </a:prstGeom>
          <a:noFill/>
          <a:ln w="9525">
            <a:noFill/>
            <a:miter lim="800000"/>
            <a:headEnd/>
            <a:tailEnd/>
          </a:ln>
          <a:effectLst/>
        </p:spPr>
        <p:txBody>
          <a:bodyPr vert="horz" wrap="square" lIns="93104" tIns="46552" rIns="93104" bIns="46552" numCol="1" anchor="t" anchorCtr="0" compatLnSpc="1">
            <a:prstTxWarp prst="textNoShape">
              <a:avLst/>
            </a:prstTxWarp>
          </a:bodyPr>
          <a:lstStyle>
            <a:lvl1pPr defTabSz="930275" eaLnBrk="0" hangingPunct="0">
              <a:defRPr sz="1200" b="0">
                <a:latin typeface="Times New Roman" pitchFamily="18" charset="0"/>
              </a:defRPr>
            </a:lvl1pPr>
          </a:lstStyle>
          <a:p>
            <a:pPr>
              <a:defRPr/>
            </a:pPr>
            <a:endParaRPr lang="en-US"/>
          </a:p>
        </p:txBody>
      </p:sp>
      <p:sp>
        <p:nvSpPr>
          <p:cNvPr id="3075" name="Rectangle 3">
            <a:extLst>
              <a:ext uri="{FF2B5EF4-FFF2-40B4-BE49-F238E27FC236}">
                <a16:creationId xmlns:a16="http://schemas.microsoft.com/office/drawing/2014/main" id="{87DF3F8A-A1D6-C347-B1ED-7BD58B12BBED}"/>
              </a:ext>
            </a:extLst>
          </p:cNvPr>
          <p:cNvSpPr>
            <a:spLocks noGrp="1" noChangeArrowheads="1"/>
          </p:cNvSpPr>
          <p:nvPr>
            <p:ph type="dt" sz="quarter" idx="1"/>
          </p:nvPr>
        </p:nvSpPr>
        <p:spPr bwMode="auto">
          <a:xfrm>
            <a:off x="3973513" y="0"/>
            <a:ext cx="3036887" cy="465138"/>
          </a:xfrm>
          <a:prstGeom prst="rect">
            <a:avLst/>
          </a:prstGeom>
          <a:noFill/>
          <a:ln w="9525">
            <a:noFill/>
            <a:miter lim="800000"/>
            <a:headEnd/>
            <a:tailEnd/>
          </a:ln>
          <a:effectLst/>
        </p:spPr>
        <p:txBody>
          <a:bodyPr vert="horz" wrap="square" lIns="93104" tIns="46552" rIns="93104" bIns="46552" numCol="1" anchor="t" anchorCtr="0" compatLnSpc="1">
            <a:prstTxWarp prst="textNoShape">
              <a:avLst/>
            </a:prstTxWarp>
          </a:bodyPr>
          <a:lstStyle>
            <a:lvl1pPr algn="r" defTabSz="930275" eaLnBrk="0" hangingPunct="0">
              <a:defRPr sz="1200" b="0">
                <a:latin typeface="Times New Roman" pitchFamily="18" charset="0"/>
              </a:defRPr>
            </a:lvl1pPr>
          </a:lstStyle>
          <a:p>
            <a:pPr>
              <a:defRPr/>
            </a:pPr>
            <a:endParaRPr lang="en-US"/>
          </a:p>
        </p:txBody>
      </p:sp>
      <p:sp>
        <p:nvSpPr>
          <p:cNvPr id="3076" name="Rectangle 4">
            <a:extLst>
              <a:ext uri="{FF2B5EF4-FFF2-40B4-BE49-F238E27FC236}">
                <a16:creationId xmlns:a16="http://schemas.microsoft.com/office/drawing/2014/main" id="{AA3241EA-0C67-72DC-0541-C170A8EA9E80}"/>
              </a:ext>
            </a:extLst>
          </p:cNvPr>
          <p:cNvSpPr>
            <a:spLocks noGrp="1" noChangeArrowheads="1"/>
          </p:cNvSpPr>
          <p:nvPr>
            <p:ph type="ftr" sz="quarter" idx="2"/>
          </p:nvPr>
        </p:nvSpPr>
        <p:spPr bwMode="auto">
          <a:xfrm>
            <a:off x="0" y="8831263"/>
            <a:ext cx="3036888" cy="465137"/>
          </a:xfrm>
          <a:prstGeom prst="rect">
            <a:avLst/>
          </a:prstGeom>
          <a:noFill/>
          <a:ln w="9525">
            <a:noFill/>
            <a:miter lim="800000"/>
            <a:headEnd/>
            <a:tailEnd/>
          </a:ln>
          <a:effectLst/>
        </p:spPr>
        <p:txBody>
          <a:bodyPr vert="horz" wrap="square" lIns="93104" tIns="46552" rIns="93104" bIns="46552" numCol="1" anchor="b" anchorCtr="0" compatLnSpc="1">
            <a:prstTxWarp prst="textNoShape">
              <a:avLst/>
            </a:prstTxWarp>
          </a:bodyPr>
          <a:lstStyle>
            <a:lvl1pPr defTabSz="930275" eaLnBrk="0" hangingPunct="0">
              <a:defRPr sz="1200" b="0">
                <a:latin typeface="Times New Roman" pitchFamily="18" charset="0"/>
              </a:defRPr>
            </a:lvl1pPr>
          </a:lstStyle>
          <a:p>
            <a:pPr>
              <a:defRPr/>
            </a:pPr>
            <a:endParaRPr lang="en-US"/>
          </a:p>
        </p:txBody>
      </p:sp>
      <p:sp>
        <p:nvSpPr>
          <p:cNvPr id="3077" name="Rectangle 5">
            <a:extLst>
              <a:ext uri="{FF2B5EF4-FFF2-40B4-BE49-F238E27FC236}">
                <a16:creationId xmlns:a16="http://schemas.microsoft.com/office/drawing/2014/main" id="{060B8E96-4900-769D-7A94-1FABC6E0B51E}"/>
              </a:ext>
            </a:extLst>
          </p:cNvPr>
          <p:cNvSpPr>
            <a:spLocks noGrp="1" noChangeArrowheads="1"/>
          </p:cNvSpPr>
          <p:nvPr>
            <p:ph type="sldNum" sz="quarter" idx="3"/>
          </p:nvPr>
        </p:nvSpPr>
        <p:spPr bwMode="auto">
          <a:xfrm>
            <a:off x="3973513" y="8831263"/>
            <a:ext cx="3036887" cy="465137"/>
          </a:xfrm>
          <a:prstGeom prst="rect">
            <a:avLst/>
          </a:prstGeom>
          <a:noFill/>
          <a:ln w="9525">
            <a:noFill/>
            <a:miter lim="800000"/>
            <a:headEnd/>
            <a:tailEnd/>
          </a:ln>
          <a:effectLst/>
        </p:spPr>
        <p:txBody>
          <a:bodyPr vert="horz" wrap="square" lIns="93104" tIns="46552" rIns="93104" bIns="46552" numCol="1" anchor="b" anchorCtr="0" compatLnSpc="1">
            <a:prstTxWarp prst="textNoShape">
              <a:avLst/>
            </a:prstTxWarp>
          </a:bodyPr>
          <a:lstStyle>
            <a:lvl1pPr algn="r" defTabSz="930275" eaLnBrk="0" hangingPunct="0">
              <a:defRPr sz="1200" b="0">
                <a:latin typeface="Times New Roman" panose="02020603050405020304" pitchFamily="18" charset="0"/>
              </a:defRPr>
            </a:lvl1pPr>
          </a:lstStyle>
          <a:p>
            <a:pPr>
              <a:defRPr/>
            </a:pPr>
            <a:fld id="{A1FA116E-4723-A94A-964F-EB28E60934EF}"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6130" name="Rectangle 2">
            <a:extLst>
              <a:ext uri="{FF2B5EF4-FFF2-40B4-BE49-F238E27FC236}">
                <a16:creationId xmlns:a16="http://schemas.microsoft.com/office/drawing/2014/main" id="{953914D4-CB9E-4077-AA1C-EC44F125BA33}"/>
              </a:ext>
            </a:extLst>
          </p:cNvPr>
          <p:cNvSpPr>
            <a:spLocks noGrp="1" noChangeArrowheads="1"/>
          </p:cNvSpPr>
          <p:nvPr>
            <p:ph type="hdr" sz="quarter"/>
          </p:nvPr>
        </p:nvSpPr>
        <p:spPr bwMode="auto">
          <a:xfrm>
            <a:off x="0" y="0"/>
            <a:ext cx="30511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b="0">
                <a:latin typeface="Times New Roman" pitchFamily="18" charset="0"/>
              </a:defRPr>
            </a:lvl1pPr>
          </a:lstStyle>
          <a:p>
            <a:pPr>
              <a:defRPr/>
            </a:pPr>
            <a:endParaRPr lang="en-US"/>
          </a:p>
        </p:txBody>
      </p:sp>
      <p:sp>
        <p:nvSpPr>
          <p:cNvPr id="176131" name="Rectangle 3">
            <a:extLst>
              <a:ext uri="{FF2B5EF4-FFF2-40B4-BE49-F238E27FC236}">
                <a16:creationId xmlns:a16="http://schemas.microsoft.com/office/drawing/2014/main" id="{5F9CFE1F-507F-5DD6-EAF8-75D4FF2E459B}"/>
              </a:ext>
            </a:extLst>
          </p:cNvPr>
          <p:cNvSpPr>
            <a:spLocks noGrp="1" noChangeArrowheads="1"/>
          </p:cNvSpPr>
          <p:nvPr>
            <p:ph type="dt" idx="1"/>
          </p:nvPr>
        </p:nvSpPr>
        <p:spPr bwMode="auto">
          <a:xfrm>
            <a:off x="3965575" y="0"/>
            <a:ext cx="30511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b="0">
                <a:latin typeface="Times New Roman" pitchFamily="18" charset="0"/>
              </a:defRPr>
            </a:lvl1pPr>
          </a:lstStyle>
          <a:p>
            <a:pPr>
              <a:defRPr/>
            </a:pPr>
            <a:endParaRPr lang="en-US"/>
          </a:p>
        </p:txBody>
      </p:sp>
      <p:sp>
        <p:nvSpPr>
          <p:cNvPr id="15364" name="Rectangle 4">
            <a:extLst>
              <a:ext uri="{FF2B5EF4-FFF2-40B4-BE49-F238E27FC236}">
                <a16:creationId xmlns:a16="http://schemas.microsoft.com/office/drawing/2014/main" id="{FAAE721A-876A-220F-2135-4B1593E4F228}"/>
              </a:ext>
            </a:extLst>
          </p:cNvPr>
          <p:cNvSpPr>
            <a:spLocks noGrp="1" noRot="1" noChangeAspect="1" noChangeArrowheads="1" noTextEdit="1"/>
          </p:cNvSpPr>
          <p:nvPr>
            <p:ph type="sldImg" idx="2"/>
          </p:nvPr>
        </p:nvSpPr>
        <p:spPr bwMode="auto">
          <a:xfrm>
            <a:off x="1171575" y="687388"/>
            <a:ext cx="4675188" cy="35067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6133" name="Rectangle 5">
            <a:extLst>
              <a:ext uri="{FF2B5EF4-FFF2-40B4-BE49-F238E27FC236}">
                <a16:creationId xmlns:a16="http://schemas.microsoft.com/office/drawing/2014/main" id="{2A4138E7-C7FD-E7F6-094C-150D97EE9325}"/>
              </a:ext>
            </a:extLst>
          </p:cNvPr>
          <p:cNvSpPr>
            <a:spLocks noGrp="1" noChangeArrowheads="1"/>
          </p:cNvSpPr>
          <p:nvPr>
            <p:ph type="body" sz="quarter" idx="3"/>
          </p:nvPr>
        </p:nvSpPr>
        <p:spPr bwMode="auto">
          <a:xfrm>
            <a:off x="685800" y="4422775"/>
            <a:ext cx="5715000" cy="4194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6134" name="Rectangle 6">
            <a:extLst>
              <a:ext uri="{FF2B5EF4-FFF2-40B4-BE49-F238E27FC236}">
                <a16:creationId xmlns:a16="http://schemas.microsoft.com/office/drawing/2014/main" id="{F44656B5-FCC9-9018-DC10-295EF05954B0}"/>
              </a:ext>
            </a:extLst>
          </p:cNvPr>
          <p:cNvSpPr>
            <a:spLocks noGrp="1" noChangeArrowheads="1"/>
          </p:cNvSpPr>
          <p:nvPr>
            <p:ph type="ftr" sz="quarter" idx="4"/>
          </p:nvPr>
        </p:nvSpPr>
        <p:spPr bwMode="auto">
          <a:xfrm>
            <a:off x="0" y="8845550"/>
            <a:ext cx="3051175"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b="0">
                <a:latin typeface="Times New Roman" pitchFamily="18" charset="0"/>
              </a:defRPr>
            </a:lvl1pPr>
          </a:lstStyle>
          <a:p>
            <a:pPr>
              <a:defRPr/>
            </a:pPr>
            <a:endParaRPr lang="en-US"/>
          </a:p>
        </p:txBody>
      </p:sp>
      <p:sp>
        <p:nvSpPr>
          <p:cNvPr id="176135" name="Rectangle 7">
            <a:extLst>
              <a:ext uri="{FF2B5EF4-FFF2-40B4-BE49-F238E27FC236}">
                <a16:creationId xmlns:a16="http://schemas.microsoft.com/office/drawing/2014/main" id="{5532173F-2A5F-4D6C-7AB4-BAA06F413D5E}"/>
              </a:ext>
            </a:extLst>
          </p:cNvPr>
          <p:cNvSpPr>
            <a:spLocks noGrp="1" noChangeArrowheads="1"/>
          </p:cNvSpPr>
          <p:nvPr>
            <p:ph type="sldNum" sz="quarter" idx="5"/>
          </p:nvPr>
        </p:nvSpPr>
        <p:spPr bwMode="auto">
          <a:xfrm>
            <a:off x="3965575" y="8845550"/>
            <a:ext cx="3051175"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b="0">
                <a:latin typeface="Times New Roman" panose="02020603050405020304" pitchFamily="18" charset="0"/>
              </a:defRPr>
            </a:lvl1pPr>
          </a:lstStyle>
          <a:p>
            <a:pPr>
              <a:defRPr/>
            </a:pPr>
            <a:fld id="{7106A116-4DE7-0F40-862E-F6AC34E8D68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a:extLst>
              <a:ext uri="{FF2B5EF4-FFF2-40B4-BE49-F238E27FC236}">
                <a16:creationId xmlns:a16="http://schemas.microsoft.com/office/drawing/2014/main" id="{F28D0FBA-92FF-CE34-EBA7-DE752A8CA8B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C89AF21-0C19-0146-B54D-A4E27BB11B44}" type="slidenum">
              <a:rPr lang="en-US" altLang="en-US" smtClean="0"/>
              <a:pPr>
                <a:spcBef>
                  <a:spcPct val="0"/>
                </a:spcBef>
              </a:pPr>
              <a:t>1</a:t>
            </a:fld>
            <a:endParaRPr lang="en-US" altLang="en-US"/>
          </a:p>
        </p:txBody>
      </p:sp>
      <p:sp>
        <p:nvSpPr>
          <p:cNvPr id="4099" name="Rectangle 2">
            <a:extLst>
              <a:ext uri="{FF2B5EF4-FFF2-40B4-BE49-F238E27FC236}">
                <a16:creationId xmlns:a16="http://schemas.microsoft.com/office/drawing/2014/main" id="{BA829661-2446-4D29-B32E-578EC457756C}"/>
              </a:ext>
            </a:extLst>
          </p:cNvPr>
          <p:cNvSpPr>
            <a:spLocks noGrp="1" noRot="1" noChangeAspect="1" noChangeArrowheads="1" noTextEdit="1"/>
          </p:cNvSpPr>
          <p:nvPr>
            <p:ph type="sldImg"/>
          </p:nvPr>
        </p:nvSpPr>
        <p:spPr>
          <a:ln/>
        </p:spPr>
      </p:sp>
      <p:sp>
        <p:nvSpPr>
          <p:cNvPr id="4100" name="Rectangle 3">
            <a:extLst>
              <a:ext uri="{FF2B5EF4-FFF2-40B4-BE49-F238E27FC236}">
                <a16:creationId xmlns:a16="http://schemas.microsoft.com/office/drawing/2014/main" id="{06CA663B-F1F9-72A1-C610-E0DAE3005730}"/>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44965F11-6604-6654-7604-88EBF709666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7D6DB32-615E-BA4D-9583-832308E6861E}" type="slidenum">
              <a:rPr lang="en-US" altLang="en-US" smtClean="0"/>
              <a:pPr>
                <a:spcBef>
                  <a:spcPct val="0"/>
                </a:spcBef>
              </a:pPr>
              <a:t>14</a:t>
            </a:fld>
            <a:endParaRPr lang="en-US" altLang="en-US"/>
          </a:p>
        </p:txBody>
      </p:sp>
      <p:sp>
        <p:nvSpPr>
          <p:cNvPr id="26627" name="Rectangle 2">
            <a:extLst>
              <a:ext uri="{FF2B5EF4-FFF2-40B4-BE49-F238E27FC236}">
                <a16:creationId xmlns:a16="http://schemas.microsoft.com/office/drawing/2014/main" id="{CF812178-4D43-ED0C-B6E1-E14C6DC0F7BC}"/>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7711DD68-D09A-5B24-84FF-026F683189CF}"/>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C746B8DC-86AC-531E-6815-530314EEF4A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E4E46A8-74B9-804C-9FEE-81F63DF07D33}" type="slidenum">
              <a:rPr lang="en-US" altLang="en-US" smtClean="0"/>
              <a:pPr>
                <a:spcBef>
                  <a:spcPct val="0"/>
                </a:spcBef>
              </a:pPr>
              <a:t>15</a:t>
            </a:fld>
            <a:endParaRPr lang="en-US" altLang="en-US"/>
          </a:p>
        </p:txBody>
      </p:sp>
      <p:sp>
        <p:nvSpPr>
          <p:cNvPr id="28675" name="Rectangle 2">
            <a:extLst>
              <a:ext uri="{FF2B5EF4-FFF2-40B4-BE49-F238E27FC236}">
                <a16:creationId xmlns:a16="http://schemas.microsoft.com/office/drawing/2014/main" id="{6BE3EFFC-5608-4DC8-F507-C910DAEAFD6E}"/>
              </a:ext>
            </a:extLst>
          </p:cNvPr>
          <p:cNvSpPr>
            <a:spLocks noGrp="1" noRot="1" noChangeAspect="1" noChangeArrowheads="1" noTextEdit="1"/>
          </p:cNvSpPr>
          <p:nvPr>
            <p:ph type="sldImg"/>
          </p:nvPr>
        </p:nvSpPr>
        <p:spPr>
          <a:ln/>
        </p:spPr>
      </p:sp>
      <p:sp>
        <p:nvSpPr>
          <p:cNvPr id="28676" name="Rectangle 3">
            <a:extLst>
              <a:ext uri="{FF2B5EF4-FFF2-40B4-BE49-F238E27FC236}">
                <a16:creationId xmlns:a16="http://schemas.microsoft.com/office/drawing/2014/main" id="{038D2E9A-F345-DC25-BB9A-2F286DB7AC62}"/>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CBF2B3F2-90FF-7A3D-C172-0BBF688A037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F5A386D-7D4C-0843-ABE4-DA66E03AD66E}" type="slidenum">
              <a:rPr lang="en-US" altLang="en-US" smtClean="0"/>
              <a:pPr>
                <a:spcBef>
                  <a:spcPct val="0"/>
                </a:spcBef>
              </a:pPr>
              <a:t>16</a:t>
            </a:fld>
            <a:endParaRPr lang="en-US" altLang="en-US"/>
          </a:p>
        </p:txBody>
      </p:sp>
      <p:sp>
        <p:nvSpPr>
          <p:cNvPr id="30723" name="Rectangle 2">
            <a:extLst>
              <a:ext uri="{FF2B5EF4-FFF2-40B4-BE49-F238E27FC236}">
                <a16:creationId xmlns:a16="http://schemas.microsoft.com/office/drawing/2014/main" id="{516163A9-1498-8A5D-0DC8-AC53FD3D5426}"/>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C289C526-CCAA-6ADC-A1F4-1BB343DF6108}"/>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CC800698-0E74-252A-03DA-77DC2460C28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9AFA69C-EBF2-5C43-9CD4-50A43D2D2961}" type="slidenum">
              <a:rPr lang="en-US" altLang="en-US" smtClean="0"/>
              <a:pPr>
                <a:spcBef>
                  <a:spcPct val="0"/>
                </a:spcBef>
              </a:pPr>
              <a:t>17</a:t>
            </a:fld>
            <a:endParaRPr lang="en-US" altLang="en-US"/>
          </a:p>
        </p:txBody>
      </p:sp>
      <p:sp>
        <p:nvSpPr>
          <p:cNvPr id="32771" name="Rectangle 2">
            <a:extLst>
              <a:ext uri="{FF2B5EF4-FFF2-40B4-BE49-F238E27FC236}">
                <a16:creationId xmlns:a16="http://schemas.microsoft.com/office/drawing/2014/main" id="{57F62BCD-E041-8286-3BE2-706098276EFF}"/>
              </a:ext>
            </a:extLst>
          </p:cNvPr>
          <p:cNvSpPr>
            <a:spLocks noGrp="1" noRot="1" noChangeAspect="1" noChangeArrowheads="1" noTextEdit="1"/>
          </p:cNvSpPr>
          <p:nvPr>
            <p:ph type="sldImg"/>
          </p:nvPr>
        </p:nvSpPr>
        <p:spPr>
          <a:ln/>
        </p:spPr>
      </p:sp>
      <p:sp>
        <p:nvSpPr>
          <p:cNvPr id="32772" name="Rectangle 3">
            <a:extLst>
              <a:ext uri="{FF2B5EF4-FFF2-40B4-BE49-F238E27FC236}">
                <a16:creationId xmlns:a16="http://schemas.microsoft.com/office/drawing/2014/main" id="{0AD9F34D-36C7-FCE0-86B1-D532A2411E76}"/>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B4066A71-A047-42C4-9CC9-FF13EAA8B6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C8E15FC-B9BB-8848-A24A-ECBD2318D50D}" type="slidenum">
              <a:rPr lang="en-US" altLang="en-US" smtClean="0"/>
              <a:pPr>
                <a:spcBef>
                  <a:spcPct val="0"/>
                </a:spcBef>
              </a:pPr>
              <a:t>21</a:t>
            </a:fld>
            <a:endParaRPr lang="en-US" altLang="en-US"/>
          </a:p>
        </p:txBody>
      </p:sp>
      <p:sp>
        <p:nvSpPr>
          <p:cNvPr id="37891" name="Rectangle 2">
            <a:extLst>
              <a:ext uri="{FF2B5EF4-FFF2-40B4-BE49-F238E27FC236}">
                <a16:creationId xmlns:a16="http://schemas.microsoft.com/office/drawing/2014/main" id="{303F6FF9-356F-EF57-CE6B-73D1C265E791}"/>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67370FC8-5E74-E776-481C-EA5CF20F922B}"/>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4198DC48-A8F9-0E3A-2634-A02BA3D20E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4FE78E5-6982-A647-BA1B-29AAFD6F5339}" type="slidenum">
              <a:rPr lang="en-US" altLang="en-US" smtClean="0"/>
              <a:pPr>
                <a:spcBef>
                  <a:spcPct val="0"/>
                </a:spcBef>
              </a:pPr>
              <a:t>23</a:t>
            </a:fld>
            <a:endParaRPr lang="en-US" altLang="en-US"/>
          </a:p>
        </p:txBody>
      </p:sp>
      <p:sp>
        <p:nvSpPr>
          <p:cNvPr id="40963" name="Rectangle 2">
            <a:extLst>
              <a:ext uri="{FF2B5EF4-FFF2-40B4-BE49-F238E27FC236}">
                <a16:creationId xmlns:a16="http://schemas.microsoft.com/office/drawing/2014/main" id="{B208C792-8038-9C56-619B-21AE37EC6A7E}"/>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C7232EA7-4C3C-86BB-E7F4-5CF236E66FDC}"/>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5CE8DEFD-24F9-4ECB-78AB-EEDCA769642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9DABCE4-0EC6-E74A-BCC9-4E2D0DD10A07}" type="slidenum">
              <a:rPr lang="en-US" altLang="en-US" smtClean="0"/>
              <a:pPr>
                <a:spcBef>
                  <a:spcPct val="0"/>
                </a:spcBef>
              </a:pPr>
              <a:t>33</a:t>
            </a:fld>
            <a:endParaRPr lang="en-US" altLang="en-US"/>
          </a:p>
        </p:txBody>
      </p:sp>
      <p:sp>
        <p:nvSpPr>
          <p:cNvPr id="46083" name="Rectangle 2">
            <a:extLst>
              <a:ext uri="{FF2B5EF4-FFF2-40B4-BE49-F238E27FC236}">
                <a16:creationId xmlns:a16="http://schemas.microsoft.com/office/drawing/2014/main" id="{0EF2C305-8020-9C07-D491-6F4A3BE211C3}"/>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514099E9-4412-8E52-1D85-8BDE1FF7A0D3}"/>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C9127591-FFA3-8C55-BE69-0D47BDD8498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6408BA2-150E-4045-AC3E-75C08AFBDB5F}" type="slidenum">
              <a:rPr lang="en-US" altLang="en-US" smtClean="0"/>
              <a:pPr>
                <a:spcBef>
                  <a:spcPct val="0"/>
                </a:spcBef>
              </a:pPr>
              <a:t>34</a:t>
            </a:fld>
            <a:endParaRPr lang="en-US" altLang="en-US"/>
          </a:p>
        </p:txBody>
      </p:sp>
      <p:sp>
        <p:nvSpPr>
          <p:cNvPr id="48131" name="Rectangle 2">
            <a:extLst>
              <a:ext uri="{FF2B5EF4-FFF2-40B4-BE49-F238E27FC236}">
                <a16:creationId xmlns:a16="http://schemas.microsoft.com/office/drawing/2014/main" id="{1A3DDBC4-69B8-F457-C49B-E8BA9F7A9407}"/>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EEC243AB-F47E-7A82-ACEE-2B95449F4583}"/>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60B7B0BF-C68C-EFE2-BFB1-D420C9B4D76A}"/>
              </a:ext>
            </a:extLst>
          </p:cNvPr>
          <p:cNvSpPr>
            <a:spLocks noGrp="1" noRot="1" noChangeAspect="1" noChangeArrowheads="1" noTextEdit="1"/>
          </p:cNvSpPr>
          <p:nvPr>
            <p:ph type="sldImg"/>
          </p:nvPr>
        </p:nvSpPr>
        <p:spPr>
          <a:ln/>
        </p:spPr>
      </p:sp>
      <p:sp>
        <p:nvSpPr>
          <p:cNvPr id="50179" name="Notes Placeholder 2">
            <a:extLst>
              <a:ext uri="{FF2B5EF4-FFF2-40B4-BE49-F238E27FC236}">
                <a16:creationId xmlns:a16="http://schemas.microsoft.com/office/drawing/2014/main" id="{ED79A304-B587-00EB-D337-B729B9BBC8A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0180" name="Slide Number Placeholder 3">
            <a:extLst>
              <a:ext uri="{FF2B5EF4-FFF2-40B4-BE49-F238E27FC236}">
                <a16:creationId xmlns:a16="http://schemas.microsoft.com/office/drawing/2014/main" id="{9B0E67C9-3813-6AC1-C7F9-16BF34428F2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FCF053D-C274-6B47-97A3-00A74A89E0D4}" type="slidenum">
              <a:rPr lang="en-US" altLang="en-US" smtClean="0"/>
              <a:pPr>
                <a:spcBef>
                  <a:spcPct val="0"/>
                </a:spcBef>
              </a:pPr>
              <a:t>35</a:t>
            </a:fld>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00260A5E-F293-7A98-5A82-9F6241015CF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AEA9883-606D-1543-B0FC-905169FE14B9}" type="slidenum">
              <a:rPr lang="en-US" altLang="en-US" smtClean="0"/>
              <a:pPr>
                <a:spcBef>
                  <a:spcPct val="0"/>
                </a:spcBef>
              </a:pPr>
              <a:t>38</a:t>
            </a:fld>
            <a:endParaRPr lang="en-US" altLang="en-US"/>
          </a:p>
        </p:txBody>
      </p:sp>
      <p:sp>
        <p:nvSpPr>
          <p:cNvPr id="54275" name="Rectangle 2">
            <a:extLst>
              <a:ext uri="{FF2B5EF4-FFF2-40B4-BE49-F238E27FC236}">
                <a16:creationId xmlns:a16="http://schemas.microsoft.com/office/drawing/2014/main" id="{D28D327E-BF89-26A7-830C-9E917A98F3DF}"/>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236ECB9B-973F-7E48-AFE6-53B372761D2A}"/>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7906F862-CE8F-1FD3-92F7-04ECEFCDD1F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B31FBDA-7C0D-E64D-8207-0109E98001FA}" type="slidenum">
              <a:rPr lang="en-US" altLang="en-US" smtClean="0"/>
              <a:pPr>
                <a:spcBef>
                  <a:spcPct val="0"/>
                </a:spcBef>
              </a:pPr>
              <a:t>5</a:t>
            </a:fld>
            <a:endParaRPr lang="en-US" altLang="en-US"/>
          </a:p>
        </p:txBody>
      </p:sp>
      <p:sp>
        <p:nvSpPr>
          <p:cNvPr id="9219" name="Rectangle 2">
            <a:extLst>
              <a:ext uri="{FF2B5EF4-FFF2-40B4-BE49-F238E27FC236}">
                <a16:creationId xmlns:a16="http://schemas.microsoft.com/office/drawing/2014/main" id="{82188347-ABA3-AAE0-AFD2-72BA3052DD4F}"/>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0F1D7BD7-FBC4-54CA-940F-B0169EAA4A7A}"/>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D2A32BFB-81DE-396B-226E-F0D1F12CAA1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C3412A8-5470-AA41-B91E-867CE53BB66C}" type="slidenum">
              <a:rPr lang="en-US" altLang="en-US" smtClean="0"/>
              <a:pPr>
                <a:spcBef>
                  <a:spcPct val="0"/>
                </a:spcBef>
              </a:pPr>
              <a:t>6</a:t>
            </a:fld>
            <a:endParaRPr lang="en-US" altLang="en-US"/>
          </a:p>
        </p:txBody>
      </p:sp>
      <p:sp>
        <p:nvSpPr>
          <p:cNvPr id="11267" name="Rectangle 2">
            <a:extLst>
              <a:ext uri="{FF2B5EF4-FFF2-40B4-BE49-F238E27FC236}">
                <a16:creationId xmlns:a16="http://schemas.microsoft.com/office/drawing/2014/main" id="{D9D74929-F446-ACE0-0573-6FE14183760C}"/>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id="{1B2294E3-F934-4660-0CB8-64FC500AB2E7}"/>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47439C64-6935-95B5-16CA-A4FCBE33B9E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CA1DDDA-1989-1849-AFCA-859CF7058A7E}" type="slidenum">
              <a:rPr lang="en-US" altLang="en-US" smtClean="0"/>
              <a:pPr>
                <a:spcBef>
                  <a:spcPct val="0"/>
                </a:spcBef>
              </a:pPr>
              <a:t>7</a:t>
            </a:fld>
            <a:endParaRPr lang="en-US" altLang="en-US"/>
          </a:p>
        </p:txBody>
      </p:sp>
      <p:sp>
        <p:nvSpPr>
          <p:cNvPr id="13315" name="Rectangle 2">
            <a:extLst>
              <a:ext uri="{FF2B5EF4-FFF2-40B4-BE49-F238E27FC236}">
                <a16:creationId xmlns:a16="http://schemas.microsoft.com/office/drawing/2014/main" id="{4E2587CD-ABA4-A1D2-C03B-8E1A47F63A13}"/>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7BBEA9FA-72B2-85BE-77FF-3015FBCBC14B}"/>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D37F8121-93AB-6356-4FA4-6FDEBFE23D3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8C5095B-9073-D447-8B80-0D0BA5F77243}" type="slidenum">
              <a:rPr lang="en-US" altLang="en-US" smtClean="0"/>
              <a:pPr>
                <a:spcBef>
                  <a:spcPct val="0"/>
                </a:spcBef>
              </a:pPr>
              <a:t>8</a:t>
            </a:fld>
            <a:endParaRPr lang="en-US" altLang="en-US"/>
          </a:p>
        </p:txBody>
      </p:sp>
      <p:sp>
        <p:nvSpPr>
          <p:cNvPr id="15363" name="Rectangle 2">
            <a:extLst>
              <a:ext uri="{FF2B5EF4-FFF2-40B4-BE49-F238E27FC236}">
                <a16:creationId xmlns:a16="http://schemas.microsoft.com/office/drawing/2014/main" id="{7FCCA4E5-E127-5F9A-A9D4-61EC1399CA72}"/>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CE32CC10-2B76-E317-B4FA-01B279533FD1}"/>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6B230AD9-0342-2406-FE86-55D9B0D7587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A6D6CE6-67F1-3F4C-B350-C34FD337CF18}" type="slidenum">
              <a:rPr lang="en-US" altLang="en-US" smtClean="0"/>
              <a:pPr>
                <a:spcBef>
                  <a:spcPct val="0"/>
                </a:spcBef>
              </a:pPr>
              <a:t>9</a:t>
            </a:fld>
            <a:endParaRPr lang="en-US" altLang="en-US"/>
          </a:p>
        </p:txBody>
      </p:sp>
      <p:sp>
        <p:nvSpPr>
          <p:cNvPr id="17411" name="Rectangle 2">
            <a:extLst>
              <a:ext uri="{FF2B5EF4-FFF2-40B4-BE49-F238E27FC236}">
                <a16:creationId xmlns:a16="http://schemas.microsoft.com/office/drawing/2014/main" id="{4E0A8DE1-B565-92C4-5F87-B4E2A5ED2D1F}"/>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2B84019E-19C1-C34B-CAEE-19377E0546FC}"/>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1599F0A1-BA74-E1C4-3D12-81D6B54A243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6FA0FA2-1FEF-C74F-BCC0-8E6C22AAF34C}" type="slidenum">
              <a:rPr lang="en-US" altLang="en-US" smtClean="0"/>
              <a:pPr>
                <a:spcBef>
                  <a:spcPct val="0"/>
                </a:spcBef>
              </a:pPr>
              <a:t>11</a:t>
            </a:fld>
            <a:endParaRPr lang="en-US" altLang="en-US"/>
          </a:p>
        </p:txBody>
      </p:sp>
      <p:sp>
        <p:nvSpPr>
          <p:cNvPr id="20483" name="Rectangle 2">
            <a:extLst>
              <a:ext uri="{FF2B5EF4-FFF2-40B4-BE49-F238E27FC236}">
                <a16:creationId xmlns:a16="http://schemas.microsoft.com/office/drawing/2014/main" id="{E6F7E0C2-60D3-C0B4-D6AC-03C6DD81B80C}"/>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6DF965E5-0D25-D3F9-9130-F2066E878AA1}"/>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712886CD-106A-BE4E-5947-88A9F5597A5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EA55D98-3E8D-204A-A1EB-DCEBBE77BC1B}" type="slidenum">
              <a:rPr lang="en-US" altLang="en-US" smtClean="0"/>
              <a:pPr>
                <a:spcBef>
                  <a:spcPct val="0"/>
                </a:spcBef>
              </a:pPr>
              <a:t>12</a:t>
            </a:fld>
            <a:endParaRPr lang="en-US" altLang="en-US"/>
          </a:p>
        </p:txBody>
      </p:sp>
      <p:sp>
        <p:nvSpPr>
          <p:cNvPr id="22531" name="Rectangle 2">
            <a:extLst>
              <a:ext uri="{FF2B5EF4-FFF2-40B4-BE49-F238E27FC236}">
                <a16:creationId xmlns:a16="http://schemas.microsoft.com/office/drawing/2014/main" id="{0DE115F7-A670-419A-76C8-C149B297E3D3}"/>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88628EBC-1328-8B39-9130-78678F1CED7C}"/>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E0908778-E306-EBE2-4BB9-55FD00B6A7C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BAC7A27-2CB0-0742-BCD7-4B401F3B3C08}" type="slidenum">
              <a:rPr lang="en-US" altLang="en-US" smtClean="0"/>
              <a:pPr>
                <a:spcBef>
                  <a:spcPct val="0"/>
                </a:spcBef>
              </a:pPr>
              <a:t>13</a:t>
            </a:fld>
            <a:endParaRPr lang="en-US" altLang="en-US"/>
          </a:p>
        </p:txBody>
      </p:sp>
      <p:sp>
        <p:nvSpPr>
          <p:cNvPr id="24579" name="Rectangle 2">
            <a:extLst>
              <a:ext uri="{FF2B5EF4-FFF2-40B4-BE49-F238E27FC236}">
                <a16:creationId xmlns:a16="http://schemas.microsoft.com/office/drawing/2014/main" id="{B48A1A2C-0CD8-623D-2C6F-15BFF3787761}"/>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7BB411AF-F78D-B26B-D160-54F5F40E1202}"/>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F44E0395-C14E-1FB3-213B-20597AED8655}"/>
              </a:ext>
            </a:extLst>
          </p:cNvPr>
          <p:cNvSpPr>
            <a:spLocks noGrp="1" noChangeArrowheads="1"/>
          </p:cNvSpPr>
          <p:nvPr>
            <p:ph type="dt" sz="half" idx="10"/>
          </p:nvPr>
        </p:nvSpPr>
        <p:spPr>
          <a:ln/>
        </p:spPr>
        <p:txBody>
          <a:bodyPr/>
          <a:lstStyle>
            <a:lvl1pPr>
              <a:defRPr/>
            </a:lvl1pPr>
          </a:lstStyle>
          <a:p>
            <a:pPr>
              <a:defRPr/>
            </a:pPr>
            <a:fld id="{F5841F41-7975-E144-9ECD-56FF78BF6B72}" type="datetime4">
              <a:rPr lang="en-US"/>
              <a:pPr>
                <a:defRPr/>
              </a:pPr>
              <a:t>April 21, 2025</a:t>
            </a:fld>
            <a:endParaRPr lang="en-US"/>
          </a:p>
        </p:txBody>
      </p:sp>
      <p:sp>
        <p:nvSpPr>
          <p:cNvPr id="5" name="Rectangle 5">
            <a:extLst>
              <a:ext uri="{FF2B5EF4-FFF2-40B4-BE49-F238E27FC236}">
                <a16:creationId xmlns:a16="http://schemas.microsoft.com/office/drawing/2014/main" id="{ED695217-181E-5132-0D07-97503F61A7E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55BA7090-85F1-32EF-C376-6F21C89A9020}"/>
              </a:ext>
            </a:extLst>
          </p:cNvPr>
          <p:cNvSpPr>
            <a:spLocks noGrp="1" noChangeArrowheads="1"/>
          </p:cNvSpPr>
          <p:nvPr>
            <p:ph type="sldNum" sz="quarter" idx="12"/>
          </p:nvPr>
        </p:nvSpPr>
        <p:spPr>
          <a:ln/>
        </p:spPr>
        <p:txBody>
          <a:bodyPr/>
          <a:lstStyle>
            <a:lvl1pPr>
              <a:defRPr/>
            </a:lvl1pPr>
          </a:lstStyle>
          <a:p>
            <a:pPr>
              <a:defRPr/>
            </a:pPr>
            <a:fld id="{4166DCCA-FC35-0241-86B5-813025B85691}" type="slidenum">
              <a:rPr lang="en-US" altLang="en-US"/>
              <a:pPr>
                <a:defRPr/>
              </a:pPr>
              <a:t>‹#›</a:t>
            </a:fld>
            <a:endParaRPr lang="en-US" altLang="en-US"/>
          </a:p>
        </p:txBody>
      </p:sp>
    </p:spTree>
    <p:extLst>
      <p:ext uri="{BB962C8B-B14F-4D97-AF65-F5344CB8AC3E}">
        <p14:creationId xmlns:p14="http://schemas.microsoft.com/office/powerpoint/2010/main" val="1996810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12FD2B83-11D3-48B4-3848-E857ADDCA395}"/>
              </a:ext>
            </a:extLst>
          </p:cNvPr>
          <p:cNvSpPr>
            <a:spLocks noGrp="1" noChangeArrowheads="1"/>
          </p:cNvSpPr>
          <p:nvPr>
            <p:ph type="dt" sz="half" idx="10"/>
          </p:nvPr>
        </p:nvSpPr>
        <p:spPr>
          <a:ln/>
        </p:spPr>
        <p:txBody>
          <a:bodyPr/>
          <a:lstStyle>
            <a:lvl1pPr>
              <a:defRPr/>
            </a:lvl1pPr>
          </a:lstStyle>
          <a:p>
            <a:pPr>
              <a:defRPr/>
            </a:pPr>
            <a:fld id="{E467E400-B4E3-B842-B431-DA3680752E65}" type="datetime4">
              <a:rPr lang="en-US"/>
              <a:pPr>
                <a:defRPr/>
              </a:pPr>
              <a:t>April 21, 2025</a:t>
            </a:fld>
            <a:endParaRPr lang="en-US"/>
          </a:p>
        </p:txBody>
      </p:sp>
      <p:sp>
        <p:nvSpPr>
          <p:cNvPr id="5" name="Rectangle 5">
            <a:extLst>
              <a:ext uri="{FF2B5EF4-FFF2-40B4-BE49-F238E27FC236}">
                <a16:creationId xmlns:a16="http://schemas.microsoft.com/office/drawing/2014/main" id="{5ED4C7DA-9775-CBF4-9A54-DFC3E4E3CA8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70D009C-C89A-3321-9A06-732C1EC80DFA}"/>
              </a:ext>
            </a:extLst>
          </p:cNvPr>
          <p:cNvSpPr>
            <a:spLocks noGrp="1" noChangeArrowheads="1"/>
          </p:cNvSpPr>
          <p:nvPr>
            <p:ph type="sldNum" sz="quarter" idx="12"/>
          </p:nvPr>
        </p:nvSpPr>
        <p:spPr>
          <a:ln/>
        </p:spPr>
        <p:txBody>
          <a:bodyPr/>
          <a:lstStyle>
            <a:lvl1pPr>
              <a:defRPr/>
            </a:lvl1pPr>
          </a:lstStyle>
          <a:p>
            <a:pPr>
              <a:defRPr/>
            </a:pPr>
            <a:fld id="{DC3942BB-1DA9-C84E-95BB-1B7660CC41D7}" type="slidenum">
              <a:rPr lang="en-US" altLang="en-US"/>
              <a:pPr>
                <a:defRPr/>
              </a:pPr>
              <a:t>‹#›</a:t>
            </a:fld>
            <a:endParaRPr lang="en-US" altLang="en-US"/>
          </a:p>
        </p:txBody>
      </p:sp>
    </p:spTree>
    <p:extLst>
      <p:ext uri="{BB962C8B-B14F-4D97-AF65-F5344CB8AC3E}">
        <p14:creationId xmlns:p14="http://schemas.microsoft.com/office/powerpoint/2010/main" val="339997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ECFD0C96-2C13-B00B-8B60-97F8AF99D4D0}"/>
              </a:ext>
            </a:extLst>
          </p:cNvPr>
          <p:cNvSpPr>
            <a:spLocks noGrp="1" noChangeArrowheads="1"/>
          </p:cNvSpPr>
          <p:nvPr>
            <p:ph type="dt" sz="half" idx="10"/>
          </p:nvPr>
        </p:nvSpPr>
        <p:spPr>
          <a:ln/>
        </p:spPr>
        <p:txBody>
          <a:bodyPr/>
          <a:lstStyle>
            <a:lvl1pPr>
              <a:defRPr/>
            </a:lvl1pPr>
          </a:lstStyle>
          <a:p>
            <a:pPr>
              <a:defRPr/>
            </a:pPr>
            <a:fld id="{E3237215-09A5-5D4F-B9AA-F7EC6A9B3764}" type="datetime4">
              <a:rPr lang="en-US"/>
              <a:pPr>
                <a:defRPr/>
              </a:pPr>
              <a:t>April 21, 2025</a:t>
            </a:fld>
            <a:endParaRPr lang="en-US"/>
          </a:p>
        </p:txBody>
      </p:sp>
      <p:sp>
        <p:nvSpPr>
          <p:cNvPr id="5" name="Rectangle 5">
            <a:extLst>
              <a:ext uri="{FF2B5EF4-FFF2-40B4-BE49-F238E27FC236}">
                <a16:creationId xmlns:a16="http://schemas.microsoft.com/office/drawing/2014/main" id="{A676576F-2262-1E86-F382-A855A4FBBBB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C9BC6804-8348-EFAB-A32E-8E125AE44FBF}"/>
              </a:ext>
            </a:extLst>
          </p:cNvPr>
          <p:cNvSpPr>
            <a:spLocks noGrp="1" noChangeArrowheads="1"/>
          </p:cNvSpPr>
          <p:nvPr>
            <p:ph type="sldNum" sz="quarter" idx="12"/>
          </p:nvPr>
        </p:nvSpPr>
        <p:spPr>
          <a:ln/>
        </p:spPr>
        <p:txBody>
          <a:bodyPr/>
          <a:lstStyle>
            <a:lvl1pPr>
              <a:defRPr/>
            </a:lvl1pPr>
          </a:lstStyle>
          <a:p>
            <a:pPr>
              <a:defRPr/>
            </a:pPr>
            <a:fld id="{6ABD8B51-FCDD-8642-A7CB-695CC671EFE2}" type="slidenum">
              <a:rPr lang="en-US" altLang="en-US"/>
              <a:pPr>
                <a:defRPr/>
              </a:pPr>
              <a:t>‹#›</a:t>
            </a:fld>
            <a:endParaRPr lang="en-US" altLang="en-US"/>
          </a:p>
        </p:txBody>
      </p:sp>
    </p:spTree>
    <p:extLst>
      <p:ext uri="{BB962C8B-B14F-4D97-AF65-F5344CB8AC3E}">
        <p14:creationId xmlns:p14="http://schemas.microsoft.com/office/powerpoint/2010/main" val="1141241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r>
              <a:rPr lang="en-US"/>
              <a:t>Click to edit Master title style</a:t>
            </a:r>
          </a:p>
        </p:txBody>
      </p:sp>
      <p:sp>
        <p:nvSpPr>
          <p:cNvPr id="3" name="Text Placeholder 2"/>
          <p:cNvSpPr>
            <a:spLocks noGrp="1"/>
          </p:cNvSpPr>
          <p:nvPr>
            <p:ph type="body" sz="half" idx="1"/>
          </p:nvPr>
        </p:nvSpPr>
        <p:spPr>
          <a:xfrm>
            <a:off x="457200" y="1066800"/>
            <a:ext cx="4038600" cy="5059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066800"/>
            <a:ext cx="4038600" cy="24526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671888"/>
            <a:ext cx="4038600" cy="2454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F457AE31-7F41-FBDA-0BFB-B47FBED4BDA9}"/>
              </a:ext>
            </a:extLst>
          </p:cNvPr>
          <p:cNvSpPr>
            <a:spLocks noGrp="1" noChangeArrowheads="1"/>
          </p:cNvSpPr>
          <p:nvPr>
            <p:ph type="dt" sz="half" idx="10"/>
          </p:nvPr>
        </p:nvSpPr>
        <p:spPr>
          <a:ln/>
        </p:spPr>
        <p:txBody>
          <a:bodyPr/>
          <a:lstStyle>
            <a:lvl1pPr>
              <a:defRPr/>
            </a:lvl1pPr>
          </a:lstStyle>
          <a:p>
            <a:pPr>
              <a:defRPr/>
            </a:pPr>
            <a:fld id="{B55A89BA-B040-D14F-8E43-A490D01AAA5B}" type="datetime4">
              <a:rPr lang="en-US"/>
              <a:pPr>
                <a:defRPr/>
              </a:pPr>
              <a:t>April 21, 2025</a:t>
            </a:fld>
            <a:endParaRPr lang="en-US"/>
          </a:p>
        </p:txBody>
      </p:sp>
      <p:sp>
        <p:nvSpPr>
          <p:cNvPr id="7" name="Rectangle 5">
            <a:extLst>
              <a:ext uri="{FF2B5EF4-FFF2-40B4-BE49-F238E27FC236}">
                <a16:creationId xmlns:a16="http://schemas.microsoft.com/office/drawing/2014/main" id="{F43637EE-5236-6809-B8B7-BB75DBB9C3F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8" name="Rectangle 6">
            <a:extLst>
              <a:ext uri="{FF2B5EF4-FFF2-40B4-BE49-F238E27FC236}">
                <a16:creationId xmlns:a16="http://schemas.microsoft.com/office/drawing/2014/main" id="{74221736-83F5-D9A9-EBF9-EBDF0F9FE82F}"/>
              </a:ext>
            </a:extLst>
          </p:cNvPr>
          <p:cNvSpPr>
            <a:spLocks noGrp="1" noChangeArrowheads="1"/>
          </p:cNvSpPr>
          <p:nvPr>
            <p:ph type="sldNum" sz="quarter" idx="12"/>
          </p:nvPr>
        </p:nvSpPr>
        <p:spPr>
          <a:ln/>
        </p:spPr>
        <p:txBody>
          <a:bodyPr/>
          <a:lstStyle>
            <a:lvl1pPr>
              <a:defRPr/>
            </a:lvl1pPr>
          </a:lstStyle>
          <a:p>
            <a:pPr>
              <a:defRPr/>
            </a:pPr>
            <a:fld id="{9780D945-F48E-9E4F-BC30-38BDEC6DBE15}" type="slidenum">
              <a:rPr lang="en-US" altLang="en-US"/>
              <a:pPr>
                <a:defRPr/>
              </a:pPr>
              <a:t>‹#›</a:t>
            </a:fld>
            <a:endParaRPr lang="en-US" altLang="en-US"/>
          </a:p>
        </p:txBody>
      </p:sp>
    </p:spTree>
    <p:extLst>
      <p:ext uri="{BB962C8B-B14F-4D97-AF65-F5344CB8AC3E}">
        <p14:creationId xmlns:p14="http://schemas.microsoft.com/office/powerpoint/2010/main" val="38783936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r>
              <a:rPr lang="en-US"/>
              <a:t>Click to edit Master title style</a:t>
            </a:r>
          </a:p>
        </p:txBody>
      </p:sp>
      <p:sp>
        <p:nvSpPr>
          <p:cNvPr id="3" name="Text Placeholder 2"/>
          <p:cNvSpPr>
            <a:spLocks noGrp="1"/>
          </p:cNvSpPr>
          <p:nvPr>
            <p:ph type="body" sz="half" idx="1"/>
          </p:nvPr>
        </p:nvSpPr>
        <p:spPr>
          <a:xfrm>
            <a:off x="457200" y="1066800"/>
            <a:ext cx="4038600" cy="5059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66800"/>
            <a:ext cx="4038600" cy="5059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BA99A39D-431D-BDA2-935C-EF7C71E378E4}"/>
              </a:ext>
            </a:extLst>
          </p:cNvPr>
          <p:cNvSpPr>
            <a:spLocks noGrp="1" noChangeArrowheads="1"/>
          </p:cNvSpPr>
          <p:nvPr>
            <p:ph type="dt" sz="half" idx="10"/>
          </p:nvPr>
        </p:nvSpPr>
        <p:spPr>
          <a:ln/>
        </p:spPr>
        <p:txBody>
          <a:bodyPr/>
          <a:lstStyle>
            <a:lvl1pPr>
              <a:defRPr/>
            </a:lvl1pPr>
          </a:lstStyle>
          <a:p>
            <a:pPr>
              <a:defRPr/>
            </a:pPr>
            <a:fld id="{3339A044-83E4-0147-B369-492545E23147}" type="datetime4">
              <a:rPr lang="en-US"/>
              <a:pPr>
                <a:defRPr/>
              </a:pPr>
              <a:t>April 21, 2025</a:t>
            </a:fld>
            <a:endParaRPr lang="en-US"/>
          </a:p>
        </p:txBody>
      </p:sp>
      <p:sp>
        <p:nvSpPr>
          <p:cNvPr id="6" name="Rectangle 5">
            <a:extLst>
              <a:ext uri="{FF2B5EF4-FFF2-40B4-BE49-F238E27FC236}">
                <a16:creationId xmlns:a16="http://schemas.microsoft.com/office/drawing/2014/main" id="{57AE3BD1-B5B1-ACFD-C5A9-5A8B595A51A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6EC55FBC-6E2B-3029-C47A-432D66DD7B96}"/>
              </a:ext>
            </a:extLst>
          </p:cNvPr>
          <p:cNvSpPr>
            <a:spLocks noGrp="1" noChangeArrowheads="1"/>
          </p:cNvSpPr>
          <p:nvPr>
            <p:ph type="sldNum" sz="quarter" idx="12"/>
          </p:nvPr>
        </p:nvSpPr>
        <p:spPr>
          <a:ln/>
        </p:spPr>
        <p:txBody>
          <a:bodyPr/>
          <a:lstStyle>
            <a:lvl1pPr>
              <a:defRPr/>
            </a:lvl1pPr>
          </a:lstStyle>
          <a:p>
            <a:pPr>
              <a:defRPr/>
            </a:pPr>
            <a:fld id="{7C2FF737-B5B1-3A4E-84A9-887F797DA85A}" type="slidenum">
              <a:rPr lang="en-US" altLang="en-US"/>
              <a:pPr>
                <a:defRPr/>
              </a:pPr>
              <a:t>‹#›</a:t>
            </a:fld>
            <a:endParaRPr lang="en-US" altLang="en-US"/>
          </a:p>
        </p:txBody>
      </p:sp>
    </p:spTree>
    <p:extLst>
      <p:ext uri="{BB962C8B-B14F-4D97-AF65-F5344CB8AC3E}">
        <p14:creationId xmlns:p14="http://schemas.microsoft.com/office/powerpoint/2010/main" val="39742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35430903-3554-383E-2D53-ABE24C5ADB64}"/>
              </a:ext>
            </a:extLst>
          </p:cNvPr>
          <p:cNvSpPr>
            <a:spLocks noGrp="1" noChangeArrowheads="1"/>
          </p:cNvSpPr>
          <p:nvPr>
            <p:ph type="dt" sz="half" idx="10"/>
          </p:nvPr>
        </p:nvSpPr>
        <p:spPr>
          <a:ln/>
        </p:spPr>
        <p:txBody>
          <a:bodyPr/>
          <a:lstStyle>
            <a:lvl1pPr>
              <a:defRPr/>
            </a:lvl1pPr>
          </a:lstStyle>
          <a:p>
            <a:pPr>
              <a:defRPr/>
            </a:pPr>
            <a:fld id="{03F15236-A1D1-444D-8A42-035DA4F5DCFF}" type="datetime4">
              <a:rPr lang="en-US"/>
              <a:pPr>
                <a:defRPr/>
              </a:pPr>
              <a:t>April 21, 2025</a:t>
            </a:fld>
            <a:endParaRPr lang="en-US"/>
          </a:p>
        </p:txBody>
      </p:sp>
      <p:sp>
        <p:nvSpPr>
          <p:cNvPr id="5" name="Rectangle 5">
            <a:extLst>
              <a:ext uri="{FF2B5EF4-FFF2-40B4-BE49-F238E27FC236}">
                <a16:creationId xmlns:a16="http://schemas.microsoft.com/office/drawing/2014/main" id="{34D218F4-CD1A-54CE-2937-A99924E6678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DF072F4B-52B1-0046-069C-ACBACF9036DF}"/>
              </a:ext>
            </a:extLst>
          </p:cNvPr>
          <p:cNvSpPr>
            <a:spLocks noGrp="1" noChangeArrowheads="1"/>
          </p:cNvSpPr>
          <p:nvPr>
            <p:ph type="sldNum" sz="quarter" idx="12"/>
          </p:nvPr>
        </p:nvSpPr>
        <p:spPr>
          <a:ln/>
        </p:spPr>
        <p:txBody>
          <a:bodyPr/>
          <a:lstStyle>
            <a:lvl1pPr>
              <a:defRPr/>
            </a:lvl1pPr>
          </a:lstStyle>
          <a:p>
            <a:pPr>
              <a:defRPr/>
            </a:pPr>
            <a:fld id="{F6617354-3243-824E-909C-3BB0015B4040}" type="slidenum">
              <a:rPr lang="en-US" altLang="en-US"/>
              <a:pPr>
                <a:defRPr/>
              </a:pPr>
              <a:t>‹#›</a:t>
            </a:fld>
            <a:endParaRPr lang="en-US" altLang="en-US"/>
          </a:p>
        </p:txBody>
      </p:sp>
    </p:spTree>
    <p:extLst>
      <p:ext uri="{BB962C8B-B14F-4D97-AF65-F5344CB8AC3E}">
        <p14:creationId xmlns:p14="http://schemas.microsoft.com/office/powerpoint/2010/main" val="958924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7EF35B0C-BB0B-D4FE-BB39-643C1BF03A29}"/>
              </a:ext>
            </a:extLst>
          </p:cNvPr>
          <p:cNvSpPr>
            <a:spLocks noGrp="1" noChangeArrowheads="1"/>
          </p:cNvSpPr>
          <p:nvPr>
            <p:ph type="dt" sz="half" idx="10"/>
          </p:nvPr>
        </p:nvSpPr>
        <p:spPr>
          <a:ln/>
        </p:spPr>
        <p:txBody>
          <a:bodyPr/>
          <a:lstStyle>
            <a:lvl1pPr>
              <a:defRPr/>
            </a:lvl1pPr>
          </a:lstStyle>
          <a:p>
            <a:pPr>
              <a:defRPr/>
            </a:pPr>
            <a:fld id="{7C5A2269-DBCA-E644-9110-3C3D9E23A957}" type="datetime4">
              <a:rPr lang="en-US"/>
              <a:pPr>
                <a:defRPr/>
              </a:pPr>
              <a:t>April 21, 2025</a:t>
            </a:fld>
            <a:endParaRPr lang="en-US"/>
          </a:p>
        </p:txBody>
      </p:sp>
      <p:sp>
        <p:nvSpPr>
          <p:cNvPr id="5" name="Rectangle 5">
            <a:extLst>
              <a:ext uri="{FF2B5EF4-FFF2-40B4-BE49-F238E27FC236}">
                <a16:creationId xmlns:a16="http://schemas.microsoft.com/office/drawing/2014/main" id="{EA8E902F-52D1-B67F-E55F-AEB98D5827B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9AC4D422-DE2B-7170-AC0B-DB5ADA672463}"/>
              </a:ext>
            </a:extLst>
          </p:cNvPr>
          <p:cNvSpPr>
            <a:spLocks noGrp="1" noChangeArrowheads="1"/>
          </p:cNvSpPr>
          <p:nvPr>
            <p:ph type="sldNum" sz="quarter" idx="12"/>
          </p:nvPr>
        </p:nvSpPr>
        <p:spPr>
          <a:ln/>
        </p:spPr>
        <p:txBody>
          <a:bodyPr/>
          <a:lstStyle>
            <a:lvl1pPr>
              <a:defRPr/>
            </a:lvl1pPr>
          </a:lstStyle>
          <a:p>
            <a:pPr>
              <a:defRPr/>
            </a:pPr>
            <a:fld id="{8ED492A5-B38E-D943-B24A-A6BD23F503B3}" type="slidenum">
              <a:rPr lang="en-US" altLang="en-US"/>
              <a:pPr>
                <a:defRPr/>
              </a:pPr>
              <a:t>‹#›</a:t>
            </a:fld>
            <a:endParaRPr lang="en-US" altLang="en-US"/>
          </a:p>
        </p:txBody>
      </p:sp>
    </p:spTree>
    <p:extLst>
      <p:ext uri="{BB962C8B-B14F-4D97-AF65-F5344CB8AC3E}">
        <p14:creationId xmlns:p14="http://schemas.microsoft.com/office/powerpoint/2010/main" val="793210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066800"/>
            <a:ext cx="40386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66800"/>
            <a:ext cx="40386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BD02259F-8563-304C-30E2-9C6FAE08227F}"/>
              </a:ext>
            </a:extLst>
          </p:cNvPr>
          <p:cNvSpPr>
            <a:spLocks noGrp="1" noChangeArrowheads="1"/>
          </p:cNvSpPr>
          <p:nvPr>
            <p:ph type="dt" sz="half" idx="10"/>
          </p:nvPr>
        </p:nvSpPr>
        <p:spPr>
          <a:ln/>
        </p:spPr>
        <p:txBody>
          <a:bodyPr/>
          <a:lstStyle>
            <a:lvl1pPr>
              <a:defRPr/>
            </a:lvl1pPr>
          </a:lstStyle>
          <a:p>
            <a:pPr>
              <a:defRPr/>
            </a:pPr>
            <a:fld id="{6584881F-E3E3-3F47-A9D2-85F0333F654E}" type="datetime4">
              <a:rPr lang="en-US"/>
              <a:pPr>
                <a:defRPr/>
              </a:pPr>
              <a:t>April 21, 2025</a:t>
            </a:fld>
            <a:endParaRPr lang="en-US"/>
          </a:p>
        </p:txBody>
      </p:sp>
      <p:sp>
        <p:nvSpPr>
          <p:cNvPr id="6" name="Rectangle 5">
            <a:extLst>
              <a:ext uri="{FF2B5EF4-FFF2-40B4-BE49-F238E27FC236}">
                <a16:creationId xmlns:a16="http://schemas.microsoft.com/office/drawing/2014/main" id="{E50B4561-894E-9EDF-11E6-C474E0CA7FF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CE124CEF-7F02-40B9-7E86-208F8CA8102E}"/>
              </a:ext>
            </a:extLst>
          </p:cNvPr>
          <p:cNvSpPr>
            <a:spLocks noGrp="1" noChangeArrowheads="1"/>
          </p:cNvSpPr>
          <p:nvPr>
            <p:ph type="sldNum" sz="quarter" idx="12"/>
          </p:nvPr>
        </p:nvSpPr>
        <p:spPr>
          <a:ln/>
        </p:spPr>
        <p:txBody>
          <a:bodyPr/>
          <a:lstStyle>
            <a:lvl1pPr>
              <a:defRPr/>
            </a:lvl1pPr>
          </a:lstStyle>
          <a:p>
            <a:pPr>
              <a:defRPr/>
            </a:pPr>
            <a:fld id="{6B75408D-2100-424D-91F1-D5EACCB49EE8}" type="slidenum">
              <a:rPr lang="en-US" altLang="en-US"/>
              <a:pPr>
                <a:defRPr/>
              </a:pPr>
              <a:t>‹#›</a:t>
            </a:fld>
            <a:endParaRPr lang="en-US" altLang="en-US"/>
          </a:p>
        </p:txBody>
      </p:sp>
    </p:spTree>
    <p:extLst>
      <p:ext uri="{BB962C8B-B14F-4D97-AF65-F5344CB8AC3E}">
        <p14:creationId xmlns:p14="http://schemas.microsoft.com/office/powerpoint/2010/main" val="2313535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52CA9C3E-F286-C28A-4ADC-3C3682BF6931}"/>
              </a:ext>
            </a:extLst>
          </p:cNvPr>
          <p:cNvSpPr>
            <a:spLocks noGrp="1" noChangeArrowheads="1"/>
          </p:cNvSpPr>
          <p:nvPr>
            <p:ph type="dt" sz="half" idx="10"/>
          </p:nvPr>
        </p:nvSpPr>
        <p:spPr>
          <a:ln/>
        </p:spPr>
        <p:txBody>
          <a:bodyPr/>
          <a:lstStyle>
            <a:lvl1pPr>
              <a:defRPr/>
            </a:lvl1pPr>
          </a:lstStyle>
          <a:p>
            <a:pPr>
              <a:defRPr/>
            </a:pPr>
            <a:fld id="{FCA34A73-249B-E04C-AA54-931E56FDA0EF}" type="datetime4">
              <a:rPr lang="en-US"/>
              <a:pPr>
                <a:defRPr/>
              </a:pPr>
              <a:t>April 21, 2025</a:t>
            </a:fld>
            <a:endParaRPr lang="en-US"/>
          </a:p>
        </p:txBody>
      </p:sp>
      <p:sp>
        <p:nvSpPr>
          <p:cNvPr id="8" name="Rectangle 5">
            <a:extLst>
              <a:ext uri="{FF2B5EF4-FFF2-40B4-BE49-F238E27FC236}">
                <a16:creationId xmlns:a16="http://schemas.microsoft.com/office/drawing/2014/main" id="{93187C28-7559-171D-8271-4D91F8D6AB2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AA36C4F7-1F4C-6FE0-D96A-90F0B4F3DC8F}"/>
              </a:ext>
            </a:extLst>
          </p:cNvPr>
          <p:cNvSpPr>
            <a:spLocks noGrp="1" noChangeArrowheads="1"/>
          </p:cNvSpPr>
          <p:nvPr>
            <p:ph type="sldNum" sz="quarter" idx="12"/>
          </p:nvPr>
        </p:nvSpPr>
        <p:spPr>
          <a:ln/>
        </p:spPr>
        <p:txBody>
          <a:bodyPr/>
          <a:lstStyle>
            <a:lvl1pPr>
              <a:defRPr/>
            </a:lvl1pPr>
          </a:lstStyle>
          <a:p>
            <a:pPr>
              <a:defRPr/>
            </a:pPr>
            <a:fld id="{D89F768E-1CC4-5E43-A9A0-3C55E71B60C6}" type="slidenum">
              <a:rPr lang="en-US" altLang="en-US"/>
              <a:pPr>
                <a:defRPr/>
              </a:pPr>
              <a:t>‹#›</a:t>
            </a:fld>
            <a:endParaRPr lang="en-US" altLang="en-US"/>
          </a:p>
        </p:txBody>
      </p:sp>
    </p:spTree>
    <p:extLst>
      <p:ext uri="{BB962C8B-B14F-4D97-AF65-F5344CB8AC3E}">
        <p14:creationId xmlns:p14="http://schemas.microsoft.com/office/powerpoint/2010/main" val="1205966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4C55D026-E795-A595-EA62-80E46BF4FF91}"/>
              </a:ext>
            </a:extLst>
          </p:cNvPr>
          <p:cNvSpPr>
            <a:spLocks noGrp="1" noChangeArrowheads="1"/>
          </p:cNvSpPr>
          <p:nvPr>
            <p:ph type="dt" sz="half" idx="10"/>
          </p:nvPr>
        </p:nvSpPr>
        <p:spPr>
          <a:ln/>
        </p:spPr>
        <p:txBody>
          <a:bodyPr/>
          <a:lstStyle>
            <a:lvl1pPr>
              <a:defRPr/>
            </a:lvl1pPr>
          </a:lstStyle>
          <a:p>
            <a:pPr>
              <a:defRPr/>
            </a:pPr>
            <a:fld id="{06DCDE38-14F6-014B-80BC-EAC86471D8B6}" type="datetime4">
              <a:rPr lang="en-US"/>
              <a:pPr>
                <a:defRPr/>
              </a:pPr>
              <a:t>April 21, 2025</a:t>
            </a:fld>
            <a:endParaRPr lang="en-US"/>
          </a:p>
        </p:txBody>
      </p:sp>
      <p:sp>
        <p:nvSpPr>
          <p:cNvPr id="4" name="Rectangle 5">
            <a:extLst>
              <a:ext uri="{FF2B5EF4-FFF2-40B4-BE49-F238E27FC236}">
                <a16:creationId xmlns:a16="http://schemas.microsoft.com/office/drawing/2014/main" id="{9A3B7F62-E2CA-5F5B-E8D0-EB87BD61777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7BC577BA-8A3B-A205-3B9C-7DA948A4CA10}"/>
              </a:ext>
            </a:extLst>
          </p:cNvPr>
          <p:cNvSpPr>
            <a:spLocks noGrp="1" noChangeArrowheads="1"/>
          </p:cNvSpPr>
          <p:nvPr>
            <p:ph type="sldNum" sz="quarter" idx="12"/>
          </p:nvPr>
        </p:nvSpPr>
        <p:spPr>
          <a:ln/>
        </p:spPr>
        <p:txBody>
          <a:bodyPr/>
          <a:lstStyle>
            <a:lvl1pPr>
              <a:defRPr/>
            </a:lvl1pPr>
          </a:lstStyle>
          <a:p>
            <a:pPr>
              <a:defRPr/>
            </a:pPr>
            <a:fld id="{7C56D4EC-59F4-7441-82D4-BDCB73CAACBC}" type="slidenum">
              <a:rPr lang="en-US" altLang="en-US"/>
              <a:pPr>
                <a:defRPr/>
              </a:pPr>
              <a:t>‹#›</a:t>
            </a:fld>
            <a:endParaRPr lang="en-US" altLang="en-US"/>
          </a:p>
        </p:txBody>
      </p:sp>
    </p:spTree>
    <p:extLst>
      <p:ext uri="{BB962C8B-B14F-4D97-AF65-F5344CB8AC3E}">
        <p14:creationId xmlns:p14="http://schemas.microsoft.com/office/powerpoint/2010/main" val="591637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782422C4-C027-42A7-AD4E-98DBEC37907F}"/>
              </a:ext>
            </a:extLst>
          </p:cNvPr>
          <p:cNvSpPr>
            <a:spLocks noGrp="1" noChangeArrowheads="1"/>
          </p:cNvSpPr>
          <p:nvPr>
            <p:ph type="dt" sz="half" idx="10"/>
          </p:nvPr>
        </p:nvSpPr>
        <p:spPr>
          <a:ln/>
        </p:spPr>
        <p:txBody>
          <a:bodyPr/>
          <a:lstStyle>
            <a:lvl1pPr>
              <a:defRPr/>
            </a:lvl1pPr>
          </a:lstStyle>
          <a:p>
            <a:pPr>
              <a:defRPr/>
            </a:pPr>
            <a:fld id="{39351CAD-3DF4-CA4A-990D-489A63BE52FC}" type="datetime4">
              <a:rPr lang="en-US"/>
              <a:pPr>
                <a:defRPr/>
              </a:pPr>
              <a:t>April 21, 2025</a:t>
            </a:fld>
            <a:endParaRPr lang="en-US"/>
          </a:p>
        </p:txBody>
      </p:sp>
      <p:sp>
        <p:nvSpPr>
          <p:cNvPr id="3" name="Rectangle 5">
            <a:extLst>
              <a:ext uri="{FF2B5EF4-FFF2-40B4-BE49-F238E27FC236}">
                <a16:creationId xmlns:a16="http://schemas.microsoft.com/office/drawing/2014/main" id="{CADD8F45-3BB7-61E1-4446-98D500644E9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8A3DEFD7-95E1-E89A-0476-6BD0880643A9}"/>
              </a:ext>
            </a:extLst>
          </p:cNvPr>
          <p:cNvSpPr>
            <a:spLocks noGrp="1" noChangeArrowheads="1"/>
          </p:cNvSpPr>
          <p:nvPr>
            <p:ph type="sldNum" sz="quarter" idx="12"/>
          </p:nvPr>
        </p:nvSpPr>
        <p:spPr>
          <a:ln/>
        </p:spPr>
        <p:txBody>
          <a:bodyPr/>
          <a:lstStyle>
            <a:lvl1pPr>
              <a:defRPr/>
            </a:lvl1pPr>
          </a:lstStyle>
          <a:p>
            <a:pPr>
              <a:defRPr/>
            </a:pPr>
            <a:fld id="{38B40851-0A93-DF46-9317-BDACED49C68D}" type="slidenum">
              <a:rPr lang="en-US" altLang="en-US"/>
              <a:pPr>
                <a:defRPr/>
              </a:pPr>
              <a:t>‹#›</a:t>
            </a:fld>
            <a:endParaRPr lang="en-US" altLang="en-US"/>
          </a:p>
        </p:txBody>
      </p:sp>
    </p:spTree>
    <p:extLst>
      <p:ext uri="{BB962C8B-B14F-4D97-AF65-F5344CB8AC3E}">
        <p14:creationId xmlns:p14="http://schemas.microsoft.com/office/powerpoint/2010/main" val="2183574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ACA3A996-5F8E-6169-8F58-8FEEABBF639A}"/>
              </a:ext>
            </a:extLst>
          </p:cNvPr>
          <p:cNvSpPr>
            <a:spLocks noGrp="1" noChangeArrowheads="1"/>
          </p:cNvSpPr>
          <p:nvPr>
            <p:ph type="dt" sz="half" idx="10"/>
          </p:nvPr>
        </p:nvSpPr>
        <p:spPr>
          <a:ln/>
        </p:spPr>
        <p:txBody>
          <a:bodyPr/>
          <a:lstStyle>
            <a:lvl1pPr>
              <a:defRPr/>
            </a:lvl1pPr>
          </a:lstStyle>
          <a:p>
            <a:pPr>
              <a:defRPr/>
            </a:pPr>
            <a:fld id="{6E70F10E-2F00-4A48-9DBB-9231855A76A1}" type="datetime4">
              <a:rPr lang="en-US"/>
              <a:pPr>
                <a:defRPr/>
              </a:pPr>
              <a:t>April 21, 2025</a:t>
            </a:fld>
            <a:endParaRPr lang="en-US"/>
          </a:p>
        </p:txBody>
      </p:sp>
      <p:sp>
        <p:nvSpPr>
          <p:cNvPr id="6" name="Rectangle 5">
            <a:extLst>
              <a:ext uri="{FF2B5EF4-FFF2-40B4-BE49-F238E27FC236}">
                <a16:creationId xmlns:a16="http://schemas.microsoft.com/office/drawing/2014/main" id="{B997A68C-42A6-28E2-E419-4D90B6CDD8D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647390A1-C191-446B-A038-D0EB2A766A04}"/>
              </a:ext>
            </a:extLst>
          </p:cNvPr>
          <p:cNvSpPr>
            <a:spLocks noGrp="1" noChangeArrowheads="1"/>
          </p:cNvSpPr>
          <p:nvPr>
            <p:ph type="sldNum" sz="quarter" idx="12"/>
          </p:nvPr>
        </p:nvSpPr>
        <p:spPr>
          <a:ln/>
        </p:spPr>
        <p:txBody>
          <a:bodyPr/>
          <a:lstStyle>
            <a:lvl1pPr>
              <a:defRPr/>
            </a:lvl1pPr>
          </a:lstStyle>
          <a:p>
            <a:pPr>
              <a:defRPr/>
            </a:pPr>
            <a:fld id="{0A0C5402-2CA8-CB41-ADEF-8FEB97FF94D9}" type="slidenum">
              <a:rPr lang="en-US" altLang="en-US"/>
              <a:pPr>
                <a:defRPr/>
              </a:pPr>
              <a:t>‹#›</a:t>
            </a:fld>
            <a:endParaRPr lang="en-US" altLang="en-US"/>
          </a:p>
        </p:txBody>
      </p:sp>
    </p:spTree>
    <p:extLst>
      <p:ext uri="{BB962C8B-B14F-4D97-AF65-F5344CB8AC3E}">
        <p14:creationId xmlns:p14="http://schemas.microsoft.com/office/powerpoint/2010/main" val="3399065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967FFCCA-F5D6-907A-289B-9E3ED6BE4FE4}"/>
              </a:ext>
            </a:extLst>
          </p:cNvPr>
          <p:cNvSpPr>
            <a:spLocks noGrp="1" noChangeArrowheads="1"/>
          </p:cNvSpPr>
          <p:nvPr>
            <p:ph type="dt" sz="half" idx="10"/>
          </p:nvPr>
        </p:nvSpPr>
        <p:spPr>
          <a:ln/>
        </p:spPr>
        <p:txBody>
          <a:bodyPr/>
          <a:lstStyle>
            <a:lvl1pPr>
              <a:defRPr/>
            </a:lvl1pPr>
          </a:lstStyle>
          <a:p>
            <a:pPr>
              <a:defRPr/>
            </a:pPr>
            <a:fld id="{73A98608-2F60-0346-BD28-81B38983EC44}" type="datetime4">
              <a:rPr lang="en-US"/>
              <a:pPr>
                <a:defRPr/>
              </a:pPr>
              <a:t>April 21, 2025</a:t>
            </a:fld>
            <a:endParaRPr lang="en-US"/>
          </a:p>
        </p:txBody>
      </p:sp>
      <p:sp>
        <p:nvSpPr>
          <p:cNvPr id="6" name="Rectangle 5">
            <a:extLst>
              <a:ext uri="{FF2B5EF4-FFF2-40B4-BE49-F238E27FC236}">
                <a16:creationId xmlns:a16="http://schemas.microsoft.com/office/drawing/2014/main" id="{C27E6B4E-80DC-E8D3-70F3-5958005312D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DF660972-A552-CAF5-058B-61C3B1E74927}"/>
              </a:ext>
            </a:extLst>
          </p:cNvPr>
          <p:cNvSpPr>
            <a:spLocks noGrp="1" noChangeArrowheads="1"/>
          </p:cNvSpPr>
          <p:nvPr>
            <p:ph type="sldNum" sz="quarter" idx="12"/>
          </p:nvPr>
        </p:nvSpPr>
        <p:spPr>
          <a:ln/>
        </p:spPr>
        <p:txBody>
          <a:bodyPr/>
          <a:lstStyle>
            <a:lvl1pPr>
              <a:defRPr/>
            </a:lvl1pPr>
          </a:lstStyle>
          <a:p>
            <a:pPr>
              <a:defRPr/>
            </a:pPr>
            <a:fld id="{4EEA0DD6-FF16-F646-94DD-45251D826064}" type="slidenum">
              <a:rPr lang="en-US" altLang="en-US"/>
              <a:pPr>
                <a:defRPr/>
              </a:pPr>
              <a:t>‹#›</a:t>
            </a:fld>
            <a:endParaRPr lang="en-US" altLang="en-US"/>
          </a:p>
        </p:txBody>
      </p:sp>
    </p:spTree>
    <p:extLst>
      <p:ext uri="{BB962C8B-B14F-4D97-AF65-F5344CB8AC3E}">
        <p14:creationId xmlns:p14="http://schemas.microsoft.com/office/powerpoint/2010/main" val="2197049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A8A329E-2ACC-4658-78CC-E2D100016DBD}"/>
              </a:ext>
            </a:extLst>
          </p:cNvPr>
          <p:cNvSpPr>
            <a:spLocks noGrp="1" noChangeArrowheads="1"/>
          </p:cNvSpPr>
          <p:nvPr>
            <p:ph type="title"/>
          </p:nvPr>
        </p:nvSpPr>
        <p:spPr bwMode="auto">
          <a:xfrm>
            <a:off x="457200" y="274638"/>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F6AC3CE-19F2-A1FC-1167-2F9D99BEE965}"/>
              </a:ext>
            </a:extLst>
          </p:cNvPr>
          <p:cNvSpPr>
            <a:spLocks noGrp="1" noChangeArrowheads="1"/>
          </p:cNvSpPr>
          <p:nvPr>
            <p:ph type="body" idx="1"/>
          </p:nvPr>
        </p:nvSpPr>
        <p:spPr bwMode="auto">
          <a:xfrm>
            <a:off x="457200" y="1066800"/>
            <a:ext cx="8229600"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807940" name="Rectangle 4">
            <a:extLst>
              <a:ext uri="{FF2B5EF4-FFF2-40B4-BE49-F238E27FC236}">
                <a16:creationId xmlns:a16="http://schemas.microsoft.com/office/drawing/2014/main" id="{6DBF96E6-0B80-332F-8678-F67BA3CD7A80}"/>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b="0"/>
            </a:lvl1pPr>
          </a:lstStyle>
          <a:p>
            <a:pPr>
              <a:defRPr/>
            </a:pPr>
            <a:fld id="{D1F264DE-74DE-8748-83EB-265776C74F46}" type="datetime4">
              <a:rPr lang="en-US"/>
              <a:pPr>
                <a:defRPr/>
              </a:pPr>
              <a:t>April 21, 2025</a:t>
            </a:fld>
            <a:endParaRPr lang="en-US"/>
          </a:p>
        </p:txBody>
      </p:sp>
      <p:sp>
        <p:nvSpPr>
          <p:cNvPr id="807941" name="Rectangle 5">
            <a:extLst>
              <a:ext uri="{FF2B5EF4-FFF2-40B4-BE49-F238E27FC236}">
                <a16:creationId xmlns:a16="http://schemas.microsoft.com/office/drawing/2014/main" id="{B0C5E575-A83F-D5CA-CE6F-B5AEB3B4B66B}"/>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0"/>
            </a:lvl1pPr>
          </a:lstStyle>
          <a:p>
            <a:pPr>
              <a:defRPr/>
            </a:pPr>
            <a:endParaRPr lang="en-US"/>
          </a:p>
        </p:txBody>
      </p:sp>
      <p:sp>
        <p:nvSpPr>
          <p:cNvPr id="807942" name="Rectangle 6">
            <a:extLst>
              <a:ext uri="{FF2B5EF4-FFF2-40B4-BE49-F238E27FC236}">
                <a16:creationId xmlns:a16="http://schemas.microsoft.com/office/drawing/2014/main" id="{ADA84597-9AD2-95C2-5ACD-A1F93AF42A13}"/>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0"/>
            </a:lvl1pPr>
          </a:lstStyle>
          <a:p>
            <a:pPr>
              <a:defRPr/>
            </a:pPr>
            <a:fld id="{D6A3D5E0-4D97-B14E-B8A3-A3835767637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Lst>
  <p:hf hdr="0" ftr="0" dt="0"/>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pitchFamily="34" charset="0"/>
        </a:defRPr>
      </a:lvl2pPr>
      <a:lvl3pPr algn="ctr" rtl="0" eaLnBrk="0" fontAlgn="base" hangingPunct="0">
        <a:spcBef>
          <a:spcPct val="0"/>
        </a:spcBef>
        <a:spcAft>
          <a:spcPct val="0"/>
        </a:spcAft>
        <a:defRPr sz="3200">
          <a:solidFill>
            <a:schemeClr val="tx2"/>
          </a:solidFill>
          <a:latin typeface="Arial" pitchFamily="34" charset="0"/>
        </a:defRPr>
      </a:lvl3pPr>
      <a:lvl4pPr algn="ctr" rtl="0" eaLnBrk="0" fontAlgn="base" hangingPunct="0">
        <a:spcBef>
          <a:spcPct val="0"/>
        </a:spcBef>
        <a:spcAft>
          <a:spcPct val="0"/>
        </a:spcAft>
        <a:defRPr sz="3200">
          <a:solidFill>
            <a:schemeClr val="tx2"/>
          </a:solidFill>
          <a:latin typeface="Arial" pitchFamily="34" charset="0"/>
        </a:defRPr>
      </a:lvl4pPr>
      <a:lvl5pPr algn="ctr" rtl="0" eaLnBrk="0" fontAlgn="base" hangingPunct="0">
        <a:spcBef>
          <a:spcPct val="0"/>
        </a:spcBef>
        <a:spcAft>
          <a:spcPct val="0"/>
        </a:spcAft>
        <a:defRPr sz="3200">
          <a:solidFill>
            <a:schemeClr val="tx2"/>
          </a:solidFill>
          <a:latin typeface="Arial" pitchFamily="34" charset="0"/>
        </a:defRPr>
      </a:lvl5pPr>
      <a:lvl6pPr marL="457200" algn="ctr" rtl="0" fontAlgn="base">
        <a:spcBef>
          <a:spcPct val="0"/>
        </a:spcBef>
        <a:spcAft>
          <a:spcPct val="0"/>
        </a:spcAft>
        <a:defRPr sz="3200">
          <a:solidFill>
            <a:schemeClr val="tx2"/>
          </a:solidFill>
          <a:latin typeface="Arial" pitchFamily="34" charset="0"/>
        </a:defRPr>
      </a:lvl6pPr>
      <a:lvl7pPr marL="914400" algn="ctr" rtl="0" fontAlgn="base">
        <a:spcBef>
          <a:spcPct val="0"/>
        </a:spcBef>
        <a:spcAft>
          <a:spcPct val="0"/>
        </a:spcAft>
        <a:defRPr sz="3200">
          <a:solidFill>
            <a:schemeClr val="tx2"/>
          </a:solidFill>
          <a:latin typeface="Arial" pitchFamily="34" charset="0"/>
        </a:defRPr>
      </a:lvl7pPr>
      <a:lvl8pPr marL="1371600" algn="ctr" rtl="0" fontAlgn="base">
        <a:spcBef>
          <a:spcPct val="0"/>
        </a:spcBef>
        <a:spcAft>
          <a:spcPct val="0"/>
        </a:spcAft>
        <a:defRPr sz="3200">
          <a:solidFill>
            <a:schemeClr val="tx2"/>
          </a:solidFill>
          <a:latin typeface="Arial" pitchFamily="34" charset="0"/>
        </a:defRPr>
      </a:lvl8pPr>
      <a:lvl9pPr marL="1828800" algn="ctr" rtl="0" fontAlgn="base">
        <a:spcBef>
          <a:spcPct val="0"/>
        </a:spcBef>
        <a:spcAft>
          <a:spcPct val="0"/>
        </a:spcAft>
        <a:defRPr sz="32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hyperlink" Target="http://javarevisited.blogspot.com/2012/12/blocking-queue-in-java-example-ArrayBlockingQueue-LinkedBlockingQueue.html" TargetMode="Externa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7CF0842E-3709-5B18-0410-044FEA9FD7E8}"/>
              </a:ext>
            </a:extLst>
          </p:cNvPr>
          <p:cNvSpPr>
            <a:spLocks noGrp="1" noChangeArrowheads="1"/>
          </p:cNvSpPr>
          <p:nvPr>
            <p:ph type="ctrTitle"/>
          </p:nvPr>
        </p:nvSpPr>
        <p:spPr>
          <a:xfrm>
            <a:off x="685800" y="2362200"/>
            <a:ext cx="7772400" cy="1143000"/>
          </a:xfrm>
        </p:spPr>
        <p:txBody>
          <a:bodyPr/>
          <a:lstStyle/>
          <a:p>
            <a:pPr eaLnBrk="1" hangingPunct="1"/>
            <a:r>
              <a:rPr lang="en-US" altLang="en-US"/>
              <a:t>Multi Threads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15BA7555-BDFD-9020-7132-39C44C46C585}"/>
              </a:ext>
            </a:extLst>
          </p:cNvPr>
          <p:cNvSpPr>
            <a:spLocks noGrp="1" noChangeArrowheads="1"/>
          </p:cNvSpPr>
          <p:nvPr>
            <p:ph type="title"/>
          </p:nvPr>
        </p:nvSpPr>
        <p:spPr>
          <a:xfrm>
            <a:off x="457200" y="274638"/>
            <a:ext cx="8229600" cy="334962"/>
          </a:xfrm>
        </p:spPr>
        <p:txBody>
          <a:bodyPr/>
          <a:lstStyle/>
          <a:p>
            <a:pPr eaLnBrk="1" hangingPunct="1"/>
            <a:br>
              <a:rPr lang="en-US" altLang="en-US" sz="2000" dirty="0"/>
            </a:br>
            <a:r>
              <a:rPr lang="en-US" altLang="en-US" sz="2000" dirty="0"/>
              <a:t>Starting Multiple Thread</a:t>
            </a:r>
          </a:p>
        </p:txBody>
      </p:sp>
      <p:sp>
        <p:nvSpPr>
          <p:cNvPr id="4" name="Content Placeholder 3">
            <a:extLst>
              <a:ext uri="{FF2B5EF4-FFF2-40B4-BE49-F238E27FC236}">
                <a16:creationId xmlns:a16="http://schemas.microsoft.com/office/drawing/2014/main" id="{ED61EBA8-BFBD-311A-FCB5-61C23B597D34}"/>
              </a:ext>
            </a:extLst>
          </p:cNvPr>
          <p:cNvSpPr>
            <a:spLocks noGrp="1"/>
          </p:cNvSpPr>
          <p:nvPr>
            <p:ph idx="1"/>
          </p:nvPr>
        </p:nvSpPr>
        <p:spPr>
          <a:xfrm>
            <a:off x="457200" y="762000"/>
            <a:ext cx="8229600" cy="5364163"/>
          </a:xfrm>
        </p:spPr>
        <p:txBody>
          <a:bodyPr/>
          <a:lstStyle/>
          <a:p>
            <a:pPr lvl="1">
              <a:buFontTx/>
              <a:buNone/>
              <a:defRPr/>
            </a:pPr>
            <a:r>
              <a:rPr lang="en-US" sz="1600" b="1" dirty="0">
                <a:ea typeface="+mn-ea"/>
                <a:cs typeface="+mn-cs"/>
              </a:rPr>
              <a:t>public static void main(String[] </a:t>
            </a:r>
            <a:r>
              <a:rPr lang="en-US" sz="1600" b="1" dirty="0" err="1">
                <a:ea typeface="+mn-ea"/>
                <a:cs typeface="+mn-cs"/>
              </a:rPr>
              <a:t>args</a:t>
            </a:r>
            <a:r>
              <a:rPr lang="en-US" sz="1600" b="1" dirty="0">
                <a:ea typeface="+mn-ea"/>
                <a:cs typeface="+mn-cs"/>
              </a:rPr>
              <a:t>) {</a:t>
            </a:r>
          </a:p>
          <a:p>
            <a:pPr lvl="1">
              <a:buFontTx/>
              <a:buNone/>
              <a:defRPr/>
            </a:pPr>
            <a:r>
              <a:rPr lang="en-US" sz="1600" dirty="0">
                <a:ea typeface="+mn-ea"/>
                <a:cs typeface="+mn-cs"/>
              </a:rPr>
              <a:t>   </a:t>
            </a:r>
          </a:p>
          <a:p>
            <a:pPr lvl="1">
              <a:buFontTx/>
              <a:buNone/>
              <a:defRPr/>
            </a:pPr>
            <a:r>
              <a:rPr lang="en-US" sz="1600" dirty="0">
                <a:ea typeface="+mn-ea"/>
                <a:cs typeface="+mn-cs"/>
              </a:rPr>
              <a:t>  </a:t>
            </a:r>
            <a:r>
              <a:rPr lang="en-US" sz="1600" b="1" dirty="0">
                <a:ea typeface="+mn-ea"/>
                <a:cs typeface="+mn-cs"/>
              </a:rPr>
              <a:t>new </a:t>
            </a:r>
            <a:r>
              <a:rPr lang="en-US" sz="1600" b="1" dirty="0" err="1">
                <a:ea typeface="+mn-ea"/>
                <a:cs typeface="+mn-cs"/>
              </a:rPr>
              <a:t>NumberAddingService</a:t>
            </a:r>
            <a:r>
              <a:rPr lang="en-US" sz="1600" b="1" dirty="0">
                <a:ea typeface="+mn-ea"/>
                <a:cs typeface="+mn-cs"/>
              </a:rPr>
              <a:t>(50,"Fifty Count");</a:t>
            </a:r>
          </a:p>
          <a:p>
            <a:pPr lvl="1">
              <a:buFontTx/>
              <a:buNone/>
              <a:defRPr/>
            </a:pPr>
            <a:r>
              <a:rPr lang="en-US" sz="1600" dirty="0">
                <a:ea typeface="+mn-ea"/>
                <a:cs typeface="+mn-cs"/>
              </a:rPr>
              <a:t>  </a:t>
            </a:r>
          </a:p>
          <a:p>
            <a:pPr lvl="1">
              <a:buFontTx/>
              <a:buNone/>
              <a:defRPr/>
            </a:pPr>
            <a:r>
              <a:rPr lang="en-US" sz="1600" dirty="0">
                <a:ea typeface="+mn-ea"/>
                <a:cs typeface="+mn-cs"/>
              </a:rPr>
              <a:t>  </a:t>
            </a:r>
            <a:r>
              <a:rPr lang="en-US" sz="1600" b="1" dirty="0">
                <a:ea typeface="+mn-ea"/>
                <a:cs typeface="+mn-cs"/>
              </a:rPr>
              <a:t>new </a:t>
            </a:r>
            <a:r>
              <a:rPr lang="en-US" sz="1600" b="1" dirty="0" err="1">
                <a:ea typeface="+mn-ea"/>
                <a:cs typeface="+mn-cs"/>
              </a:rPr>
              <a:t>NumberAddingService</a:t>
            </a:r>
            <a:r>
              <a:rPr lang="en-US" sz="1600" b="1" dirty="0">
                <a:ea typeface="+mn-ea"/>
                <a:cs typeface="+mn-cs"/>
              </a:rPr>
              <a:t>(500,"Five Hundred Count");</a:t>
            </a:r>
          </a:p>
          <a:p>
            <a:pPr lvl="1">
              <a:buFontTx/>
              <a:buNone/>
              <a:defRPr/>
            </a:pPr>
            <a:r>
              <a:rPr lang="en-US" sz="1600" dirty="0">
                <a:ea typeface="+mn-ea"/>
                <a:cs typeface="+mn-cs"/>
              </a:rPr>
              <a:t>  </a:t>
            </a:r>
          </a:p>
          <a:p>
            <a:pPr lvl="1">
              <a:buFontTx/>
              <a:buNone/>
              <a:defRPr/>
            </a:pPr>
            <a:r>
              <a:rPr lang="en-US" sz="1600" dirty="0">
                <a:ea typeface="+mn-ea"/>
                <a:cs typeface="+mn-cs"/>
              </a:rPr>
              <a:t>  </a:t>
            </a:r>
            <a:r>
              <a:rPr lang="en-US" sz="1600" b="1" dirty="0">
                <a:ea typeface="+mn-ea"/>
                <a:cs typeface="+mn-cs"/>
              </a:rPr>
              <a:t>new </a:t>
            </a:r>
            <a:r>
              <a:rPr lang="en-US" sz="1600" b="1" dirty="0" err="1">
                <a:ea typeface="+mn-ea"/>
                <a:cs typeface="+mn-cs"/>
              </a:rPr>
              <a:t>NumberAddingService</a:t>
            </a:r>
            <a:r>
              <a:rPr lang="en-US" sz="1600" b="1" dirty="0">
                <a:ea typeface="+mn-ea"/>
                <a:cs typeface="+mn-cs"/>
              </a:rPr>
              <a:t>(5000,"Five Thousand Count");</a:t>
            </a:r>
          </a:p>
          <a:p>
            <a:pPr lvl="1">
              <a:buFontTx/>
              <a:buNone/>
              <a:defRPr/>
            </a:pPr>
            <a:r>
              <a:rPr lang="en-US" sz="1600" dirty="0">
                <a:ea typeface="+mn-ea"/>
                <a:cs typeface="+mn-cs"/>
              </a:rPr>
              <a:t>  </a:t>
            </a:r>
          </a:p>
          <a:p>
            <a:pPr lvl="1">
              <a:buFontTx/>
              <a:buNone/>
              <a:defRPr/>
            </a:pPr>
            <a:r>
              <a:rPr lang="en-US" sz="1600" dirty="0">
                <a:ea typeface="+mn-ea"/>
                <a:cs typeface="+mn-cs"/>
              </a:rPr>
              <a:t>               </a:t>
            </a:r>
            <a:r>
              <a:rPr lang="en-US" sz="1600" b="1" dirty="0">
                <a:ea typeface="+mn-ea"/>
                <a:cs typeface="+mn-cs"/>
              </a:rPr>
              <a:t>try {</a:t>
            </a:r>
          </a:p>
          <a:p>
            <a:pPr lvl="1">
              <a:buFontTx/>
              <a:buNone/>
              <a:defRPr/>
            </a:pPr>
            <a:r>
              <a:rPr lang="en-US" sz="1600" dirty="0">
                <a:ea typeface="+mn-ea"/>
                <a:cs typeface="+mn-cs"/>
              </a:rPr>
              <a:t>               </a:t>
            </a:r>
          </a:p>
          <a:p>
            <a:pPr lvl="1">
              <a:buFontTx/>
              <a:buNone/>
              <a:defRPr/>
            </a:pPr>
            <a:r>
              <a:rPr lang="en-US" sz="1600" dirty="0">
                <a:ea typeface="+mn-ea"/>
                <a:cs typeface="+mn-cs"/>
              </a:rPr>
              <a:t>               </a:t>
            </a:r>
            <a:r>
              <a:rPr lang="en-US" sz="1600" u="sng" dirty="0" err="1">
                <a:ea typeface="+mn-ea"/>
                <a:cs typeface="+mn-cs"/>
              </a:rPr>
              <a:t>System.</a:t>
            </a:r>
            <a:r>
              <a:rPr lang="en-US" sz="1600" b="1" i="1" u="sng" dirty="0" err="1">
                <a:ea typeface="+mn-ea"/>
                <a:cs typeface="+mn-cs"/>
              </a:rPr>
              <a:t>out.println</a:t>
            </a:r>
            <a:r>
              <a:rPr lang="en-US" sz="1600" b="1" i="1" u="sng" dirty="0">
                <a:ea typeface="+mn-ea"/>
                <a:cs typeface="+mn-cs"/>
              </a:rPr>
              <a:t>("Enter the Number");</a:t>
            </a:r>
          </a:p>
          <a:p>
            <a:pPr lvl="1">
              <a:buFontTx/>
              <a:buNone/>
              <a:defRPr/>
            </a:pPr>
            <a:r>
              <a:rPr lang="en-US" sz="1600" b="1" dirty="0">
                <a:ea typeface="+mn-ea"/>
                <a:cs typeface="+mn-cs"/>
              </a:rPr>
              <a:t>                      </a:t>
            </a:r>
            <a:r>
              <a:rPr lang="en-US" sz="1600" b="1" dirty="0" err="1">
                <a:ea typeface="+mn-ea"/>
                <a:cs typeface="+mn-cs"/>
              </a:rPr>
              <a:t>int</a:t>
            </a:r>
            <a:r>
              <a:rPr lang="en-US" sz="1600" b="1" dirty="0">
                <a:ea typeface="+mn-ea"/>
                <a:cs typeface="+mn-cs"/>
              </a:rPr>
              <a:t> </a:t>
            </a:r>
            <a:r>
              <a:rPr lang="en-US" sz="1600" b="1" dirty="0" err="1">
                <a:ea typeface="+mn-ea"/>
                <a:cs typeface="+mn-cs"/>
              </a:rPr>
              <a:t>ch</a:t>
            </a:r>
            <a:r>
              <a:rPr lang="en-US" sz="1600" b="1" dirty="0">
                <a:ea typeface="+mn-ea"/>
                <a:cs typeface="+mn-cs"/>
              </a:rPr>
              <a:t> =</a:t>
            </a:r>
            <a:r>
              <a:rPr lang="en-US" sz="1600" b="1" dirty="0" err="1">
                <a:ea typeface="+mn-ea"/>
                <a:cs typeface="+mn-cs"/>
              </a:rPr>
              <a:t>System.</a:t>
            </a:r>
            <a:r>
              <a:rPr lang="en-US" sz="1600" b="1" i="1" dirty="0" err="1">
                <a:ea typeface="+mn-ea"/>
                <a:cs typeface="+mn-cs"/>
              </a:rPr>
              <a:t>in.read</a:t>
            </a:r>
            <a:r>
              <a:rPr lang="en-US" sz="1600" b="1" i="1" dirty="0">
                <a:ea typeface="+mn-ea"/>
                <a:cs typeface="+mn-cs"/>
              </a:rPr>
              <a:t>();</a:t>
            </a:r>
          </a:p>
          <a:p>
            <a:pPr lvl="1">
              <a:buFontTx/>
              <a:buNone/>
              <a:defRPr/>
            </a:pPr>
            <a:endParaRPr lang="en-US" sz="1600" dirty="0">
              <a:ea typeface="+mn-ea"/>
              <a:cs typeface="+mn-cs"/>
            </a:endParaRPr>
          </a:p>
          <a:p>
            <a:pPr lvl="1">
              <a:buFontTx/>
              <a:buNone/>
              <a:defRPr/>
            </a:pPr>
            <a:r>
              <a:rPr lang="en-US" sz="1600" u="sng" dirty="0">
                <a:ea typeface="+mn-ea"/>
                <a:cs typeface="+mn-cs"/>
              </a:rPr>
              <a:t>                     </a:t>
            </a:r>
            <a:r>
              <a:rPr lang="en-US" sz="1600" u="sng" dirty="0" err="1">
                <a:ea typeface="+mn-ea"/>
                <a:cs typeface="+mn-cs"/>
              </a:rPr>
              <a:t>System.</a:t>
            </a:r>
            <a:r>
              <a:rPr lang="en-US" sz="1600" b="1" i="1" u="sng" dirty="0" err="1">
                <a:ea typeface="+mn-ea"/>
                <a:cs typeface="+mn-cs"/>
              </a:rPr>
              <a:t>out.println</a:t>
            </a:r>
            <a:r>
              <a:rPr lang="en-US" sz="1600" b="1" i="1" u="sng" dirty="0">
                <a:ea typeface="+mn-ea"/>
                <a:cs typeface="+mn-cs"/>
              </a:rPr>
              <a:t>(</a:t>
            </a:r>
            <a:r>
              <a:rPr lang="en-US" sz="1600" b="1" i="1" u="sng" dirty="0" err="1">
                <a:ea typeface="+mn-ea"/>
                <a:cs typeface="+mn-cs"/>
              </a:rPr>
              <a:t>ch</a:t>
            </a:r>
            <a:r>
              <a:rPr lang="en-US" sz="1600" b="1" i="1" u="sng" dirty="0">
                <a:ea typeface="+mn-ea"/>
                <a:cs typeface="+mn-cs"/>
              </a:rPr>
              <a:t>);</a:t>
            </a:r>
          </a:p>
          <a:p>
            <a:pPr lvl="1">
              <a:buFontTx/>
              <a:buNone/>
              <a:defRPr/>
            </a:pPr>
            <a:r>
              <a:rPr lang="en-US" sz="1600" dirty="0">
                <a:ea typeface="+mn-ea"/>
                <a:cs typeface="+mn-cs"/>
              </a:rPr>
              <a:t>} </a:t>
            </a:r>
            <a:r>
              <a:rPr lang="en-US" sz="1600" b="1" dirty="0">
                <a:ea typeface="+mn-ea"/>
                <a:cs typeface="+mn-cs"/>
              </a:rPr>
              <a:t>catch (</a:t>
            </a:r>
            <a:r>
              <a:rPr lang="en-US" sz="1600" b="1" dirty="0" err="1">
                <a:ea typeface="+mn-ea"/>
                <a:cs typeface="+mn-cs"/>
              </a:rPr>
              <a:t>IOException</a:t>
            </a:r>
            <a:r>
              <a:rPr lang="en-US" sz="1600" b="1" dirty="0">
                <a:ea typeface="+mn-ea"/>
                <a:cs typeface="+mn-cs"/>
              </a:rPr>
              <a:t> e) {</a:t>
            </a:r>
          </a:p>
          <a:p>
            <a:pPr lvl="1">
              <a:buFontTx/>
              <a:buNone/>
              <a:defRPr/>
            </a:pPr>
            <a:r>
              <a:rPr lang="en-US" sz="1600" dirty="0">
                <a:ea typeface="+mn-ea"/>
                <a:cs typeface="+mn-cs"/>
              </a:rPr>
              <a:t>     </a:t>
            </a:r>
            <a:r>
              <a:rPr lang="en-US" sz="1600" dirty="0" err="1">
                <a:ea typeface="+mn-ea"/>
                <a:cs typeface="+mn-cs"/>
              </a:rPr>
              <a:t>e.</a:t>
            </a:r>
            <a:r>
              <a:rPr lang="en-US" sz="1600" u="sng" dirty="0" err="1">
                <a:ea typeface="+mn-ea"/>
                <a:cs typeface="+mn-cs"/>
              </a:rPr>
              <a:t>printStackTrace</a:t>
            </a:r>
            <a:r>
              <a:rPr lang="en-US" sz="1600" u="sng" dirty="0">
                <a:ea typeface="+mn-ea"/>
                <a:cs typeface="+mn-cs"/>
              </a:rPr>
              <a:t>();</a:t>
            </a:r>
          </a:p>
          <a:p>
            <a:pPr lvl="1">
              <a:buFontTx/>
              <a:buNone/>
              <a:defRPr/>
            </a:pPr>
            <a:r>
              <a:rPr lang="en-US" sz="1600" dirty="0">
                <a:ea typeface="+mn-ea"/>
                <a:cs typeface="+mn-cs"/>
              </a:rPr>
              <a:t>   }</a:t>
            </a:r>
          </a:p>
          <a:p>
            <a:pPr lvl="1">
              <a:buFontTx/>
              <a:buNone/>
              <a:defRPr/>
            </a:pPr>
            <a:r>
              <a:rPr lang="en-US" sz="1600" dirty="0">
                <a:ea typeface="+mn-ea"/>
                <a:cs typeface="+mn-cs"/>
              </a:rPr>
              <a:t>}</a:t>
            </a:r>
          </a:p>
          <a:p>
            <a:pPr>
              <a:defRPr/>
            </a:pP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8B66F-620F-0CD5-18B4-65FC58252DF2}"/>
              </a:ext>
            </a:extLst>
          </p:cNvPr>
          <p:cNvSpPr>
            <a:spLocks noGrp="1"/>
          </p:cNvSpPr>
          <p:nvPr>
            <p:ph type="title"/>
          </p:nvPr>
        </p:nvSpPr>
        <p:spPr/>
        <p:txBody>
          <a:bodyPr/>
          <a:lstStyle/>
          <a:p>
            <a:br>
              <a:rPr lang="en-IN" b="1" i="0" dirty="0">
                <a:solidFill>
                  <a:srgbClr val="1C1D1E"/>
                </a:solidFill>
                <a:effectLst/>
                <a:latin typeface="Roboto-Bold"/>
              </a:rPr>
            </a:br>
            <a:r>
              <a:rPr lang="en-IN" b="1" i="0" dirty="0" err="1">
                <a:solidFill>
                  <a:srgbClr val="1C1D1E"/>
                </a:solidFill>
                <a:effectLst/>
                <a:latin typeface="Roboto-Bold"/>
              </a:rPr>
              <a:t>ConcurrentHashMap</a:t>
            </a:r>
            <a:br>
              <a:rPr lang="en-IN" b="1" i="0" dirty="0">
                <a:solidFill>
                  <a:srgbClr val="1C1D1E"/>
                </a:solidFill>
                <a:effectLst/>
                <a:latin typeface="Roboto-Bold"/>
              </a:rPr>
            </a:br>
            <a:endParaRPr lang="en-US" dirty="0"/>
          </a:p>
        </p:txBody>
      </p:sp>
      <p:sp>
        <p:nvSpPr>
          <p:cNvPr id="3" name="Content Placeholder 2">
            <a:extLst>
              <a:ext uri="{FF2B5EF4-FFF2-40B4-BE49-F238E27FC236}">
                <a16:creationId xmlns:a16="http://schemas.microsoft.com/office/drawing/2014/main" id="{386D08D0-75DF-D6AB-E8A9-0AFC5BEE989B}"/>
              </a:ext>
            </a:extLst>
          </p:cNvPr>
          <p:cNvSpPr>
            <a:spLocks noGrp="1"/>
          </p:cNvSpPr>
          <p:nvPr>
            <p:ph idx="1"/>
          </p:nvPr>
        </p:nvSpPr>
        <p:spPr/>
        <p:txBody>
          <a:bodyPr/>
          <a:lstStyle/>
          <a:p>
            <a:pPr>
              <a:spcAft>
                <a:spcPts val="1875"/>
              </a:spcAft>
            </a:pPr>
            <a:r>
              <a:rPr lang="en-IN" sz="2000" b="0" i="0" dirty="0">
                <a:solidFill>
                  <a:srgbClr val="1C1D1E"/>
                </a:solidFill>
                <a:effectLst/>
              </a:rPr>
              <a:t>Thread safe version of HashMap.</a:t>
            </a:r>
          </a:p>
          <a:p>
            <a:pPr>
              <a:spcAft>
                <a:spcPts val="1875"/>
              </a:spcAft>
            </a:pPr>
            <a:r>
              <a:rPr lang="en-IN" sz="2000" b="0" i="0" dirty="0">
                <a:solidFill>
                  <a:srgbClr val="1C1D1E"/>
                </a:solidFill>
                <a:effectLst/>
              </a:rPr>
              <a:t>It internally maintains a </a:t>
            </a:r>
            <a:r>
              <a:rPr lang="en-IN" sz="2000" b="0" i="0" dirty="0" err="1">
                <a:solidFill>
                  <a:srgbClr val="1C1D1E"/>
                </a:solidFill>
                <a:effectLst/>
              </a:rPr>
              <a:t>HashTable</a:t>
            </a:r>
            <a:r>
              <a:rPr lang="en-IN" sz="2000" b="0" i="0" dirty="0">
                <a:solidFill>
                  <a:srgbClr val="1C1D1E"/>
                </a:solidFill>
                <a:effectLst/>
              </a:rPr>
              <a:t>, which is divided into segments. </a:t>
            </a:r>
          </a:p>
          <a:p>
            <a:pPr>
              <a:spcAft>
                <a:spcPts val="1875"/>
              </a:spcAft>
            </a:pPr>
            <a:r>
              <a:rPr lang="en-IN" sz="2000" b="0" i="0" dirty="0">
                <a:solidFill>
                  <a:srgbClr val="1C1D1E"/>
                </a:solidFill>
                <a:effectLst/>
              </a:rPr>
              <a:t>The number of segments depend on the level of concurrency specified in the </a:t>
            </a:r>
            <a:r>
              <a:rPr lang="en-IN" sz="2000" b="0" i="0" dirty="0" err="1">
                <a:solidFill>
                  <a:srgbClr val="1C1D1E"/>
                </a:solidFill>
                <a:effectLst/>
              </a:rPr>
              <a:t>ConcurrentHashMap</a:t>
            </a:r>
            <a:r>
              <a:rPr lang="en-IN" sz="2000" b="0" i="0" dirty="0">
                <a:solidFill>
                  <a:srgbClr val="1C1D1E"/>
                </a:solidFill>
                <a:effectLst/>
              </a:rPr>
              <a:t>. By default, it divides it into 16 segments. </a:t>
            </a:r>
          </a:p>
          <a:p>
            <a:pPr>
              <a:spcAft>
                <a:spcPts val="1875"/>
              </a:spcAft>
            </a:pPr>
            <a:r>
              <a:rPr lang="en-IN" sz="2000" b="0" i="0" dirty="0">
                <a:solidFill>
                  <a:srgbClr val="1C1D1E"/>
                </a:solidFill>
                <a:effectLst/>
              </a:rPr>
              <a:t>It only locks the particular segment of HashMap where write operation is going on.</a:t>
            </a:r>
          </a:p>
          <a:p>
            <a:pPr>
              <a:spcAft>
                <a:spcPts val="1875"/>
              </a:spcAft>
            </a:pPr>
            <a:r>
              <a:rPr lang="en-IN" sz="2000" b="0" i="0" dirty="0">
                <a:solidFill>
                  <a:srgbClr val="1C1D1E"/>
                </a:solidFill>
                <a:effectLst/>
                <a:latin typeface="Roboto-Regular"/>
              </a:rPr>
              <a:t>returns a fail safe iterator. can modify </a:t>
            </a:r>
            <a:r>
              <a:rPr lang="en-IN" sz="2000" b="0" i="0" dirty="0" err="1">
                <a:solidFill>
                  <a:srgbClr val="1C1D1E"/>
                </a:solidFill>
                <a:effectLst/>
                <a:latin typeface="Roboto-Regular"/>
              </a:rPr>
              <a:t>ConcurrentHashMap</a:t>
            </a:r>
            <a:r>
              <a:rPr lang="en-IN" sz="2000" b="0" i="0" dirty="0">
                <a:solidFill>
                  <a:srgbClr val="1C1D1E"/>
                </a:solidFill>
                <a:effectLst/>
                <a:latin typeface="Roboto-Regular"/>
              </a:rPr>
              <a:t> while iterating it. </a:t>
            </a:r>
          </a:p>
          <a:p>
            <a:pPr>
              <a:spcAft>
                <a:spcPts val="1875"/>
              </a:spcAft>
            </a:pPr>
            <a:endParaRPr lang="en-IN" sz="2000" b="0" i="0" dirty="0">
              <a:solidFill>
                <a:srgbClr val="1C1D1E"/>
              </a:solidFill>
              <a:effectLst/>
            </a:endParaRPr>
          </a:p>
          <a:p>
            <a:pPr>
              <a:buNone/>
            </a:pPr>
            <a:br>
              <a:rPr lang="en-IN" dirty="0"/>
            </a:br>
            <a:endParaRPr lang="en-US" dirty="0"/>
          </a:p>
        </p:txBody>
      </p:sp>
      <p:sp>
        <p:nvSpPr>
          <p:cNvPr id="4" name="Slide Number Placeholder 3">
            <a:extLst>
              <a:ext uri="{FF2B5EF4-FFF2-40B4-BE49-F238E27FC236}">
                <a16:creationId xmlns:a16="http://schemas.microsoft.com/office/drawing/2014/main" id="{C3ADDFC1-3E81-173C-5DAF-177638105783}"/>
              </a:ext>
            </a:extLst>
          </p:cNvPr>
          <p:cNvSpPr>
            <a:spLocks noGrp="1"/>
          </p:cNvSpPr>
          <p:nvPr>
            <p:ph type="sldNum" sz="quarter" idx="12"/>
          </p:nvPr>
        </p:nvSpPr>
        <p:spPr/>
        <p:txBody>
          <a:bodyPr/>
          <a:lstStyle/>
          <a:p>
            <a:pPr>
              <a:defRPr/>
            </a:pPr>
            <a:fld id="{F6617354-3243-824E-909C-3BB0015B4040}" type="slidenum">
              <a:rPr lang="en-US" altLang="en-US" smtClean="0"/>
              <a:pPr>
                <a:defRPr/>
              </a:pPr>
              <a:t>100</a:t>
            </a:fld>
            <a:endParaRPr lang="en-US" altLang="en-US"/>
          </a:p>
        </p:txBody>
      </p:sp>
    </p:spTree>
    <p:extLst>
      <p:ext uri="{BB962C8B-B14F-4D97-AF65-F5344CB8AC3E}">
        <p14:creationId xmlns:p14="http://schemas.microsoft.com/office/powerpoint/2010/main" val="254020707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6E1A5-0C3C-7EC7-6C42-5280EE8B8264}"/>
              </a:ext>
            </a:extLst>
          </p:cNvPr>
          <p:cNvSpPr>
            <a:spLocks noGrp="1"/>
          </p:cNvSpPr>
          <p:nvPr>
            <p:ph type="title"/>
          </p:nvPr>
        </p:nvSpPr>
        <p:spPr/>
        <p:txBody>
          <a:bodyPr/>
          <a:lstStyle/>
          <a:p>
            <a:r>
              <a:rPr lang="en-US" dirty="0"/>
              <a:t>Working of Concurrent HashMap</a:t>
            </a:r>
          </a:p>
        </p:txBody>
      </p:sp>
      <p:sp>
        <p:nvSpPr>
          <p:cNvPr id="4" name="Slide Number Placeholder 3">
            <a:extLst>
              <a:ext uri="{FF2B5EF4-FFF2-40B4-BE49-F238E27FC236}">
                <a16:creationId xmlns:a16="http://schemas.microsoft.com/office/drawing/2014/main" id="{56071C16-C7D8-CE88-8D64-E4DBCD11D872}"/>
              </a:ext>
            </a:extLst>
          </p:cNvPr>
          <p:cNvSpPr>
            <a:spLocks noGrp="1"/>
          </p:cNvSpPr>
          <p:nvPr>
            <p:ph type="sldNum" sz="quarter" idx="12"/>
          </p:nvPr>
        </p:nvSpPr>
        <p:spPr/>
        <p:txBody>
          <a:bodyPr/>
          <a:lstStyle/>
          <a:p>
            <a:pPr>
              <a:defRPr/>
            </a:pPr>
            <a:fld id="{F6617354-3243-824E-909C-3BB0015B4040}" type="slidenum">
              <a:rPr lang="en-US" altLang="en-US" smtClean="0"/>
              <a:pPr>
                <a:defRPr/>
              </a:pPr>
              <a:t>101</a:t>
            </a:fld>
            <a:endParaRPr lang="en-US" altLang="en-US"/>
          </a:p>
        </p:txBody>
      </p:sp>
      <p:pic>
        <p:nvPicPr>
          <p:cNvPr id="2050" name="Picture 2">
            <a:extLst>
              <a:ext uri="{FF2B5EF4-FFF2-40B4-BE49-F238E27FC236}">
                <a16:creationId xmlns:a16="http://schemas.microsoft.com/office/drawing/2014/main" id="{24408954-1643-08F9-1332-79069481505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20800" y="1812131"/>
            <a:ext cx="6502400" cy="3568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976961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D3BF0-2CED-52F0-D469-D58F895C7024}"/>
              </a:ext>
            </a:extLst>
          </p:cNvPr>
          <p:cNvSpPr>
            <a:spLocks noGrp="1"/>
          </p:cNvSpPr>
          <p:nvPr>
            <p:ph type="title"/>
          </p:nvPr>
        </p:nvSpPr>
        <p:spPr/>
        <p:txBody>
          <a:bodyPr/>
          <a:lstStyle/>
          <a:p>
            <a:r>
              <a:rPr lang="en-US" dirty="0" err="1"/>
              <a:t>BlockingQueue</a:t>
            </a:r>
            <a:endParaRPr lang="en-US" dirty="0"/>
          </a:p>
        </p:txBody>
      </p:sp>
      <p:sp>
        <p:nvSpPr>
          <p:cNvPr id="3" name="Content Placeholder 2">
            <a:extLst>
              <a:ext uri="{FF2B5EF4-FFF2-40B4-BE49-F238E27FC236}">
                <a16:creationId xmlns:a16="http://schemas.microsoft.com/office/drawing/2014/main" id="{42694EC4-9AC8-38D3-10F4-6A739164D6A5}"/>
              </a:ext>
            </a:extLst>
          </p:cNvPr>
          <p:cNvSpPr>
            <a:spLocks noGrp="1"/>
          </p:cNvSpPr>
          <p:nvPr>
            <p:ph idx="1"/>
          </p:nvPr>
        </p:nvSpPr>
        <p:spPr/>
        <p:txBody>
          <a:bodyPr/>
          <a:lstStyle/>
          <a:p>
            <a:pPr>
              <a:lnSpc>
                <a:spcPct val="150000"/>
              </a:lnSpc>
            </a:pPr>
            <a:r>
              <a:rPr lang="en-IN" sz="1800" b="0" i="0" dirty="0" err="1">
                <a:solidFill>
                  <a:srgbClr val="333333"/>
                </a:solidFill>
                <a:effectLst/>
              </a:rPr>
              <a:t>BlockingQueue</a:t>
            </a:r>
            <a:r>
              <a:rPr lang="en-IN" sz="1800" b="0" i="0" dirty="0">
                <a:solidFill>
                  <a:srgbClr val="333333"/>
                </a:solidFill>
                <a:effectLst/>
              </a:rPr>
              <a:t> Introduced  in Java 5. </a:t>
            </a:r>
          </a:p>
          <a:p>
            <a:pPr>
              <a:lnSpc>
                <a:spcPct val="150000"/>
              </a:lnSpc>
            </a:pPr>
            <a:r>
              <a:rPr lang="en-IN" sz="1800" b="0" i="0" dirty="0">
                <a:solidFill>
                  <a:srgbClr val="333333"/>
                </a:solidFill>
                <a:effectLst/>
              </a:rPr>
              <a:t>Easy to implement producer-consumer pattern by providing inbuild support</a:t>
            </a:r>
          </a:p>
          <a:p>
            <a:pPr>
              <a:lnSpc>
                <a:spcPct val="150000"/>
              </a:lnSpc>
            </a:pPr>
            <a:r>
              <a:rPr lang="en-IN" sz="1800" b="0" i="0" dirty="0">
                <a:solidFill>
                  <a:srgbClr val="333333"/>
                </a:solidFill>
                <a:effectLst/>
              </a:rPr>
              <a:t> put() and take()</a:t>
            </a:r>
          </a:p>
          <a:p>
            <a:pPr lvl="1">
              <a:lnSpc>
                <a:spcPct val="150000"/>
              </a:lnSpc>
            </a:pPr>
            <a:r>
              <a:rPr lang="en-IN" sz="1800" b="0" i="0" dirty="0">
                <a:solidFill>
                  <a:srgbClr val="333333"/>
                </a:solidFill>
                <a:effectLst/>
              </a:rPr>
              <a:t>put() will block if the Queue is full</a:t>
            </a:r>
          </a:p>
          <a:p>
            <a:pPr lvl="1">
              <a:lnSpc>
                <a:spcPct val="150000"/>
              </a:lnSpc>
            </a:pPr>
            <a:r>
              <a:rPr lang="en-IN" sz="1800" b="0" i="0" dirty="0">
                <a:solidFill>
                  <a:srgbClr val="333333"/>
                </a:solidFill>
                <a:effectLst/>
              </a:rPr>
              <a:t>take() will block if the Queue is empty. </a:t>
            </a:r>
            <a:br>
              <a:rPr lang="en-IN" sz="1800" b="0" i="0" dirty="0">
                <a:solidFill>
                  <a:srgbClr val="333333"/>
                </a:solidFill>
                <a:effectLst/>
              </a:rPr>
            </a:br>
            <a:endParaRPr lang="en-IN" sz="1800" b="0" i="0" dirty="0">
              <a:solidFill>
                <a:srgbClr val="333333"/>
              </a:solidFill>
              <a:effectLst/>
            </a:endParaRPr>
          </a:p>
          <a:p>
            <a:pPr>
              <a:lnSpc>
                <a:spcPct val="150000"/>
              </a:lnSpc>
            </a:pPr>
            <a:r>
              <a:rPr lang="en-IN" sz="1800" b="0" i="0" dirty="0">
                <a:solidFill>
                  <a:srgbClr val="333333"/>
                </a:solidFill>
                <a:effectLst/>
              </a:rPr>
              <a:t>Implementations with FIFO </a:t>
            </a:r>
          </a:p>
          <a:p>
            <a:pPr lvl="1">
              <a:lnSpc>
                <a:spcPct val="150000"/>
              </a:lnSpc>
            </a:pPr>
            <a:r>
              <a:rPr lang="en-IN" sz="1800" b="0" i="0" dirty="0">
                <a:effectLst/>
              </a:rPr>
              <a:t> ArrayBlockingQueue</a:t>
            </a:r>
            <a:r>
              <a:rPr lang="en-IN" sz="1800" b="0" i="0" dirty="0">
                <a:solidFill>
                  <a:srgbClr val="9933FF"/>
                </a:solidFill>
                <a:effectLst/>
                <a:hlinkClick r:id="rId2">
                  <a:extLst>
                    <a:ext uri="{A12FA001-AC4F-418D-AE19-62706E023703}">
                      <ahyp:hlinkClr xmlns:ahyp="http://schemas.microsoft.com/office/drawing/2018/hyperlinkcolor" val="tx"/>
                    </a:ext>
                  </a:extLst>
                </a:hlinkClick>
              </a:rPr>
              <a:t> </a:t>
            </a:r>
            <a:endParaRPr lang="en-IN" sz="1800" b="0" i="0" dirty="0">
              <a:effectLst/>
              <a:hlinkClick r:id="rId2">
                <a:extLst>
                  <a:ext uri="{A12FA001-AC4F-418D-AE19-62706E023703}">
                    <ahyp:hlinkClr xmlns:ahyp="http://schemas.microsoft.com/office/drawing/2018/hyperlinkcolor" val="tx"/>
                  </a:ext>
                </a:extLst>
              </a:hlinkClick>
            </a:endParaRPr>
          </a:p>
          <a:p>
            <a:pPr lvl="1">
              <a:lnSpc>
                <a:spcPct val="150000"/>
              </a:lnSpc>
            </a:pPr>
            <a:r>
              <a:rPr lang="en-IN" sz="1800" b="0" i="0" dirty="0">
                <a:effectLst/>
              </a:rPr>
              <a:t>LinkedBlockingQueue, </a:t>
            </a:r>
          </a:p>
          <a:p>
            <a:pPr>
              <a:buNone/>
            </a:pPr>
            <a:br>
              <a:rPr lang="en-IN" dirty="0"/>
            </a:br>
            <a:endParaRPr lang="en-US" dirty="0"/>
          </a:p>
        </p:txBody>
      </p:sp>
      <p:sp>
        <p:nvSpPr>
          <p:cNvPr id="4" name="Slide Number Placeholder 3">
            <a:extLst>
              <a:ext uri="{FF2B5EF4-FFF2-40B4-BE49-F238E27FC236}">
                <a16:creationId xmlns:a16="http://schemas.microsoft.com/office/drawing/2014/main" id="{5653CED5-D379-8965-5A8C-663E5E953B3F}"/>
              </a:ext>
            </a:extLst>
          </p:cNvPr>
          <p:cNvSpPr>
            <a:spLocks noGrp="1"/>
          </p:cNvSpPr>
          <p:nvPr>
            <p:ph type="sldNum" sz="quarter" idx="12"/>
          </p:nvPr>
        </p:nvSpPr>
        <p:spPr/>
        <p:txBody>
          <a:bodyPr/>
          <a:lstStyle/>
          <a:p>
            <a:pPr>
              <a:defRPr/>
            </a:pPr>
            <a:fld id="{F6617354-3243-824E-909C-3BB0015B4040}" type="slidenum">
              <a:rPr lang="en-US" altLang="en-US" smtClean="0"/>
              <a:pPr>
                <a:defRPr/>
              </a:pPr>
              <a:t>102</a:t>
            </a:fld>
            <a:endParaRPr lang="en-US" altLang="en-US"/>
          </a:p>
        </p:txBody>
      </p:sp>
    </p:spTree>
    <p:extLst>
      <p:ext uri="{BB962C8B-B14F-4D97-AF65-F5344CB8AC3E}">
        <p14:creationId xmlns:p14="http://schemas.microsoft.com/office/powerpoint/2010/main" val="126145771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0E7F2-144E-E6AD-8FA8-2BAC0354861C}"/>
              </a:ext>
            </a:extLst>
          </p:cNvPr>
          <p:cNvSpPr>
            <a:spLocks noGrp="1"/>
          </p:cNvSpPr>
          <p:nvPr>
            <p:ph type="title"/>
          </p:nvPr>
        </p:nvSpPr>
        <p:spPr/>
        <p:txBody>
          <a:bodyPr/>
          <a:lstStyle/>
          <a:p>
            <a:r>
              <a:rPr lang="en-US" dirty="0"/>
              <a:t>Blocking Queue</a:t>
            </a:r>
          </a:p>
        </p:txBody>
      </p:sp>
      <p:sp>
        <p:nvSpPr>
          <p:cNvPr id="4" name="Slide Number Placeholder 3">
            <a:extLst>
              <a:ext uri="{FF2B5EF4-FFF2-40B4-BE49-F238E27FC236}">
                <a16:creationId xmlns:a16="http://schemas.microsoft.com/office/drawing/2014/main" id="{32C4636D-F56E-76E0-8921-03BAC82110F5}"/>
              </a:ext>
            </a:extLst>
          </p:cNvPr>
          <p:cNvSpPr>
            <a:spLocks noGrp="1"/>
          </p:cNvSpPr>
          <p:nvPr>
            <p:ph type="sldNum" sz="quarter" idx="12"/>
          </p:nvPr>
        </p:nvSpPr>
        <p:spPr/>
        <p:txBody>
          <a:bodyPr/>
          <a:lstStyle/>
          <a:p>
            <a:pPr>
              <a:defRPr/>
            </a:pPr>
            <a:fld id="{F6617354-3243-824E-909C-3BB0015B4040}" type="slidenum">
              <a:rPr lang="en-US" altLang="en-US" smtClean="0"/>
              <a:pPr>
                <a:defRPr/>
              </a:pPr>
              <a:t>103</a:t>
            </a:fld>
            <a:endParaRPr lang="en-US" altLang="en-US"/>
          </a:p>
        </p:txBody>
      </p:sp>
      <p:pic>
        <p:nvPicPr>
          <p:cNvPr id="1026" name="Picture 2" descr="Blocking in Java with Producer Consumer pattern">
            <a:extLst>
              <a:ext uri="{FF2B5EF4-FFF2-40B4-BE49-F238E27FC236}">
                <a16:creationId xmlns:a16="http://schemas.microsoft.com/office/drawing/2014/main" id="{10ADA5B4-96DF-C217-6659-E2B98830EB8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219200"/>
            <a:ext cx="7315200"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8413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77F9DDE8-FFC2-30AE-4FBF-00AD6B06A285}"/>
              </a:ext>
            </a:extLst>
          </p:cNvPr>
          <p:cNvSpPr>
            <a:spLocks noGrp="1" noChangeArrowheads="1"/>
          </p:cNvSpPr>
          <p:nvPr>
            <p:ph type="title"/>
          </p:nvPr>
        </p:nvSpPr>
        <p:spPr/>
        <p:txBody>
          <a:bodyPr/>
          <a:lstStyle/>
          <a:p>
            <a:pPr eaLnBrk="1" hangingPunct="1"/>
            <a:br>
              <a:rPr lang="en-US" altLang="en-US" sz="2000" b="1"/>
            </a:br>
            <a:r>
              <a:rPr lang="en-US" altLang="en-US" sz="2000" b="1"/>
              <a:t>The Thread Scheduler</a:t>
            </a:r>
            <a:br>
              <a:rPr lang="en-US" altLang="en-US" sz="2000"/>
            </a:br>
            <a:endParaRPr lang="en-US" altLang="en-US" sz="2000"/>
          </a:p>
        </p:txBody>
      </p:sp>
      <p:sp>
        <p:nvSpPr>
          <p:cNvPr id="19459" name="Rectangle 3">
            <a:extLst>
              <a:ext uri="{FF2B5EF4-FFF2-40B4-BE49-F238E27FC236}">
                <a16:creationId xmlns:a16="http://schemas.microsoft.com/office/drawing/2014/main" id="{FB1DFBA7-8DD0-1039-C505-CF9D76247E3D}"/>
              </a:ext>
            </a:extLst>
          </p:cNvPr>
          <p:cNvSpPr>
            <a:spLocks noGrp="1" noChangeArrowheads="1"/>
          </p:cNvSpPr>
          <p:nvPr>
            <p:ph idx="1"/>
          </p:nvPr>
        </p:nvSpPr>
        <p:spPr/>
        <p:txBody>
          <a:bodyPr/>
          <a:lstStyle/>
          <a:p>
            <a:pPr eaLnBrk="1" hangingPunct="1">
              <a:lnSpc>
                <a:spcPct val="150000"/>
              </a:lnSpc>
            </a:pPr>
            <a:r>
              <a:rPr lang="en-US" altLang="en-US" sz="2000"/>
              <a:t>The thread scheduler is the part of the JVM</a:t>
            </a:r>
          </a:p>
          <a:p>
            <a:pPr eaLnBrk="1" hangingPunct="1">
              <a:lnSpc>
                <a:spcPct val="150000"/>
              </a:lnSpc>
            </a:pPr>
            <a:r>
              <a:rPr lang="en-US" altLang="en-US" sz="2000"/>
              <a:t>Any thread in the </a:t>
            </a:r>
            <a:r>
              <a:rPr lang="en-US" altLang="en-US" sz="2000" i="1"/>
              <a:t>runnable </a:t>
            </a:r>
            <a:r>
              <a:rPr lang="en-US" altLang="en-US" sz="2000"/>
              <a:t>state can be chosen by the scheduler to be the one and only </a:t>
            </a:r>
            <a:r>
              <a:rPr lang="en-US" altLang="en-US" sz="2000" i="1"/>
              <a:t>running </a:t>
            </a:r>
            <a:r>
              <a:rPr lang="en-US" altLang="en-US" sz="2000"/>
              <a:t>thread.</a:t>
            </a:r>
          </a:p>
          <a:p>
            <a:pPr eaLnBrk="1" hangingPunct="1">
              <a:lnSpc>
                <a:spcPct val="150000"/>
              </a:lnSpc>
            </a:pPr>
            <a:r>
              <a:rPr lang="en-US" altLang="en-US" sz="2000" b="1"/>
              <a:t>java.lang.Thread Class</a:t>
            </a:r>
            <a:endParaRPr lang="en-US" altLang="en-US" sz="2000"/>
          </a:p>
          <a:p>
            <a:pPr lvl="1" eaLnBrk="1" hangingPunct="1">
              <a:lnSpc>
                <a:spcPct val="150000"/>
              </a:lnSpc>
            </a:pPr>
            <a:r>
              <a:rPr lang="en-US" altLang="en-US" sz="2000"/>
              <a:t>public static void sleep(long millis) throws InterruptedException</a:t>
            </a:r>
          </a:p>
          <a:p>
            <a:pPr lvl="1" eaLnBrk="1" hangingPunct="1">
              <a:lnSpc>
                <a:spcPct val="150000"/>
              </a:lnSpc>
            </a:pPr>
            <a:r>
              <a:rPr lang="en-US" altLang="en-US" sz="2000"/>
              <a:t>public final void join()</a:t>
            </a:r>
          </a:p>
          <a:p>
            <a:pPr eaLnBrk="1" hangingPunct="1">
              <a:lnSpc>
                <a:spcPct val="150000"/>
              </a:lnSpc>
            </a:pPr>
            <a:r>
              <a:rPr lang="en-US" altLang="en-US" sz="2000" b="1"/>
              <a:t>java.lang.Object Class</a:t>
            </a:r>
          </a:p>
          <a:p>
            <a:pPr lvl="1" eaLnBrk="1" hangingPunct="1">
              <a:lnSpc>
                <a:spcPct val="150000"/>
              </a:lnSpc>
            </a:pPr>
            <a:r>
              <a:rPr lang="en-US" altLang="en-US" sz="2000"/>
              <a:t>public final void wait()</a:t>
            </a:r>
          </a:p>
          <a:p>
            <a:pPr lvl="1" eaLnBrk="1" hangingPunct="1">
              <a:lnSpc>
                <a:spcPct val="150000"/>
              </a:lnSpc>
            </a:pPr>
            <a:r>
              <a:rPr lang="en-US" altLang="en-US" sz="2000"/>
              <a:t>public final void notify()</a:t>
            </a:r>
          </a:p>
          <a:p>
            <a:pPr lvl="1" eaLnBrk="1" hangingPunct="1">
              <a:lnSpc>
                <a:spcPct val="150000"/>
              </a:lnSpc>
            </a:pPr>
            <a:r>
              <a:rPr lang="en-US" altLang="en-US" sz="2000"/>
              <a:t>public final void notifyAll()</a:t>
            </a:r>
          </a:p>
          <a:p>
            <a:pPr eaLnBrk="1" hangingPunct="1">
              <a:lnSpc>
                <a:spcPct val="150000"/>
              </a:lnSpc>
            </a:pPr>
            <a:endParaRPr lang="en-US" altLang="en-US" sz="2000"/>
          </a:p>
          <a:p>
            <a:pPr eaLnBrk="1" hangingPunct="1">
              <a:lnSpc>
                <a:spcPct val="150000"/>
              </a:lnSpc>
            </a:pPr>
            <a:endParaRPr lang="en-US" altLang="en-US"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1CEADF87-E942-D2CF-272D-57D06C7F1555}"/>
              </a:ext>
            </a:extLst>
          </p:cNvPr>
          <p:cNvSpPr>
            <a:spLocks noGrp="1" noChangeArrowheads="1"/>
          </p:cNvSpPr>
          <p:nvPr>
            <p:ph type="title"/>
          </p:nvPr>
        </p:nvSpPr>
        <p:spPr/>
        <p:txBody>
          <a:bodyPr/>
          <a:lstStyle/>
          <a:p>
            <a:pPr eaLnBrk="1" hangingPunct="1"/>
            <a:r>
              <a:rPr lang="en-US" altLang="en-US" sz="2000"/>
              <a:t>Thread States</a:t>
            </a:r>
          </a:p>
        </p:txBody>
      </p:sp>
      <p:sp>
        <p:nvSpPr>
          <p:cNvPr id="21507" name="Rectangle 3">
            <a:extLst>
              <a:ext uri="{FF2B5EF4-FFF2-40B4-BE49-F238E27FC236}">
                <a16:creationId xmlns:a16="http://schemas.microsoft.com/office/drawing/2014/main" id="{303D9337-43B8-1C31-39BE-68F68E58053C}"/>
              </a:ext>
            </a:extLst>
          </p:cNvPr>
          <p:cNvSpPr>
            <a:spLocks noGrp="1" noChangeArrowheads="1"/>
          </p:cNvSpPr>
          <p:nvPr>
            <p:ph idx="1"/>
          </p:nvPr>
        </p:nvSpPr>
        <p:spPr/>
        <p:txBody>
          <a:bodyPr/>
          <a:lstStyle/>
          <a:p>
            <a:pPr eaLnBrk="1" hangingPunct="1"/>
            <a:r>
              <a:rPr lang="en-US" altLang="en-US" sz="1800" b="1"/>
              <a:t>New </a:t>
            </a:r>
          </a:p>
          <a:p>
            <a:pPr lvl="1" eaLnBrk="1" hangingPunct="1"/>
            <a:r>
              <a:rPr lang="en-US" altLang="en-US" sz="1800"/>
              <a:t>When the Thread has been instantiated</a:t>
            </a:r>
          </a:p>
          <a:p>
            <a:pPr lvl="2" eaLnBrk="1" hangingPunct="1"/>
            <a:r>
              <a:rPr lang="en-US" altLang="en-US" sz="1800"/>
              <a:t>The start() method has not been invoked on the thread. </a:t>
            </a:r>
          </a:p>
          <a:p>
            <a:pPr lvl="1" eaLnBrk="1" hangingPunct="1"/>
            <a:r>
              <a:rPr lang="en-US" altLang="en-US" sz="1800"/>
              <a:t>It is a live Thread object, but not yet a thread of execution. </a:t>
            </a:r>
          </a:p>
          <a:p>
            <a:pPr lvl="1" eaLnBrk="1" hangingPunct="1"/>
            <a:r>
              <a:rPr lang="en-US" altLang="en-US" sz="1800"/>
              <a:t>At this point, the thread is considered </a:t>
            </a:r>
            <a:r>
              <a:rPr lang="en-US" altLang="en-US" sz="1800" i="1"/>
              <a:t>not alive</a:t>
            </a:r>
            <a:r>
              <a:rPr lang="en-US" altLang="en-US" sz="1800"/>
              <a:t>.</a:t>
            </a:r>
          </a:p>
          <a:p>
            <a:pPr eaLnBrk="1" hangingPunct="1"/>
            <a:endParaRPr lang="en-US" altLang="en-US" sz="1800"/>
          </a:p>
          <a:p>
            <a:pPr eaLnBrk="1" hangingPunct="1"/>
            <a:r>
              <a:rPr lang="en-US" altLang="en-US" sz="1800"/>
              <a:t> </a:t>
            </a:r>
            <a:r>
              <a:rPr lang="en-US" altLang="en-US" sz="1800" b="1"/>
              <a:t>Runnable </a:t>
            </a:r>
          </a:p>
          <a:p>
            <a:pPr lvl="1" eaLnBrk="1" hangingPunct="1"/>
            <a:r>
              <a:rPr lang="en-US" altLang="en-US" sz="1800"/>
              <a:t>The state a thread is in when it’s eligible to run,</a:t>
            </a:r>
          </a:p>
          <a:p>
            <a:pPr lvl="1" eaLnBrk="1" hangingPunct="1"/>
            <a:r>
              <a:rPr lang="en-US" altLang="en-US" sz="1800"/>
              <a:t>Scheduler has not selected it to be the running thread.</a:t>
            </a:r>
          </a:p>
          <a:p>
            <a:pPr lvl="1" eaLnBrk="1" hangingPunct="1"/>
            <a:r>
              <a:rPr lang="en-US" altLang="en-US" sz="1800"/>
              <a:t> A thread first enters the runnable state when the start() method is invoked </a:t>
            </a:r>
          </a:p>
          <a:p>
            <a:pPr lvl="1" eaLnBrk="1" hangingPunct="1"/>
            <a:r>
              <a:rPr lang="en-US" altLang="en-US" sz="1800"/>
              <a:t>A thread can also return to the runnable state after either running or coming back from a blocked, waiting, or sleeping state.</a:t>
            </a:r>
          </a:p>
          <a:p>
            <a:pPr lvl="1" eaLnBrk="1" hangingPunct="1"/>
            <a:r>
              <a:rPr lang="en-US" altLang="en-US" sz="1800"/>
              <a:t> When the thread is in the runnable state, it is considered </a:t>
            </a:r>
            <a:r>
              <a:rPr lang="en-US" altLang="en-US" sz="1800" i="1"/>
              <a:t>alive</a:t>
            </a:r>
            <a:r>
              <a:rPr lang="en-US" altLang="en-US" sz="1800"/>
              <a:t>.</a:t>
            </a:r>
          </a:p>
          <a:p>
            <a:pPr eaLnBrk="1" hangingPunct="1"/>
            <a:endParaRPr lang="en-US" altLang="en-US" sz="1800"/>
          </a:p>
          <a:p>
            <a:pPr eaLnBrk="1" hangingPunct="1"/>
            <a:endParaRPr lang="en-US" altLang="en-US"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D07583BB-DEC9-9722-8CDB-C211F5810F0C}"/>
              </a:ext>
            </a:extLst>
          </p:cNvPr>
          <p:cNvSpPr>
            <a:spLocks noGrp="1" noChangeArrowheads="1"/>
          </p:cNvSpPr>
          <p:nvPr>
            <p:ph type="title"/>
          </p:nvPr>
        </p:nvSpPr>
        <p:spPr>
          <a:xfrm>
            <a:off x="457200" y="274638"/>
            <a:ext cx="8229600" cy="120650"/>
          </a:xfrm>
        </p:spPr>
        <p:txBody>
          <a:bodyPr/>
          <a:lstStyle/>
          <a:p>
            <a:pPr eaLnBrk="1" hangingPunct="1"/>
            <a:r>
              <a:rPr lang="en-US" altLang="en-US" sz="2000"/>
              <a:t>Thread States</a:t>
            </a:r>
          </a:p>
        </p:txBody>
      </p:sp>
      <p:sp>
        <p:nvSpPr>
          <p:cNvPr id="23555" name="Rectangle 3">
            <a:extLst>
              <a:ext uri="{FF2B5EF4-FFF2-40B4-BE49-F238E27FC236}">
                <a16:creationId xmlns:a16="http://schemas.microsoft.com/office/drawing/2014/main" id="{1CB3995A-A895-62D8-5534-C910D501B82B}"/>
              </a:ext>
            </a:extLst>
          </p:cNvPr>
          <p:cNvSpPr>
            <a:spLocks noGrp="1" noChangeArrowheads="1"/>
          </p:cNvSpPr>
          <p:nvPr>
            <p:ph type="body" idx="1"/>
          </p:nvPr>
        </p:nvSpPr>
        <p:spPr>
          <a:xfrm>
            <a:off x="457200" y="762000"/>
            <a:ext cx="8229600" cy="5364163"/>
          </a:xfrm>
        </p:spPr>
        <p:txBody>
          <a:bodyPr/>
          <a:lstStyle/>
          <a:p>
            <a:pPr eaLnBrk="1" hangingPunct="1">
              <a:lnSpc>
                <a:spcPct val="80000"/>
              </a:lnSpc>
            </a:pPr>
            <a:endParaRPr lang="en-US" altLang="en-US" sz="1000" b="1"/>
          </a:p>
          <a:p>
            <a:pPr eaLnBrk="1" hangingPunct="1">
              <a:lnSpc>
                <a:spcPct val="80000"/>
              </a:lnSpc>
            </a:pPr>
            <a:r>
              <a:rPr lang="en-US" altLang="en-US" sz="1800" b="1"/>
              <a:t>Running </a:t>
            </a:r>
          </a:p>
          <a:p>
            <a:pPr lvl="1" eaLnBrk="1" hangingPunct="1">
              <a:lnSpc>
                <a:spcPct val="80000"/>
              </a:lnSpc>
            </a:pPr>
            <a:r>
              <a:rPr lang="en-US" altLang="en-US" sz="1800"/>
              <a:t>This is the state a thread is in when the thread scheduler selects it from the runnable pool  to be the currently executing process. </a:t>
            </a:r>
          </a:p>
          <a:p>
            <a:pPr lvl="1" eaLnBrk="1" hangingPunct="1">
              <a:lnSpc>
                <a:spcPct val="80000"/>
              </a:lnSpc>
            </a:pPr>
            <a:r>
              <a:rPr lang="en-US" altLang="en-US" sz="1800"/>
              <a:t>A thread can transition out of a running state for several reasons, including because “the thread scheduler felt like it.” </a:t>
            </a:r>
          </a:p>
          <a:p>
            <a:pPr eaLnBrk="1" hangingPunct="1">
              <a:lnSpc>
                <a:spcPct val="80000"/>
              </a:lnSpc>
            </a:pPr>
            <a:endParaRPr lang="en-US" altLang="en-US" sz="1800"/>
          </a:p>
          <a:p>
            <a:pPr eaLnBrk="1" hangingPunct="1">
              <a:lnSpc>
                <a:spcPct val="80000"/>
              </a:lnSpc>
            </a:pPr>
            <a:r>
              <a:rPr lang="en-US" altLang="en-US" sz="1800"/>
              <a:t> </a:t>
            </a:r>
            <a:r>
              <a:rPr lang="en-US" altLang="en-US" sz="1800" b="1"/>
              <a:t>Waiting/blocked/sleeping </a:t>
            </a:r>
          </a:p>
          <a:p>
            <a:pPr lvl="1" eaLnBrk="1" hangingPunct="1">
              <a:lnSpc>
                <a:spcPct val="80000"/>
              </a:lnSpc>
            </a:pPr>
            <a:r>
              <a:rPr lang="en-US" altLang="en-US" sz="1800"/>
              <a:t>The thread is still alive, but is currently not eligible to run. </a:t>
            </a:r>
          </a:p>
          <a:p>
            <a:pPr lvl="1" eaLnBrk="1" hangingPunct="1">
              <a:lnSpc>
                <a:spcPct val="80000"/>
              </a:lnSpc>
            </a:pPr>
            <a:endParaRPr lang="en-US" altLang="en-US" sz="1800"/>
          </a:p>
          <a:p>
            <a:pPr lvl="1" eaLnBrk="1" hangingPunct="1">
              <a:lnSpc>
                <a:spcPct val="80000"/>
              </a:lnSpc>
            </a:pPr>
            <a:r>
              <a:rPr lang="en-US" altLang="en-US" sz="1800"/>
              <a:t>A thread may be </a:t>
            </a:r>
            <a:r>
              <a:rPr lang="en-US" altLang="en-US" sz="1800" i="1"/>
              <a:t>blocked </a:t>
            </a:r>
            <a:r>
              <a:rPr lang="en-US" altLang="en-US" sz="1800"/>
              <a:t>waiting for a resource</a:t>
            </a:r>
          </a:p>
          <a:p>
            <a:pPr lvl="1" eaLnBrk="1" hangingPunct="1">
              <a:lnSpc>
                <a:spcPct val="80000"/>
              </a:lnSpc>
            </a:pPr>
            <a:endParaRPr lang="en-US" altLang="en-US" sz="1800"/>
          </a:p>
          <a:p>
            <a:pPr lvl="1" eaLnBrk="1" hangingPunct="1">
              <a:lnSpc>
                <a:spcPct val="80000"/>
              </a:lnSpc>
            </a:pPr>
            <a:r>
              <a:rPr lang="en-US" altLang="en-US" sz="1800"/>
              <a:t>A thread may be </a:t>
            </a:r>
            <a:r>
              <a:rPr lang="en-US" altLang="en-US" sz="1800" i="1"/>
              <a:t>sleeping </a:t>
            </a:r>
            <a:r>
              <a:rPr lang="en-US" altLang="en-US" sz="1800"/>
              <a:t>because the thread’s run code </a:t>
            </a:r>
            <a:r>
              <a:rPr lang="en-US" altLang="en-US" sz="1800" i="1"/>
              <a:t>tells </a:t>
            </a:r>
            <a:r>
              <a:rPr lang="en-US" altLang="en-US" sz="1800"/>
              <a:t>it to sleep for some period of time</a:t>
            </a:r>
          </a:p>
          <a:p>
            <a:pPr lvl="1" eaLnBrk="1" hangingPunct="1">
              <a:lnSpc>
                <a:spcPct val="80000"/>
              </a:lnSpc>
            </a:pPr>
            <a:endParaRPr lang="en-US" altLang="en-US" sz="1800" i="1"/>
          </a:p>
          <a:p>
            <a:pPr lvl="1" eaLnBrk="1" hangingPunct="1">
              <a:lnSpc>
                <a:spcPct val="80000"/>
              </a:lnSpc>
            </a:pPr>
            <a:r>
              <a:rPr lang="en-US" altLang="en-US" sz="1800" i="1"/>
              <a:t>waiting</a:t>
            </a:r>
            <a:r>
              <a:rPr lang="en-US" altLang="en-US" sz="1800"/>
              <a:t>, because the thread’s run code </a:t>
            </a:r>
            <a:r>
              <a:rPr lang="en-US" altLang="en-US" sz="1800" i="1"/>
              <a:t>causes </a:t>
            </a:r>
            <a:r>
              <a:rPr lang="en-US" altLang="en-US" sz="1800"/>
              <a:t>it to wait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E61B0F82-94F7-2B6E-E1B4-BCBF8E45052E}"/>
              </a:ext>
            </a:extLst>
          </p:cNvPr>
          <p:cNvSpPr>
            <a:spLocks noGrp="1" noChangeArrowheads="1"/>
          </p:cNvSpPr>
          <p:nvPr>
            <p:ph type="title"/>
          </p:nvPr>
        </p:nvSpPr>
        <p:spPr>
          <a:xfrm>
            <a:off x="457200" y="274638"/>
            <a:ext cx="8229600" cy="142875"/>
          </a:xfrm>
        </p:spPr>
        <p:txBody>
          <a:bodyPr/>
          <a:lstStyle/>
          <a:p>
            <a:pPr eaLnBrk="1" hangingPunct="1"/>
            <a:r>
              <a:rPr lang="en-US" altLang="en-US" sz="1800"/>
              <a:t>Thread States</a:t>
            </a:r>
          </a:p>
        </p:txBody>
      </p:sp>
      <p:sp>
        <p:nvSpPr>
          <p:cNvPr id="25603" name="Rectangle 3">
            <a:extLst>
              <a:ext uri="{FF2B5EF4-FFF2-40B4-BE49-F238E27FC236}">
                <a16:creationId xmlns:a16="http://schemas.microsoft.com/office/drawing/2014/main" id="{C82C28E6-D3D0-4A4D-445B-B53A3B6E4401}"/>
              </a:ext>
            </a:extLst>
          </p:cNvPr>
          <p:cNvSpPr>
            <a:spLocks noGrp="1" noChangeArrowheads="1"/>
          </p:cNvSpPr>
          <p:nvPr>
            <p:ph type="body" sz="half" idx="1"/>
          </p:nvPr>
        </p:nvSpPr>
        <p:spPr>
          <a:xfrm>
            <a:off x="457200" y="1143000"/>
            <a:ext cx="7848600" cy="3505200"/>
          </a:xfrm>
        </p:spPr>
        <p:txBody>
          <a:bodyPr/>
          <a:lstStyle/>
          <a:p>
            <a:pPr eaLnBrk="1" hangingPunct="1">
              <a:lnSpc>
                <a:spcPct val="90000"/>
              </a:lnSpc>
            </a:pPr>
            <a:r>
              <a:rPr lang="en-US" altLang="en-US" sz="1800" b="1"/>
              <a:t>Dead </a:t>
            </a:r>
          </a:p>
          <a:p>
            <a:pPr eaLnBrk="1" hangingPunct="1">
              <a:lnSpc>
                <a:spcPct val="90000"/>
              </a:lnSpc>
            </a:pPr>
            <a:r>
              <a:rPr lang="en-US" altLang="en-US" sz="1800"/>
              <a:t>A thread is considered dead when its run() method completes. </a:t>
            </a:r>
          </a:p>
          <a:p>
            <a:pPr eaLnBrk="1" hangingPunct="1">
              <a:lnSpc>
                <a:spcPct val="90000"/>
              </a:lnSpc>
            </a:pPr>
            <a:r>
              <a:rPr lang="en-US" altLang="en-US" sz="1800"/>
              <a:t>It may still be a viable Thread object, but it is no longer a separate thread of execution. Once a thread is dead, it can never be brought back to life </a:t>
            </a:r>
          </a:p>
          <a:p>
            <a:pPr eaLnBrk="1" hangingPunct="1">
              <a:lnSpc>
                <a:spcPct val="90000"/>
              </a:lnSpc>
            </a:pPr>
            <a:r>
              <a:rPr lang="en-US" altLang="en-US" sz="1800"/>
              <a:t>A runtime exception will be thrown</a:t>
            </a:r>
          </a:p>
          <a:p>
            <a:pPr eaLnBrk="1" hangingPunct="1">
              <a:lnSpc>
                <a:spcPct val="90000"/>
              </a:lnSpc>
            </a:pPr>
            <a:endParaRPr lang="en-US" altLang="en-US" sz="1800"/>
          </a:p>
          <a:p>
            <a:pPr eaLnBrk="1" hangingPunct="1">
              <a:lnSpc>
                <a:spcPct val="90000"/>
              </a:lnSpc>
              <a:buFontTx/>
              <a:buNone/>
            </a:pPr>
            <a:endParaRPr lang="en-US" altLang="en-US" sz="1800"/>
          </a:p>
        </p:txBody>
      </p:sp>
      <p:pic>
        <p:nvPicPr>
          <p:cNvPr id="25604" name="Picture 4">
            <a:extLst>
              <a:ext uri="{FF2B5EF4-FFF2-40B4-BE49-F238E27FC236}">
                <a16:creationId xmlns:a16="http://schemas.microsoft.com/office/drawing/2014/main" id="{08D54FA6-0E6A-E27B-B32C-086B21D5D323}"/>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2362200" y="4132263"/>
            <a:ext cx="4495800" cy="1849437"/>
          </a:xfr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8A4887A2-ED74-044F-692D-19F2B7B27284}"/>
              </a:ext>
            </a:extLst>
          </p:cNvPr>
          <p:cNvSpPr>
            <a:spLocks noGrp="1" noChangeArrowheads="1"/>
          </p:cNvSpPr>
          <p:nvPr>
            <p:ph type="title"/>
          </p:nvPr>
        </p:nvSpPr>
        <p:spPr>
          <a:xfrm>
            <a:off x="457200" y="274638"/>
            <a:ext cx="8229600" cy="142875"/>
          </a:xfrm>
        </p:spPr>
        <p:txBody>
          <a:bodyPr/>
          <a:lstStyle/>
          <a:p>
            <a:pPr eaLnBrk="1" hangingPunct="1"/>
            <a:r>
              <a:rPr lang="en-US" altLang="en-US" sz="2000"/>
              <a:t>Leave the running state</a:t>
            </a:r>
          </a:p>
        </p:txBody>
      </p:sp>
      <p:sp>
        <p:nvSpPr>
          <p:cNvPr id="27651" name="Rectangle 3">
            <a:extLst>
              <a:ext uri="{FF2B5EF4-FFF2-40B4-BE49-F238E27FC236}">
                <a16:creationId xmlns:a16="http://schemas.microsoft.com/office/drawing/2014/main" id="{BC001747-50AD-B89B-7583-B4C471EAF017}"/>
              </a:ext>
            </a:extLst>
          </p:cNvPr>
          <p:cNvSpPr>
            <a:spLocks noGrp="1" noChangeArrowheads="1"/>
          </p:cNvSpPr>
          <p:nvPr>
            <p:ph type="body" idx="1"/>
          </p:nvPr>
        </p:nvSpPr>
        <p:spPr>
          <a:xfrm>
            <a:off x="457200" y="990600"/>
            <a:ext cx="8229600" cy="5135563"/>
          </a:xfrm>
        </p:spPr>
        <p:txBody>
          <a:bodyPr/>
          <a:lstStyle/>
          <a:p>
            <a:pPr eaLnBrk="1" hangingPunct="1">
              <a:lnSpc>
                <a:spcPct val="80000"/>
              </a:lnSpc>
            </a:pPr>
            <a:r>
              <a:rPr lang="en-US" altLang="en-US" sz="1800" b="1"/>
              <a:t>sleep()</a:t>
            </a:r>
            <a:r>
              <a:rPr lang="en-US" altLang="en-US" sz="1800"/>
              <a:t> </a:t>
            </a:r>
          </a:p>
          <a:p>
            <a:pPr eaLnBrk="1" hangingPunct="1">
              <a:lnSpc>
                <a:spcPct val="80000"/>
              </a:lnSpc>
            </a:pPr>
            <a:endParaRPr lang="en-US" altLang="en-US" sz="1800"/>
          </a:p>
          <a:p>
            <a:pPr eaLnBrk="1" hangingPunct="1">
              <a:lnSpc>
                <a:spcPct val="80000"/>
              </a:lnSpc>
            </a:pPr>
            <a:r>
              <a:rPr lang="en-US" altLang="en-US" sz="1800"/>
              <a:t>Guaranteed to cause the current thread to stop executing  </a:t>
            </a:r>
          </a:p>
          <a:p>
            <a:pPr lvl="1" eaLnBrk="1" hangingPunct="1">
              <a:lnSpc>
                <a:spcPct val="80000"/>
              </a:lnSpc>
            </a:pPr>
            <a:r>
              <a:rPr lang="en-US" altLang="en-US" sz="2000"/>
              <a:t>Duration is specified in milli seconds</a:t>
            </a:r>
          </a:p>
          <a:p>
            <a:pPr lvl="1" eaLnBrk="1" hangingPunct="1">
              <a:lnSpc>
                <a:spcPct val="80000"/>
              </a:lnSpc>
            </a:pPr>
            <a:r>
              <a:rPr lang="en-US" altLang="en-US" sz="2000"/>
              <a:t>It might be </a:t>
            </a:r>
            <a:r>
              <a:rPr lang="en-US" altLang="en-US" sz="2000" i="1"/>
              <a:t>interrupted </a:t>
            </a:r>
            <a:r>
              <a:rPr lang="en-US" altLang="en-US" sz="2000"/>
              <a:t>before its specified time</a:t>
            </a:r>
          </a:p>
          <a:p>
            <a:pPr eaLnBrk="1" hangingPunct="1">
              <a:lnSpc>
                <a:spcPct val="80000"/>
              </a:lnSpc>
            </a:pPr>
            <a:endParaRPr lang="en-US" altLang="en-US" sz="1800"/>
          </a:p>
          <a:p>
            <a:pPr eaLnBrk="1" hangingPunct="1">
              <a:lnSpc>
                <a:spcPct val="80000"/>
              </a:lnSpc>
            </a:pPr>
            <a:r>
              <a:rPr lang="en-US" altLang="en-US" sz="1800" b="1"/>
              <a:t>join()</a:t>
            </a:r>
            <a:r>
              <a:rPr lang="en-US" altLang="en-US" sz="1800"/>
              <a:t> </a:t>
            </a:r>
          </a:p>
          <a:p>
            <a:pPr eaLnBrk="1" hangingPunct="1">
              <a:lnSpc>
                <a:spcPct val="80000"/>
              </a:lnSpc>
            </a:pPr>
            <a:endParaRPr lang="en-US" altLang="en-US" sz="1800"/>
          </a:p>
          <a:p>
            <a:pPr eaLnBrk="1" hangingPunct="1">
              <a:lnSpc>
                <a:spcPct val="80000"/>
              </a:lnSpc>
            </a:pPr>
            <a:r>
              <a:rPr lang="en-US" altLang="en-US" sz="1800"/>
              <a:t>Guaranteed to cause the current thread to stop executing until the thread it joins with the thread it calls wait on  completes. </a:t>
            </a:r>
          </a:p>
          <a:p>
            <a:pPr eaLnBrk="1" hangingPunct="1">
              <a:lnSpc>
                <a:spcPct val="80000"/>
              </a:lnSpc>
            </a:pPr>
            <a:endParaRPr lang="en-US" altLang="en-US" sz="1800"/>
          </a:p>
          <a:p>
            <a:pPr eaLnBrk="1" hangingPunct="1">
              <a:lnSpc>
                <a:spcPct val="80000"/>
              </a:lnSpc>
            </a:pPr>
            <a:r>
              <a:rPr lang="en-US" altLang="en-US" sz="1800" b="1"/>
              <a:t>Leave the Running State:</a:t>
            </a:r>
          </a:p>
          <a:p>
            <a:pPr eaLnBrk="1" hangingPunct="1">
              <a:lnSpc>
                <a:spcPct val="80000"/>
              </a:lnSpc>
            </a:pPr>
            <a:r>
              <a:rPr lang="en-US" altLang="en-US" sz="1800"/>
              <a:t>Following scenarios </a:t>
            </a:r>
          </a:p>
          <a:p>
            <a:pPr lvl="1" eaLnBrk="1" hangingPunct="1">
              <a:lnSpc>
                <a:spcPct val="80000"/>
              </a:lnSpc>
            </a:pPr>
            <a:endParaRPr lang="en-US" altLang="en-US" sz="1800"/>
          </a:p>
          <a:p>
            <a:pPr lvl="1" eaLnBrk="1" hangingPunct="1">
              <a:lnSpc>
                <a:spcPct val="80000"/>
              </a:lnSpc>
            </a:pPr>
            <a:r>
              <a:rPr lang="en-US" altLang="en-US" sz="1800"/>
              <a:t>The thread’s </a:t>
            </a:r>
            <a:r>
              <a:rPr lang="en-US" altLang="en-US" sz="1800" b="1"/>
              <a:t>run() method completes.</a:t>
            </a:r>
            <a:r>
              <a:rPr lang="en-US" altLang="en-US" sz="1800"/>
              <a:t>. </a:t>
            </a:r>
          </a:p>
          <a:p>
            <a:pPr lvl="1" eaLnBrk="1" hangingPunct="1">
              <a:lnSpc>
                <a:spcPct val="80000"/>
              </a:lnSpc>
            </a:pPr>
            <a:endParaRPr lang="en-US" altLang="en-US" sz="1800"/>
          </a:p>
          <a:p>
            <a:pPr lvl="1" eaLnBrk="1" hangingPunct="1">
              <a:lnSpc>
                <a:spcPct val="80000"/>
              </a:lnSpc>
            </a:pPr>
            <a:r>
              <a:rPr lang="en-US" altLang="en-US" sz="1800"/>
              <a:t>A thread </a:t>
            </a:r>
            <a:r>
              <a:rPr lang="en-US" altLang="en-US" sz="1800" b="1"/>
              <a:t>can’t acquire the </a:t>
            </a:r>
            <a:r>
              <a:rPr lang="en-US" altLang="en-US" sz="1800" b="1" i="1"/>
              <a:t>lock </a:t>
            </a:r>
            <a:r>
              <a:rPr lang="en-US" altLang="en-US" sz="1800" b="1"/>
              <a:t>on the object</a:t>
            </a:r>
            <a:r>
              <a:rPr lang="en-US" altLang="en-US" sz="1800"/>
              <a:t> whose method code it’s attempting to run</a:t>
            </a:r>
          </a:p>
          <a:p>
            <a:pPr eaLnBrk="1" hangingPunct="1">
              <a:lnSpc>
                <a:spcPct val="80000"/>
              </a:lnSpc>
            </a:pPr>
            <a:endParaRPr lang="en-US" altLang="en-US" sz="1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E1531F09-E99A-AB20-F4FC-C1D247C119D7}"/>
              </a:ext>
            </a:extLst>
          </p:cNvPr>
          <p:cNvSpPr>
            <a:spLocks noGrp="1" noChangeArrowheads="1"/>
          </p:cNvSpPr>
          <p:nvPr>
            <p:ph type="title"/>
          </p:nvPr>
        </p:nvSpPr>
        <p:spPr>
          <a:xfrm>
            <a:off x="457200" y="274638"/>
            <a:ext cx="8229600" cy="457200"/>
          </a:xfrm>
        </p:spPr>
        <p:txBody>
          <a:bodyPr/>
          <a:lstStyle/>
          <a:p>
            <a:pPr eaLnBrk="1" hangingPunct="1"/>
            <a:r>
              <a:rPr lang="en-US" altLang="en-US" sz="2000"/>
              <a:t>The sleep() method</a:t>
            </a:r>
          </a:p>
        </p:txBody>
      </p:sp>
      <p:sp>
        <p:nvSpPr>
          <p:cNvPr id="29699" name="Rectangle 3">
            <a:extLst>
              <a:ext uri="{FF2B5EF4-FFF2-40B4-BE49-F238E27FC236}">
                <a16:creationId xmlns:a16="http://schemas.microsoft.com/office/drawing/2014/main" id="{DAC4D10E-A568-AB3B-F7CC-013D48E86057}"/>
              </a:ext>
            </a:extLst>
          </p:cNvPr>
          <p:cNvSpPr>
            <a:spLocks noGrp="1" noChangeArrowheads="1"/>
          </p:cNvSpPr>
          <p:nvPr>
            <p:ph type="body" idx="1"/>
          </p:nvPr>
        </p:nvSpPr>
        <p:spPr>
          <a:xfrm>
            <a:off x="533400" y="746125"/>
            <a:ext cx="8229600" cy="5364163"/>
          </a:xfrm>
        </p:spPr>
        <p:txBody>
          <a:bodyPr/>
          <a:lstStyle/>
          <a:p>
            <a:pPr eaLnBrk="1" hangingPunct="1">
              <a:lnSpc>
                <a:spcPct val="80000"/>
              </a:lnSpc>
            </a:pPr>
            <a:endParaRPr lang="en-US" altLang="en-US" sz="300"/>
          </a:p>
          <a:p>
            <a:pPr eaLnBrk="1" hangingPunct="1">
              <a:lnSpc>
                <a:spcPct val="80000"/>
              </a:lnSpc>
            </a:pPr>
            <a:r>
              <a:rPr lang="en-US" altLang="en-US" sz="1800"/>
              <a:t>Static method of Thread Class </a:t>
            </a:r>
          </a:p>
          <a:p>
            <a:pPr eaLnBrk="1" hangingPunct="1">
              <a:lnSpc>
                <a:spcPct val="80000"/>
              </a:lnSpc>
            </a:pPr>
            <a:r>
              <a:rPr lang="en-US" altLang="en-US" sz="1800"/>
              <a:t>Can be Placed anywhere in the Code</a:t>
            </a:r>
          </a:p>
          <a:p>
            <a:pPr eaLnBrk="1" hangingPunct="1">
              <a:lnSpc>
                <a:spcPct val="80000"/>
              </a:lnSpc>
            </a:pPr>
            <a:r>
              <a:rPr lang="en-US" altLang="en-US" sz="1800"/>
              <a:t>Throws a Checked Exception – Interrupted Exception</a:t>
            </a:r>
          </a:p>
          <a:p>
            <a:pPr lvl="1" eaLnBrk="1" hangingPunct="1">
              <a:lnSpc>
                <a:spcPct val="80000"/>
              </a:lnSpc>
              <a:buFontTx/>
              <a:buNone/>
            </a:pPr>
            <a:r>
              <a:rPr lang="en-US" altLang="en-US" sz="1800"/>
              <a:t>	try {</a:t>
            </a:r>
          </a:p>
          <a:p>
            <a:pPr eaLnBrk="1" hangingPunct="1">
              <a:lnSpc>
                <a:spcPct val="80000"/>
              </a:lnSpc>
              <a:buFontTx/>
              <a:buNone/>
            </a:pPr>
            <a:r>
              <a:rPr lang="en-US" altLang="en-US" sz="1800"/>
              <a:t>		Thread.sleep(5*60*1000); // Sleep for 5 minutes</a:t>
            </a:r>
          </a:p>
          <a:p>
            <a:pPr eaLnBrk="1" hangingPunct="1">
              <a:lnSpc>
                <a:spcPct val="80000"/>
              </a:lnSpc>
              <a:buFontTx/>
              <a:buNone/>
            </a:pPr>
            <a:r>
              <a:rPr lang="en-US" altLang="en-US" sz="1800"/>
              <a:t>		} catch (InterruptedException ex) { }</a:t>
            </a:r>
          </a:p>
          <a:p>
            <a:pPr eaLnBrk="1" hangingPunct="1">
              <a:lnSpc>
                <a:spcPct val="80000"/>
              </a:lnSpc>
            </a:pPr>
            <a:endParaRPr lang="en-US" altLang="en-US" sz="1800" b="1" i="1"/>
          </a:p>
          <a:p>
            <a:pPr eaLnBrk="1" hangingPunct="1">
              <a:lnSpc>
                <a:spcPct val="80000"/>
              </a:lnSpc>
            </a:pPr>
            <a:endParaRPr lang="en-US" altLang="en-US" sz="1800"/>
          </a:p>
          <a:p>
            <a:pPr eaLnBrk="1" hangingPunct="1">
              <a:lnSpc>
                <a:spcPct val="80000"/>
              </a:lnSpc>
            </a:pPr>
            <a:endParaRPr lang="en-US" altLang="en-US" sz="1800"/>
          </a:p>
        </p:txBody>
      </p:sp>
      <p:pic>
        <p:nvPicPr>
          <p:cNvPr id="29700" name="Picture 5" descr="Java Thread Sleep | Thread.sleep() Method - Scientech Easy">
            <a:extLst>
              <a:ext uri="{FF2B5EF4-FFF2-40B4-BE49-F238E27FC236}">
                <a16:creationId xmlns:a16="http://schemas.microsoft.com/office/drawing/2014/main" id="{55C3872E-9589-F962-8847-0116C0972D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743200"/>
            <a:ext cx="73914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A41944C2-41F0-F2C3-35DE-74E9DDED8655}"/>
              </a:ext>
            </a:extLst>
          </p:cNvPr>
          <p:cNvSpPr>
            <a:spLocks noGrp="1" noChangeArrowheads="1"/>
          </p:cNvSpPr>
          <p:nvPr>
            <p:ph type="title"/>
          </p:nvPr>
        </p:nvSpPr>
        <p:spPr/>
        <p:txBody>
          <a:bodyPr/>
          <a:lstStyle/>
          <a:p>
            <a:pPr eaLnBrk="1" hangingPunct="1"/>
            <a:r>
              <a:rPr lang="en-US" altLang="en-US" sz="2000"/>
              <a:t>The Join() Method</a:t>
            </a:r>
          </a:p>
        </p:txBody>
      </p:sp>
      <p:sp>
        <p:nvSpPr>
          <p:cNvPr id="31747" name="Rectangle 3">
            <a:extLst>
              <a:ext uri="{FF2B5EF4-FFF2-40B4-BE49-F238E27FC236}">
                <a16:creationId xmlns:a16="http://schemas.microsoft.com/office/drawing/2014/main" id="{C2F73223-5306-CF97-37DF-6E1F6E79DFAD}"/>
              </a:ext>
            </a:extLst>
          </p:cNvPr>
          <p:cNvSpPr>
            <a:spLocks noGrp="1" noChangeArrowheads="1"/>
          </p:cNvSpPr>
          <p:nvPr>
            <p:ph type="body" idx="1"/>
          </p:nvPr>
        </p:nvSpPr>
        <p:spPr>
          <a:xfrm>
            <a:off x="457200" y="762000"/>
            <a:ext cx="8229600" cy="8567738"/>
          </a:xfrm>
        </p:spPr>
        <p:txBody>
          <a:bodyPr/>
          <a:lstStyle/>
          <a:p>
            <a:pPr eaLnBrk="1" hangingPunct="1">
              <a:lnSpc>
                <a:spcPct val="80000"/>
              </a:lnSpc>
            </a:pPr>
            <a:r>
              <a:rPr lang="en-US" altLang="en-US" sz="1800"/>
              <a:t>The non-static join() method of class Thread lets one thread “join onto the end” of another thread. </a:t>
            </a:r>
          </a:p>
          <a:p>
            <a:pPr eaLnBrk="1" hangingPunct="1">
              <a:lnSpc>
                <a:spcPct val="80000"/>
              </a:lnSpc>
            </a:pPr>
            <a:endParaRPr lang="en-US" altLang="en-US" sz="1800"/>
          </a:p>
          <a:p>
            <a:pPr eaLnBrk="1" hangingPunct="1">
              <a:lnSpc>
                <a:spcPct val="80000"/>
              </a:lnSpc>
            </a:pPr>
            <a:r>
              <a:rPr lang="en-US" altLang="en-US" sz="1800"/>
              <a:t>The thread class join method waits until a thread is finished executing  or waiting for a thread to die before returning .</a:t>
            </a:r>
          </a:p>
          <a:p>
            <a:pPr eaLnBrk="1" hangingPunct="1">
              <a:lnSpc>
                <a:spcPct val="80000"/>
              </a:lnSpc>
            </a:pPr>
            <a:endParaRPr lang="en-US" altLang="en-US" sz="1800"/>
          </a:p>
          <a:p>
            <a:pPr eaLnBrk="1" hangingPunct="1">
              <a:lnSpc>
                <a:spcPct val="80000"/>
              </a:lnSpc>
            </a:pPr>
            <a:endParaRPr lang="en-US" altLang="en-US" sz="1800"/>
          </a:p>
        </p:txBody>
      </p:sp>
      <p:pic>
        <p:nvPicPr>
          <p:cNvPr id="31748" name="Picture 5" descr="JavaByPatel: Data structures and algorithms interview questions in Java:  How Thread.join() in Java works internally.">
            <a:extLst>
              <a:ext uri="{FF2B5EF4-FFF2-40B4-BE49-F238E27FC236}">
                <a16:creationId xmlns:a16="http://schemas.microsoft.com/office/drawing/2014/main" id="{0B69D555-3CCE-4BE3-C696-82C6EE5DE3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590800"/>
            <a:ext cx="73914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0B19A809-F3E2-FA0F-BDDD-8FF7734F800E}"/>
              </a:ext>
            </a:extLst>
          </p:cNvPr>
          <p:cNvSpPr>
            <a:spLocks noGrp="1" noChangeArrowheads="1"/>
          </p:cNvSpPr>
          <p:nvPr>
            <p:ph type="title"/>
          </p:nvPr>
        </p:nvSpPr>
        <p:spPr/>
        <p:txBody>
          <a:bodyPr/>
          <a:lstStyle/>
          <a:p>
            <a:pPr eaLnBrk="1" hangingPunct="1"/>
            <a:r>
              <a:rPr lang="en-US" altLang="en-US" sz="2800"/>
              <a:t>Joining Thread</a:t>
            </a:r>
          </a:p>
        </p:txBody>
      </p:sp>
      <p:sp>
        <p:nvSpPr>
          <p:cNvPr id="33795" name="Rectangle 3">
            <a:extLst>
              <a:ext uri="{FF2B5EF4-FFF2-40B4-BE49-F238E27FC236}">
                <a16:creationId xmlns:a16="http://schemas.microsoft.com/office/drawing/2014/main" id="{95BFCC7C-9E34-48F2-CC0A-87AA8EDA6D61}"/>
              </a:ext>
            </a:extLst>
          </p:cNvPr>
          <p:cNvSpPr>
            <a:spLocks noGrp="1" noChangeArrowheads="1"/>
          </p:cNvSpPr>
          <p:nvPr>
            <p:ph type="body" idx="1"/>
          </p:nvPr>
        </p:nvSpPr>
        <p:spPr/>
        <p:txBody>
          <a:bodyPr/>
          <a:lstStyle/>
          <a:p>
            <a:pPr marL="457200" lvl="1" indent="0">
              <a:buFontTx/>
              <a:buNone/>
            </a:pPr>
            <a:r>
              <a:rPr lang="en-US" altLang="en-US" b="1">
                <a:solidFill>
                  <a:srgbClr val="7F0055"/>
                </a:solidFill>
                <a:latin typeface="Consolas" panose="020B0609020204030204" pitchFamily="49" charset="0"/>
              </a:rPr>
              <a:t>public</a:t>
            </a:r>
            <a:r>
              <a:rPr lang="en-US" altLang="en-US" b="1">
                <a:solidFill>
                  <a:srgbClr val="000000"/>
                </a:solidFill>
                <a:latin typeface="Consolas" panose="020B0609020204030204" pitchFamily="49" charset="0"/>
              </a:rPr>
              <a:t> </a:t>
            </a:r>
            <a:r>
              <a:rPr lang="en-US" altLang="en-US" b="1">
                <a:solidFill>
                  <a:srgbClr val="7F0055"/>
                </a:solidFill>
                <a:latin typeface="Consolas" panose="020B0609020204030204" pitchFamily="49" charset="0"/>
              </a:rPr>
              <a:t>class</a:t>
            </a:r>
            <a:r>
              <a:rPr lang="en-US" altLang="en-US" b="1">
                <a:solidFill>
                  <a:srgbClr val="000000"/>
                </a:solidFill>
                <a:latin typeface="Consolas" panose="020B0609020204030204" pitchFamily="49" charset="0"/>
              </a:rPr>
              <a:t> TaskForJoin </a:t>
            </a:r>
            <a:r>
              <a:rPr lang="en-US" altLang="en-US" b="1">
                <a:solidFill>
                  <a:srgbClr val="7F0055"/>
                </a:solidFill>
                <a:latin typeface="Consolas" panose="020B0609020204030204" pitchFamily="49" charset="0"/>
              </a:rPr>
              <a:t>implements</a:t>
            </a:r>
            <a:r>
              <a:rPr lang="en-US" altLang="en-US" b="1">
                <a:solidFill>
                  <a:srgbClr val="000000"/>
                </a:solidFill>
                <a:latin typeface="Consolas" panose="020B0609020204030204" pitchFamily="49" charset="0"/>
              </a:rPr>
              <a:t> Runnable {</a:t>
            </a:r>
          </a:p>
          <a:p>
            <a:pPr marL="457200" lvl="1" indent="0">
              <a:buFontTx/>
              <a:buNone/>
            </a:pPr>
            <a:endParaRPr lang="en-IN" altLang="en-US">
              <a:latin typeface="Consolas" panose="020B0609020204030204" pitchFamily="49" charset="0"/>
            </a:endParaRPr>
          </a:p>
          <a:p>
            <a:pPr marL="457200" lvl="1" indent="0">
              <a:buFontTx/>
              <a:buNone/>
            </a:pPr>
            <a:r>
              <a:rPr lang="en-IN" altLang="en-US" b="1">
                <a:solidFill>
                  <a:srgbClr val="7F0055"/>
                </a:solidFill>
                <a:latin typeface="Consolas" panose="020B0609020204030204" pitchFamily="49" charset="0"/>
              </a:rPr>
              <a:t>public</a:t>
            </a:r>
            <a:r>
              <a:rPr lang="en-IN" altLang="en-US" b="1">
                <a:solidFill>
                  <a:srgbClr val="000000"/>
                </a:solidFill>
                <a:latin typeface="Consolas" panose="020B0609020204030204" pitchFamily="49" charset="0"/>
              </a:rPr>
              <a:t> </a:t>
            </a:r>
            <a:r>
              <a:rPr lang="en-IN" altLang="en-US" b="1">
                <a:solidFill>
                  <a:srgbClr val="7F0055"/>
                </a:solidFill>
                <a:latin typeface="Consolas" panose="020B0609020204030204" pitchFamily="49" charset="0"/>
              </a:rPr>
              <a:t>void</a:t>
            </a:r>
            <a:r>
              <a:rPr lang="en-IN" altLang="en-US" b="1">
                <a:solidFill>
                  <a:srgbClr val="000000"/>
                </a:solidFill>
                <a:latin typeface="Consolas" panose="020B0609020204030204" pitchFamily="49" charset="0"/>
              </a:rPr>
              <a:t> run() {</a:t>
            </a:r>
          </a:p>
          <a:p>
            <a:pPr marL="457200" lvl="1" indent="0">
              <a:buFontTx/>
              <a:buNone/>
            </a:pPr>
            <a:endParaRPr lang="en-IN" altLang="en-US">
              <a:latin typeface="Consolas" panose="020B0609020204030204" pitchFamily="49" charset="0"/>
            </a:endParaRPr>
          </a:p>
          <a:p>
            <a:pPr marL="457200" lvl="1" indent="0">
              <a:buFontTx/>
              <a:buNone/>
            </a:pPr>
            <a:r>
              <a:rPr lang="en-IN" altLang="en-US">
                <a:solidFill>
                  <a:srgbClr val="000000"/>
                </a:solidFill>
                <a:latin typeface="Consolas" panose="020B0609020204030204" pitchFamily="49" charset="0"/>
              </a:rPr>
              <a:t> </a:t>
            </a:r>
            <a:r>
              <a:rPr lang="en-IN" altLang="en-US" u="sng">
                <a:solidFill>
                  <a:srgbClr val="000000"/>
                </a:solidFill>
                <a:latin typeface="Consolas" panose="020B0609020204030204" pitchFamily="49" charset="0"/>
              </a:rPr>
              <a:t>System.</a:t>
            </a:r>
            <a:r>
              <a:rPr lang="en-IN" altLang="en-US" b="1" i="1" u="sng">
                <a:solidFill>
                  <a:srgbClr val="0000C0"/>
                </a:solidFill>
                <a:latin typeface="Consolas" panose="020B0609020204030204" pitchFamily="49" charset="0"/>
              </a:rPr>
              <a:t>out</a:t>
            </a:r>
            <a:r>
              <a:rPr lang="en-IN" altLang="en-US" b="1" i="1" u="sng">
                <a:solidFill>
                  <a:srgbClr val="000000"/>
                </a:solidFill>
                <a:latin typeface="Consolas" panose="020B0609020204030204" pitchFamily="49" charset="0"/>
              </a:rPr>
              <a:t>.println(</a:t>
            </a:r>
            <a:r>
              <a:rPr lang="en-IN" altLang="en-US" b="1" i="1" u="sng">
                <a:solidFill>
                  <a:srgbClr val="2A00FF"/>
                </a:solidFill>
                <a:latin typeface="Consolas" panose="020B0609020204030204" pitchFamily="49" charset="0"/>
              </a:rPr>
              <a:t>"Reading"</a:t>
            </a:r>
            <a:r>
              <a:rPr lang="en-IN" altLang="en-US" b="1" i="1" u="sng">
                <a:solidFill>
                  <a:srgbClr val="000000"/>
                </a:solidFill>
                <a:latin typeface="Consolas" panose="020B0609020204030204" pitchFamily="49" charset="0"/>
              </a:rPr>
              <a:t>);</a:t>
            </a:r>
          </a:p>
          <a:p>
            <a:pPr marL="457200" lvl="1" indent="0">
              <a:buFontTx/>
              <a:buNone/>
            </a:pPr>
            <a:endParaRPr lang="en-IN" altLang="en-US">
              <a:latin typeface="Consolas" panose="020B0609020204030204" pitchFamily="49" charset="0"/>
            </a:endParaRPr>
          </a:p>
          <a:p>
            <a:pPr marL="457200" lvl="1" indent="0">
              <a:buFontTx/>
              <a:buNone/>
            </a:pPr>
            <a:r>
              <a:rPr lang="en-IN" altLang="en-US">
                <a:solidFill>
                  <a:srgbClr val="000000"/>
                </a:solidFill>
                <a:latin typeface="Consolas" panose="020B0609020204030204" pitchFamily="49" charset="0"/>
              </a:rPr>
              <a:t>         </a:t>
            </a:r>
            <a:r>
              <a:rPr lang="en-IN" altLang="en-US" b="1">
                <a:solidFill>
                  <a:srgbClr val="7F0055"/>
                </a:solidFill>
                <a:latin typeface="Consolas" panose="020B0609020204030204" pitchFamily="49" charset="0"/>
              </a:rPr>
              <a:t>try</a:t>
            </a:r>
            <a:r>
              <a:rPr lang="en-IN" altLang="en-US" b="1">
                <a:solidFill>
                  <a:srgbClr val="000000"/>
                </a:solidFill>
                <a:latin typeface="Consolas" panose="020B0609020204030204" pitchFamily="49" charset="0"/>
              </a:rPr>
              <a:t> {</a:t>
            </a:r>
          </a:p>
          <a:p>
            <a:pPr marL="457200" lvl="1" indent="0">
              <a:buFontTx/>
              <a:buNone/>
            </a:pPr>
            <a:endParaRPr lang="en-IN" altLang="en-US">
              <a:latin typeface="Consolas" panose="020B0609020204030204" pitchFamily="49" charset="0"/>
            </a:endParaRPr>
          </a:p>
          <a:p>
            <a:pPr marL="457200" lvl="1" indent="0">
              <a:buFontTx/>
              <a:buNone/>
            </a:pPr>
            <a:r>
              <a:rPr lang="en-IN" altLang="en-US">
                <a:solidFill>
                  <a:srgbClr val="000000"/>
                </a:solidFill>
                <a:latin typeface="Consolas" panose="020B0609020204030204" pitchFamily="49" charset="0"/>
              </a:rPr>
              <a:t>             System.</a:t>
            </a:r>
            <a:r>
              <a:rPr lang="en-IN" altLang="en-US" b="1" i="1">
                <a:solidFill>
                  <a:srgbClr val="0000C0"/>
                </a:solidFill>
                <a:latin typeface="Consolas" panose="020B0609020204030204" pitchFamily="49" charset="0"/>
              </a:rPr>
              <a:t>in</a:t>
            </a:r>
            <a:r>
              <a:rPr lang="en-IN" altLang="en-US" b="1" i="1">
                <a:solidFill>
                  <a:srgbClr val="000000"/>
                </a:solidFill>
                <a:latin typeface="Consolas" panose="020B0609020204030204" pitchFamily="49" charset="0"/>
              </a:rPr>
              <a:t>.read( );</a:t>
            </a:r>
          </a:p>
          <a:p>
            <a:pPr marL="457200" lvl="1" indent="0">
              <a:buFontTx/>
              <a:buNone/>
            </a:pPr>
            <a:endParaRPr lang="en-IN" altLang="en-US">
              <a:latin typeface="Consolas" panose="020B0609020204030204" pitchFamily="49" charset="0"/>
            </a:endParaRPr>
          </a:p>
          <a:p>
            <a:pPr marL="457200" lvl="1" indent="0">
              <a:buFontTx/>
              <a:buNone/>
            </a:pPr>
            <a:r>
              <a:rPr lang="fr-FR" altLang="en-US">
                <a:solidFill>
                  <a:srgbClr val="000000"/>
                </a:solidFill>
                <a:latin typeface="Consolas" panose="020B0609020204030204" pitchFamily="49" charset="0"/>
              </a:rPr>
              <a:t>         } </a:t>
            </a:r>
            <a:r>
              <a:rPr lang="fr-FR" altLang="en-US" b="1">
                <a:solidFill>
                  <a:srgbClr val="7F0055"/>
                </a:solidFill>
                <a:latin typeface="Consolas" panose="020B0609020204030204" pitchFamily="49" charset="0"/>
              </a:rPr>
              <a:t>catch</a:t>
            </a:r>
            <a:r>
              <a:rPr lang="fr-FR" altLang="en-US" b="1">
                <a:solidFill>
                  <a:srgbClr val="000000"/>
                </a:solidFill>
                <a:latin typeface="Consolas" panose="020B0609020204030204" pitchFamily="49" charset="0"/>
              </a:rPr>
              <a:t> (java.io.IOException </a:t>
            </a:r>
            <a:r>
              <a:rPr lang="fr-FR" altLang="en-US" b="1">
                <a:solidFill>
                  <a:srgbClr val="6A3E3E"/>
                </a:solidFill>
                <a:latin typeface="Consolas" panose="020B0609020204030204" pitchFamily="49" charset="0"/>
              </a:rPr>
              <a:t>ex</a:t>
            </a:r>
            <a:r>
              <a:rPr lang="fr-FR" altLang="en-US" b="1">
                <a:solidFill>
                  <a:srgbClr val="000000"/>
                </a:solidFill>
                <a:latin typeface="Consolas" panose="020B0609020204030204" pitchFamily="49" charset="0"/>
              </a:rPr>
              <a:t>) </a:t>
            </a:r>
            <a:r>
              <a:rPr lang="fr-FR" altLang="en-US" b="1" u="sng">
                <a:solidFill>
                  <a:srgbClr val="000000"/>
                </a:solidFill>
                <a:latin typeface="Consolas" panose="020B0609020204030204" pitchFamily="49" charset="0"/>
              </a:rPr>
              <a:t>{</a:t>
            </a:r>
          </a:p>
          <a:p>
            <a:pPr marL="457200" lvl="1" indent="0">
              <a:buFontTx/>
              <a:buNone/>
            </a:pPr>
            <a:endParaRPr lang="en-IN" altLang="en-US">
              <a:latin typeface="Consolas" panose="020B0609020204030204" pitchFamily="49" charset="0"/>
            </a:endParaRPr>
          </a:p>
          <a:p>
            <a:pPr marL="457200" lvl="1" indent="0">
              <a:buFontTx/>
              <a:buNone/>
            </a:pPr>
            <a:r>
              <a:rPr lang="en-IN" altLang="en-US">
                <a:solidFill>
                  <a:srgbClr val="000000"/>
                </a:solidFill>
                <a:latin typeface="Consolas" panose="020B0609020204030204" pitchFamily="49" charset="0"/>
              </a:rPr>
              <a:t>            }</a:t>
            </a:r>
          </a:p>
          <a:p>
            <a:pPr marL="457200" lvl="1" indent="0">
              <a:buFontTx/>
              <a:buNone/>
            </a:pPr>
            <a:endParaRPr lang="en-IN" altLang="en-US">
              <a:latin typeface="Consolas" panose="020B0609020204030204" pitchFamily="49" charset="0"/>
            </a:endParaRPr>
          </a:p>
          <a:p>
            <a:pPr marL="457200" lvl="1" indent="0">
              <a:buFontTx/>
              <a:buNone/>
            </a:pPr>
            <a:r>
              <a:rPr lang="en-US" altLang="en-US">
                <a:solidFill>
                  <a:srgbClr val="000000"/>
                </a:solidFill>
                <a:latin typeface="Consolas" panose="020B0609020204030204" pitchFamily="49" charset="0"/>
              </a:rPr>
              <a:t>         </a:t>
            </a:r>
            <a:r>
              <a:rPr lang="en-US" altLang="en-US" u="sng">
                <a:solidFill>
                  <a:srgbClr val="000000"/>
                </a:solidFill>
                <a:latin typeface="Consolas" panose="020B0609020204030204" pitchFamily="49" charset="0"/>
              </a:rPr>
              <a:t>System.</a:t>
            </a:r>
            <a:r>
              <a:rPr lang="en-US" altLang="en-US" b="1" i="1" u="sng">
                <a:solidFill>
                  <a:srgbClr val="0000C0"/>
                </a:solidFill>
                <a:latin typeface="Consolas" panose="020B0609020204030204" pitchFamily="49" charset="0"/>
              </a:rPr>
              <a:t>out</a:t>
            </a:r>
            <a:r>
              <a:rPr lang="en-US" altLang="en-US" b="1" i="1" u="sng">
                <a:solidFill>
                  <a:srgbClr val="000000"/>
                </a:solidFill>
                <a:latin typeface="Consolas" panose="020B0609020204030204" pitchFamily="49" charset="0"/>
              </a:rPr>
              <a:t>.println(</a:t>
            </a:r>
            <a:r>
              <a:rPr lang="en-US" altLang="en-US" b="1" i="1" u="sng">
                <a:solidFill>
                  <a:srgbClr val="2A00FF"/>
                </a:solidFill>
                <a:latin typeface="Consolas" panose="020B0609020204030204" pitchFamily="49" charset="0"/>
              </a:rPr>
              <a:t>"Thread Finished."</a:t>
            </a:r>
            <a:r>
              <a:rPr lang="en-US" altLang="en-US" b="1" i="1" u="sng">
                <a:solidFill>
                  <a:srgbClr val="000000"/>
                </a:solidFill>
                <a:latin typeface="Consolas" panose="020B0609020204030204" pitchFamily="49" charset="0"/>
              </a:rPr>
              <a:t>);</a:t>
            </a:r>
          </a:p>
          <a:p>
            <a:pPr marL="457200" lvl="1" indent="0">
              <a:buFontTx/>
              <a:buNone/>
            </a:pPr>
            <a:r>
              <a:rPr lang="en-IN" altLang="en-US">
                <a:solidFill>
                  <a:srgbClr val="000000"/>
                </a:solidFill>
                <a:latin typeface="Consolas" panose="020B0609020204030204" pitchFamily="49" charset="0"/>
              </a:rPr>
              <a:t>     }</a:t>
            </a:r>
          </a:p>
          <a:p>
            <a:pPr marL="457200" lvl="1" indent="0">
              <a:buFontTx/>
              <a:buNone/>
            </a:pPr>
            <a:r>
              <a:rPr lang="en-IN" altLang="en-US">
                <a:solidFill>
                  <a:srgbClr val="000000"/>
                </a:solidFill>
                <a:latin typeface="Consolas" panose="020B0609020204030204" pitchFamily="49" charset="0"/>
              </a:rPr>
              <a:t>}</a:t>
            </a: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87C1F7BB-F696-72CC-8B7D-F34B220B9175}"/>
              </a:ext>
            </a:extLst>
          </p:cNvPr>
          <p:cNvSpPr>
            <a:spLocks noGrp="1" noChangeArrowheads="1"/>
          </p:cNvSpPr>
          <p:nvPr>
            <p:ph type="title"/>
          </p:nvPr>
        </p:nvSpPr>
        <p:spPr/>
        <p:txBody>
          <a:bodyPr/>
          <a:lstStyle/>
          <a:p>
            <a:pPr eaLnBrk="1" hangingPunct="1"/>
            <a:r>
              <a:rPr lang="en-US" altLang="en-US" sz="2800"/>
              <a:t>Joining Thread</a:t>
            </a:r>
          </a:p>
        </p:txBody>
      </p:sp>
      <p:sp>
        <p:nvSpPr>
          <p:cNvPr id="34819" name="Rectangle 3">
            <a:extLst>
              <a:ext uri="{FF2B5EF4-FFF2-40B4-BE49-F238E27FC236}">
                <a16:creationId xmlns:a16="http://schemas.microsoft.com/office/drawing/2014/main" id="{85F55163-3A58-818D-6B87-5914B87E76F6}"/>
              </a:ext>
            </a:extLst>
          </p:cNvPr>
          <p:cNvSpPr>
            <a:spLocks noGrp="1" noChangeArrowheads="1"/>
          </p:cNvSpPr>
          <p:nvPr>
            <p:ph type="body" idx="1"/>
          </p:nvPr>
        </p:nvSpPr>
        <p:spPr/>
        <p:txBody>
          <a:bodyPr/>
          <a:lstStyle/>
          <a:p>
            <a:pPr marL="457200" lvl="1" indent="0">
              <a:buFontTx/>
              <a:buNone/>
            </a:pPr>
            <a:r>
              <a:rPr lang="en-IN" altLang="en-US" sz="2000" b="1">
                <a:solidFill>
                  <a:srgbClr val="7F0055"/>
                </a:solidFill>
                <a:latin typeface="Consolas" panose="020B0609020204030204" pitchFamily="49" charset="0"/>
              </a:rPr>
              <a:t>public</a:t>
            </a:r>
            <a:r>
              <a:rPr lang="en-IN" altLang="en-US" sz="2000" b="1">
                <a:solidFill>
                  <a:srgbClr val="000000"/>
                </a:solidFill>
                <a:latin typeface="Consolas" panose="020B0609020204030204" pitchFamily="49" charset="0"/>
              </a:rPr>
              <a:t> </a:t>
            </a:r>
            <a:r>
              <a:rPr lang="en-IN" altLang="en-US" sz="2000" b="1">
                <a:solidFill>
                  <a:srgbClr val="7F0055"/>
                </a:solidFill>
                <a:latin typeface="Consolas" panose="020B0609020204030204" pitchFamily="49" charset="0"/>
              </a:rPr>
              <a:t>class</a:t>
            </a:r>
            <a:r>
              <a:rPr lang="en-IN" altLang="en-US" sz="2000" b="1">
                <a:solidFill>
                  <a:srgbClr val="000000"/>
                </a:solidFill>
                <a:latin typeface="Consolas" panose="020B0609020204030204" pitchFamily="49" charset="0"/>
              </a:rPr>
              <a:t> ParentThread {</a:t>
            </a:r>
          </a:p>
          <a:p>
            <a:pPr marL="457200" lvl="1" indent="0">
              <a:buFontTx/>
              <a:buNone/>
            </a:pPr>
            <a:endParaRPr lang="en-IN" altLang="en-US" sz="2000">
              <a:latin typeface="Consolas" panose="020B0609020204030204" pitchFamily="49" charset="0"/>
            </a:endParaRPr>
          </a:p>
          <a:p>
            <a:pPr marL="457200" lvl="1" indent="0">
              <a:buFontTx/>
              <a:buNone/>
            </a:pPr>
            <a:r>
              <a:rPr lang="en-US" altLang="en-US" sz="2000" b="1">
                <a:solidFill>
                  <a:srgbClr val="7F0055"/>
                </a:solidFill>
                <a:latin typeface="Consolas" panose="020B0609020204030204" pitchFamily="49" charset="0"/>
              </a:rPr>
              <a:t>public</a:t>
            </a:r>
            <a:r>
              <a:rPr lang="en-US" altLang="en-US" sz="2000" b="1">
                <a:solidFill>
                  <a:srgbClr val="000000"/>
                </a:solidFill>
                <a:latin typeface="Consolas" panose="020B0609020204030204" pitchFamily="49" charset="0"/>
              </a:rPr>
              <a:t> </a:t>
            </a:r>
            <a:r>
              <a:rPr lang="en-US" altLang="en-US" sz="2000" b="1">
                <a:solidFill>
                  <a:srgbClr val="7F0055"/>
                </a:solidFill>
                <a:latin typeface="Consolas" panose="020B0609020204030204" pitchFamily="49" charset="0"/>
              </a:rPr>
              <a:t>static</a:t>
            </a:r>
            <a:r>
              <a:rPr lang="en-US" altLang="en-US" sz="2000" b="1">
                <a:solidFill>
                  <a:srgbClr val="000000"/>
                </a:solidFill>
                <a:latin typeface="Consolas" panose="020B0609020204030204" pitchFamily="49" charset="0"/>
              </a:rPr>
              <a:t> </a:t>
            </a:r>
            <a:r>
              <a:rPr lang="en-US" altLang="en-US" sz="2000" b="1">
                <a:solidFill>
                  <a:srgbClr val="7F0055"/>
                </a:solidFill>
                <a:latin typeface="Consolas" panose="020B0609020204030204" pitchFamily="49" charset="0"/>
              </a:rPr>
              <a:t>void</a:t>
            </a:r>
            <a:r>
              <a:rPr lang="en-US" altLang="en-US" sz="2000" b="1">
                <a:solidFill>
                  <a:srgbClr val="000000"/>
                </a:solidFill>
                <a:latin typeface="Consolas" panose="020B0609020204030204" pitchFamily="49" charset="0"/>
              </a:rPr>
              <a:t> main(String[] </a:t>
            </a:r>
            <a:r>
              <a:rPr lang="en-US" altLang="en-US" sz="2000" b="1">
                <a:solidFill>
                  <a:srgbClr val="6A3E3E"/>
                </a:solidFill>
                <a:latin typeface="Consolas" panose="020B0609020204030204" pitchFamily="49" charset="0"/>
              </a:rPr>
              <a:t>args</a:t>
            </a:r>
            <a:r>
              <a:rPr lang="en-US" altLang="en-US" sz="2000" b="1">
                <a:solidFill>
                  <a:srgbClr val="000000"/>
                </a:solidFill>
                <a:latin typeface="Consolas" panose="020B0609020204030204" pitchFamily="49" charset="0"/>
              </a:rPr>
              <a:t>) {</a:t>
            </a:r>
          </a:p>
          <a:p>
            <a:pPr marL="457200" lvl="1" indent="0">
              <a:buFontTx/>
              <a:buNone/>
            </a:pPr>
            <a:endParaRPr lang="en-IN" altLang="en-US" sz="2000">
              <a:latin typeface="Consolas" panose="020B0609020204030204" pitchFamily="49" charset="0"/>
            </a:endParaRPr>
          </a:p>
          <a:p>
            <a:pPr marL="457200" lvl="1" indent="0">
              <a:buFontTx/>
              <a:buNone/>
            </a:pPr>
            <a:r>
              <a:rPr lang="en-IN" altLang="en-US" sz="2000" u="sng">
                <a:solidFill>
                  <a:srgbClr val="000000"/>
                </a:solidFill>
                <a:latin typeface="Consolas" panose="020B0609020204030204" pitchFamily="49" charset="0"/>
              </a:rPr>
              <a:t>System.</a:t>
            </a:r>
            <a:r>
              <a:rPr lang="en-IN" altLang="en-US" sz="2000" b="1" i="1" u="sng">
                <a:solidFill>
                  <a:srgbClr val="0000C0"/>
                </a:solidFill>
                <a:latin typeface="Consolas" panose="020B0609020204030204" pitchFamily="49" charset="0"/>
              </a:rPr>
              <a:t>out</a:t>
            </a:r>
            <a:r>
              <a:rPr lang="en-IN" altLang="en-US" sz="2000" b="1" i="1" u="sng">
                <a:solidFill>
                  <a:srgbClr val="000000"/>
                </a:solidFill>
                <a:latin typeface="Consolas" panose="020B0609020204030204" pitchFamily="49" charset="0"/>
              </a:rPr>
              <a:t>.println(</a:t>
            </a:r>
            <a:r>
              <a:rPr lang="en-IN" altLang="en-US" sz="2000" b="1" i="1" u="sng">
                <a:solidFill>
                  <a:srgbClr val="2A00FF"/>
                </a:solidFill>
                <a:latin typeface="Consolas" panose="020B0609020204030204" pitchFamily="49" charset="0"/>
              </a:rPr>
              <a:t>"Starting"</a:t>
            </a:r>
            <a:r>
              <a:rPr lang="en-IN" altLang="en-US" sz="2000" b="1" i="1" u="sng">
                <a:solidFill>
                  <a:srgbClr val="000000"/>
                </a:solidFill>
                <a:latin typeface="Consolas" panose="020B0609020204030204" pitchFamily="49" charset="0"/>
              </a:rPr>
              <a:t>);</a:t>
            </a:r>
          </a:p>
          <a:p>
            <a:pPr marL="457200" lvl="1" indent="0">
              <a:buFontTx/>
              <a:buNone/>
            </a:pPr>
            <a:endParaRPr lang="en-IN" altLang="en-US" sz="2000">
              <a:latin typeface="Consolas" panose="020B0609020204030204" pitchFamily="49" charset="0"/>
            </a:endParaRPr>
          </a:p>
          <a:p>
            <a:pPr marL="457200" lvl="1" indent="0">
              <a:buFontTx/>
              <a:buNone/>
            </a:pPr>
            <a:r>
              <a:rPr lang="en-IN" altLang="en-US" sz="2000">
                <a:solidFill>
                  <a:srgbClr val="000000"/>
                </a:solidFill>
                <a:latin typeface="Consolas" panose="020B0609020204030204" pitchFamily="49" charset="0"/>
              </a:rPr>
              <a:t>TaskForJoin </a:t>
            </a:r>
            <a:r>
              <a:rPr lang="en-IN" altLang="en-US" sz="2000">
                <a:solidFill>
                  <a:srgbClr val="6A3E3E"/>
                </a:solidFill>
                <a:latin typeface="Consolas" panose="020B0609020204030204" pitchFamily="49" charset="0"/>
              </a:rPr>
              <a:t>task</a:t>
            </a:r>
            <a:r>
              <a:rPr lang="en-IN" altLang="en-US" sz="2000">
                <a:solidFill>
                  <a:srgbClr val="000000"/>
                </a:solidFill>
                <a:latin typeface="Consolas" panose="020B0609020204030204" pitchFamily="49" charset="0"/>
              </a:rPr>
              <a:t> = </a:t>
            </a:r>
            <a:r>
              <a:rPr lang="en-IN" altLang="en-US" sz="2000" b="1">
                <a:solidFill>
                  <a:srgbClr val="7F0055"/>
                </a:solidFill>
                <a:latin typeface="Consolas" panose="020B0609020204030204" pitchFamily="49" charset="0"/>
              </a:rPr>
              <a:t>new</a:t>
            </a:r>
            <a:r>
              <a:rPr lang="en-IN" altLang="en-US" sz="2000" b="1">
                <a:solidFill>
                  <a:srgbClr val="000000"/>
                </a:solidFill>
                <a:latin typeface="Consolas" panose="020B0609020204030204" pitchFamily="49" charset="0"/>
              </a:rPr>
              <a:t> TaskForJoin();</a:t>
            </a:r>
          </a:p>
          <a:p>
            <a:pPr marL="457200" lvl="1" indent="0">
              <a:buFontTx/>
              <a:buNone/>
            </a:pPr>
            <a:endParaRPr lang="en-IN" altLang="en-US" sz="2000">
              <a:latin typeface="Consolas" panose="020B0609020204030204" pitchFamily="49" charset="0"/>
            </a:endParaRPr>
          </a:p>
          <a:p>
            <a:pPr marL="457200" lvl="1" indent="0">
              <a:buFontTx/>
              <a:buNone/>
            </a:pPr>
            <a:r>
              <a:rPr lang="en-US" altLang="en-US" sz="2000">
                <a:solidFill>
                  <a:srgbClr val="000000"/>
                </a:solidFill>
                <a:latin typeface="Consolas" panose="020B0609020204030204" pitchFamily="49" charset="0"/>
              </a:rPr>
              <a:t>Thread </a:t>
            </a:r>
            <a:r>
              <a:rPr lang="en-US" altLang="en-US" sz="2000">
                <a:solidFill>
                  <a:srgbClr val="6A3E3E"/>
                </a:solidFill>
                <a:latin typeface="Consolas" panose="020B0609020204030204" pitchFamily="49" charset="0"/>
              </a:rPr>
              <a:t>t</a:t>
            </a:r>
            <a:r>
              <a:rPr lang="en-US" altLang="en-US" sz="2000">
                <a:solidFill>
                  <a:srgbClr val="000000"/>
                </a:solidFill>
                <a:latin typeface="Consolas" panose="020B0609020204030204" pitchFamily="49" charset="0"/>
              </a:rPr>
              <a:t> = </a:t>
            </a:r>
            <a:r>
              <a:rPr lang="en-US" altLang="en-US" sz="2000" b="1">
                <a:solidFill>
                  <a:srgbClr val="7F0055"/>
                </a:solidFill>
                <a:latin typeface="Consolas" panose="020B0609020204030204" pitchFamily="49" charset="0"/>
              </a:rPr>
              <a:t>new</a:t>
            </a:r>
            <a:r>
              <a:rPr lang="en-US" altLang="en-US" sz="2000" b="1">
                <a:solidFill>
                  <a:srgbClr val="000000"/>
                </a:solidFill>
                <a:latin typeface="Consolas" panose="020B0609020204030204" pitchFamily="49" charset="0"/>
              </a:rPr>
              <a:t> Thread(</a:t>
            </a:r>
            <a:r>
              <a:rPr lang="en-US" altLang="en-US" sz="2000" b="1">
                <a:solidFill>
                  <a:srgbClr val="6A3E3E"/>
                </a:solidFill>
                <a:latin typeface="Consolas" panose="020B0609020204030204" pitchFamily="49" charset="0"/>
              </a:rPr>
              <a:t>task</a:t>
            </a:r>
            <a:r>
              <a:rPr lang="en-US" altLang="en-US" sz="2000" b="1">
                <a:solidFill>
                  <a:srgbClr val="000000"/>
                </a:solidFill>
                <a:latin typeface="Consolas" panose="020B0609020204030204" pitchFamily="49" charset="0"/>
              </a:rPr>
              <a:t>);</a:t>
            </a:r>
          </a:p>
          <a:p>
            <a:pPr marL="457200" lvl="1" indent="0">
              <a:buFontTx/>
              <a:buNone/>
            </a:pPr>
            <a:endParaRPr lang="en-IN" altLang="en-US" sz="2000">
              <a:latin typeface="Consolas" panose="020B0609020204030204" pitchFamily="49" charset="0"/>
            </a:endParaRPr>
          </a:p>
          <a:p>
            <a:pPr marL="457200" lvl="1" indent="0">
              <a:buFontTx/>
              <a:buNone/>
            </a:pPr>
            <a:r>
              <a:rPr lang="en-IN" altLang="en-US" sz="2000">
                <a:solidFill>
                  <a:srgbClr val="000000"/>
                </a:solidFill>
                <a:latin typeface="Consolas" panose="020B0609020204030204" pitchFamily="49" charset="0"/>
              </a:rPr>
              <a:t>        </a:t>
            </a:r>
            <a:r>
              <a:rPr lang="en-IN" altLang="en-US" sz="2000">
                <a:solidFill>
                  <a:srgbClr val="6A3E3E"/>
                </a:solidFill>
                <a:latin typeface="Consolas" panose="020B0609020204030204" pitchFamily="49" charset="0"/>
              </a:rPr>
              <a:t>t</a:t>
            </a:r>
            <a:r>
              <a:rPr lang="en-IN" altLang="en-US" sz="2000">
                <a:solidFill>
                  <a:srgbClr val="000000"/>
                </a:solidFill>
                <a:latin typeface="Consolas" panose="020B0609020204030204" pitchFamily="49" charset="0"/>
              </a:rPr>
              <a:t>.start( );</a:t>
            </a:r>
          </a:p>
          <a:p>
            <a:pPr marL="457200" lvl="1" indent="0">
              <a:buFontTx/>
              <a:buNone/>
            </a:pPr>
            <a:endParaRPr lang="en-IN" altLang="en-US" sz="2000">
              <a:latin typeface="Consolas" panose="020B0609020204030204" pitchFamily="49" charset="0"/>
            </a:endParaRPr>
          </a:p>
          <a:p>
            <a:pPr marL="457200" lvl="1" indent="0">
              <a:buFontTx/>
              <a:buNone/>
            </a:pPr>
            <a:r>
              <a:rPr lang="en-IN" altLang="en-US" sz="2000">
                <a:solidFill>
                  <a:srgbClr val="000000"/>
                </a:solidFill>
                <a:latin typeface="Consolas" panose="020B0609020204030204" pitchFamily="49" charset="0"/>
              </a:rPr>
              <a:t>        </a:t>
            </a:r>
            <a:r>
              <a:rPr lang="en-IN" altLang="en-US" sz="2000" u="sng">
                <a:solidFill>
                  <a:srgbClr val="000000"/>
                </a:solidFill>
                <a:latin typeface="Consolas" panose="020B0609020204030204" pitchFamily="49" charset="0"/>
              </a:rPr>
              <a:t>System.</a:t>
            </a:r>
            <a:r>
              <a:rPr lang="en-IN" altLang="en-US" sz="2000" b="1" i="1" u="sng">
                <a:solidFill>
                  <a:srgbClr val="0000C0"/>
                </a:solidFill>
                <a:latin typeface="Consolas" panose="020B0609020204030204" pitchFamily="49" charset="0"/>
              </a:rPr>
              <a:t>out</a:t>
            </a:r>
            <a:r>
              <a:rPr lang="en-IN" altLang="en-US" sz="2000" b="1" i="1" u="sng">
                <a:solidFill>
                  <a:srgbClr val="000000"/>
                </a:solidFill>
                <a:latin typeface="Consolas" panose="020B0609020204030204" pitchFamily="49" charset="0"/>
              </a:rPr>
              <a:t>.println(</a:t>
            </a:r>
            <a:r>
              <a:rPr lang="en-IN" altLang="en-US" sz="2000" b="1" i="1" u="sng">
                <a:solidFill>
                  <a:srgbClr val="2A00FF"/>
                </a:solidFill>
                <a:latin typeface="Consolas" panose="020B0609020204030204" pitchFamily="49" charset="0"/>
              </a:rPr>
              <a:t>"Joining"</a:t>
            </a:r>
            <a:r>
              <a:rPr lang="en-IN" altLang="en-US" sz="2000" b="1" i="1" u="sng">
                <a:solidFill>
                  <a:srgbClr val="000000"/>
                </a:solidFill>
                <a:latin typeface="Consolas" panose="020B0609020204030204" pitchFamily="49" charset="0"/>
              </a:rPr>
              <a:t>);</a:t>
            </a: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1B752EBF-D89E-B0C2-BE83-00B7A57688BC}"/>
              </a:ext>
            </a:extLst>
          </p:cNvPr>
          <p:cNvSpPr>
            <a:spLocks noGrp="1" noChangeArrowheads="1"/>
          </p:cNvSpPr>
          <p:nvPr>
            <p:ph type="title"/>
          </p:nvPr>
        </p:nvSpPr>
        <p:spPr/>
        <p:txBody>
          <a:bodyPr/>
          <a:lstStyle/>
          <a:p>
            <a:pPr eaLnBrk="1" hangingPunct="1"/>
            <a:r>
              <a:rPr lang="en-US" altLang="en-US" sz="2800"/>
              <a:t>Why threads</a:t>
            </a:r>
          </a:p>
        </p:txBody>
      </p:sp>
      <p:sp>
        <p:nvSpPr>
          <p:cNvPr id="5123" name="Rectangle 3">
            <a:extLst>
              <a:ext uri="{FF2B5EF4-FFF2-40B4-BE49-F238E27FC236}">
                <a16:creationId xmlns:a16="http://schemas.microsoft.com/office/drawing/2014/main" id="{0293E740-4FA3-8BFE-C24A-7E1044434EC9}"/>
              </a:ext>
            </a:extLst>
          </p:cNvPr>
          <p:cNvSpPr>
            <a:spLocks noGrp="1" noChangeArrowheads="1"/>
          </p:cNvSpPr>
          <p:nvPr>
            <p:ph idx="1"/>
          </p:nvPr>
        </p:nvSpPr>
        <p:spPr/>
        <p:txBody>
          <a:bodyPr/>
          <a:lstStyle/>
          <a:p>
            <a:pPr eaLnBrk="1" hangingPunct="1"/>
            <a:r>
              <a:rPr lang="en-US" altLang="en-US" sz="1800"/>
              <a:t>Need to handle concurrent processes</a:t>
            </a:r>
          </a:p>
          <a:p>
            <a:pPr eaLnBrk="1" hangingPunct="1"/>
            <a:r>
              <a:rPr lang="en-US" altLang="en-US" sz="1800"/>
              <a:t>Definition</a:t>
            </a:r>
          </a:p>
          <a:p>
            <a:pPr lvl="1" eaLnBrk="1" hangingPunct="1"/>
            <a:r>
              <a:rPr lang="en-US" altLang="en-US" sz="1800"/>
              <a:t>Single sequential flow of control within a program</a:t>
            </a:r>
          </a:p>
          <a:p>
            <a:pPr eaLnBrk="1" hangingPunct="1"/>
            <a:r>
              <a:rPr lang="en-US" altLang="en-US" sz="1800"/>
              <a:t>Threads are like a  processes executed by a program</a:t>
            </a:r>
          </a:p>
          <a:p>
            <a:pPr eaLnBrk="1" hangingPunct="1"/>
            <a:r>
              <a:rPr lang="en-US" altLang="en-US" sz="1800"/>
              <a:t>Example:</a:t>
            </a:r>
          </a:p>
          <a:p>
            <a:pPr lvl="1" eaLnBrk="1" hangingPunct="1"/>
            <a:r>
              <a:rPr lang="en-US" altLang="en-US" sz="1800"/>
              <a:t>Operating System</a:t>
            </a:r>
          </a:p>
          <a:p>
            <a:pPr lvl="1" eaLnBrk="1" hangingPunct="1"/>
            <a:r>
              <a:rPr lang="en-US" altLang="en-US" sz="1800"/>
              <a:t>HotJava web browser</a:t>
            </a:r>
          </a:p>
          <a:p>
            <a:pPr lvl="1" eaLnBrk="1" hangingPunct="1"/>
            <a:endParaRPr lang="en-US" altLang="en-US" sz="1800"/>
          </a:p>
          <a:p>
            <a:pPr eaLnBrk="1" hangingPunct="1"/>
            <a:endParaRPr lang="en-US" altLang="en-US" sz="1800"/>
          </a:p>
        </p:txBody>
      </p:sp>
      <p:pic>
        <p:nvPicPr>
          <p:cNvPr id="5124" name="Picture 4">
            <a:extLst>
              <a:ext uri="{FF2B5EF4-FFF2-40B4-BE49-F238E27FC236}">
                <a16:creationId xmlns:a16="http://schemas.microsoft.com/office/drawing/2014/main" id="{57F6173E-8C9A-4729-DA8E-65DFCE1A5F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429000"/>
            <a:ext cx="5514975"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D1210518-709E-3F70-B297-9CC2BCFFD73A}"/>
              </a:ext>
            </a:extLst>
          </p:cNvPr>
          <p:cNvSpPr>
            <a:spLocks noGrp="1" noChangeArrowheads="1"/>
          </p:cNvSpPr>
          <p:nvPr>
            <p:ph type="title"/>
          </p:nvPr>
        </p:nvSpPr>
        <p:spPr/>
        <p:txBody>
          <a:bodyPr/>
          <a:lstStyle/>
          <a:p>
            <a:r>
              <a:rPr lang="en-US" altLang="en-US"/>
              <a:t>Joining Thread</a:t>
            </a:r>
            <a:endParaRPr lang="en-IN" altLang="en-US"/>
          </a:p>
        </p:txBody>
      </p:sp>
      <p:sp>
        <p:nvSpPr>
          <p:cNvPr id="35843" name="Content Placeholder 2">
            <a:extLst>
              <a:ext uri="{FF2B5EF4-FFF2-40B4-BE49-F238E27FC236}">
                <a16:creationId xmlns:a16="http://schemas.microsoft.com/office/drawing/2014/main" id="{BC3A122C-996F-58DF-6BA7-927FA4B7DAE8}"/>
              </a:ext>
            </a:extLst>
          </p:cNvPr>
          <p:cNvSpPr>
            <a:spLocks noGrp="1" noChangeArrowheads="1"/>
          </p:cNvSpPr>
          <p:nvPr>
            <p:ph idx="1"/>
          </p:nvPr>
        </p:nvSpPr>
        <p:spPr/>
        <p:txBody>
          <a:bodyPr/>
          <a:lstStyle/>
          <a:p>
            <a:pPr marL="857250" lvl="2" indent="0">
              <a:buFontTx/>
              <a:buNone/>
            </a:pPr>
            <a:r>
              <a:rPr lang="en-IN" altLang="en-US" sz="1800">
                <a:solidFill>
                  <a:srgbClr val="000000"/>
                </a:solidFill>
                <a:latin typeface="Consolas" panose="020B0609020204030204" pitchFamily="49" charset="0"/>
              </a:rPr>
              <a:t>        </a:t>
            </a:r>
            <a:r>
              <a:rPr lang="en-IN" altLang="en-US" sz="1800" b="1">
                <a:solidFill>
                  <a:srgbClr val="7F0055"/>
                </a:solidFill>
                <a:latin typeface="Consolas" panose="020B0609020204030204" pitchFamily="49" charset="0"/>
              </a:rPr>
              <a:t>try</a:t>
            </a:r>
            <a:r>
              <a:rPr lang="en-IN" altLang="en-US" sz="1800" b="1">
                <a:solidFill>
                  <a:srgbClr val="000000"/>
                </a:solidFill>
                <a:latin typeface="Consolas" panose="020B0609020204030204" pitchFamily="49" charset="0"/>
              </a:rPr>
              <a:t> {</a:t>
            </a:r>
          </a:p>
          <a:p>
            <a:pPr marL="857250" lvl="2" indent="0">
              <a:buFontTx/>
              <a:buNone/>
            </a:pPr>
            <a:endParaRPr lang="en-IN" altLang="en-US" sz="1800">
              <a:latin typeface="Consolas" panose="020B0609020204030204" pitchFamily="49" charset="0"/>
            </a:endParaRPr>
          </a:p>
          <a:p>
            <a:pPr marL="857250" lvl="2" indent="0">
              <a:buFontTx/>
              <a:buNone/>
            </a:pPr>
            <a:r>
              <a:rPr lang="en-IN" altLang="en-US" sz="1800">
                <a:solidFill>
                  <a:srgbClr val="000000"/>
                </a:solidFill>
                <a:latin typeface="Consolas" panose="020B0609020204030204" pitchFamily="49" charset="0"/>
              </a:rPr>
              <a:t>            </a:t>
            </a:r>
            <a:r>
              <a:rPr lang="en-IN" altLang="en-US" sz="1800">
                <a:solidFill>
                  <a:srgbClr val="6A3E3E"/>
                </a:solidFill>
                <a:latin typeface="Consolas" panose="020B0609020204030204" pitchFamily="49" charset="0"/>
              </a:rPr>
              <a:t>t</a:t>
            </a:r>
            <a:r>
              <a:rPr lang="en-IN" altLang="en-US" sz="1800">
                <a:solidFill>
                  <a:srgbClr val="000000"/>
                </a:solidFill>
                <a:latin typeface="Consolas" panose="020B0609020204030204" pitchFamily="49" charset="0"/>
              </a:rPr>
              <a:t>.join( );</a:t>
            </a:r>
          </a:p>
          <a:p>
            <a:pPr marL="857250" lvl="2" indent="0">
              <a:buFontTx/>
              <a:buNone/>
            </a:pPr>
            <a:endParaRPr lang="en-IN" altLang="en-US" sz="1800">
              <a:latin typeface="Consolas" panose="020B0609020204030204" pitchFamily="49" charset="0"/>
            </a:endParaRPr>
          </a:p>
          <a:p>
            <a:pPr marL="857250" lvl="2" indent="0">
              <a:buFontTx/>
              <a:buNone/>
            </a:pPr>
            <a:r>
              <a:rPr lang="en-IN" altLang="en-US" sz="1800">
                <a:solidFill>
                  <a:srgbClr val="000000"/>
                </a:solidFill>
                <a:latin typeface="Consolas" panose="020B0609020204030204" pitchFamily="49" charset="0"/>
              </a:rPr>
              <a:t>        } </a:t>
            </a:r>
            <a:r>
              <a:rPr lang="en-IN" altLang="en-US" sz="1800" b="1">
                <a:solidFill>
                  <a:srgbClr val="7F0055"/>
                </a:solidFill>
                <a:latin typeface="Consolas" panose="020B0609020204030204" pitchFamily="49" charset="0"/>
              </a:rPr>
              <a:t>catch</a:t>
            </a:r>
            <a:r>
              <a:rPr lang="en-IN" altLang="en-US" sz="1800" b="1">
                <a:solidFill>
                  <a:srgbClr val="000000"/>
                </a:solidFill>
                <a:latin typeface="Consolas" panose="020B0609020204030204" pitchFamily="49" charset="0"/>
              </a:rPr>
              <a:t> (</a:t>
            </a:r>
            <a:r>
              <a:rPr lang="en-IN" altLang="en-US" sz="1800" b="1" u="sng">
                <a:solidFill>
                  <a:srgbClr val="000000"/>
                </a:solidFill>
                <a:latin typeface="Consolas" panose="020B0609020204030204" pitchFamily="49" charset="0"/>
              </a:rPr>
              <a:t>InterruptedException </a:t>
            </a:r>
            <a:r>
              <a:rPr lang="en-IN" altLang="en-US" sz="1800" b="1" u="sng">
                <a:solidFill>
                  <a:srgbClr val="6A3E3E"/>
                </a:solidFill>
                <a:latin typeface="Consolas" panose="020B0609020204030204" pitchFamily="49" charset="0"/>
              </a:rPr>
              <a:t>ex</a:t>
            </a:r>
            <a:r>
              <a:rPr lang="en-IN" altLang="en-US" sz="1800" b="1" u="sng">
                <a:solidFill>
                  <a:srgbClr val="000000"/>
                </a:solidFill>
                <a:latin typeface="Consolas" panose="020B0609020204030204" pitchFamily="49" charset="0"/>
              </a:rPr>
              <a:t>) {</a:t>
            </a:r>
          </a:p>
          <a:p>
            <a:pPr marL="857250" lvl="2" indent="0">
              <a:buFontTx/>
              <a:buNone/>
            </a:pPr>
            <a:endParaRPr lang="en-IN" altLang="en-US" sz="1800">
              <a:latin typeface="Consolas" panose="020B0609020204030204" pitchFamily="49" charset="0"/>
            </a:endParaRPr>
          </a:p>
          <a:p>
            <a:pPr marL="857250" lvl="2" indent="0">
              <a:buFontTx/>
              <a:buNone/>
            </a:pPr>
            <a:r>
              <a:rPr lang="en-IN" altLang="en-US" sz="1800">
                <a:solidFill>
                  <a:srgbClr val="000000"/>
                </a:solidFill>
                <a:latin typeface="Consolas" panose="020B0609020204030204" pitchFamily="49" charset="0"/>
              </a:rPr>
              <a:t>             </a:t>
            </a:r>
            <a:r>
              <a:rPr lang="en-IN" altLang="en-US" sz="1800">
                <a:solidFill>
                  <a:srgbClr val="6A3E3E"/>
                </a:solidFill>
                <a:latin typeface="Consolas" panose="020B0609020204030204" pitchFamily="49" charset="0"/>
              </a:rPr>
              <a:t>ex</a:t>
            </a:r>
            <a:r>
              <a:rPr lang="en-IN" altLang="en-US" sz="1800">
                <a:solidFill>
                  <a:srgbClr val="000000"/>
                </a:solidFill>
                <a:latin typeface="Consolas" panose="020B0609020204030204" pitchFamily="49" charset="0"/>
              </a:rPr>
              <a:t>.printStackTrace();</a:t>
            </a:r>
          </a:p>
          <a:p>
            <a:pPr marL="857250" lvl="2" indent="0">
              <a:buFontTx/>
              <a:buNone/>
            </a:pPr>
            <a:endParaRPr lang="en-IN" altLang="en-US" sz="1800">
              <a:latin typeface="Consolas" panose="020B0609020204030204" pitchFamily="49" charset="0"/>
            </a:endParaRPr>
          </a:p>
          <a:p>
            <a:pPr marL="857250" lvl="2" indent="0">
              <a:buFontTx/>
              <a:buNone/>
            </a:pPr>
            <a:r>
              <a:rPr lang="en-IN" altLang="en-US" sz="1800">
                <a:solidFill>
                  <a:srgbClr val="000000"/>
                </a:solidFill>
                <a:latin typeface="Consolas" panose="020B0609020204030204" pitchFamily="49" charset="0"/>
              </a:rPr>
              <a:t>        }</a:t>
            </a:r>
          </a:p>
          <a:p>
            <a:pPr marL="857250" lvl="2" indent="0">
              <a:buFontTx/>
              <a:buNone/>
            </a:pPr>
            <a:endParaRPr lang="en-IN" altLang="en-US" sz="1800">
              <a:latin typeface="Consolas" panose="020B0609020204030204" pitchFamily="49" charset="0"/>
            </a:endParaRPr>
          </a:p>
          <a:p>
            <a:pPr marL="857250" lvl="2" indent="0">
              <a:buFontTx/>
              <a:buNone/>
            </a:pPr>
            <a:r>
              <a:rPr lang="en-US" altLang="en-US" sz="1800">
                <a:solidFill>
                  <a:srgbClr val="000000"/>
                </a:solidFill>
                <a:latin typeface="Consolas" panose="020B0609020204030204" pitchFamily="49" charset="0"/>
              </a:rPr>
              <a:t>        </a:t>
            </a:r>
            <a:r>
              <a:rPr lang="en-US" altLang="en-US" sz="1800" u="sng">
                <a:solidFill>
                  <a:srgbClr val="000000"/>
                </a:solidFill>
                <a:latin typeface="Consolas" panose="020B0609020204030204" pitchFamily="49" charset="0"/>
              </a:rPr>
              <a:t>System.</a:t>
            </a:r>
            <a:r>
              <a:rPr lang="en-US" altLang="en-US" sz="1800" b="1" i="1" u="sng">
                <a:solidFill>
                  <a:srgbClr val="0000C0"/>
                </a:solidFill>
                <a:latin typeface="Consolas" panose="020B0609020204030204" pitchFamily="49" charset="0"/>
              </a:rPr>
              <a:t>out</a:t>
            </a:r>
            <a:r>
              <a:rPr lang="en-US" altLang="en-US" sz="1800" b="1" i="1" u="sng">
                <a:solidFill>
                  <a:srgbClr val="000000"/>
                </a:solidFill>
                <a:latin typeface="Consolas" panose="020B0609020204030204" pitchFamily="49" charset="0"/>
              </a:rPr>
              <a:t>.println(</a:t>
            </a:r>
            <a:r>
              <a:rPr lang="en-US" altLang="en-US" sz="1800" b="1" i="1" u="sng">
                <a:solidFill>
                  <a:srgbClr val="2A00FF"/>
                </a:solidFill>
                <a:latin typeface="Consolas" panose="020B0609020204030204" pitchFamily="49" charset="0"/>
              </a:rPr>
              <a:t>"Main Finished."</a:t>
            </a:r>
            <a:r>
              <a:rPr lang="en-US" altLang="en-US" sz="1800" b="1" i="1" u="sng">
                <a:solidFill>
                  <a:srgbClr val="000000"/>
                </a:solidFill>
                <a:latin typeface="Consolas" panose="020B0609020204030204" pitchFamily="49" charset="0"/>
              </a:rPr>
              <a:t>);</a:t>
            </a:r>
          </a:p>
          <a:p>
            <a:pPr marL="857250" lvl="2" indent="0">
              <a:buFontTx/>
              <a:buNone/>
            </a:pPr>
            <a:endParaRPr lang="en-IN" altLang="en-US" sz="1800">
              <a:latin typeface="Consolas" panose="020B0609020204030204" pitchFamily="49" charset="0"/>
            </a:endParaRPr>
          </a:p>
          <a:p>
            <a:pPr marL="857250" lvl="2" indent="0">
              <a:buFontTx/>
              <a:buNone/>
            </a:pPr>
            <a:r>
              <a:rPr lang="en-IN" altLang="en-US" sz="1800">
                <a:solidFill>
                  <a:srgbClr val="000000"/>
                </a:solidFill>
                <a:latin typeface="Consolas" panose="020B0609020204030204" pitchFamily="49" charset="0"/>
              </a:rPr>
              <a:t>}</a:t>
            </a:r>
          </a:p>
          <a:p>
            <a:pPr marL="857250" lvl="2" indent="0">
              <a:buFontTx/>
              <a:buNone/>
            </a:pPr>
            <a:endParaRPr lang="en-IN" altLang="en-US" sz="1800">
              <a:latin typeface="Consolas" panose="020B0609020204030204" pitchFamily="49" charset="0"/>
            </a:endParaRPr>
          </a:p>
          <a:p>
            <a:pPr marL="857250" lvl="2" indent="0">
              <a:buFontTx/>
              <a:buNone/>
            </a:pPr>
            <a:r>
              <a:rPr lang="en-IN" altLang="en-US" sz="1800">
                <a:solidFill>
                  <a:srgbClr val="000000"/>
                </a:solidFill>
                <a:latin typeface="Consolas" panose="020B0609020204030204" pitchFamily="49" charset="0"/>
              </a:rPr>
              <a:t>}</a:t>
            </a:r>
          </a:p>
          <a:p>
            <a:pPr marL="857250" lvl="2" indent="0" eaLnBrk="1" hangingPunct="1">
              <a:lnSpc>
                <a:spcPct val="80000"/>
              </a:lnSpc>
              <a:buFontTx/>
              <a:buNone/>
            </a:pPr>
            <a:endParaRPr lang="en-US" altLang="en-US" sz="1800">
              <a:latin typeface="Courier New" panose="02070309020205020404" pitchFamily="49" charset="0"/>
            </a:endParaRPr>
          </a:p>
          <a:p>
            <a:pPr marL="857250" lvl="2" indent="0" eaLnBrk="1" hangingPunct="1">
              <a:lnSpc>
                <a:spcPct val="80000"/>
              </a:lnSpc>
              <a:buFontTx/>
              <a:buNone/>
            </a:pPr>
            <a:endParaRPr lang="en-US" altLang="en-US" sz="1800"/>
          </a:p>
          <a:p>
            <a:pPr lvl="1"/>
            <a:endParaRPr lang="en-IN" altLang="en-US" sz="1800"/>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4768E345-4EB8-DCFA-801D-3560CC488F2A}"/>
              </a:ext>
            </a:extLst>
          </p:cNvPr>
          <p:cNvSpPr>
            <a:spLocks noGrp="1" noChangeArrowheads="1"/>
          </p:cNvSpPr>
          <p:nvPr>
            <p:ph type="title"/>
          </p:nvPr>
        </p:nvSpPr>
        <p:spPr>
          <a:xfrm>
            <a:off x="533400" y="457200"/>
            <a:ext cx="8229600" cy="304800"/>
          </a:xfrm>
        </p:spPr>
        <p:txBody>
          <a:bodyPr/>
          <a:lstStyle/>
          <a:p>
            <a:pPr eaLnBrk="1" hangingPunct="1"/>
            <a:r>
              <a:rPr lang="en-US" altLang="en-US" sz="2000"/>
              <a:t>Synchronizing Code</a:t>
            </a:r>
          </a:p>
        </p:txBody>
      </p:sp>
      <p:sp>
        <p:nvSpPr>
          <p:cNvPr id="36867" name="Rectangle 3">
            <a:extLst>
              <a:ext uri="{FF2B5EF4-FFF2-40B4-BE49-F238E27FC236}">
                <a16:creationId xmlns:a16="http://schemas.microsoft.com/office/drawing/2014/main" id="{0DACB844-1C74-AD49-1F65-8E1B527915C1}"/>
              </a:ext>
            </a:extLst>
          </p:cNvPr>
          <p:cNvSpPr>
            <a:spLocks noGrp="1" noChangeArrowheads="1"/>
          </p:cNvSpPr>
          <p:nvPr>
            <p:ph type="body" idx="1"/>
          </p:nvPr>
        </p:nvSpPr>
        <p:spPr>
          <a:xfrm>
            <a:off x="457200" y="1143000"/>
            <a:ext cx="8229600" cy="4983163"/>
          </a:xfrm>
        </p:spPr>
        <p:txBody>
          <a:bodyPr/>
          <a:lstStyle/>
          <a:p>
            <a:pPr eaLnBrk="1" hangingPunct="1"/>
            <a:r>
              <a:rPr lang="en-US" altLang="en-US" sz="1600"/>
              <a:t>Threads can share resources.</a:t>
            </a:r>
          </a:p>
          <a:p>
            <a:pPr eaLnBrk="1" hangingPunct="1"/>
            <a:endParaRPr lang="en-US" altLang="en-US" sz="1600"/>
          </a:p>
          <a:p>
            <a:pPr eaLnBrk="1" hangingPunct="1"/>
            <a:r>
              <a:rPr lang="en-US" altLang="en-US" sz="1600"/>
              <a:t>Sometimes it is desirable that only one thread at a time has access to a shared resource. </a:t>
            </a:r>
          </a:p>
          <a:p>
            <a:pPr eaLnBrk="1" hangingPunct="1">
              <a:spcAft>
                <a:spcPts val="300"/>
              </a:spcAft>
            </a:pPr>
            <a:endParaRPr lang="en-US" altLang="en-US" sz="1600"/>
          </a:p>
          <a:p>
            <a:pPr eaLnBrk="1" hangingPunct="1">
              <a:spcAft>
                <a:spcPts val="300"/>
              </a:spcAft>
            </a:pPr>
            <a:r>
              <a:rPr lang="en-US" altLang="en-US" sz="1600"/>
              <a:t>Achieved by using the keyword: </a:t>
            </a:r>
            <a:r>
              <a:rPr lang="en-US" altLang="en-US" sz="1600">
                <a:latin typeface="Courier New" panose="02070309020205020404" pitchFamily="49" charset="0"/>
              </a:rPr>
              <a:t>synchronized, </a:t>
            </a:r>
            <a:r>
              <a:rPr lang="en-US" altLang="en-US" sz="1600"/>
              <a:t>Only </a:t>
            </a:r>
            <a:r>
              <a:rPr lang="en-US" altLang="en-US" sz="1600" i="1"/>
              <a:t>methods </a:t>
            </a:r>
            <a:r>
              <a:rPr lang="en-US" altLang="en-US" sz="1600"/>
              <a:t>can be synchronized, not variables.</a:t>
            </a:r>
          </a:p>
          <a:p>
            <a:pPr eaLnBrk="1" hangingPunct="1">
              <a:spcAft>
                <a:spcPts val="300"/>
              </a:spcAft>
            </a:pPr>
            <a:endParaRPr lang="en-US" altLang="en-US" sz="1600">
              <a:latin typeface="Courier New" panose="02070309020205020404" pitchFamily="49" charset="0"/>
            </a:endParaRPr>
          </a:p>
          <a:p>
            <a:pPr eaLnBrk="1" hangingPunct="1">
              <a:spcAft>
                <a:spcPts val="300"/>
              </a:spcAft>
            </a:pPr>
            <a:r>
              <a:rPr lang="en-US" altLang="en-US" sz="1600"/>
              <a:t>Protects access to code, not to data</a:t>
            </a:r>
          </a:p>
          <a:p>
            <a:pPr lvl="1" eaLnBrk="1" hangingPunct="1">
              <a:spcAft>
                <a:spcPts val="300"/>
              </a:spcAft>
            </a:pPr>
            <a:r>
              <a:rPr lang="en-US" altLang="en-US"/>
              <a:t>Make data members private</a:t>
            </a:r>
          </a:p>
          <a:p>
            <a:pPr lvl="1" eaLnBrk="1" hangingPunct="1">
              <a:spcAft>
                <a:spcPts val="300"/>
              </a:spcAft>
            </a:pPr>
            <a:r>
              <a:rPr lang="en-US" altLang="en-US"/>
              <a:t>Synchronize accessor methods</a:t>
            </a:r>
          </a:p>
          <a:p>
            <a:pPr eaLnBrk="1" hangingPunct="1">
              <a:spcAft>
                <a:spcPts val="300"/>
              </a:spcAft>
            </a:pPr>
            <a:endParaRPr lang="en-US" altLang="en-US" sz="1600"/>
          </a:p>
          <a:p>
            <a:pPr eaLnBrk="1" hangingPunct="1"/>
            <a:r>
              <a:rPr lang="en-US" altLang="en-US" sz="1600"/>
              <a:t>A lock can be associated with a shared resource. Threads gain access to a shared resource by first acquiring the lock associated with the resource.</a:t>
            </a:r>
          </a:p>
          <a:p>
            <a:pPr eaLnBrk="1" hangingPunct="1"/>
            <a:endParaRPr lang="en-US" altLang="en-US" sz="1600"/>
          </a:p>
          <a:p>
            <a:pPr eaLnBrk="1" hangingPunct="1"/>
            <a:r>
              <a:rPr lang="en-US" altLang="en-US" sz="1600"/>
              <a:t>one thread can hold the lock and thereby have access to the shared resource. </a:t>
            </a:r>
          </a:p>
          <a:p>
            <a:pPr lvl="1" eaLnBrk="1" hangingPunct="1"/>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84C40D57-7F12-C795-A86F-F454444F28FD}"/>
              </a:ext>
            </a:extLst>
          </p:cNvPr>
          <p:cNvSpPr>
            <a:spLocks noGrp="1" noChangeArrowheads="1"/>
          </p:cNvSpPr>
          <p:nvPr>
            <p:ph type="title"/>
          </p:nvPr>
        </p:nvSpPr>
        <p:spPr/>
        <p:txBody>
          <a:bodyPr/>
          <a:lstStyle/>
          <a:p>
            <a:r>
              <a:rPr lang="en-US" altLang="en-US"/>
              <a:t>Synchronizing Code</a:t>
            </a:r>
            <a:endParaRPr lang="en-IN" altLang="en-US"/>
          </a:p>
        </p:txBody>
      </p:sp>
      <p:pic>
        <p:nvPicPr>
          <p:cNvPr id="38915" name="Content Placeholder 5" descr="Diagram&#10;&#10;Description automatically generated with medium confidence">
            <a:extLst>
              <a:ext uri="{FF2B5EF4-FFF2-40B4-BE49-F238E27FC236}">
                <a16:creationId xmlns:a16="http://schemas.microsoft.com/office/drawing/2014/main" id="{5B36844C-E41E-17A8-518A-C1607ABD627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914400" y="838200"/>
            <a:ext cx="7315200" cy="5257800"/>
          </a:xfrm>
        </p:spPr>
      </p:pic>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6178D30F-7904-7B6E-A13B-2B7E501B0A77}"/>
              </a:ext>
            </a:extLst>
          </p:cNvPr>
          <p:cNvSpPr>
            <a:spLocks noGrp="1" noChangeArrowheads="1"/>
          </p:cNvSpPr>
          <p:nvPr>
            <p:ph type="title"/>
          </p:nvPr>
        </p:nvSpPr>
        <p:spPr>
          <a:xfrm>
            <a:off x="457200" y="274638"/>
            <a:ext cx="8229600" cy="165100"/>
          </a:xfrm>
        </p:spPr>
        <p:txBody>
          <a:bodyPr/>
          <a:lstStyle/>
          <a:p>
            <a:pPr eaLnBrk="1" hangingPunct="1"/>
            <a:r>
              <a:rPr lang="en-US" altLang="en-US" sz="2000"/>
              <a:t>Synchronizing Code</a:t>
            </a:r>
          </a:p>
        </p:txBody>
      </p:sp>
      <p:sp>
        <p:nvSpPr>
          <p:cNvPr id="39939" name="Rectangle 3">
            <a:extLst>
              <a:ext uri="{FF2B5EF4-FFF2-40B4-BE49-F238E27FC236}">
                <a16:creationId xmlns:a16="http://schemas.microsoft.com/office/drawing/2014/main" id="{48BEB2D0-9BA6-D6D1-1C1B-13D1B6D133F0}"/>
              </a:ext>
            </a:extLst>
          </p:cNvPr>
          <p:cNvSpPr>
            <a:spLocks noGrp="1" noChangeArrowheads="1"/>
          </p:cNvSpPr>
          <p:nvPr>
            <p:ph type="body" idx="1"/>
          </p:nvPr>
        </p:nvSpPr>
        <p:spPr>
          <a:xfrm>
            <a:off x="457200" y="1066800"/>
            <a:ext cx="8229600" cy="5059363"/>
          </a:xfrm>
        </p:spPr>
        <p:txBody>
          <a:bodyPr/>
          <a:lstStyle/>
          <a:p>
            <a:pPr eaLnBrk="1" hangingPunct="1">
              <a:lnSpc>
                <a:spcPct val="90000"/>
              </a:lnSpc>
            </a:pPr>
            <a:r>
              <a:rPr lang="en-US" altLang="en-US" sz="1800"/>
              <a:t>A class can have both synchronized and no synchronized methods.</a:t>
            </a:r>
          </a:p>
          <a:p>
            <a:pPr eaLnBrk="1" hangingPunct="1">
              <a:lnSpc>
                <a:spcPct val="90000"/>
              </a:lnSpc>
            </a:pPr>
            <a:endParaRPr lang="en-US" altLang="en-US" sz="1800"/>
          </a:p>
          <a:p>
            <a:pPr eaLnBrk="1" hangingPunct="1">
              <a:lnSpc>
                <a:spcPct val="90000"/>
              </a:lnSpc>
            </a:pPr>
            <a:r>
              <a:rPr lang="en-US" altLang="en-US" sz="1800"/>
              <a:t>If a class has both synchronized and nonsynchronized methods, </a:t>
            </a:r>
            <a:r>
              <a:rPr lang="en-US" altLang="en-US" sz="1800" i="1"/>
              <a:t>multiple threads can still access the nonsynchronized methods </a:t>
            </a:r>
            <a:r>
              <a:rPr lang="en-US" altLang="en-US" sz="1800"/>
              <a:t>of the class! </a:t>
            </a:r>
          </a:p>
          <a:p>
            <a:pPr eaLnBrk="1" hangingPunct="1">
              <a:lnSpc>
                <a:spcPct val="90000"/>
              </a:lnSpc>
            </a:pPr>
            <a:endParaRPr lang="en-US" altLang="en-US" sz="1800"/>
          </a:p>
          <a:p>
            <a:pPr eaLnBrk="1" hangingPunct="1">
              <a:lnSpc>
                <a:spcPct val="90000"/>
              </a:lnSpc>
            </a:pPr>
            <a:r>
              <a:rPr lang="en-US" altLang="en-US" sz="1800" i="1"/>
              <a:t>A thread can acquire more than one lock. </a:t>
            </a:r>
          </a:p>
          <a:p>
            <a:pPr eaLnBrk="1" hangingPunct="1">
              <a:lnSpc>
                <a:spcPct val="90000"/>
              </a:lnSpc>
            </a:pPr>
            <a:endParaRPr lang="en-US" altLang="en-US" sz="1800"/>
          </a:p>
          <a:p>
            <a:pPr eaLnBrk="1" hangingPunct="1">
              <a:lnSpc>
                <a:spcPct val="90000"/>
              </a:lnSpc>
            </a:pPr>
            <a:r>
              <a:rPr lang="en-US" altLang="en-US" sz="1800"/>
              <a:t>A thread can enter a synchronized method, thus acquiring a lock, and then immediately invoke a synchronized method on a different object, thus acquiring </a:t>
            </a:r>
            <a:r>
              <a:rPr lang="en-US" altLang="en-US" sz="1800" i="1"/>
              <a:t>that </a:t>
            </a:r>
            <a:r>
              <a:rPr lang="en-US" altLang="en-US" sz="1800"/>
              <a:t>lock as well. </a:t>
            </a:r>
          </a:p>
          <a:p>
            <a:pPr eaLnBrk="1" hangingPunct="1">
              <a:lnSpc>
                <a:spcPct val="90000"/>
              </a:lnSpc>
            </a:pPr>
            <a:endParaRPr lang="en-US" altLang="en-US" sz="1800"/>
          </a:p>
          <a:p>
            <a:pPr eaLnBrk="1" hangingPunct="1">
              <a:lnSpc>
                <a:spcPct val="90000"/>
              </a:lnSpc>
            </a:pPr>
            <a:r>
              <a:rPr lang="en-US" altLang="en-US" sz="1800"/>
              <a:t>As the stack unwinds, locks are released again. </a:t>
            </a:r>
          </a:p>
          <a:p>
            <a:pPr eaLnBrk="1" hangingPunct="1">
              <a:lnSpc>
                <a:spcPct val="90000"/>
              </a:lnSpc>
            </a:pPr>
            <a:endParaRPr lang="en-US" altLang="en-US" sz="1800"/>
          </a:p>
          <a:p>
            <a:pPr eaLnBrk="1" hangingPunct="1">
              <a:lnSpc>
                <a:spcPct val="90000"/>
              </a:lnSpc>
            </a:pPr>
            <a:endParaRPr lang="en-US" altLang="en-US" sz="1800"/>
          </a:p>
          <a:p>
            <a:pPr eaLnBrk="1" hangingPunct="1">
              <a:lnSpc>
                <a:spcPct val="90000"/>
              </a:lnSpc>
            </a:pPr>
            <a:endParaRPr lang="en-US" altLang="en-US" sz="1800"/>
          </a:p>
          <a:p>
            <a:pPr eaLnBrk="1" hangingPunct="1">
              <a:lnSpc>
                <a:spcPct val="90000"/>
              </a:lnSpc>
            </a:pPr>
            <a:endParaRPr lang="en-US" altLang="en-US" sz="18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26505BC7-C021-B849-4417-34B48DAFFB3F}"/>
              </a:ext>
            </a:extLst>
          </p:cNvPr>
          <p:cNvSpPr>
            <a:spLocks noGrp="1" noChangeArrowheads="1"/>
          </p:cNvSpPr>
          <p:nvPr>
            <p:ph type="title"/>
          </p:nvPr>
        </p:nvSpPr>
        <p:spPr/>
        <p:txBody>
          <a:bodyPr/>
          <a:lstStyle/>
          <a:p>
            <a:pPr eaLnBrk="1" hangingPunct="1"/>
            <a:r>
              <a:rPr lang="en-US" altLang="en-US" sz="2000"/>
              <a:t>Thread Synchronization</a:t>
            </a:r>
          </a:p>
        </p:txBody>
      </p:sp>
      <p:sp>
        <p:nvSpPr>
          <p:cNvPr id="41987" name="Rectangle 3">
            <a:extLst>
              <a:ext uri="{FF2B5EF4-FFF2-40B4-BE49-F238E27FC236}">
                <a16:creationId xmlns:a16="http://schemas.microsoft.com/office/drawing/2014/main" id="{B3B476A7-CAC5-66E9-DF45-9EE8B526B57B}"/>
              </a:ext>
            </a:extLst>
          </p:cNvPr>
          <p:cNvSpPr>
            <a:spLocks noGrp="1" noChangeArrowheads="1"/>
          </p:cNvSpPr>
          <p:nvPr>
            <p:ph type="body" idx="1"/>
          </p:nvPr>
        </p:nvSpPr>
        <p:spPr/>
        <p:txBody>
          <a:bodyPr/>
          <a:lstStyle/>
          <a:p>
            <a:pPr lvl="1" eaLnBrk="1" hangingPunct="1">
              <a:buFontTx/>
              <a:buNone/>
            </a:pPr>
            <a:r>
              <a:rPr lang="en-US" altLang="en-US" sz="1800" b="1">
                <a:latin typeface="Courier New" panose="02070309020205020404" pitchFamily="49" charset="0"/>
              </a:rPr>
              <a:t>class</a:t>
            </a:r>
            <a:r>
              <a:rPr lang="en-US" altLang="en-US" sz="1800">
                <a:latin typeface="Courier New" panose="02070309020205020404" pitchFamily="49" charset="0"/>
              </a:rPr>
              <a:t> TwoStrings {</a:t>
            </a:r>
          </a:p>
          <a:p>
            <a:pPr lvl="1" eaLnBrk="1" hangingPunct="1">
              <a:buFontTx/>
              <a:buNone/>
            </a:pPr>
            <a:r>
              <a:rPr lang="en-US" altLang="en-US" sz="1800">
                <a:latin typeface="Courier New" panose="02070309020205020404" pitchFamily="49" charset="0"/>
              </a:rPr>
              <a:t>    </a:t>
            </a:r>
          </a:p>
          <a:p>
            <a:pPr lvl="1" eaLnBrk="1" hangingPunct="1">
              <a:buFontTx/>
              <a:buNone/>
            </a:pPr>
            <a:r>
              <a:rPr lang="en-US" altLang="en-US" sz="1800" b="1">
                <a:latin typeface="Courier New" panose="02070309020205020404" pitchFamily="49" charset="0"/>
              </a:rPr>
              <a:t>synchronized</a:t>
            </a:r>
            <a:r>
              <a:rPr lang="en-US" altLang="en-US" sz="1800">
                <a:latin typeface="Courier New" panose="02070309020205020404" pitchFamily="49" charset="0"/>
              </a:rPr>
              <a:t> </a:t>
            </a:r>
            <a:r>
              <a:rPr lang="en-US" altLang="en-US" sz="1800" b="1">
                <a:latin typeface="Courier New" panose="02070309020205020404" pitchFamily="49" charset="0"/>
              </a:rPr>
              <a:t>static</a:t>
            </a:r>
            <a:r>
              <a:rPr lang="en-US" altLang="en-US" sz="1800">
                <a:latin typeface="Courier New" panose="02070309020205020404" pitchFamily="49" charset="0"/>
              </a:rPr>
              <a:t> </a:t>
            </a:r>
            <a:r>
              <a:rPr lang="en-US" altLang="en-US" sz="1800" b="1">
                <a:latin typeface="Courier New" panose="02070309020205020404" pitchFamily="49" charset="0"/>
              </a:rPr>
              <a:t>void</a:t>
            </a:r>
            <a:r>
              <a:rPr lang="en-US" altLang="en-US" sz="1800">
                <a:latin typeface="Courier New" panose="02070309020205020404" pitchFamily="49" charset="0"/>
              </a:rPr>
              <a:t> print(String str1, String str2) {</a:t>
            </a:r>
          </a:p>
          <a:p>
            <a:pPr lvl="1" eaLnBrk="1" hangingPunct="1">
              <a:buFontTx/>
              <a:buNone/>
            </a:pPr>
            <a:endParaRPr lang="en-US" altLang="en-US" sz="1800">
              <a:latin typeface="Courier New" panose="02070309020205020404" pitchFamily="49" charset="0"/>
            </a:endParaRPr>
          </a:p>
          <a:p>
            <a:pPr lvl="1" eaLnBrk="1" hangingPunct="1">
              <a:buFontTx/>
              <a:buNone/>
            </a:pPr>
            <a:r>
              <a:rPr lang="en-US" altLang="en-US" sz="1800">
                <a:latin typeface="Courier New" panose="02070309020205020404" pitchFamily="49" charset="0"/>
              </a:rPr>
              <a:t>System.out.print(str1);</a:t>
            </a:r>
          </a:p>
          <a:p>
            <a:pPr lvl="1" eaLnBrk="1" hangingPunct="1">
              <a:buFontTx/>
              <a:buNone/>
            </a:pPr>
            <a:endParaRPr lang="en-US" altLang="en-US" sz="1800">
              <a:latin typeface="Courier New" panose="02070309020205020404" pitchFamily="49" charset="0"/>
            </a:endParaRPr>
          </a:p>
          <a:p>
            <a:pPr lvl="1" eaLnBrk="1" hangingPunct="1">
              <a:buFontTx/>
              <a:buNone/>
            </a:pPr>
            <a:r>
              <a:rPr lang="en-US" altLang="en-US" sz="1800" b="1">
                <a:latin typeface="Courier New" panose="02070309020205020404" pitchFamily="49" charset="0"/>
              </a:rPr>
              <a:t>try</a:t>
            </a:r>
            <a:r>
              <a:rPr lang="en-US" altLang="en-US" sz="1800">
                <a:latin typeface="Courier New" panose="02070309020205020404" pitchFamily="49" charset="0"/>
              </a:rPr>
              <a:t> {</a:t>
            </a:r>
          </a:p>
          <a:p>
            <a:pPr lvl="1" eaLnBrk="1" hangingPunct="1">
              <a:buFontTx/>
              <a:buNone/>
            </a:pPr>
            <a:r>
              <a:rPr lang="en-US" altLang="en-US" sz="1800">
                <a:latin typeface="Courier New" panose="02070309020205020404" pitchFamily="49" charset="0"/>
              </a:rPr>
              <a:t>Thread.sleep(500);</a:t>
            </a:r>
          </a:p>
          <a:p>
            <a:pPr lvl="1" eaLnBrk="1" hangingPunct="1">
              <a:buFontTx/>
              <a:buNone/>
            </a:pPr>
            <a:r>
              <a:rPr lang="en-US" altLang="en-US" sz="1800">
                <a:latin typeface="Courier New" panose="02070309020205020404" pitchFamily="49" charset="0"/>
              </a:rPr>
              <a:t>} </a:t>
            </a:r>
            <a:r>
              <a:rPr lang="en-US" altLang="en-US" sz="1800" b="1">
                <a:latin typeface="Courier New" panose="02070309020205020404" pitchFamily="49" charset="0"/>
              </a:rPr>
              <a:t>catch</a:t>
            </a:r>
            <a:r>
              <a:rPr lang="en-US" altLang="en-US" sz="1800">
                <a:latin typeface="Courier New" panose="02070309020205020404" pitchFamily="49" charset="0"/>
              </a:rPr>
              <a:t> (InterruptedException ie) </a:t>
            </a:r>
          </a:p>
          <a:p>
            <a:pPr lvl="1" eaLnBrk="1" hangingPunct="1">
              <a:buFontTx/>
              <a:buNone/>
            </a:pPr>
            <a:r>
              <a:rPr lang="en-US" altLang="en-US" sz="1800">
                <a:latin typeface="Courier New" panose="02070309020205020404" pitchFamily="49" charset="0"/>
              </a:rPr>
              <a:t>{ </a:t>
            </a:r>
          </a:p>
          <a:p>
            <a:pPr lvl="1" eaLnBrk="1" hangingPunct="1">
              <a:buFontTx/>
              <a:buNone/>
            </a:pPr>
            <a:r>
              <a:rPr lang="en-US" altLang="en-US" sz="1800">
                <a:latin typeface="Courier New" panose="02070309020205020404" pitchFamily="49" charset="0"/>
              </a:rPr>
              <a:t>ie.printStackTrace();</a:t>
            </a:r>
          </a:p>
          <a:p>
            <a:pPr lvl="1" eaLnBrk="1" hangingPunct="1">
              <a:buFontTx/>
              <a:buNone/>
            </a:pPr>
            <a:r>
              <a:rPr lang="en-US" altLang="en-US" sz="1800">
                <a:latin typeface="Courier New" panose="02070309020205020404" pitchFamily="49" charset="0"/>
              </a:rPr>
              <a:t>}</a:t>
            </a:r>
          </a:p>
          <a:p>
            <a:pPr lvl="1" eaLnBrk="1" hangingPunct="1">
              <a:buFontTx/>
              <a:buNone/>
            </a:pPr>
            <a:r>
              <a:rPr lang="en-US" altLang="en-US" sz="1800">
                <a:latin typeface="Courier New" panose="02070309020205020404" pitchFamily="49" charset="0"/>
              </a:rPr>
              <a:t>System.out.println(str2);</a:t>
            </a:r>
          </a:p>
          <a:p>
            <a:pPr lvl="1" eaLnBrk="1" hangingPunct="1">
              <a:buFontTx/>
              <a:buNone/>
            </a:pPr>
            <a:r>
              <a:rPr lang="en-US" altLang="en-US" sz="1800">
                <a:latin typeface="Courier New" panose="02070309020205020404" pitchFamily="49" charset="0"/>
              </a:rPr>
              <a:t>}</a:t>
            </a:r>
          </a:p>
          <a:p>
            <a:pPr lvl="1" eaLnBrk="1" hangingPunct="1">
              <a:buFontTx/>
              <a:buNone/>
            </a:pPr>
            <a:r>
              <a:rPr lang="en-US" altLang="en-US" sz="1800">
                <a:latin typeface="Courier New" panose="02070309020205020404" pitchFamily="49" charset="0"/>
              </a:rPr>
              <a:t>}</a:t>
            </a:r>
          </a:p>
          <a:p>
            <a:pPr eaLnBrk="1" hangingPunct="1"/>
            <a:endParaRPr lang="en-US" altLang="en-US" sz="1800"/>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13051B78-B469-D396-5F9A-D5FD3109F9CA}"/>
              </a:ext>
            </a:extLst>
          </p:cNvPr>
          <p:cNvSpPr>
            <a:spLocks noGrp="1" noChangeArrowheads="1"/>
          </p:cNvSpPr>
          <p:nvPr>
            <p:ph type="title"/>
          </p:nvPr>
        </p:nvSpPr>
        <p:spPr/>
        <p:txBody>
          <a:bodyPr/>
          <a:lstStyle/>
          <a:p>
            <a:pPr eaLnBrk="1" hangingPunct="1"/>
            <a:r>
              <a:rPr lang="en-US" altLang="en-US" sz="2000"/>
              <a:t>Thread Synchronization</a:t>
            </a:r>
          </a:p>
        </p:txBody>
      </p:sp>
      <p:sp>
        <p:nvSpPr>
          <p:cNvPr id="43011" name="Rectangle 3">
            <a:extLst>
              <a:ext uri="{FF2B5EF4-FFF2-40B4-BE49-F238E27FC236}">
                <a16:creationId xmlns:a16="http://schemas.microsoft.com/office/drawing/2014/main" id="{3E5A6DFA-981F-34D9-8CD9-80E60541AE70}"/>
              </a:ext>
            </a:extLst>
          </p:cNvPr>
          <p:cNvSpPr>
            <a:spLocks noGrp="1" noChangeArrowheads="1"/>
          </p:cNvSpPr>
          <p:nvPr>
            <p:ph type="body" idx="1"/>
          </p:nvPr>
        </p:nvSpPr>
        <p:spPr/>
        <p:txBody>
          <a:bodyPr/>
          <a:lstStyle/>
          <a:p>
            <a:pPr lvl="1" eaLnBrk="1" hangingPunct="1">
              <a:lnSpc>
                <a:spcPct val="90000"/>
              </a:lnSpc>
              <a:buFontTx/>
              <a:buNone/>
            </a:pPr>
            <a:r>
              <a:rPr lang="en-US" altLang="en-US" sz="1800" b="1">
                <a:latin typeface="Courier New" panose="02070309020205020404" pitchFamily="49" charset="0"/>
              </a:rPr>
              <a:t>class</a:t>
            </a:r>
            <a:r>
              <a:rPr lang="en-US" altLang="en-US" sz="1800">
                <a:latin typeface="Courier New" panose="02070309020205020404" pitchFamily="49" charset="0"/>
              </a:rPr>
              <a:t> PrintStringsThread </a:t>
            </a:r>
            <a:r>
              <a:rPr lang="en-US" altLang="en-US" sz="1800" b="1">
                <a:latin typeface="Courier New" panose="02070309020205020404" pitchFamily="49" charset="0"/>
              </a:rPr>
              <a:t>implements</a:t>
            </a:r>
            <a:r>
              <a:rPr lang="en-US" altLang="en-US" sz="1800">
                <a:latin typeface="Courier New" panose="02070309020205020404" pitchFamily="49" charset="0"/>
              </a:rPr>
              <a:t> Runnable {</a:t>
            </a:r>
          </a:p>
          <a:p>
            <a:pPr lvl="1" eaLnBrk="1" hangingPunct="1">
              <a:lnSpc>
                <a:spcPct val="90000"/>
              </a:lnSpc>
              <a:buFontTx/>
              <a:buNone/>
            </a:pPr>
            <a:endParaRPr lang="en-US" altLang="en-US" sz="1800">
              <a:latin typeface="Courier New" panose="02070309020205020404" pitchFamily="49" charset="0"/>
            </a:endParaRPr>
          </a:p>
          <a:p>
            <a:pPr lvl="1" eaLnBrk="1" hangingPunct="1">
              <a:lnSpc>
                <a:spcPct val="90000"/>
              </a:lnSpc>
              <a:buFontTx/>
              <a:buNone/>
            </a:pPr>
            <a:r>
              <a:rPr lang="en-US" altLang="en-US" sz="1800">
                <a:latin typeface="Courier New" panose="02070309020205020404" pitchFamily="49" charset="0"/>
              </a:rPr>
              <a:t>String str1, str2;</a:t>
            </a:r>
          </a:p>
          <a:p>
            <a:pPr lvl="1" eaLnBrk="1" hangingPunct="1">
              <a:lnSpc>
                <a:spcPct val="90000"/>
              </a:lnSpc>
              <a:buFontTx/>
              <a:buNone/>
            </a:pPr>
            <a:r>
              <a:rPr lang="en-US" altLang="en-US" sz="1800">
                <a:latin typeface="Courier New" panose="02070309020205020404" pitchFamily="49" charset="0"/>
              </a:rPr>
              <a:t> </a:t>
            </a:r>
          </a:p>
          <a:p>
            <a:pPr lvl="1" eaLnBrk="1" hangingPunct="1">
              <a:lnSpc>
                <a:spcPct val="90000"/>
              </a:lnSpc>
              <a:buFontTx/>
              <a:buNone/>
            </a:pPr>
            <a:r>
              <a:rPr lang="en-US" altLang="en-US" sz="1800">
                <a:latin typeface="Courier New" panose="02070309020205020404" pitchFamily="49" charset="0"/>
              </a:rPr>
              <a:t>PrintStringsThread(String str1, String str2) {</a:t>
            </a:r>
          </a:p>
          <a:p>
            <a:pPr lvl="1" eaLnBrk="1" hangingPunct="1">
              <a:lnSpc>
                <a:spcPct val="90000"/>
              </a:lnSpc>
              <a:buFontTx/>
              <a:buNone/>
            </a:pPr>
            <a:endParaRPr lang="en-US" altLang="en-US" sz="1800">
              <a:latin typeface="Courier New" panose="02070309020205020404" pitchFamily="49" charset="0"/>
            </a:endParaRPr>
          </a:p>
          <a:p>
            <a:pPr lvl="1" eaLnBrk="1" hangingPunct="1">
              <a:lnSpc>
                <a:spcPct val="90000"/>
              </a:lnSpc>
              <a:buFontTx/>
              <a:buNone/>
            </a:pPr>
            <a:r>
              <a:rPr lang="en-US" altLang="en-US" sz="1800" b="1">
                <a:latin typeface="Courier New" panose="02070309020205020404" pitchFamily="49" charset="0"/>
              </a:rPr>
              <a:t>    this</a:t>
            </a:r>
            <a:r>
              <a:rPr lang="en-US" altLang="en-US" sz="1800">
                <a:latin typeface="Courier New" panose="02070309020205020404" pitchFamily="49" charset="0"/>
              </a:rPr>
              <a:t>.str1 = str1;</a:t>
            </a:r>
          </a:p>
          <a:p>
            <a:pPr lvl="1" eaLnBrk="1" hangingPunct="1">
              <a:lnSpc>
                <a:spcPct val="90000"/>
              </a:lnSpc>
              <a:buFontTx/>
              <a:buNone/>
            </a:pPr>
            <a:r>
              <a:rPr lang="en-US" altLang="en-US" sz="1800">
                <a:latin typeface="Courier New" panose="02070309020205020404" pitchFamily="49" charset="0"/>
              </a:rPr>
              <a:t>    </a:t>
            </a:r>
            <a:r>
              <a:rPr lang="en-US" altLang="en-US" sz="1800" b="1">
                <a:latin typeface="Courier New" panose="02070309020205020404" pitchFamily="49" charset="0"/>
              </a:rPr>
              <a:t>this</a:t>
            </a:r>
            <a:r>
              <a:rPr lang="en-US" altLang="en-US" sz="1800">
                <a:latin typeface="Courier New" panose="02070309020205020404" pitchFamily="49" charset="0"/>
              </a:rPr>
              <a:t>.str2 = str2;</a:t>
            </a:r>
          </a:p>
          <a:p>
            <a:pPr lvl="1" eaLnBrk="1" hangingPunct="1">
              <a:lnSpc>
                <a:spcPct val="90000"/>
              </a:lnSpc>
              <a:buFontTx/>
              <a:buNone/>
            </a:pPr>
            <a:endParaRPr lang="en-US" altLang="en-US" sz="1800">
              <a:latin typeface="Courier New" panose="02070309020205020404" pitchFamily="49" charset="0"/>
            </a:endParaRPr>
          </a:p>
          <a:p>
            <a:pPr lvl="1" eaLnBrk="1" hangingPunct="1">
              <a:lnSpc>
                <a:spcPct val="90000"/>
              </a:lnSpc>
              <a:buFontTx/>
              <a:buNone/>
            </a:pPr>
            <a:r>
              <a:rPr lang="en-US" altLang="en-US" sz="1800">
                <a:latin typeface="Courier New" panose="02070309020205020404" pitchFamily="49" charset="0"/>
              </a:rPr>
              <a:t> Thread thread = </a:t>
            </a:r>
            <a:r>
              <a:rPr lang="en-US" altLang="en-US" sz="1800" b="1">
                <a:latin typeface="Courier New" panose="02070309020205020404" pitchFamily="49" charset="0"/>
              </a:rPr>
              <a:t>new</a:t>
            </a:r>
            <a:r>
              <a:rPr lang="en-US" altLang="en-US" sz="1800">
                <a:latin typeface="Courier New" panose="02070309020205020404" pitchFamily="49" charset="0"/>
              </a:rPr>
              <a:t> Thread(</a:t>
            </a:r>
            <a:r>
              <a:rPr lang="en-US" altLang="en-US" sz="1800" b="1">
                <a:latin typeface="Courier New" panose="02070309020205020404" pitchFamily="49" charset="0"/>
              </a:rPr>
              <a:t>this</a:t>
            </a:r>
            <a:r>
              <a:rPr lang="en-US" altLang="en-US" sz="1800">
                <a:latin typeface="Courier New" panose="02070309020205020404" pitchFamily="49" charset="0"/>
              </a:rPr>
              <a:t>);</a:t>
            </a:r>
          </a:p>
          <a:p>
            <a:pPr lvl="1" eaLnBrk="1" hangingPunct="1">
              <a:lnSpc>
                <a:spcPct val="90000"/>
              </a:lnSpc>
              <a:buFontTx/>
              <a:buNone/>
            </a:pPr>
            <a:r>
              <a:rPr lang="en-US" altLang="en-US" sz="1800">
                <a:latin typeface="Courier New" panose="02070309020205020404" pitchFamily="49" charset="0"/>
              </a:rPr>
              <a:t> thread.start();</a:t>
            </a:r>
          </a:p>
          <a:p>
            <a:pPr lvl="1" eaLnBrk="1" hangingPunct="1">
              <a:lnSpc>
                <a:spcPct val="90000"/>
              </a:lnSpc>
              <a:buFontTx/>
              <a:buNone/>
            </a:pPr>
            <a:r>
              <a:rPr lang="en-US" altLang="en-US" sz="1800">
                <a:latin typeface="Courier New" panose="02070309020205020404" pitchFamily="49" charset="0"/>
              </a:rPr>
              <a:t>}</a:t>
            </a:r>
          </a:p>
          <a:p>
            <a:pPr lvl="1" eaLnBrk="1" hangingPunct="1">
              <a:lnSpc>
                <a:spcPct val="90000"/>
              </a:lnSpc>
              <a:buFontTx/>
              <a:buNone/>
            </a:pPr>
            <a:endParaRPr lang="en-US" altLang="en-US" sz="1800" b="1">
              <a:latin typeface="Courier New" panose="02070309020205020404" pitchFamily="49" charset="0"/>
            </a:endParaRPr>
          </a:p>
          <a:p>
            <a:pPr lvl="1" eaLnBrk="1" hangingPunct="1">
              <a:lnSpc>
                <a:spcPct val="90000"/>
              </a:lnSpc>
              <a:buFontTx/>
              <a:buNone/>
            </a:pPr>
            <a:r>
              <a:rPr lang="en-US" altLang="en-US" sz="1800" b="1">
                <a:latin typeface="Courier New" panose="02070309020205020404" pitchFamily="49" charset="0"/>
              </a:rPr>
              <a:t>public</a:t>
            </a:r>
            <a:r>
              <a:rPr lang="en-US" altLang="en-US" sz="1800">
                <a:latin typeface="Courier New" panose="02070309020205020404" pitchFamily="49" charset="0"/>
              </a:rPr>
              <a:t> </a:t>
            </a:r>
            <a:r>
              <a:rPr lang="en-US" altLang="en-US" sz="1800" b="1">
                <a:latin typeface="Courier New" panose="02070309020205020404" pitchFamily="49" charset="0"/>
              </a:rPr>
              <a:t>void</a:t>
            </a:r>
            <a:r>
              <a:rPr lang="en-US" altLang="en-US" sz="1800">
                <a:latin typeface="Courier New" panose="02070309020205020404" pitchFamily="49" charset="0"/>
              </a:rPr>
              <a:t> run() {</a:t>
            </a:r>
          </a:p>
          <a:p>
            <a:pPr lvl="1" eaLnBrk="1" hangingPunct="1">
              <a:lnSpc>
                <a:spcPct val="90000"/>
              </a:lnSpc>
              <a:buFontTx/>
              <a:buNone/>
            </a:pPr>
            <a:r>
              <a:rPr lang="en-US" altLang="en-US" sz="1800">
                <a:latin typeface="Courier New" panose="02070309020205020404" pitchFamily="49" charset="0"/>
              </a:rPr>
              <a:t> TwoStrings.print(str1, str2);</a:t>
            </a:r>
          </a:p>
          <a:p>
            <a:pPr lvl="1" eaLnBrk="1" hangingPunct="1">
              <a:lnSpc>
                <a:spcPct val="90000"/>
              </a:lnSpc>
              <a:buFontTx/>
              <a:buNone/>
            </a:pPr>
            <a:endParaRPr lang="en-US" altLang="en-US" sz="1800">
              <a:latin typeface="Courier New" panose="02070309020205020404" pitchFamily="49" charset="0"/>
            </a:endParaRPr>
          </a:p>
          <a:p>
            <a:pPr lvl="1" eaLnBrk="1" hangingPunct="1">
              <a:lnSpc>
                <a:spcPct val="90000"/>
              </a:lnSpc>
              <a:buFontTx/>
              <a:buNone/>
            </a:pPr>
            <a:r>
              <a:rPr lang="en-US" altLang="en-US" sz="1800">
                <a:latin typeface="Courier New" panose="02070309020205020404" pitchFamily="49" charset="0"/>
              </a:rPr>
              <a:t> }</a:t>
            </a:r>
          </a:p>
          <a:p>
            <a:pPr lvl="1" eaLnBrk="1" hangingPunct="1">
              <a:lnSpc>
                <a:spcPct val="90000"/>
              </a:lnSpc>
              <a:buFontTx/>
              <a:buNone/>
            </a:pPr>
            <a:r>
              <a:rPr lang="en-US" altLang="en-US" sz="1800">
                <a:latin typeface="Courier New" panose="02070309020205020404" pitchFamily="49" charset="0"/>
              </a:rPr>
              <a:t>}</a:t>
            </a: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EDE19A1B-5BF2-D18C-A305-A65AC07A4F3C}"/>
              </a:ext>
            </a:extLst>
          </p:cNvPr>
          <p:cNvSpPr>
            <a:spLocks noGrp="1" noChangeArrowheads="1"/>
          </p:cNvSpPr>
          <p:nvPr>
            <p:ph type="title"/>
          </p:nvPr>
        </p:nvSpPr>
        <p:spPr/>
        <p:txBody>
          <a:bodyPr/>
          <a:lstStyle/>
          <a:p>
            <a:pPr eaLnBrk="1" hangingPunct="1"/>
            <a:r>
              <a:rPr lang="en-US" altLang="en-US" sz="2000"/>
              <a:t>Thread Synchronization</a:t>
            </a:r>
          </a:p>
        </p:txBody>
      </p:sp>
      <p:sp>
        <p:nvSpPr>
          <p:cNvPr id="44035" name="Rectangle 3">
            <a:extLst>
              <a:ext uri="{FF2B5EF4-FFF2-40B4-BE49-F238E27FC236}">
                <a16:creationId xmlns:a16="http://schemas.microsoft.com/office/drawing/2014/main" id="{6ECD8536-A6C7-1582-C2EE-7521169C4309}"/>
              </a:ext>
            </a:extLst>
          </p:cNvPr>
          <p:cNvSpPr>
            <a:spLocks noGrp="1" noChangeArrowheads="1"/>
          </p:cNvSpPr>
          <p:nvPr>
            <p:ph type="body" idx="1"/>
          </p:nvPr>
        </p:nvSpPr>
        <p:spPr/>
        <p:txBody>
          <a:bodyPr/>
          <a:lstStyle/>
          <a:p>
            <a:pPr lvl="1" eaLnBrk="1" hangingPunct="1">
              <a:buFontTx/>
              <a:buNone/>
            </a:pPr>
            <a:r>
              <a:rPr lang="en-US" altLang="en-US" sz="1800" b="1">
                <a:latin typeface="Courier New" panose="02070309020205020404" pitchFamily="49" charset="0"/>
              </a:rPr>
              <a:t>public</a:t>
            </a:r>
            <a:r>
              <a:rPr lang="en-US" altLang="en-US" sz="1800">
                <a:latin typeface="Courier New" panose="02070309020205020404" pitchFamily="49" charset="0"/>
              </a:rPr>
              <a:t> </a:t>
            </a:r>
            <a:r>
              <a:rPr lang="en-US" altLang="en-US" sz="1800" b="1">
                <a:latin typeface="Courier New" panose="02070309020205020404" pitchFamily="49" charset="0"/>
              </a:rPr>
              <a:t>class</a:t>
            </a:r>
            <a:r>
              <a:rPr lang="en-US" altLang="en-US" sz="1800">
                <a:latin typeface="Courier New" panose="02070309020205020404" pitchFamily="49" charset="0"/>
              </a:rPr>
              <a:t> Test {</a:t>
            </a:r>
          </a:p>
          <a:p>
            <a:pPr lvl="1" eaLnBrk="1" hangingPunct="1">
              <a:buFontTx/>
              <a:buNone/>
            </a:pPr>
            <a:endParaRPr lang="en-US" altLang="en-US" sz="1800">
              <a:latin typeface="Courier New" panose="02070309020205020404" pitchFamily="49" charset="0"/>
            </a:endParaRPr>
          </a:p>
          <a:p>
            <a:pPr lvl="1" eaLnBrk="1" hangingPunct="1">
              <a:buFontTx/>
              <a:buNone/>
            </a:pPr>
            <a:r>
              <a:rPr lang="en-US" altLang="en-US" sz="1800" b="1">
                <a:latin typeface="Courier New" panose="02070309020205020404" pitchFamily="49" charset="0"/>
              </a:rPr>
              <a:t>public</a:t>
            </a:r>
            <a:r>
              <a:rPr lang="en-US" altLang="en-US" sz="1800">
                <a:latin typeface="Courier New" panose="02070309020205020404" pitchFamily="49" charset="0"/>
              </a:rPr>
              <a:t> </a:t>
            </a:r>
            <a:r>
              <a:rPr lang="en-US" altLang="en-US" sz="1800" b="1">
                <a:latin typeface="Courier New" panose="02070309020205020404" pitchFamily="49" charset="0"/>
              </a:rPr>
              <a:t>static</a:t>
            </a:r>
            <a:r>
              <a:rPr lang="en-US" altLang="en-US" sz="1800">
                <a:latin typeface="Courier New" panose="02070309020205020404" pitchFamily="49" charset="0"/>
              </a:rPr>
              <a:t> </a:t>
            </a:r>
            <a:r>
              <a:rPr lang="en-US" altLang="en-US" sz="1800" b="1">
                <a:latin typeface="Courier New" panose="02070309020205020404" pitchFamily="49" charset="0"/>
              </a:rPr>
              <a:t>void</a:t>
            </a:r>
            <a:r>
              <a:rPr lang="en-US" altLang="en-US" sz="1800">
                <a:latin typeface="Courier New" panose="02070309020205020404" pitchFamily="49" charset="0"/>
              </a:rPr>
              <a:t> main(String args[])</a:t>
            </a:r>
          </a:p>
          <a:p>
            <a:pPr lvl="1" eaLnBrk="1" hangingPunct="1">
              <a:buFontTx/>
              <a:buNone/>
            </a:pPr>
            <a:r>
              <a:rPr lang="en-US" altLang="en-US" sz="1800">
                <a:latin typeface="Courier New" panose="02070309020205020404" pitchFamily="49" charset="0"/>
              </a:rPr>
              <a:t>{</a:t>
            </a:r>
          </a:p>
          <a:p>
            <a:pPr lvl="1" eaLnBrk="1" hangingPunct="1">
              <a:buFontTx/>
              <a:buNone/>
            </a:pPr>
            <a:r>
              <a:rPr lang="en-US" altLang="en-US" sz="1800" b="1">
                <a:latin typeface="Courier New" panose="02070309020205020404" pitchFamily="49" charset="0"/>
              </a:rPr>
              <a:t>new</a:t>
            </a:r>
            <a:r>
              <a:rPr lang="en-US" altLang="en-US" sz="1800">
                <a:latin typeface="Courier New" panose="02070309020205020404" pitchFamily="49" charset="0"/>
              </a:rPr>
              <a:t> PrintStringsThread("Hello ", "there.");</a:t>
            </a:r>
          </a:p>
          <a:p>
            <a:pPr lvl="1" eaLnBrk="1" hangingPunct="1">
              <a:buFontTx/>
              <a:buNone/>
            </a:pPr>
            <a:r>
              <a:rPr lang="en-US" altLang="en-US" sz="1800">
                <a:latin typeface="Courier New" panose="02070309020205020404" pitchFamily="49" charset="0"/>
              </a:rPr>
              <a:t> </a:t>
            </a:r>
            <a:r>
              <a:rPr lang="en-US" altLang="en-US" sz="1800" b="1">
                <a:latin typeface="Courier New" panose="02070309020205020404" pitchFamily="49" charset="0"/>
              </a:rPr>
              <a:t>new</a:t>
            </a:r>
            <a:r>
              <a:rPr lang="en-US" altLang="en-US" sz="1800">
                <a:latin typeface="Courier New" panose="02070309020205020404" pitchFamily="49" charset="0"/>
              </a:rPr>
              <a:t> PrintStringsThread("How are ", "you?");</a:t>
            </a:r>
          </a:p>
          <a:p>
            <a:pPr lvl="1" eaLnBrk="1" hangingPunct="1">
              <a:buFontTx/>
              <a:buNone/>
            </a:pPr>
            <a:r>
              <a:rPr lang="en-US" altLang="en-US" sz="1800">
                <a:latin typeface="Courier New" panose="02070309020205020404" pitchFamily="49" charset="0"/>
              </a:rPr>
              <a:t> </a:t>
            </a:r>
            <a:r>
              <a:rPr lang="en-US" altLang="en-US" sz="1800" b="1">
                <a:latin typeface="Courier New" panose="02070309020205020404" pitchFamily="49" charset="0"/>
              </a:rPr>
              <a:t>new</a:t>
            </a:r>
            <a:r>
              <a:rPr lang="en-US" altLang="en-US" sz="1800">
                <a:latin typeface="Courier New" panose="02070309020205020404" pitchFamily="49" charset="0"/>
              </a:rPr>
              <a:t> PrintStringsThread("Thank you ","very much!");</a:t>
            </a:r>
          </a:p>
          <a:p>
            <a:pPr lvl="1" eaLnBrk="1" hangingPunct="1">
              <a:buFontTx/>
              <a:buNone/>
            </a:pPr>
            <a:r>
              <a:rPr lang="en-US" altLang="en-US" sz="1800">
                <a:latin typeface="Courier New" panose="02070309020205020404" pitchFamily="49" charset="0"/>
              </a:rPr>
              <a:t> </a:t>
            </a:r>
            <a:r>
              <a:rPr lang="en-US" altLang="en-US" sz="1800" b="1">
                <a:latin typeface="Courier New" panose="02070309020205020404" pitchFamily="49" charset="0"/>
              </a:rPr>
              <a:t>new</a:t>
            </a:r>
            <a:r>
              <a:rPr lang="en-US" altLang="en-US" sz="1800">
                <a:latin typeface="Courier New" panose="02070309020205020404" pitchFamily="49" charset="0"/>
              </a:rPr>
              <a:t> PrintStringsThread("Bye ","Bye!");</a:t>
            </a:r>
          </a:p>
          <a:p>
            <a:pPr lvl="1" eaLnBrk="1" hangingPunct="1">
              <a:buFontTx/>
              <a:buNone/>
            </a:pPr>
            <a:endParaRPr lang="en-US" altLang="en-US" sz="1800">
              <a:latin typeface="Courier New" panose="02070309020205020404" pitchFamily="49" charset="0"/>
            </a:endParaRPr>
          </a:p>
          <a:p>
            <a:pPr lvl="1" eaLnBrk="1" hangingPunct="1">
              <a:buFontTx/>
              <a:buNone/>
            </a:pPr>
            <a:r>
              <a:rPr lang="en-US" altLang="en-US" sz="1800">
                <a:latin typeface="Courier New" panose="02070309020205020404" pitchFamily="49" charset="0"/>
              </a:rPr>
              <a:t>}</a:t>
            </a:r>
          </a:p>
          <a:p>
            <a:pPr lvl="1" eaLnBrk="1" hangingPunct="1">
              <a:buFontTx/>
              <a:buNone/>
            </a:pPr>
            <a:r>
              <a:rPr lang="en-US" altLang="en-US" sz="1800">
                <a:latin typeface="Courier New" panose="02070309020205020404" pitchFamily="49" charset="0"/>
              </a:rPr>
              <a:t>}</a:t>
            </a:r>
          </a:p>
          <a:p>
            <a:pPr lvl="1" eaLnBrk="1" hangingPunct="1">
              <a:buFontTx/>
              <a:buNone/>
            </a:pPr>
            <a:r>
              <a:rPr lang="en-US" altLang="en-US" sz="2000" b="1" u="sng">
                <a:latin typeface="Courier New" panose="02070309020205020404" pitchFamily="49" charset="0"/>
              </a:rPr>
              <a:t>Output- May be in Different Order </a:t>
            </a:r>
          </a:p>
          <a:p>
            <a:pPr lvl="1" eaLnBrk="1" hangingPunct="1">
              <a:buFontTx/>
              <a:buNone/>
            </a:pPr>
            <a:r>
              <a:rPr lang="en-US" altLang="en-US" b="1">
                <a:latin typeface="Courier New" panose="02070309020205020404" pitchFamily="49" charset="0"/>
              </a:rPr>
              <a:t>Hello there</a:t>
            </a:r>
          </a:p>
          <a:p>
            <a:pPr lvl="1" eaLnBrk="1" hangingPunct="1">
              <a:buFontTx/>
              <a:buNone/>
            </a:pPr>
            <a:r>
              <a:rPr lang="en-US" altLang="en-US" b="1">
                <a:latin typeface="Courier New" panose="02070309020205020404" pitchFamily="49" charset="0"/>
              </a:rPr>
              <a:t>How are you</a:t>
            </a:r>
          </a:p>
          <a:p>
            <a:pPr lvl="1" eaLnBrk="1" hangingPunct="1">
              <a:buFontTx/>
              <a:buNone/>
            </a:pPr>
            <a:r>
              <a:rPr lang="en-US" altLang="en-US" b="1">
                <a:latin typeface="Courier New" panose="02070309020205020404" pitchFamily="49" charset="0"/>
              </a:rPr>
              <a:t>Thank you very much</a:t>
            </a:r>
          </a:p>
          <a:p>
            <a:pPr lvl="1" eaLnBrk="1" hangingPunct="1">
              <a:buFontTx/>
              <a:buNone/>
            </a:pPr>
            <a:r>
              <a:rPr lang="en-US" altLang="en-US" b="1">
                <a:latin typeface="Courier New" panose="02070309020205020404" pitchFamily="49" charset="0"/>
              </a:rPr>
              <a:t>Bye,Bye</a:t>
            </a: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392BD-9305-C5C6-9A91-1DBF642D2EBB}"/>
              </a:ext>
            </a:extLst>
          </p:cNvPr>
          <p:cNvSpPr>
            <a:spLocks noGrp="1"/>
          </p:cNvSpPr>
          <p:nvPr>
            <p:ph type="title"/>
          </p:nvPr>
        </p:nvSpPr>
        <p:spPr/>
        <p:txBody>
          <a:bodyPr/>
          <a:lstStyle/>
          <a:p>
            <a:r>
              <a:rPr lang="en-US" dirty="0"/>
              <a:t>Race Condition</a:t>
            </a:r>
          </a:p>
        </p:txBody>
      </p:sp>
      <p:sp>
        <p:nvSpPr>
          <p:cNvPr id="3" name="Content Placeholder 2">
            <a:extLst>
              <a:ext uri="{FF2B5EF4-FFF2-40B4-BE49-F238E27FC236}">
                <a16:creationId xmlns:a16="http://schemas.microsoft.com/office/drawing/2014/main" id="{A8160F72-052C-F934-9683-E58F2B390936}"/>
              </a:ext>
            </a:extLst>
          </p:cNvPr>
          <p:cNvSpPr>
            <a:spLocks noGrp="1"/>
          </p:cNvSpPr>
          <p:nvPr>
            <p:ph idx="1"/>
          </p:nvPr>
        </p:nvSpPr>
        <p:spPr/>
        <p:txBody>
          <a:bodyPr/>
          <a:lstStyle/>
          <a:p>
            <a:pPr>
              <a:lnSpc>
                <a:spcPts val="1650"/>
              </a:lnSpc>
              <a:spcBef>
                <a:spcPts val="750"/>
              </a:spcBef>
              <a:spcAft>
                <a:spcPts val="1500"/>
              </a:spcAft>
            </a:pPr>
            <a:r>
              <a:rPr lang="en-IN" sz="2000" b="1" i="0" dirty="0">
                <a:effectLst/>
              </a:rPr>
              <a:t>Characteristics:</a:t>
            </a:r>
            <a:endParaRPr lang="en-IN" sz="2000" b="0" i="0" dirty="0">
              <a:effectLst/>
            </a:endParaRPr>
          </a:p>
          <a:p>
            <a:pPr lvl="1">
              <a:lnSpc>
                <a:spcPts val="1650"/>
              </a:lnSpc>
              <a:spcBef>
                <a:spcPts val="750"/>
              </a:spcBef>
              <a:spcAft>
                <a:spcPts val="1500"/>
              </a:spcAft>
            </a:pPr>
            <a:r>
              <a:rPr lang="en-IN" b="0" i="0" dirty="0">
                <a:effectLst/>
              </a:rPr>
              <a:t>Multiple threads access and modify shared data concurrently.</a:t>
            </a:r>
          </a:p>
          <a:p>
            <a:pPr lvl="1">
              <a:lnSpc>
                <a:spcPts val="1650"/>
              </a:lnSpc>
              <a:spcBef>
                <a:spcPts val="750"/>
              </a:spcBef>
              <a:spcAft>
                <a:spcPts val="1500"/>
              </a:spcAft>
            </a:pPr>
            <a:r>
              <a:rPr lang="en-IN" b="0" i="0" dirty="0">
                <a:effectLst/>
              </a:rPr>
              <a:t>The final result is unpredictable and may vary depending on which thread "wins" the race.</a:t>
            </a:r>
          </a:p>
          <a:p>
            <a:pPr lvl="1">
              <a:lnSpc>
                <a:spcPts val="1650"/>
              </a:lnSpc>
              <a:spcBef>
                <a:spcPts val="750"/>
              </a:spcBef>
              <a:spcAft>
                <a:spcPts val="1500"/>
              </a:spcAft>
            </a:pPr>
            <a:r>
              <a:rPr lang="en-IN" b="0" i="0" dirty="0">
                <a:effectLst/>
              </a:rPr>
              <a:t>Can lead to data corruption or unexpected </a:t>
            </a:r>
            <a:r>
              <a:rPr lang="en-IN" b="0" i="0" dirty="0" err="1">
                <a:effectLst/>
              </a:rPr>
              <a:t>behavior</a:t>
            </a:r>
            <a:r>
              <a:rPr lang="en-IN" b="0" i="0" dirty="0">
                <a:effectLst/>
              </a:rPr>
              <a:t>.</a:t>
            </a:r>
          </a:p>
          <a:p>
            <a:pPr lvl="1">
              <a:lnSpc>
                <a:spcPts val="1650"/>
              </a:lnSpc>
              <a:spcBef>
                <a:spcPts val="750"/>
              </a:spcBef>
              <a:spcAft>
                <a:spcPts val="1500"/>
              </a:spcAft>
              <a:buNone/>
            </a:pPr>
            <a:r>
              <a:rPr lang="en-IN" b="1" i="0" dirty="0">
                <a:effectLst/>
              </a:rPr>
              <a:t>Example:</a:t>
            </a:r>
            <a:endParaRPr lang="en-IN" b="0" i="0" dirty="0">
              <a:effectLst/>
            </a:endParaRPr>
          </a:p>
          <a:p>
            <a:pPr lvl="1">
              <a:lnSpc>
                <a:spcPts val="1650"/>
              </a:lnSpc>
              <a:spcBef>
                <a:spcPts val="750"/>
              </a:spcBef>
              <a:spcAft>
                <a:spcPts val="1500"/>
              </a:spcAft>
            </a:pPr>
            <a:r>
              <a:rPr lang="en-IN" b="0" i="0" dirty="0">
                <a:effectLst/>
              </a:rPr>
              <a:t>Two threads try to increment the same counter simultaneously. </a:t>
            </a:r>
          </a:p>
          <a:p>
            <a:pPr lvl="1">
              <a:lnSpc>
                <a:spcPts val="1650"/>
              </a:lnSpc>
              <a:spcBef>
                <a:spcPts val="750"/>
              </a:spcBef>
              <a:spcAft>
                <a:spcPts val="1500"/>
              </a:spcAft>
            </a:pPr>
            <a:r>
              <a:rPr lang="en-IN" b="0" i="0" dirty="0">
                <a:effectLst/>
              </a:rPr>
              <a:t>The final value of the counter may be incorrect, depending on the order in which the operations are executed.</a:t>
            </a:r>
          </a:p>
          <a:p>
            <a:pPr algn="l">
              <a:lnSpc>
                <a:spcPts val="1650"/>
              </a:lnSpc>
              <a:spcBef>
                <a:spcPts val="750"/>
              </a:spcBef>
              <a:spcAft>
                <a:spcPts val="1500"/>
              </a:spcAft>
            </a:pPr>
            <a:r>
              <a:rPr lang="en-IN" sz="2000" b="0" i="0" dirty="0">
                <a:effectLst/>
              </a:rPr>
              <a:t>Synchronization is used to avoid the race conditions</a:t>
            </a:r>
            <a:br>
              <a:rPr lang="en-IN" sz="2000" b="0" i="0" dirty="0">
                <a:effectLst/>
              </a:rPr>
            </a:br>
            <a:endParaRPr lang="en-IN" sz="2000" b="0" i="0" dirty="0">
              <a:effectLst/>
            </a:endParaRPr>
          </a:p>
          <a:p>
            <a:endParaRPr lang="en-US" dirty="0"/>
          </a:p>
        </p:txBody>
      </p:sp>
      <p:sp>
        <p:nvSpPr>
          <p:cNvPr id="4" name="Slide Number Placeholder 3">
            <a:extLst>
              <a:ext uri="{FF2B5EF4-FFF2-40B4-BE49-F238E27FC236}">
                <a16:creationId xmlns:a16="http://schemas.microsoft.com/office/drawing/2014/main" id="{83B9A561-615C-C5D5-6A7F-E7D8D1C574F1}"/>
              </a:ext>
            </a:extLst>
          </p:cNvPr>
          <p:cNvSpPr>
            <a:spLocks noGrp="1"/>
          </p:cNvSpPr>
          <p:nvPr>
            <p:ph type="sldNum" sz="quarter" idx="12"/>
          </p:nvPr>
        </p:nvSpPr>
        <p:spPr/>
        <p:txBody>
          <a:bodyPr/>
          <a:lstStyle/>
          <a:p>
            <a:pPr>
              <a:defRPr/>
            </a:pPr>
            <a:fld id="{F6617354-3243-824E-909C-3BB0015B4040}" type="slidenum">
              <a:rPr lang="en-US" altLang="en-US" smtClean="0"/>
              <a:pPr>
                <a:defRPr/>
              </a:pPr>
              <a:t>27</a:t>
            </a:fld>
            <a:endParaRPr lang="en-US" altLang="en-US"/>
          </a:p>
        </p:txBody>
      </p:sp>
    </p:spTree>
    <p:extLst>
      <p:ext uri="{BB962C8B-B14F-4D97-AF65-F5344CB8AC3E}">
        <p14:creationId xmlns:p14="http://schemas.microsoft.com/office/powerpoint/2010/main" val="29189518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Title 1">
            <a:extLst>
              <a:ext uri="{FF2B5EF4-FFF2-40B4-BE49-F238E27FC236}">
                <a16:creationId xmlns:a16="http://schemas.microsoft.com/office/drawing/2014/main" id="{CAFF361E-FD9E-28B2-4F51-5A733AC44AED}"/>
              </a:ext>
            </a:extLst>
          </p:cNvPr>
          <p:cNvSpPr>
            <a:spLocks noGrp="1" noChangeArrowheads="1"/>
          </p:cNvSpPr>
          <p:nvPr>
            <p:ph type="title"/>
          </p:nvPr>
        </p:nvSpPr>
        <p:spPr/>
        <p:txBody>
          <a:bodyPr/>
          <a:lstStyle/>
          <a:p>
            <a:r>
              <a:rPr lang="en-US" altLang="en-US"/>
              <a:t>Dead Lock</a:t>
            </a:r>
          </a:p>
        </p:txBody>
      </p:sp>
      <p:sp>
        <p:nvSpPr>
          <p:cNvPr id="227331" name="Content Placeholder 2">
            <a:extLst>
              <a:ext uri="{FF2B5EF4-FFF2-40B4-BE49-F238E27FC236}">
                <a16:creationId xmlns:a16="http://schemas.microsoft.com/office/drawing/2014/main" id="{18D75445-926C-A564-B680-B8A7D9EBD157}"/>
              </a:ext>
            </a:extLst>
          </p:cNvPr>
          <p:cNvSpPr>
            <a:spLocks noGrp="1" noChangeArrowheads="1"/>
          </p:cNvSpPr>
          <p:nvPr>
            <p:ph idx="1"/>
          </p:nvPr>
        </p:nvSpPr>
        <p:spPr/>
        <p:txBody>
          <a:bodyPr/>
          <a:lstStyle/>
          <a:p>
            <a:r>
              <a:rPr lang="en-US" altLang="en-US" sz="2000"/>
              <a:t>Happens when two or more threads waiting for each other to release lock and get stuck for infinite time .</a:t>
            </a:r>
          </a:p>
          <a:p>
            <a:endParaRPr lang="en-US" altLang="en-US" sz="2000" b="1" u="sng"/>
          </a:p>
          <a:p>
            <a:r>
              <a:rPr lang="en-US" altLang="en-US" sz="2000" b="1" u="sng"/>
              <a:t>Common Cause of Dead Lock</a:t>
            </a:r>
          </a:p>
          <a:p>
            <a:endParaRPr lang="en-US" altLang="en-US" sz="2000"/>
          </a:p>
          <a:p>
            <a:r>
              <a:rPr lang="en-US" altLang="en-US" sz="2000"/>
              <a:t>When  nested synchronized block or calling one synchronized method from other or trying to get lock on different object </a:t>
            </a:r>
          </a:p>
          <a:p>
            <a:endParaRPr lang="en-US" altLang="en-US" sz="2000"/>
          </a:p>
        </p:txBody>
      </p:sp>
    </p:spTree>
    <p:extLst>
      <p:ext uri="{BB962C8B-B14F-4D97-AF65-F5344CB8AC3E}">
        <p14:creationId xmlns:p14="http://schemas.microsoft.com/office/powerpoint/2010/main" val="239379095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Title 1">
            <a:extLst>
              <a:ext uri="{FF2B5EF4-FFF2-40B4-BE49-F238E27FC236}">
                <a16:creationId xmlns:a16="http://schemas.microsoft.com/office/drawing/2014/main" id="{79F5D722-1E5F-8DFD-8B71-77C3171C76DF}"/>
              </a:ext>
            </a:extLst>
          </p:cNvPr>
          <p:cNvSpPr>
            <a:spLocks noGrp="1" noChangeArrowheads="1"/>
          </p:cNvSpPr>
          <p:nvPr>
            <p:ph type="title"/>
          </p:nvPr>
        </p:nvSpPr>
        <p:spPr/>
        <p:txBody>
          <a:bodyPr/>
          <a:lstStyle/>
          <a:p>
            <a:r>
              <a:rPr lang="en-US" altLang="en-US"/>
              <a:t>Dead Lock</a:t>
            </a:r>
          </a:p>
        </p:txBody>
      </p:sp>
      <p:sp>
        <p:nvSpPr>
          <p:cNvPr id="228355" name="Content Placeholder 2">
            <a:extLst>
              <a:ext uri="{FF2B5EF4-FFF2-40B4-BE49-F238E27FC236}">
                <a16:creationId xmlns:a16="http://schemas.microsoft.com/office/drawing/2014/main" id="{921EF4AD-8543-A651-DF78-860E3F07DBCB}"/>
              </a:ext>
            </a:extLst>
          </p:cNvPr>
          <p:cNvSpPr>
            <a:spLocks noGrp="1" noChangeArrowheads="1"/>
          </p:cNvSpPr>
          <p:nvPr>
            <p:ph idx="1"/>
          </p:nvPr>
        </p:nvSpPr>
        <p:spPr/>
        <p:txBody>
          <a:bodyPr/>
          <a:lstStyle/>
          <a:p>
            <a:pPr>
              <a:buFontTx/>
              <a:buNone/>
            </a:pPr>
            <a:r>
              <a:rPr lang="en-US" altLang="en-US" sz="2000" dirty="0"/>
              <a:t>public void method1(){</a:t>
            </a:r>
          </a:p>
          <a:p>
            <a:pPr>
              <a:buFontTx/>
              <a:buNone/>
            </a:pPr>
            <a:r>
              <a:rPr lang="en-US" altLang="en-US" sz="2000" dirty="0"/>
              <a:t>    synchronized(</a:t>
            </a:r>
            <a:r>
              <a:rPr lang="en-US" altLang="en-US" sz="2000" dirty="0" err="1">
                <a:solidFill>
                  <a:srgbClr val="FF0000"/>
                </a:solidFill>
              </a:rPr>
              <a:t>String.class</a:t>
            </a:r>
            <a:r>
              <a:rPr lang="en-US" altLang="en-US" sz="2000" dirty="0"/>
              <a:t>){</a:t>
            </a:r>
            <a:br>
              <a:rPr lang="en-US" altLang="en-US" sz="2000" dirty="0"/>
            </a:br>
            <a:r>
              <a:rPr lang="en-US" altLang="en-US" sz="2000" dirty="0"/>
              <a:t>	</a:t>
            </a:r>
            <a:r>
              <a:rPr lang="en-US" altLang="en-US" sz="2000" dirty="0" err="1"/>
              <a:t>System.out.println</a:t>
            </a:r>
            <a:r>
              <a:rPr lang="en-US" altLang="en-US" sz="2000" dirty="0"/>
              <a:t>("</a:t>
            </a:r>
            <a:r>
              <a:rPr lang="en-US" altLang="en-US" sz="2000" dirty="0" err="1"/>
              <a:t>Aquired</a:t>
            </a:r>
            <a:r>
              <a:rPr lang="en-US" altLang="en-US" sz="2000" dirty="0"/>
              <a:t> lock on </a:t>
            </a:r>
            <a:r>
              <a:rPr lang="en-US" altLang="en-US" sz="2000" dirty="0" err="1"/>
              <a:t>String.class</a:t>
            </a:r>
            <a:r>
              <a:rPr lang="en-US" altLang="en-US" sz="2000" dirty="0"/>
              <a:t> object");</a:t>
            </a:r>
            <a:br>
              <a:rPr lang="en-US" altLang="en-US" sz="2000" dirty="0"/>
            </a:br>
            <a:r>
              <a:rPr lang="en-US" altLang="en-US" sz="2000" dirty="0"/>
              <a:t>synchronized (</a:t>
            </a:r>
            <a:r>
              <a:rPr lang="en-US" altLang="en-US" sz="2000" dirty="0" err="1">
                <a:solidFill>
                  <a:srgbClr val="C00000"/>
                </a:solidFill>
              </a:rPr>
              <a:t>Integer.class</a:t>
            </a:r>
            <a:r>
              <a:rPr lang="en-US" altLang="en-US" sz="2000" dirty="0"/>
              <a:t>) {</a:t>
            </a:r>
            <a:br>
              <a:rPr lang="en-US" altLang="en-US" sz="2000" dirty="0"/>
            </a:br>
            <a:r>
              <a:rPr lang="en-US" altLang="en-US" sz="2000" dirty="0"/>
              <a:t>	</a:t>
            </a:r>
            <a:r>
              <a:rPr lang="en-US" altLang="en-US" sz="2000" dirty="0" err="1"/>
              <a:t>System.out.println</a:t>
            </a:r>
            <a:r>
              <a:rPr lang="en-US" altLang="en-US" sz="2000" dirty="0"/>
              <a:t>("</a:t>
            </a:r>
            <a:r>
              <a:rPr lang="en-US" altLang="en-US" sz="2000" dirty="0" err="1"/>
              <a:t>Aquired</a:t>
            </a:r>
            <a:r>
              <a:rPr lang="en-US" altLang="en-US" sz="2000" dirty="0"/>
              <a:t> lock on </a:t>
            </a:r>
            <a:r>
              <a:rPr lang="en-US" altLang="en-US" sz="2000" dirty="0" err="1"/>
              <a:t>Integer.class</a:t>
            </a:r>
            <a:r>
              <a:rPr lang="en-US" altLang="en-US" sz="2000" dirty="0"/>
              <a:t> object");</a:t>
            </a:r>
            <a:br>
              <a:rPr lang="en-US" altLang="en-US" sz="2000" dirty="0"/>
            </a:br>
            <a:r>
              <a:rPr lang="en-US" altLang="en-US" sz="2000" dirty="0"/>
              <a:t>} </a:t>
            </a:r>
          </a:p>
          <a:p>
            <a:pPr>
              <a:buFontTx/>
              <a:buNone/>
            </a:pPr>
            <a:r>
              <a:rPr lang="en-US" altLang="en-US" sz="2000" dirty="0"/>
              <a:t>} </a:t>
            </a:r>
          </a:p>
          <a:p>
            <a:pPr>
              <a:buFontTx/>
              <a:buNone/>
            </a:pPr>
            <a:r>
              <a:rPr lang="en-US" altLang="en-US" sz="2000" dirty="0"/>
              <a:t>}</a:t>
            </a:r>
            <a:br>
              <a:rPr lang="en-US" altLang="en-US" sz="2000" dirty="0"/>
            </a:br>
            <a:r>
              <a:rPr lang="en-US" altLang="en-US" sz="2000" dirty="0"/>
              <a:t>public void method2(){</a:t>
            </a:r>
            <a:br>
              <a:rPr lang="en-US" altLang="en-US" sz="2000" dirty="0"/>
            </a:br>
            <a:r>
              <a:rPr lang="en-US" altLang="en-US" sz="2000" dirty="0"/>
              <a:t>	synchronized(</a:t>
            </a:r>
            <a:r>
              <a:rPr lang="en-US" altLang="en-US" sz="2000" dirty="0" err="1">
                <a:solidFill>
                  <a:srgbClr val="C00000"/>
                </a:solidFill>
              </a:rPr>
              <a:t>Integer.class</a:t>
            </a:r>
            <a:r>
              <a:rPr lang="en-US" altLang="en-US" sz="2000" dirty="0"/>
              <a:t>){</a:t>
            </a:r>
            <a:br>
              <a:rPr lang="en-US" altLang="en-US" sz="2000" dirty="0"/>
            </a:br>
            <a:r>
              <a:rPr lang="en-US" altLang="en-US" sz="2000" dirty="0"/>
              <a:t>	</a:t>
            </a:r>
            <a:r>
              <a:rPr lang="en-US" altLang="en-US" sz="2000" dirty="0" err="1"/>
              <a:t>System.out.println</a:t>
            </a:r>
            <a:r>
              <a:rPr lang="en-US" altLang="en-US" sz="2000" dirty="0"/>
              <a:t>("</a:t>
            </a:r>
            <a:r>
              <a:rPr lang="en-US" altLang="en-US" sz="2000" dirty="0" err="1"/>
              <a:t>Aquired</a:t>
            </a:r>
            <a:r>
              <a:rPr lang="en-US" altLang="en-US" sz="2000" dirty="0"/>
              <a:t> lock on </a:t>
            </a:r>
            <a:r>
              <a:rPr lang="en-US" altLang="en-US" sz="2000" dirty="0" err="1"/>
              <a:t>Integer.class</a:t>
            </a:r>
            <a:r>
              <a:rPr lang="en-US" altLang="en-US" sz="2000" dirty="0"/>
              <a:t> object");</a:t>
            </a:r>
            <a:br>
              <a:rPr lang="en-US" altLang="en-US" sz="2000" dirty="0"/>
            </a:br>
            <a:r>
              <a:rPr lang="en-US" altLang="en-US" sz="2000" dirty="0"/>
              <a:t>	</a:t>
            </a:r>
            <a:br>
              <a:rPr lang="en-US" altLang="en-US" sz="2000" dirty="0"/>
            </a:br>
            <a:r>
              <a:rPr lang="en-US" altLang="en-US" sz="2000" dirty="0"/>
              <a:t>	synchronized (</a:t>
            </a:r>
            <a:r>
              <a:rPr lang="en-US" altLang="en-US" sz="2000" dirty="0" err="1">
                <a:solidFill>
                  <a:srgbClr val="FF0000"/>
                </a:solidFill>
              </a:rPr>
              <a:t>String.class</a:t>
            </a:r>
            <a:r>
              <a:rPr lang="en-US" altLang="en-US" sz="2000" dirty="0"/>
              <a:t>) {</a:t>
            </a:r>
            <a:br>
              <a:rPr lang="en-US" altLang="en-US" sz="2000" dirty="0"/>
            </a:br>
            <a:r>
              <a:rPr lang="en-US" altLang="en-US" sz="2000" dirty="0"/>
              <a:t>	</a:t>
            </a:r>
            <a:r>
              <a:rPr lang="en-US" altLang="en-US" sz="2000" dirty="0" err="1"/>
              <a:t>System.out.println</a:t>
            </a:r>
            <a:r>
              <a:rPr lang="en-US" altLang="en-US" sz="2000" dirty="0"/>
              <a:t>("</a:t>
            </a:r>
            <a:r>
              <a:rPr lang="en-US" altLang="en-US" sz="2000" dirty="0" err="1"/>
              <a:t>Aquired</a:t>
            </a:r>
            <a:r>
              <a:rPr lang="en-US" altLang="en-US" sz="2000" dirty="0"/>
              <a:t> lock on </a:t>
            </a:r>
            <a:r>
              <a:rPr lang="en-US" altLang="en-US" sz="2000" dirty="0" err="1"/>
              <a:t>String.class</a:t>
            </a:r>
            <a:r>
              <a:rPr lang="en-US" altLang="en-US" sz="2000" dirty="0"/>
              <a:t> object");</a:t>
            </a:r>
            <a:br>
              <a:rPr lang="en-US" altLang="en-US" sz="2000" dirty="0"/>
            </a:br>
            <a:r>
              <a:rPr lang="en-US" altLang="en-US" sz="2000" dirty="0"/>
              <a:t>	  }</a:t>
            </a:r>
            <a:br>
              <a:rPr lang="en-US" altLang="en-US" sz="2000" dirty="0"/>
            </a:br>
            <a:r>
              <a:rPr lang="en-US" altLang="en-US" sz="2000" dirty="0"/>
              <a:t>	}</a:t>
            </a:r>
            <a:br>
              <a:rPr lang="en-US" altLang="en-US" sz="2000" dirty="0"/>
            </a:br>
            <a:r>
              <a:rPr lang="en-US" altLang="en-US" sz="2000" dirty="0"/>
              <a:t>       }</a:t>
            </a:r>
            <a:br>
              <a:rPr lang="en-US" altLang="en-US" sz="2000" dirty="0"/>
            </a:br>
            <a:endParaRPr lang="en-US" altLang="en-US" sz="2000" dirty="0"/>
          </a:p>
        </p:txBody>
      </p:sp>
    </p:spTree>
    <p:extLst>
      <p:ext uri="{BB962C8B-B14F-4D97-AF65-F5344CB8AC3E}">
        <p14:creationId xmlns:p14="http://schemas.microsoft.com/office/powerpoint/2010/main" val="28241324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C4AE6DF-00CB-E212-B177-EC1F4353C96B}"/>
              </a:ext>
            </a:extLst>
          </p:cNvPr>
          <p:cNvSpPr>
            <a:spLocks noGrp="1" noChangeArrowheads="1"/>
          </p:cNvSpPr>
          <p:nvPr>
            <p:ph type="title"/>
          </p:nvPr>
        </p:nvSpPr>
        <p:spPr>
          <a:xfrm>
            <a:off x="457200" y="274638"/>
            <a:ext cx="8229600" cy="187325"/>
          </a:xfrm>
        </p:spPr>
        <p:txBody>
          <a:bodyPr/>
          <a:lstStyle/>
          <a:p>
            <a:pPr eaLnBrk="1" hangingPunct="1"/>
            <a:r>
              <a:rPr lang="en-US" altLang="en-US" sz="2000" b="1"/>
              <a:t>Multi-threading in Java Platform</a:t>
            </a:r>
          </a:p>
        </p:txBody>
      </p:sp>
      <p:sp>
        <p:nvSpPr>
          <p:cNvPr id="6147" name="Rectangle 3">
            <a:extLst>
              <a:ext uri="{FF2B5EF4-FFF2-40B4-BE49-F238E27FC236}">
                <a16:creationId xmlns:a16="http://schemas.microsoft.com/office/drawing/2014/main" id="{81302843-C18B-0DB2-0FC2-DB0F8543DAFC}"/>
              </a:ext>
            </a:extLst>
          </p:cNvPr>
          <p:cNvSpPr>
            <a:spLocks noGrp="1" noChangeArrowheads="1"/>
          </p:cNvSpPr>
          <p:nvPr>
            <p:ph type="body" idx="1"/>
          </p:nvPr>
        </p:nvSpPr>
        <p:spPr>
          <a:xfrm>
            <a:off x="457200" y="914400"/>
            <a:ext cx="8229600" cy="5211763"/>
          </a:xfrm>
        </p:spPr>
        <p:txBody>
          <a:bodyPr/>
          <a:lstStyle/>
          <a:p>
            <a:pPr eaLnBrk="1" hangingPunct="1"/>
            <a:endParaRPr lang="en-US" altLang="en-US" sz="1000"/>
          </a:p>
          <a:p>
            <a:pPr eaLnBrk="1" hangingPunct="1"/>
            <a:r>
              <a:rPr lang="en-US" altLang="en-US" sz="1800"/>
              <a:t>Java Application  start with just one thread, called the main thread. </a:t>
            </a:r>
          </a:p>
          <a:p>
            <a:pPr lvl="1" eaLnBrk="1" hangingPunct="1"/>
            <a:r>
              <a:rPr lang="en-US" altLang="en-US" sz="2000"/>
              <a:t>This thread has the ability to create additional threads</a:t>
            </a:r>
          </a:p>
          <a:p>
            <a:pPr eaLnBrk="1" hangingPunct="1"/>
            <a:endParaRPr lang="en-US" altLang="en-US" sz="1800"/>
          </a:p>
          <a:p>
            <a:pPr eaLnBrk="1" hangingPunct="1"/>
            <a:r>
              <a:rPr lang="en-US" altLang="en-US" sz="1800" i="1"/>
              <a:t>When a  new </a:t>
            </a:r>
            <a:r>
              <a:rPr lang="en-US" altLang="en-US" sz="1800"/>
              <a:t>thread is started , a new stack materializes and methods called from </a:t>
            </a:r>
            <a:r>
              <a:rPr lang="en-US" altLang="en-US" sz="1800" i="1"/>
              <a:t>that </a:t>
            </a:r>
            <a:r>
              <a:rPr lang="en-US" altLang="en-US" sz="1800"/>
              <a:t>thread run in a call stack that’s separate from the main() call stack. </a:t>
            </a:r>
          </a:p>
          <a:p>
            <a:pPr eaLnBrk="1" hangingPunct="1"/>
            <a:endParaRPr lang="en-US" altLang="en-US" sz="1800"/>
          </a:p>
          <a:p>
            <a:pPr eaLnBrk="1" hangingPunct="1"/>
            <a:r>
              <a:rPr lang="en-US" altLang="en-US" sz="1800"/>
              <a:t>That second new call stack runs concurrently with the main thread</a:t>
            </a:r>
          </a:p>
          <a:p>
            <a:pPr eaLnBrk="1" hangingPunct="1"/>
            <a:endParaRPr lang="en-US" altLang="en-US" sz="1800"/>
          </a:p>
          <a:p>
            <a:pPr eaLnBrk="1" hangingPunct="1"/>
            <a:r>
              <a:rPr lang="en-US" altLang="en-US" sz="1800" i="1"/>
              <a:t>A thread of execution </a:t>
            </a:r>
            <a:r>
              <a:rPr lang="en-US" altLang="en-US" sz="1800"/>
              <a:t>is an individual process (a “lightweight” process) that has its own call stack.</a:t>
            </a:r>
          </a:p>
          <a:p>
            <a:pPr eaLnBrk="1" hangingPunct="1"/>
            <a:endParaRPr lang="en-US" altLang="en-US" sz="1800" i="1"/>
          </a:p>
          <a:p>
            <a:pPr eaLnBrk="1" hangingPunct="1"/>
            <a:r>
              <a:rPr lang="en-US" altLang="en-US" sz="1800" i="1"/>
              <a:t>one thread per call stack</a:t>
            </a:r>
            <a:r>
              <a:rPr lang="en-US" altLang="en-US" sz="1800"/>
              <a:t>—</a:t>
            </a:r>
            <a:r>
              <a:rPr lang="en-US" altLang="en-US" sz="1800" i="1"/>
              <a:t>one call stack per thread</a:t>
            </a:r>
            <a:r>
              <a:rPr lang="en-US" altLang="en-US" sz="1800"/>
              <a:t>. </a:t>
            </a:r>
          </a:p>
          <a:p>
            <a:pPr eaLnBrk="1" hangingPunct="1"/>
            <a:endParaRPr lang="en-US" altLang="en-US" sz="1800"/>
          </a:p>
          <a:p>
            <a:pPr eaLnBrk="1" hangingPunct="1"/>
            <a:endParaRPr lang="en-US" altLang="en-US" sz="1800"/>
          </a:p>
          <a:p>
            <a:pPr eaLnBrk="1" hangingPunct="1"/>
            <a:endParaRPr lang="en-US" altLang="en-US" sz="1800"/>
          </a:p>
          <a:p>
            <a:pPr eaLnBrk="1" hangingPunct="1"/>
            <a:endParaRPr lang="en-US" altLang="en-US" sz="18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Title 1">
            <a:extLst>
              <a:ext uri="{FF2B5EF4-FFF2-40B4-BE49-F238E27FC236}">
                <a16:creationId xmlns:a16="http://schemas.microsoft.com/office/drawing/2014/main" id="{E7E3D61D-A4E2-FD4D-8250-E7DA28249BC8}"/>
              </a:ext>
            </a:extLst>
          </p:cNvPr>
          <p:cNvSpPr>
            <a:spLocks noGrp="1" noChangeArrowheads="1"/>
          </p:cNvSpPr>
          <p:nvPr>
            <p:ph type="title"/>
          </p:nvPr>
        </p:nvSpPr>
        <p:spPr/>
        <p:txBody>
          <a:bodyPr/>
          <a:lstStyle/>
          <a:p>
            <a:r>
              <a:rPr lang="en-US" altLang="en-US"/>
              <a:t>Thead Dead Lock</a:t>
            </a:r>
          </a:p>
        </p:txBody>
      </p:sp>
      <p:sp>
        <p:nvSpPr>
          <p:cNvPr id="229379" name="Content Placeholder 2">
            <a:extLst>
              <a:ext uri="{FF2B5EF4-FFF2-40B4-BE49-F238E27FC236}">
                <a16:creationId xmlns:a16="http://schemas.microsoft.com/office/drawing/2014/main" id="{B4801F1A-C4B0-DDF4-57E0-3C8C6DC49EED}"/>
              </a:ext>
            </a:extLst>
          </p:cNvPr>
          <p:cNvSpPr>
            <a:spLocks noGrp="1" noChangeArrowheads="1"/>
          </p:cNvSpPr>
          <p:nvPr>
            <p:ph idx="1"/>
          </p:nvPr>
        </p:nvSpPr>
        <p:spPr/>
        <p:txBody>
          <a:bodyPr/>
          <a:lstStyle/>
          <a:p>
            <a:r>
              <a:rPr lang="en-US" altLang="en-US" sz="2000"/>
              <a:t>If method1() and method2() both will be called by two or many threads , there is a good chance of deadlock </a:t>
            </a:r>
          </a:p>
          <a:p>
            <a:endParaRPr lang="en-US" altLang="en-US" sz="2000"/>
          </a:p>
          <a:p>
            <a:r>
              <a:rPr lang="en-US" altLang="en-US" sz="2000"/>
              <a:t>if thead 1 aquires lock on Sting object while executing method1() and thread 2 acquires lock on Integer object while executing method2() both will be waiting for each other to release lock on Integer and String to proceed further which will never happen.</a:t>
            </a:r>
            <a:br>
              <a:rPr lang="en-US" altLang="en-US" sz="2000"/>
            </a:br>
            <a:br>
              <a:rPr lang="en-US" altLang="en-US" sz="2000"/>
            </a:br>
            <a:r>
              <a:rPr lang="en-US" altLang="en-US" sz="2000"/>
              <a:t>real reason for deadlock is not multiple threads but the way they access lock , if you provide an ordered access then problem will be resolved , here is the fixed version.</a:t>
            </a:r>
            <a:br>
              <a:rPr lang="en-US" altLang="en-US" sz="2000"/>
            </a:br>
            <a:endParaRPr lang="en-US" altLang="en-US" sz="2000"/>
          </a:p>
        </p:txBody>
      </p:sp>
    </p:spTree>
    <p:extLst>
      <p:ext uri="{BB962C8B-B14F-4D97-AF65-F5344CB8AC3E}">
        <p14:creationId xmlns:p14="http://schemas.microsoft.com/office/powerpoint/2010/main" val="79923423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CCB5C-A826-AA58-B000-DD3EA6046AB5}"/>
              </a:ext>
            </a:extLst>
          </p:cNvPr>
          <p:cNvSpPr>
            <a:spLocks noGrp="1"/>
          </p:cNvSpPr>
          <p:nvPr>
            <p:ph type="title"/>
          </p:nvPr>
        </p:nvSpPr>
        <p:spPr/>
        <p:txBody>
          <a:bodyPr/>
          <a:lstStyle/>
          <a:p>
            <a:r>
              <a:rPr lang="en-US" dirty="0" err="1"/>
              <a:t>DeadLock</a:t>
            </a:r>
            <a:endParaRPr lang="en-US" dirty="0"/>
          </a:p>
        </p:txBody>
      </p:sp>
      <p:sp>
        <p:nvSpPr>
          <p:cNvPr id="3" name="Content Placeholder 2">
            <a:extLst>
              <a:ext uri="{FF2B5EF4-FFF2-40B4-BE49-F238E27FC236}">
                <a16:creationId xmlns:a16="http://schemas.microsoft.com/office/drawing/2014/main" id="{C64DFBC6-1CC0-7792-2877-4EDFE1FBFA75}"/>
              </a:ext>
            </a:extLst>
          </p:cNvPr>
          <p:cNvSpPr>
            <a:spLocks noGrp="1"/>
          </p:cNvSpPr>
          <p:nvPr>
            <p:ph idx="1"/>
          </p:nvPr>
        </p:nvSpPr>
        <p:spPr/>
        <p:txBody>
          <a:bodyPr/>
          <a:lstStyle/>
          <a:p>
            <a:pPr marL="800100" lvl="2">
              <a:buNone/>
            </a:pPr>
            <a:r>
              <a:rPr lang="en-IN" sz="2000" dirty="0">
                <a:solidFill>
                  <a:srgbClr val="000000"/>
                </a:solidFill>
                <a:effectLst/>
              </a:rPr>
              <a:t>Thread </a:t>
            </a:r>
            <a:r>
              <a:rPr lang="en-IN" sz="2000" dirty="0">
                <a:solidFill>
                  <a:srgbClr val="6A3E3E"/>
                </a:solidFill>
                <a:effectLst/>
              </a:rPr>
              <a:t>t1</a:t>
            </a:r>
            <a:r>
              <a:rPr lang="en-IN" sz="2000" dirty="0">
                <a:solidFill>
                  <a:srgbClr val="000000"/>
                </a:solidFill>
                <a:effectLst/>
              </a:rPr>
              <a:t> = </a:t>
            </a:r>
            <a:r>
              <a:rPr lang="en-IN" sz="2000" b="1" dirty="0">
                <a:solidFill>
                  <a:srgbClr val="7F0055"/>
                </a:solidFill>
                <a:effectLst/>
              </a:rPr>
              <a:t>new</a:t>
            </a:r>
            <a:r>
              <a:rPr lang="en-IN" sz="2000" dirty="0">
                <a:solidFill>
                  <a:srgbClr val="000000"/>
                </a:solidFill>
                <a:effectLst/>
              </a:rPr>
              <a:t> Thread() {</a:t>
            </a:r>
          </a:p>
          <a:p>
            <a:pPr marL="800100" lvl="2">
              <a:buNone/>
            </a:pPr>
            <a:r>
              <a:rPr lang="en-IN" sz="2000" b="1" dirty="0">
                <a:solidFill>
                  <a:srgbClr val="7F0055"/>
                </a:solidFill>
                <a:effectLst/>
              </a:rPr>
              <a:t>public</a:t>
            </a:r>
            <a:r>
              <a:rPr lang="en-IN" sz="2000" dirty="0">
                <a:solidFill>
                  <a:srgbClr val="000000"/>
                </a:solidFill>
                <a:effectLst/>
              </a:rPr>
              <a:t> </a:t>
            </a:r>
            <a:r>
              <a:rPr lang="en-IN" sz="2000" b="1" dirty="0">
                <a:solidFill>
                  <a:srgbClr val="7F0055"/>
                </a:solidFill>
                <a:effectLst/>
              </a:rPr>
              <a:t>void</a:t>
            </a:r>
            <a:r>
              <a:rPr lang="en-IN" sz="2000" dirty="0">
                <a:solidFill>
                  <a:srgbClr val="000000"/>
                </a:solidFill>
                <a:effectLst/>
              </a:rPr>
              <a:t> run() {</a:t>
            </a:r>
          </a:p>
          <a:p>
            <a:pPr marL="800100" lvl="2">
              <a:buNone/>
            </a:pPr>
            <a:r>
              <a:rPr lang="en-IN" sz="2000" dirty="0">
                <a:solidFill>
                  <a:srgbClr val="6A3E3E"/>
                </a:solidFill>
                <a:effectLst/>
              </a:rPr>
              <a:t>ex</a:t>
            </a:r>
            <a:r>
              <a:rPr lang="en-IN" sz="2000" dirty="0">
                <a:solidFill>
                  <a:srgbClr val="000000"/>
                </a:solidFill>
                <a:effectLst/>
              </a:rPr>
              <a:t>.method1();</a:t>
            </a:r>
          </a:p>
          <a:p>
            <a:pPr marL="800100" lvl="2">
              <a:buNone/>
            </a:pPr>
            <a:r>
              <a:rPr lang="en-IN" sz="2000" dirty="0">
                <a:solidFill>
                  <a:srgbClr val="6A3E3E"/>
                </a:solidFill>
                <a:effectLst/>
              </a:rPr>
              <a:t>ex</a:t>
            </a:r>
            <a:r>
              <a:rPr lang="en-IN" sz="2000" dirty="0">
                <a:solidFill>
                  <a:srgbClr val="000000"/>
                </a:solidFill>
                <a:effectLst/>
              </a:rPr>
              <a:t>.method2();</a:t>
            </a:r>
          </a:p>
          <a:p>
            <a:pPr marL="800100" lvl="2">
              <a:buNone/>
            </a:pPr>
            <a:r>
              <a:rPr lang="en-IN" sz="2000" dirty="0">
                <a:solidFill>
                  <a:srgbClr val="000000"/>
                </a:solidFill>
                <a:effectLst/>
              </a:rPr>
              <a:t>}</a:t>
            </a:r>
          </a:p>
          <a:p>
            <a:pPr marL="800100" lvl="2">
              <a:buNone/>
            </a:pPr>
            <a:r>
              <a:rPr lang="en-IN" sz="2000" dirty="0">
                <a:solidFill>
                  <a:srgbClr val="000000"/>
                </a:solidFill>
                <a:effectLst/>
              </a:rPr>
              <a:t>};</a:t>
            </a:r>
          </a:p>
          <a:p>
            <a:pPr marL="800100" lvl="2">
              <a:buNone/>
            </a:pPr>
            <a:r>
              <a:rPr lang="en-IN" sz="2000" dirty="0">
                <a:solidFill>
                  <a:srgbClr val="000000"/>
                </a:solidFill>
                <a:effectLst/>
              </a:rPr>
              <a:t>Thread </a:t>
            </a:r>
            <a:r>
              <a:rPr lang="en-IN" sz="2000" dirty="0">
                <a:solidFill>
                  <a:srgbClr val="6A3E3E"/>
                </a:solidFill>
                <a:effectLst/>
              </a:rPr>
              <a:t>t2</a:t>
            </a:r>
            <a:r>
              <a:rPr lang="en-IN" sz="2000" dirty="0">
                <a:solidFill>
                  <a:srgbClr val="000000"/>
                </a:solidFill>
                <a:effectLst/>
              </a:rPr>
              <a:t> = </a:t>
            </a:r>
            <a:r>
              <a:rPr lang="en-IN" sz="2000" b="1" dirty="0">
                <a:solidFill>
                  <a:srgbClr val="7F0055"/>
                </a:solidFill>
                <a:effectLst/>
              </a:rPr>
              <a:t>new</a:t>
            </a:r>
            <a:r>
              <a:rPr lang="en-IN" sz="2000" dirty="0">
                <a:solidFill>
                  <a:srgbClr val="000000"/>
                </a:solidFill>
                <a:effectLst/>
              </a:rPr>
              <a:t> Thread() {</a:t>
            </a:r>
          </a:p>
          <a:p>
            <a:pPr marL="800100" lvl="2">
              <a:buNone/>
            </a:pPr>
            <a:r>
              <a:rPr lang="en-IN" sz="2000" b="1" dirty="0">
                <a:solidFill>
                  <a:srgbClr val="7F0055"/>
                </a:solidFill>
                <a:effectLst/>
              </a:rPr>
              <a:t>public</a:t>
            </a:r>
            <a:r>
              <a:rPr lang="en-IN" sz="2000" dirty="0">
                <a:solidFill>
                  <a:srgbClr val="000000"/>
                </a:solidFill>
                <a:effectLst/>
              </a:rPr>
              <a:t> </a:t>
            </a:r>
            <a:r>
              <a:rPr lang="en-IN" sz="2000" b="1" dirty="0">
                <a:solidFill>
                  <a:srgbClr val="7F0055"/>
                </a:solidFill>
                <a:effectLst/>
              </a:rPr>
              <a:t>void</a:t>
            </a:r>
            <a:r>
              <a:rPr lang="en-IN" sz="2000" dirty="0">
                <a:solidFill>
                  <a:srgbClr val="000000"/>
                </a:solidFill>
                <a:effectLst/>
              </a:rPr>
              <a:t> run() {</a:t>
            </a:r>
          </a:p>
          <a:p>
            <a:pPr marL="800100" lvl="2">
              <a:buNone/>
            </a:pPr>
            <a:r>
              <a:rPr lang="en-IN" sz="2000" dirty="0">
                <a:solidFill>
                  <a:srgbClr val="6A3E3E"/>
                </a:solidFill>
                <a:effectLst/>
              </a:rPr>
              <a:t>ex</a:t>
            </a:r>
            <a:r>
              <a:rPr lang="en-IN" sz="2000" dirty="0">
                <a:solidFill>
                  <a:srgbClr val="000000"/>
                </a:solidFill>
                <a:effectLst/>
              </a:rPr>
              <a:t>.method2();</a:t>
            </a:r>
          </a:p>
          <a:p>
            <a:pPr marL="800100" lvl="2">
              <a:buNone/>
            </a:pPr>
            <a:r>
              <a:rPr lang="en-IN" sz="2000" dirty="0">
                <a:solidFill>
                  <a:srgbClr val="6A3E3E"/>
                </a:solidFill>
                <a:effectLst/>
              </a:rPr>
              <a:t>ex</a:t>
            </a:r>
            <a:r>
              <a:rPr lang="en-IN" sz="2000" dirty="0">
                <a:solidFill>
                  <a:srgbClr val="000000"/>
                </a:solidFill>
                <a:effectLst/>
              </a:rPr>
              <a:t>.method2();</a:t>
            </a:r>
          </a:p>
          <a:p>
            <a:pPr marL="800100" lvl="2">
              <a:buNone/>
            </a:pPr>
            <a:r>
              <a:rPr lang="en-IN" sz="2000" dirty="0">
                <a:solidFill>
                  <a:srgbClr val="000000"/>
                </a:solidFill>
                <a:effectLst/>
              </a:rPr>
              <a:t>}</a:t>
            </a:r>
          </a:p>
          <a:p>
            <a:pPr marL="571500" lvl="2" indent="0">
              <a:buNone/>
            </a:pPr>
            <a:r>
              <a:rPr lang="en-IN" sz="2000" dirty="0">
                <a:solidFill>
                  <a:srgbClr val="000000"/>
                </a:solidFill>
                <a:effectLst/>
              </a:rPr>
              <a:t>};</a:t>
            </a:r>
          </a:p>
          <a:p>
            <a:pPr lvl="2"/>
            <a:endParaRPr lang="en-US" sz="2000" dirty="0"/>
          </a:p>
        </p:txBody>
      </p:sp>
      <p:sp>
        <p:nvSpPr>
          <p:cNvPr id="4" name="Slide Number Placeholder 3">
            <a:extLst>
              <a:ext uri="{FF2B5EF4-FFF2-40B4-BE49-F238E27FC236}">
                <a16:creationId xmlns:a16="http://schemas.microsoft.com/office/drawing/2014/main" id="{9AAF5AD0-C751-099F-B1C2-2B6DC4209D65}"/>
              </a:ext>
            </a:extLst>
          </p:cNvPr>
          <p:cNvSpPr>
            <a:spLocks noGrp="1"/>
          </p:cNvSpPr>
          <p:nvPr>
            <p:ph type="sldNum" sz="quarter" idx="12"/>
          </p:nvPr>
        </p:nvSpPr>
        <p:spPr/>
        <p:txBody>
          <a:bodyPr/>
          <a:lstStyle/>
          <a:p>
            <a:pPr>
              <a:defRPr/>
            </a:pPr>
            <a:fld id="{F6617354-3243-824E-909C-3BB0015B4040}" type="slidenum">
              <a:rPr lang="en-US" altLang="en-US" smtClean="0"/>
              <a:pPr>
                <a:defRPr/>
              </a:pPr>
              <a:t>31</a:t>
            </a:fld>
            <a:endParaRPr lang="en-US" altLang="en-US"/>
          </a:p>
        </p:txBody>
      </p:sp>
    </p:spTree>
    <p:extLst>
      <p:ext uri="{BB962C8B-B14F-4D97-AF65-F5344CB8AC3E}">
        <p14:creationId xmlns:p14="http://schemas.microsoft.com/office/powerpoint/2010/main" val="36053395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Title 1">
            <a:extLst>
              <a:ext uri="{FF2B5EF4-FFF2-40B4-BE49-F238E27FC236}">
                <a16:creationId xmlns:a16="http://schemas.microsoft.com/office/drawing/2014/main" id="{4A8366D0-8981-A811-77FB-F2B4979DFD93}"/>
              </a:ext>
            </a:extLst>
          </p:cNvPr>
          <p:cNvSpPr>
            <a:spLocks noGrp="1" noChangeArrowheads="1"/>
          </p:cNvSpPr>
          <p:nvPr>
            <p:ph type="title"/>
          </p:nvPr>
        </p:nvSpPr>
        <p:spPr/>
        <p:txBody>
          <a:bodyPr/>
          <a:lstStyle/>
          <a:p>
            <a:r>
              <a:rPr lang="en-US" altLang="en-US"/>
              <a:t>Fixed Version</a:t>
            </a:r>
          </a:p>
        </p:txBody>
      </p:sp>
      <p:sp>
        <p:nvSpPr>
          <p:cNvPr id="230403" name="Content Placeholder 2">
            <a:extLst>
              <a:ext uri="{FF2B5EF4-FFF2-40B4-BE49-F238E27FC236}">
                <a16:creationId xmlns:a16="http://schemas.microsoft.com/office/drawing/2014/main" id="{CCC410FF-06BC-E465-B397-AEF3D40191BA}"/>
              </a:ext>
            </a:extLst>
          </p:cNvPr>
          <p:cNvSpPr>
            <a:spLocks noGrp="1" noChangeArrowheads="1"/>
          </p:cNvSpPr>
          <p:nvPr>
            <p:ph idx="1"/>
          </p:nvPr>
        </p:nvSpPr>
        <p:spPr/>
        <p:txBody>
          <a:bodyPr/>
          <a:lstStyle/>
          <a:p>
            <a:r>
              <a:rPr lang="en-US" altLang="en-US" sz="1800"/>
              <a:t>public void method1(){</a:t>
            </a:r>
            <a:br>
              <a:rPr lang="en-US" altLang="en-US" sz="1800"/>
            </a:br>
            <a:r>
              <a:rPr lang="en-US" altLang="en-US" sz="1800"/>
              <a:t>synchronized(</a:t>
            </a:r>
            <a:r>
              <a:rPr lang="en-US" altLang="en-US" sz="1800" b="1">
                <a:solidFill>
                  <a:srgbClr val="FF0000"/>
                </a:solidFill>
              </a:rPr>
              <a:t>Integer.class</a:t>
            </a:r>
            <a:r>
              <a:rPr lang="en-US" altLang="en-US" sz="1800"/>
              <a:t>){</a:t>
            </a:r>
            <a:br>
              <a:rPr lang="en-US" altLang="en-US" sz="1800"/>
            </a:br>
            <a:r>
              <a:rPr lang="en-US" altLang="en-US" sz="1800"/>
              <a:t>System.out.println("Aquired lock on Integer.class object");</a:t>
            </a:r>
            <a:br>
              <a:rPr lang="en-US" altLang="en-US" sz="1800"/>
            </a:br>
            <a:br>
              <a:rPr lang="en-US" altLang="en-US" sz="1800"/>
            </a:br>
            <a:r>
              <a:rPr lang="en-US" altLang="en-US" sz="1800"/>
              <a:t>synchronized (</a:t>
            </a:r>
            <a:r>
              <a:rPr lang="en-US" altLang="en-US" sz="1800" b="1">
                <a:solidFill>
                  <a:srgbClr val="C00000"/>
                </a:solidFill>
              </a:rPr>
              <a:t>String.class</a:t>
            </a:r>
            <a:r>
              <a:rPr lang="en-US" altLang="en-US" sz="1800"/>
              <a:t>) {</a:t>
            </a:r>
            <a:br>
              <a:rPr lang="en-US" altLang="en-US" sz="1800"/>
            </a:br>
            <a:r>
              <a:rPr lang="en-US" altLang="en-US" sz="1800"/>
              <a:t>System.out.println("Aquired lock on String.class object");</a:t>
            </a:r>
            <a:br>
              <a:rPr lang="en-US" altLang="en-US" sz="1800"/>
            </a:br>
            <a:r>
              <a:rPr lang="en-US" altLang="en-US" sz="1800"/>
              <a:t>}</a:t>
            </a:r>
            <a:br>
              <a:rPr lang="en-US" altLang="en-US" sz="1800"/>
            </a:br>
            <a:r>
              <a:rPr lang="en-US" altLang="en-US" sz="1800"/>
              <a:t>}</a:t>
            </a:r>
            <a:br>
              <a:rPr lang="en-US" altLang="en-US" sz="1800"/>
            </a:br>
            <a:r>
              <a:rPr lang="en-US" altLang="en-US" sz="1800"/>
              <a:t>}</a:t>
            </a:r>
            <a:br>
              <a:rPr lang="en-US" altLang="en-US" sz="1800"/>
            </a:br>
            <a:r>
              <a:rPr lang="en-US" altLang="en-US" sz="1800"/>
              <a:t>public void method2(){</a:t>
            </a:r>
            <a:br>
              <a:rPr lang="en-US" altLang="en-US" sz="1800"/>
            </a:br>
            <a:r>
              <a:rPr lang="en-US" altLang="en-US" sz="1800"/>
              <a:t>synchronized(</a:t>
            </a:r>
            <a:r>
              <a:rPr lang="en-US" altLang="en-US" sz="1800" b="1">
                <a:solidFill>
                  <a:srgbClr val="FF0000"/>
                </a:solidFill>
              </a:rPr>
              <a:t>Integer.class</a:t>
            </a:r>
            <a:r>
              <a:rPr lang="en-US" altLang="en-US" sz="1800"/>
              <a:t>){</a:t>
            </a:r>
            <a:br>
              <a:rPr lang="en-US" altLang="en-US" sz="1800"/>
            </a:br>
            <a:r>
              <a:rPr lang="en-US" altLang="en-US" sz="1800"/>
              <a:t>System.out.println("Aquired lock on Integer.class object");</a:t>
            </a:r>
            <a:br>
              <a:rPr lang="en-US" altLang="en-US" sz="1800"/>
            </a:br>
            <a:br>
              <a:rPr lang="en-US" altLang="en-US" sz="1800"/>
            </a:br>
            <a:r>
              <a:rPr lang="en-US" altLang="en-US" sz="1800"/>
              <a:t>synchronized (</a:t>
            </a:r>
            <a:r>
              <a:rPr lang="en-US" altLang="en-US" sz="1800" b="1">
                <a:solidFill>
                  <a:srgbClr val="C00000"/>
                </a:solidFill>
              </a:rPr>
              <a:t>String.class</a:t>
            </a:r>
            <a:r>
              <a:rPr lang="en-US" altLang="en-US" sz="1800"/>
              <a:t>) {</a:t>
            </a:r>
            <a:br>
              <a:rPr lang="en-US" altLang="en-US" sz="1800"/>
            </a:br>
            <a:r>
              <a:rPr lang="en-US" altLang="en-US" sz="1800"/>
              <a:t>System.out.println("Aquired lock on String.class object");</a:t>
            </a:r>
            <a:br>
              <a:rPr lang="en-US" altLang="en-US" sz="1800"/>
            </a:br>
            <a:r>
              <a:rPr lang="en-US" altLang="en-US" sz="1800"/>
              <a:t>}</a:t>
            </a:r>
            <a:br>
              <a:rPr lang="en-US" altLang="en-US" sz="1800"/>
            </a:br>
            <a:r>
              <a:rPr lang="en-US" altLang="en-US" sz="1800"/>
              <a:t>}</a:t>
            </a:r>
            <a:br>
              <a:rPr lang="en-US" altLang="en-US" sz="1800"/>
            </a:br>
            <a:r>
              <a:rPr lang="en-US" altLang="en-US" sz="1800"/>
              <a:t>}</a:t>
            </a:r>
            <a:br>
              <a:rPr lang="en-US" altLang="en-US" sz="1800"/>
            </a:br>
            <a:endParaRPr lang="en-US" altLang="en-US" sz="1800"/>
          </a:p>
        </p:txBody>
      </p:sp>
    </p:spTree>
    <p:extLst>
      <p:ext uri="{BB962C8B-B14F-4D97-AF65-F5344CB8AC3E}">
        <p14:creationId xmlns:p14="http://schemas.microsoft.com/office/powerpoint/2010/main" val="263555550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7F213FE2-11FB-CCBC-D543-CB09E63484C8}"/>
              </a:ext>
            </a:extLst>
          </p:cNvPr>
          <p:cNvSpPr>
            <a:spLocks noGrp="1" noChangeArrowheads="1"/>
          </p:cNvSpPr>
          <p:nvPr>
            <p:ph type="title"/>
          </p:nvPr>
        </p:nvSpPr>
        <p:spPr>
          <a:xfrm>
            <a:off x="0" y="457200"/>
            <a:ext cx="8382000" cy="381000"/>
          </a:xfrm>
        </p:spPr>
        <p:txBody>
          <a:bodyPr/>
          <a:lstStyle/>
          <a:p>
            <a:pPr algn="ctr" eaLnBrk="1" hangingPunct="1"/>
            <a:r>
              <a:rPr lang="en-US" altLang="en-US" sz="2000"/>
              <a:t>Thread Interaction</a:t>
            </a:r>
            <a:endParaRPr lang="en-US" altLang="en-US" sz="2800"/>
          </a:p>
        </p:txBody>
      </p:sp>
      <p:sp>
        <p:nvSpPr>
          <p:cNvPr id="45059" name="Rectangle 3">
            <a:extLst>
              <a:ext uri="{FF2B5EF4-FFF2-40B4-BE49-F238E27FC236}">
                <a16:creationId xmlns:a16="http://schemas.microsoft.com/office/drawing/2014/main" id="{2666422C-AD49-EBD8-2564-B12C0A0D8F2C}"/>
              </a:ext>
            </a:extLst>
          </p:cNvPr>
          <p:cNvSpPr>
            <a:spLocks noGrp="1" noChangeArrowheads="1"/>
          </p:cNvSpPr>
          <p:nvPr>
            <p:ph type="body" idx="1"/>
          </p:nvPr>
        </p:nvSpPr>
        <p:spPr>
          <a:xfrm>
            <a:off x="457200" y="1066800"/>
            <a:ext cx="8229600" cy="5059363"/>
          </a:xfrm>
        </p:spPr>
        <p:txBody>
          <a:bodyPr/>
          <a:lstStyle/>
          <a:p>
            <a:pPr eaLnBrk="1" hangingPunct="1">
              <a:lnSpc>
                <a:spcPct val="80000"/>
              </a:lnSpc>
            </a:pPr>
            <a:r>
              <a:rPr lang="en-US" altLang="en-US" sz="1800"/>
              <a:t>The java.lang.Object class has three methods—wait(), notify(), and notifyAll()—that help threads communicate </a:t>
            </a:r>
          </a:p>
          <a:p>
            <a:pPr eaLnBrk="1" hangingPunct="1">
              <a:lnSpc>
                <a:spcPct val="80000"/>
              </a:lnSpc>
            </a:pPr>
            <a:endParaRPr lang="en-US" altLang="en-US" sz="1800"/>
          </a:p>
          <a:p>
            <a:pPr eaLnBrk="1" hangingPunct="1">
              <a:lnSpc>
                <a:spcPct val="80000"/>
              </a:lnSpc>
            </a:pPr>
            <a:r>
              <a:rPr lang="en-US" altLang="en-US" sz="1800"/>
              <a:t>wait()</a:t>
            </a:r>
            <a:r>
              <a:rPr lang="en-US" altLang="en-US" sz="1800" i="1"/>
              <a:t>, </a:t>
            </a:r>
            <a:r>
              <a:rPr lang="en-US" altLang="en-US" sz="1800"/>
              <a:t>notify()</a:t>
            </a:r>
            <a:r>
              <a:rPr lang="en-US" altLang="en-US" sz="1800" i="1"/>
              <a:t>, and </a:t>
            </a:r>
            <a:r>
              <a:rPr lang="en-US" altLang="en-US" sz="1800"/>
              <a:t>notifyAll() </a:t>
            </a:r>
            <a:r>
              <a:rPr lang="en-US" altLang="en-US" sz="1800" i="1"/>
              <a:t>must be called from within a synchronized context! </a:t>
            </a:r>
          </a:p>
          <a:p>
            <a:pPr eaLnBrk="1" hangingPunct="1">
              <a:lnSpc>
                <a:spcPct val="80000"/>
              </a:lnSpc>
            </a:pPr>
            <a:endParaRPr lang="en-US" altLang="en-US" sz="1800"/>
          </a:p>
          <a:p>
            <a:pPr eaLnBrk="1" hangingPunct="1">
              <a:lnSpc>
                <a:spcPct val="80000"/>
              </a:lnSpc>
            </a:pPr>
            <a:r>
              <a:rPr lang="en-US" altLang="en-US" sz="1800"/>
              <a:t>If many threads are waiting on the same object, only one will be chosen (in no guaranteed order) to proceed with its execution. </a:t>
            </a:r>
          </a:p>
          <a:p>
            <a:pPr eaLnBrk="1" hangingPunct="1">
              <a:lnSpc>
                <a:spcPct val="80000"/>
              </a:lnSpc>
            </a:pPr>
            <a:endParaRPr lang="en-US" altLang="en-US" sz="1800"/>
          </a:p>
          <a:p>
            <a:pPr eaLnBrk="1" hangingPunct="1">
              <a:lnSpc>
                <a:spcPct val="80000"/>
              </a:lnSpc>
            </a:pPr>
            <a:r>
              <a:rPr lang="en-US" altLang="en-US" sz="1800"/>
              <a:t>If there are no threads waiting, then no particular action is taken</a:t>
            </a:r>
          </a:p>
          <a:p>
            <a:pPr eaLnBrk="1" hangingPunct="1">
              <a:lnSpc>
                <a:spcPct val="80000"/>
              </a:lnSpc>
            </a:pPr>
            <a:endParaRPr lang="en-US" altLang="en-US" sz="1800"/>
          </a:p>
          <a:p>
            <a:pPr eaLnBrk="1" hangingPunct="1">
              <a:lnSpc>
                <a:spcPct val="80000"/>
              </a:lnSpc>
            </a:pPr>
            <a:endParaRPr lang="en-US" altLang="en-US" sz="18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EFB9593D-6768-7A6B-8D1D-45BE05DC9E47}"/>
              </a:ext>
            </a:extLst>
          </p:cNvPr>
          <p:cNvSpPr>
            <a:spLocks noGrp="1" noChangeArrowheads="1"/>
          </p:cNvSpPr>
          <p:nvPr>
            <p:ph type="title"/>
          </p:nvPr>
        </p:nvSpPr>
        <p:spPr>
          <a:xfrm>
            <a:off x="457200" y="274638"/>
            <a:ext cx="8001000" cy="98425"/>
          </a:xfrm>
        </p:spPr>
        <p:txBody>
          <a:bodyPr/>
          <a:lstStyle/>
          <a:p>
            <a:pPr eaLnBrk="1" hangingPunct="1"/>
            <a:r>
              <a:rPr lang="en-US" altLang="en-US" sz="2000"/>
              <a:t>notifyAll()</a:t>
            </a:r>
          </a:p>
        </p:txBody>
      </p:sp>
      <p:sp>
        <p:nvSpPr>
          <p:cNvPr id="47107" name="Rectangle 3">
            <a:extLst>
              <a:ext uri="{FF2B5EF4-FFF2-40B4-BE49-F238E27FC236}">
                <a16:creationId xmlns:a16="http://schemas.microsoft.com/office/drawing/2014/main" id="{E6853FDF-5AD5-4EEF-123D-1B970112EE5F}"/>
              </a:ext>
            </a:extLst>
          </p:cNvPr>
          <p:cNvSpPr>
            <a:spLocks noGrp="1" noChangeArrowheads="1"/>
          </p:cNvSpPr>
          <p:nvPr>
            <p:ph type="body" idx="1"/>
          </p:nvPr>
        </p:nvSpPr>
        <p:spPr>
          <a:xfrm>
            <a:off x="457200" y="990600"/>
            <a:ext cx="8229600" cy="5135563"/>
          </a:xfrm>
        </p:spPr>
        <p:txBody>
          <a:bodyPr/>
          <a:lstStyle/>
          <a:p>
            <a:pPr eaLnBrk="1" hangingPunct="1">
              <a:lnSpc>
                <a:spcPct val="80000"/>
              </a:lnSpc>
            </a:pPr>
            <a:endParaRPr lang="en-US" altLang="en-US" sz="1000" dirty="0"/>
          </a:p>
          <a:p>
            <a:pPr eaLnBrk="1" hangingPunct="1">
              <a:lnSpc>
                <a:spcPct val="80000"/>
              </a:lnSpc>
            </a:pPr>
            <a:endParaRPr lang="en-US" altLang="en-US" sz="1000" dirty="0"/>
          </a:p>
          <a:p>
            <a:pPr eaLnBrk="1" hangingPunct="1">
              <a:lnSpc>
                <a:spcPct val="80000"/>
              </a:lnSpc>
            </a:pPr>
            <a:r>
              <a:rPr lang="en-US" altLang="en-US" sz="1800" dirty="0"/>
              <a:t>This notifies  all waiting threads and they start competing to get the lock. As the lock is used and released by each thread, all of them will get into action without a need for further notification.</a:t>
            </a:r>
          </a:p>
          <a:p>
            <a:pPr eaLnBrk="1" hangingPunct="1">
              <a:lnSpc>
                <a:spcPct val="80000"/>
              </a:lnSpc>
            </a:pPr>
            <a:endParaRPr lang="en-US" altLang="en-US" sz="1800" dirty="0"/>
          </a:p>
          <a:p>
            <a:pPr eaLnBrk="1" hangingPunct="1">
              <a:lnSpc>
                <a:spcPct val="80000"/>
              </a:lnSpc>
            </a:pPr>
            <a:r>
              <a:rPr lang="en-US" altLang="en-US" sz="1800" dirty="0"/>
              <a:t>Object can have many threads waiting on it, and using notify() will affect only one of them. </a:t>
            </a:r>
          </a:p>
          <a:p>
            <a:pPr eaLnBrk="1" hangingPunct="1">
              <a:lnSpc>
                <a:spcPct val="80000"/>
              </a:lnSpc>
            </a:pPr>
            <a:endParaRPr lang="en-US" altLang="en-US" sz="1800" dirty="0"/>
          </a:p>
          <a:p>
            <a:pPr eaLnBrk="1" hangingPunct="1">
              <a:lnSpc>
                <a:spcPct val="80000"/>
              </a:lnSpc>
            </a:pPr>
            <a:r>
              <a:rPr lang="en-US" altLang="en-US" sz="1800" dirty="0"/>
              <a:t>Which one exactly is not specified and depends on the JVM implementation, </a:t>
            </a:r>
          </a:p>
          <a:p>
            <a:pPr eaLnBrk="1" hangingPunct="1">
              <a:lnSpc>
                <a:spcPct val="80000"/>
              </a:lnSpc>
            </a:pPr>
            <a:endParaRPr lang="en-US" altLang="en-US" sz="1800" dirty="0"/>
          </a:p>
          <a:p>
            <a:pPr eaLnBrk="1" hangingPunct="1">
              <a:lnSpc>
                <a:spcPct val="80000"/>
              </a:lnSpc>
            </a:pPr>
            <a:r>
              <a:rPr lang="en-US" altLang="en-US" sz="1800" dirty="0"/>
              <a:t>never rely on a particular thread In cases in which there might be a lot more waiting, the best way to do this is by using </a:t>
            </a:r>
            <a:r>
              <a:rPr lang="en-US" altLang="en-US" sz="1800" dirty="0" err="1"/>
              <a:t>notifyAll</a:t>
            </a:r>
            <a:r>
              <a:rPr lang="en-US" altLang="en-US" sz="1800" dirty="0"/>
              <a:t>(). </a:t>
            </a:r>
          </a:p>
          <a:p>
            <a:pPr eaLnBrk="1" hangingPunct="1">
              <a:lnSpc>
                <a:spcPct val="80000"/>
              </a:lnSpc>
            </a:pPr>
            <a:endParaRPr lang="en-US" altLang="en-US" sz="1800" dirty="0"/>
          </a:p>
          <a:p>
            <a:pPr eaLnBrk="1" hangingPunct="1">
              <a:lnSpc>
                <a:spcPct val="80000"/>
              </a:lnSpc>
            </a:pPr>
            <a:endParaRPr lang="en-US" altLang="en-US" sz="18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9D56007D-B302-07D3-FEF0-023C600711D7}"/>
              </a:ext>
            </a:extLst>
          </p:cNvPr>
          <p:cNvSpPr>
            <a:spLocks noGrp="1" noChangeArrowheads="1"/>
          </p:cNvSpPr>
          <p:nvPr>
            <p:ph type="title"/>
          </p:nvPr>
        </p:nvSpPr>
        <p:spPr/>
        <p:txBody>
          <a:bodyPr/>
          <a:lstStyle/>
          <a:p>
            <a:pPr eaLnBrk="1" hangingPunct="1"/>
            <a:r>
              <a:rPr lang="en-US" altLang="en-US" sz="2800"/>
              <a:t>Notify -Example</a:t>
            </a:r>
          </a:p>
        </p:txBody>
      </p:sp>
      <p:sp>
        <p:nvSpPr>
          <p:cNvPr id="125955" name="Rectangle 3">
            <a:extLst>
              <a:ext uri="{FF2B5EF4-FFF2-40B4-BE49-F238E27FC236}">
                <a16:creationId xmlns:a16="http://schemas.microsoft.com/office/drawing/2014/main" id="{5F5EA8FA-DF98-FC28-AFE8-CB86ACFC69AA}"/>
              </a:ext>
            </a:extLst>
          </p:cNvPr>
          <p:cNvSpPr>
            <a:spLocks noGrp="1" noChangeArrowheads="1"/>
          </p:cNvSpPr>
          <p:nvPr>
            <p:ph type="body" idx="1"/>
          </p:nvPr>
        </p:nvSpPr>
        <p:spPr/>
        <p:txBody>
          <a:bodyPr/>
          <a:lstStyle/>
          <a:p>
            <a:pPr lvl="1">
              <a:buFontTx/>
              <a:buNone/>
              <a:defRPr/>
            </a:pPr>
            <a:r>
              <a:rPr lang="en-US" sz="2000" b="1" dirty="0">
                <a:ea typeface="+mn-ea"/>
                <a:cs typeface="+mn-cs"/>
              </a:rPr>
              <a:t>class </a:t>
            </a:r>
            <a:r>
              <a:rPr lang="en-US" sz="2000" b="1" dirty="0" err="1">
                <a:ea typeface="+mn-ea"/>
                <a:cs typeface="+mn-cs"/>
              </a:rPr>
              <a:t>BankAccount</a:t>
            </a:r>
            <a:r>
              <a:rPr lang="en-US" sz="2000" b="1" dirty="0">
                <a:ea typeface="+mn-ea"/>
                <a:cs typeface="+mn-cs"/>
              </a:rPr>
              <a:t>  {</a:t>
            </a:r>
          </a:p>
          <a:p>
            <a:pPr lvl="1">
              <a:buFontTx/>
              <a:buNone/>
              <a:defRPr/>
            </a:pPr>
            <a:endParaRPr lang="en-US" sz="2000" dirty="0">
              <a:ea typeface="+mn-ea"/>
              <a:cs typeface="+mn-cs"/>
            </a:endParaRPr>
          </a:p>
          <a:p>
            <a:pPr lvl="1">
              <a:buFontTx/>
              <a:buNone/>
              <a:defRPr/>
            </a:pPr>
            <a:r>
              <a:rPr lang="en-US" sz="2000" b="1" dirty="0">
                <a:ea typeface="+mn-ea"/>
                <a:cs typeface="+mn-cs"/>
              </a:rPr>
              <a:t>private double balance=2000;</a:t>
            </a:r>
          </a:p>
          <a:p>
            <a:pPr lvl="1">
              <a:buFontTx/>
              <a:buNone/>
              <a:defRPr/>
            </a:pPr>
            <a:endParaRPr lang="en-US" sz="2000" dirty="0">
              <a:ea typeface="+mn-ea"/>
              <a:cs typeface="+mn-cs"/>
            </a:endParaRPr>
          </a:p>
          <a:p>
            <a:pPr lvl="1">
              <a:buFontTx/>
              <a:buNone/>
              <a:defRPr/>
            </a:pPr>
            <a:r>
              <a:rPr lang="en-US" sz="2000" b="1" dirty="0">
                <a:ea typeface="+mn-ea"/>
                <a:cs typeface="+mn-cs"/>
              </a:rPr>
              <a:t>public synchronized double deposit(double amount){</a:t>
            </a:r>
          </a:p>
          <a:p>
            <a:pPr lvl="1">
              <a:buFontTx/>
              <a:buNone/>
              <a:defRPr/>
            </a:pPr>
            <a:endParaRPr lang="en-US" sz="2000" dirty="0">
              <a:ea typeface="+mn-ea"/>
              <a:cs typeface="+mn-cs"/>
            </a:endParaRPr>
          </a:p>
          <a:p>
            <a:pPr lvl="1">
              <a:buFontTx/>
              <a:buNone/>
              <a:defRPr/>
            </a:pPr>
            <a:r>
              <a:rPr lang="en-US" sz="2000" dirty="0">
                <a:ea typeface="+mn-ea"/>
                <a:cs typeface="+mn-cs"/>
              </a:rPr>
              <a:t>balance=</a:t>
            </a:r>
            <a:r>
              <a:rPr lang="en-US" sz="2000" dirty="0" err="1">
                <a:ea typeface="+mn-ea"/>
                <a:cs typeface="+mn-cs"/>
              </a:rPr>
              <a:t>balance+amount</a:t>
            </a:r>
            <a:r>
              <a:rPr lang="en-US" sz="2000" dirty="0">
                <a:ea typeface="+mn-ea"/>
                <a:cs typeface="+mn-cs"/>
              </a:rPr>
              <a:t>;</a:t>
            </a:r>
          </a:p>
          <a:p>
            <a:pPr lvl="1">
              <a:buFontTx/>
              <a:buNone/>
              <a:defRPr/>
            </a:pPr>
            <a:endParaRPr lang="en-US" sz="2000" dirty="0">
              <a:ea typeface="+mn-ea"/>
              <a:cs typeface="+mn-cs"/>
            </a:endParaRPr>
          </a:p>
          <a:p>
            <a:pPr lvl="1">
              <a:buFontTx/>
              <a:buNone/>
              <a:defRPr/>
            </a:pPr>
            <a:r>
              <a:rPr lang="en-US" sz="2000" b="1" dirty="0">
                <a:solidFill>
                  <a:srgbClr val="FF0000"/>
                </a:solidFill>
                <a:ea typeface="+mn-ea"/>
                <a:cs typeface="+mn-cs"/>
              </a:rPr>
              <a:t>notify();</a:t>
            </a:r>
          </a:p>
          <a:p>
            <a:pPr lvl="1">
              <a:buFontTx/>
              <a:buNone/>
              <a:defRPr/>
            </a:pPr>
            <a:endParaRPr lang="en-US" sz="2000" dirty="0">
              <a:ea typeface="+mn-ea"/>
              <a:cs typeface="+mn-cs"/>
            </a:endParaRPr>
          </a:p>
          <a:p>
            <a:pPr lvl="1">
              <a:buFontTx/>
              <a:buNone/>
              <a:defRPr/>
            </a:pPr>
            <a:r>
              <a:rPr lang="en-US" sz="2000" b="1" dirty="0">
                <a:ea typeface="+mn-ea"/>
                <a:cs typeface="+mn-cs"/>
              </a:rPr>
              <a:t>return balance;</a:t>
            </a:r>
          </a:p>
          <a:p>
            <a:pPr lvl="1">
              <a:buFontTx/>
              <a:buNone/>
              <a:defRPr/>
            </a:pPr>
            <a:r>
              <a:rPr lang="en-US" sz="2000" dirty="0">
                <a:ea typeface="+mn-ea"/>
                <a:cs typeface="+mn-cs"/>
              </a:rPr>
              <a:t>}</a:t>
            </a:r>
          </a:p>
          <a:p>
            <a:pPr lvl="2" eaLnBrk="1" hangingPunct="1">
              <a:buFontTx/>
              <a:buNone/>
              <a:defRPr/>
            </a:pPr>
            <a:endParaRPr lang="en-US" sz="2400" dirty="0">
              <a:latin typeface="Courier New"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AD84B271-008E-5860-D53C-A5748B60F90A}"/>
              </a:ext>
            </a:extLst>
          </p:cNvPr>
          <p:cNvSpPr>
            <a:spLocks noGrp="1" noChangeArrowheads="1"/>
          </p:cNvSpPr>
          <p:nvPr>
            <p:ph type="title"/>
          </p:nvPr>
        </p:nvSpPr>
        <p:spPr/>
        <p:txBody>
          <a:bodyPr/>
          <a:lstStyle/>
          <a:p>
            <a:pPr eaLnBrk="1" hangingPunct="1"/>
            <a:r>
              <a:rPr lang="en-US" altLang="en-US" sz="2800"/>
              <a:t>Notify -Example</a:t>
            </a:r>
          </a:p>
        </p:txBody>
      </p:sp>
      <p:sp>
        <p:nvSpPr>
          <p:cNvPr id="51203" name="Rectangle 3">
            <a:extLst>
              <a:ext uri="{FF2B5EF4-FFF2-40B4-BE49-F238E27FC236}">
                <a16:creationId xmlns:a16="http://schemas.microsoft.com/office/drawing/2014/main" id="{E44B9416-3733-2901-6AB4-A28CE83CB506}"/>
              </a:ext>
            </a:extLst>
          </p:cNvPr>
          <p:cNvSpPr>
            <a:spLocks noGrp="1" noChangeArrowheads="1"/>
          </p:cNvSpPr>
          <p:nvPr>
            <p:ph type="body" idx="1"/>
          </p:nvPr>
        </p:nvSpPr>
        <p:spPr/>
        <p:txBody>
          <a:bodyPr/>
          <a:lstStyle/>
          <a:p>
            <a:pPr algn="just">
              <a:buFontTx/>
              <a:buNone/>
            </a:pPr>
            <a:r>
              <a:rPr lang="en-US" altLang="en-US" sz="1600" b="1" dirty="0"/>
              <a:t>public synchronized double withdraw(double amount)</a:t>
            </a:r>
          </a:p>
          <a:p>
            <a:pPr algn="just">
              <a:buFontTx/>
              <a:buNone/>
            </a:pPr>
            <a:r>
              <a:rPr lang="en-US" altLang="en-US" sz="1600" dirty="0"/>
              <a:t>{</a:t>
            </a:r>
          </a:p>
          <a:p>
            <a:pPr algn="just">
              <a:buFontTx/>
              <a:buNone/>
            </a:pPr>
            <a:r>
              <a:rPr lang="en-US" altLang="en-US" sz="1600" b="1" dirty="0"/>
              <a:t>if(balance &lt;amount) </a:t>
            </a:r>
            <a:r>
              <a:rPr lang="en-US" altLang="en-US" sz="1600" dirty="0"/>
              <a:t>{</a:t>
            </a:r>
          </a:p>
          <a:p>
            <a:pPr algn="just">
              <a:buFontTx/>
              <a:buNone/>
            </a:pPr>
            <a:r>
              <a:rPr lang="en-US" altLang="en-US" sz="1600" dirty="0" err="1"/>
              <a:t>System.</a:t>
            </a:r>
            <a:r>
              <a:rPr lang="en-US" altLang="en-US" sz="1600" b="1" i="1" dirty="0" err="1"/>
              <a:t>out.println</a:t>
            </a:r>
            <a:r>
              <a:rPr lang="en-US" altLang="en-US" sz="1600" b="1" i="1" dirty="0"/>
              <a:t>("In </a:t>
            </a:r>
            <a:r>
              <a:rPr lang="en-US" altLang="en-US" sz="1600" b="1" i="1" dirty="0" err="1"/>
              <a:t>sufficent</a:t>
            </a:r>
            <a:r>
              <a:rPr lang="en-US" altLang="en-US" sz="1600" b="1" i="1" dirty="0"/>
              <a:t> Balance ");</a:t>
            </a:r>
          </a:p>
          <a:p>
            <a:pPr algn="just">
              <a:buFontTx/>
              <a:buNone/>
            </a:pPr>
            <a:r>
              <a:rPr lang="en-US" altLang="en-US" sz="1600" dirty="0"/>
              <a:t>   </a:t>
            </a:r>
            <a:r>
              <a:rPr lang="en-US" altLang="en-US" sz="1600" b="1" dirty="0"/>
              <a:t>try {</a:t>
            </a:r>
          </a:p>
          <a:p>
            <a:pPr algn="just">
              <a:buFontTx/>
              <a:buNone/>
            </a:pPr>
            <a:r>
              <a:rPr lang="en-US" altLang="en-US" sz="1600" dirty="0"/>
              <a:t>   </a:t>
            </a:r>
            <a:endParaRPr lang="en-US" altLang="en-US" sz="1600" dirty="0">
              <a:solidFill>
                <a:srgbClr val="FF0000"/>
              </a:solidFill>
            </a:endParaRPr>
          </a:p>
          <a:p>
            <a:pPr algn="just">
              <a:buFontTx/>
              <a:buNone/>
            </a:pPr>
            <a:r>
              <a:rPr lang="en-US" altLang="en-US" sz="1600" dirty="0">
                <a:solidFill>
                  <a:srgbClr val="FF0000"/>
                </a:solidFill>
              </a:rPr>
              <a:t>   </a:t>
            </a:r>
            <a:r>
              <a:rPr lang="en-US" altLang="en-US" sz="1800" dirty="0">
                <a:solidFill>
                  <a:srgbClr val="FF0000"/>
                </a:solidFill>
              </a:rPr>
              <a:t>  wait();</a:t>
            </a:r>
          </a:p>
          <a:p>
            <a:pPr algn="just">
              <a:buFontTx/>
              <a:buNone/>
            </a:pPr>
            <a:r>
              <a:rPr lang="en-US" altLang="en-US" sz="1600" dirty="0"/>
              <a:t>} </a:t>
            </a:r>
            <a:r>
              <a:rPr lang="en-US" altLang="en-US" sz="1600" b="1" dirty="0"/>
              <a:t>catch (</a:t>
            </a:r>
            <a:r>
              <a:rPr lang="en-US" altLang="en-US" sz="1600" b="1" dirty="0" err="1"/>
              <a:t>InterruptedException</a:t>
            </a:r>
            <a:r>
              <a:rPr lang="en-US" altLang="en-US" sz="1600" b="1" dirty="0"/>
              <a:t> e) {</a:t>
            </a:r>
          </a:p>
          <a:p>
            <a:pPr algn="just">
              <a:buFontTx/>
              <a:buNone/>
            </a:pPr>
            <a:r>
              <a:rPr lang="en-US" altLang="en-US" sz="1600" dirty="0"/>
              <a:t>               </a:t>
            </a:r>
            <a:r>
              <a:rPr lang="en-US" altLang="en-US" sz="1600" dirty="0" err="1"/>
              <a:t>e.printStackTrace</a:t>
            </a:r>
            <a:r>
              <a:rPr lang="en-US" altLang="en-US" sz="1600" dirty="0"/>
              <a:t>();</a:t>
            </a:r>
          </a:p>
          <a:p>
            <a:pPr algn="just">
              <a:buFontTx/>
              <a:buNone/>
            </a:pPr>
            <a:r>
              <a:rPr lang="en-US" altLang="en-US" sz="1600" dirty="0"/>
              <a:t>          }</a:t>
            </a:r>
          </a:p>
          <a:p>
            <a:pPr algn="just">
              <a:buFontTx/>
              <a:buNone/>
            </a:pPr>
            <a:r>
              <a:rPr lang="en-US" altLang="en-US" sz="1600" dirty="0"/>
              <a:t>}</a:t>
            </a:r>
          </a:p>
          <a:p>
            <a:pPr algn="just">
              <a:buFontTx/>
              <a:buNone/>
            </a:pPr>
            <a:endParaRPr lang="en-US" altLang="en-US" sz="1600" dirty="0"/>
          </a:p>
          <a:p>
            <a:pPr algn="just">
              <a:buFontTx/>
              <a:buNone/>
            </a:pPr>
            <a:r>
              <a:rPr lang="en-US" altLang="en-US" sz="1600" dirty="0"/>
              <a:t> balance =balance-amount;</a:t>
            </a:r>
          </a:p>
          <a:p>
            <a:pPr algn="just">
              <a:buFontTx/>
              <a:buNone/>
            </a:pPr>
            <a:r>
              <a:rPr lang="en-US" altLang="en-US" sz="1600" dirty="0"/>
              <a:t> </a:t>
            </a:r>
          </a:p>
          <a:p>
            <a:pPr algn="just">
              <a:buFontTx/>
              <a:buNone/>
            </a:pPr>
            <a:r>
              <a:rPr lang="en-US" altLang="en-US" sz="1600" b="1" dirty="0"/>
              <a:t>return balance;</a:t>
            </a:r>
          </a:p>
          <a:p>
            <a:pPr algn="just">
              <a:buFontTx/>
              <a:buNone/>
            </a:pPr>
            <a:r>
              <a:rPr lang="en-US" altLang="en-US" sz="1600" dirty="0"/>
              <a:t>}</a:t>
            </a:r>
          </a:p>
          <a:p>
            <a:pPr algn="just" eaLnBrk="1" hangingPunct="1">
              <a:lnSpc>
                <a:spcPct val="80000"/>
              </a:lnSpc>
              <a:buFontTx/>
              <a:buNone/>
            </a:pPr>
            <a:r>
              <a:rPr lang="en-US" altLang="en-US" sz="1600" dirty="0"/>
              <a:t>	</a:t>
            </a:r>
          </a:p>
          <a:p>
            <a:pPr algn="just" eaLnBrk="1" hangingPunct="1">
              <a:lnSpc>
                <a:spcPct val="80000"/>
              </a:lnSpc>
              <a:buFontTx/>
              <a:buNone/>
            </a:pPr>
            <a:endParaRPr lang="en-US" altLang="en-US" sz="1600" dirty="0"/>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DC9B1260-8B05-1307-DA2F-53287F2C5732}"/>
              </a:ext>
            </a:extLst>
          </p:cNvPr>
          <p:cNvSpPr>
            <a:spLocks noGrp="1" noChangeArrowheads="1"/>
          </p:cNvSpPr>
          <p:nvPr>
            <p:ph type="title"/>
          </p:nvPr>
        </p:nvSpPr>
        <p:spPr/>
        <p:txBody>
          <a:bodyPr/>
          <a:lstStyle/>
          <a:p>
            <a:pPr eaLnBrk="1" hangingPunct="1"/>
            <a:r>
              <a:rPr lang="en-US" altLang="en-US" sz="2800"/>
              <a:t>Notify -Example</a:t>
            </a:r>
          </a:p>
        </p:txBody>
      </p:sp>
      <p:sp>
        <p:nvSpPr>
          <p:cNvPr id="128003" name="Rectangle 3">
            <a:extLst>
              <a:ext uri="{FF2B5EF4-FFF2-40B4-BE49-F238E27FC236}">
                <a16:creationId xmlns:a16="http://schemas.microsoft.com/office/drawing/2014/main" id="{3C2EEE3B-A3FD-5D4D-C322-DC15A3BBD531}"/>
              </a:ext>
            </a:extLst>
          </p:cNvPr>
          <p:cNvSpPr>
            <a:spLocks noGrp="1" noChangeArrowheads="1"/>
          </p:cNvSpPr>
          <p:nvPr>
            <p:ph type="body" idx="1"/>
          </p:nvPr>
        </p:nvSpPr>
        <p:spPr/>
        <p:txBody>
          <a:bodyPr/>
          <a:lstStyle/>
          <a:p>
            <a:pPr lvl="1">
              <a:buFontTx/>
              <a:buNone/>
              <a:defRPr/>
            </a:pPr>
            <a:r>
              <a:rPr lang="en-US" sz="1800" b="1" dirty="0">
                <a:ea typeface="+mn-ea"/>
                <a:cs typeface="+mn-cs"/>
              </a:rPr>
              <a:t>public static void main(String[] </a:t>
            </a:r>
            <a:r>
              <a:rPr lang="en-US" sz="1800" b="1" dirty="0" err="1">
                <a:ea typeface="+mn-ea"/>
                <a:cs typeface="+mn-cs"/>
              </a:rPr>
              <a:t>args</a:t>
            </a:r>
            <a:r>
              <a:rPr lang="en-US" sz="1800" b="1" dirty="0">
                <a:ea typeface="+mn-ea"/>
                <a:cs typeface="+mn-cs"/>
              </a:rPr>
              <a:t>) {</a:t>
            </a:r>
          </a:p>
          <a:p>
            <a:pPr lvl="1">
              <a:buFontTx/>
              <a:buNone/>
              <a:defRPr/>
            </a:pPr>
            <a:endParaRPr lang="en-US" sz="1800" dirty="0">
              <a:ea typeface="+mn-ea"/>
              <a:cs typeface="+mn-cs"/>
            </a:endParaRPr>
          </a:p>
          <a:p>
            <a:pPr lvl="1">
              <a:buFontTx/>
              <a:buNone/>
              <a:defRPr/>
            </a:pPr>
            <a:r>
              <a:rPr lang="en-US" sz="1800" b="1" dirty="0">
                <a:ea typeface="+mn-ea"/>
                <a:cs typeface="+mn-cs"/>
              </a:rPr>
              <a:t>final </a:t>
            </a:r>
            <a:r>
              <a:rPr lang="en-US" sz="1800" b="1" dirty="0" err="1">
                <a:ea typeface="+mn-ea"/>
                <a:cs typeface="+mn-cs"/>
              </a:rPr>
              <a:t>BankAccount</a:t>
            </a:r>
            <a:r>
              <a:rPr lang="en-US" sz="1800" b="1" dirty="0">
                <a:ea typeface="+mn-ea"/>
                <a:cs typeface="+mn-cs"/>
              </a:rPr>
              <a:t>  bk1 =new </a:t>
            </a:r>
            <a:r>
              <a:rPr lang="en-US" sz="1800" b="1" dirty="0" err="1">
                <a:ea typeface="+mn-ea"/>
                <a:cs typeface="+mn-cs"/>
              </a:rPr>
              <a:t>BankAccount</a:t>
            </a:r>
            <a:r>
              <a:rPr lang="en-US" sz="1800" b="1" dirty="0">
                <a:ea typeface="+mn-ea"/>
                <a:cs typeface="+mn-cs"/>
              </a:rPr>
              <a:t>();</a:t>
            </a:r>
          </a:p>
          <a:p>
            <a:pPr lvl="1">
              <a:buFontTx/>
              <a:buNone/>
              <a:defRPr/>
            </a:pPr>
            <a:endParaRPr lang="en-US" sz="1800" dirty="0">
              <a:ea typeface="+mn-ea"/>
              <a:cs typeface="+mn-cs"/>
            </a:endParaRPr>
          </a:p>
          <a:p>
            <a:pPr lvl="1">
              <a:buFontTx/>
              <a:buNone/>
              <a:defRPr/>
            </a:pPr>
            <a:r>
              <a:rPr lang="en-US" sz="1800" dirty="0">
                <a:ea typeface="+mn-ea"/>
                <a:cs typeface="+mn-cs"/>
              </a:rPr>
              <a:t>Thread t1=</a:t>
            </a:r>
            <a:r>
              <a:rPr lang="en-US" sz="1800" b="1" dirty="0">
                <a:ea typeface="+mn-ea"/>
                <a:cs typeface="+mn-cs"/>
              </a:rPr>
              <a:t>new Thread(){</a:t>
            </a:r>
          </a:p>
          <a:p>
            <a:pPr lvl="1">
              <a:buFontTx/>
              <a:buNone/>
              <a:defRPr/>
            </a:pPr>
            <a:r>
              <a:rPr lang="en-US" sz="1800" b="1" dirty="0">
                <a:ea typeface="+mn-ea"/>
                <a:cs typeface="+mn-cs"/>
              </a:rPr>
              <a:t>public void run(){</a:t>
            </a:r>
          </a:p>
          <a:p>
            <a:pPr lvl="1">
              <a:buFontTx/>
              <a:buNone/>
              <a:defRPr/>
            </a:pPr>
            <a:r>
              <a:rPr lang="en-US" sz="1800" dirty="0">
                <a:ea typeface="+mn-ea"/>
                <a:cs typeface="+mn-cs"/>
              </a:rPr>
              <a:t>bk1.withdraw(4000);</a:t>
            </a:r>
          </a:p>
          <a:p>
            <a:pPr lvl="1">
              <a:buFontTx/>
              <a:buNone/>
              <a:defRPr/>
            </a:pPr>
            <a:r>
              <a:rPr lang="en-US" sz="1800" dirty="0">
                <a:ea typeface="+mn-ea"/>
                <a:cs typeface="+mn-cs"/>
              </a:rPr>
              <a:t>}   };</a:t>
            </a:r>
          </a:p>
          <a:p>
            <a:pPr lvl="1">
              <a:buFontTx/>
              <a:buNone/>
              <a:defRPr/>
            </a:pPr>
            <a:r>
              <a:rPr lang="en-US" sz="1800" dirty="0">
                <a:ea typeface="+mn-ea"/>
                <a:cs typeface="+mn-cs"/>
              </a:rPr>
              <a:t>t1.start();</a:t>
            </a:r>
          </a:p>
          <a:p>
            <a:pPr lvl="1">
              <a:buFontTx/>
              <a:buNone/>
              <a:defRPr/>
            </a:pPr>
            <a:r>
              <a:rPr lang="en-US" sz="1800" dirty="0">
                <a:ea typeface="+mn-ea"/>
                <a:cs typeface="+mn-cs"/>
              </a:rPr>
              <a:t>Thread t2=</a:t>
            </a:r>
            <a:r>
              <a:rPr lang="en-US" sz="1800" b="1" dirty="0">
                <a:ea typeface="+mn-ea"/>
                <a:cs typeface="+mn-cs"/>
              </a:rPr>
              <a:t>new Thread(){</a:t>
            </a:r>
          </a:p>
          <a:p>
            <a:pPr lvl="1">
              <a:buFontTx/>
              <a:buNone/>
              <a:defRPr/>
            </a:pPr>
            <a:r>
              <a:rPr lang="en-US" sz="1800" b="1" dirty="0">
                <a:ea typeface="+mn-ea"/>
                <a:cs typeface="+mn-cs"/>
              </a:rPr>
              <a:t>   public void run(){</a:t>
            </a:r>
          </a:p>
          <a:p>
            <a:pPr lvl="1">
              <a:buFontTx/>
              <a:buNone/>
              <a:defRPr/>
            </a:pPr>
            <a:r>
              <a:rPr lang="en-US" sz="1800" dirty="0">
                <a:ea typeface="+mn-ea"/>
                <a:cs typeface="+mn-cs"/>
              </a:rPr>
              <a:t>           bk1.deposit(3000);</a:t>
            </a:r>
          </a:p>
          <a:p>
            <a:pPr lvl="1">
              <a:buFontTx/>
              <a:buNone/>
              <a:defRPr/>
            </a:pPr>
            <a:r>
              <a:rPr lang="en-US" sz="1800" dirty="0">
                <a:ea typeface="+mn-ea"/>
                <a:cs typeface="+mn-cs"/>
              </a:rPr>
              <a:t>}</a:t>
            </a:r>
          </a:p>
          <a:p>
            <a:pPr lvl="1">
              <a:buFontTx/>
              <a:buNone/>
              <a:defRPr/>
            </a:pPr>
            <a:r>
              <a:rPr lang="en-US" sz="1800" dirty="0">
                <a:ea typeface="+mn-ea"/>
                <a:cs typeface="+mn-cs"/>
              </a:rPr>
              <a:t>};</a:t>
            </a:r>
          </a:p>
          <a:p>
            <a:pPr lvl="1">
              <a:buFontTx/>
              <a:buNone/>
              <a:defRPr/>
            </a:pPr>
            <a:r>
              <a:rPr lang="en-US" sz="1800" dirty="0">
                <a:ea typeface="+mn-ea"/>
                <a:cs typeface="+mn-cs"/>
              </a:rPr>
              <a:t>t2.start();</a:t>
            </a:r>
          </a:p>
          <a:p>
            <a:pPr lvl="1">
              <a:buFontTx/>
              <a:buNone/>
              <a:defRPr/>
            </a:pPr>
            <a:r>
              <a:rPr lang="en-US" sz="1800" dirty="0">
                <a:ea typeface="+mn-ea"/>
                <a:cs typeface="+mn-cs"/>
              </a:rPr>
              <a:t>}</a:t>
            </a: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4F45898A-DDFD-AD99-4B73-37E70C3E1365}"/>
              </a:ext>
            </a:extLst>
          </p:cNvPr>
          <p:cNvSpPr>
            <a:spLocks noGrp="1" noChangeArrowheads="1"/>
          </p:cNvSpPr>
          <p:nvPr>
            <p:ph type="title"/>
          </p:nvPr>
        </p:nvSpPr>
        <p:spPr>
          <a:xfrm>
            <a:off x="457200" y="274638"/>
            <a:ext cx="8001000" cy="411162"/>
          </a:xfrm>
        </p:spPr>
        <p:txBody>
          <a:bodyPr/>
          <a:lstStyle/>
          <a:p>
            <a:pPr eaLnBrk="1" hangingPunct="1"/>
            <a:r>
              <a:rPr lang="en-US" altLang="en-US" sz="2000"/>
              <a:t>Notify and notifyAll()</a:t>
            </a:r>
          </a:p>
        </p:txBody>
      </p:sp>
      <p:sp>
        <p:nvSpPr>
          <p:cNvPr id="159747" name="Rectangle 3">
            <a:extLst>
              <a:ext uri="{FF2B5EF4-FFF2-40B4-BE49-F238E27FC236}">
                <a16:creationId xmlns:a16="http://schemas.microsoft.com/office/drawing/2014/main" id="{2C85205F-97F0-882A-B460-C242F0AE277F}"/>
              </a:ext>
            </a:extLst>
          </p:cNvPr>
          <p:cNvSpPr>
            <a:spLocks noGrp="1" noChangeArrowheads="1"/>
          </p:cNvSpPr>
          <p:nvPr>
            <p:ph type="body" idx="1"/>
          </p:nvPr>
        </p:nvSpPr>
        <p:spPr>
          <a:xfrm>
            <a:off x="457200" y="762000"/>
            <a:ext cx="8229600" cy="5364163"/>
          </a:xfrm>
        </p:spPr>
        <p:txBody>
          <a:bodyPr/>
          <a:lstStyle/>
          <a:p>
            <a:pPr eaLnBrk="1" hangingPunct="1">
              <a:lnSpc>
                <a:spcPct val="80000"/>
              </a:lnSpc>
              <a:defRPr/>
            </a:pPr>
            <a:r>
              <a:rPr lang="en-US" sz="1800" b="1" dirty="0"/>
              <a:t>notify</a:t>
            </a:r>
          </a:p>
          <a:p>
            <a:pPr eaLnBrk="1" hangingPunct="1">
              <a:lnSpc>
                <a:spcPct val="80000"/>
              </a:lnSpc>
              <a:defRPr/>
            </a:pPr>
            <a:endParaRPr lang="en-US" sz="1000" dirty="0"/>
          </a:p>
          <a:p>
            <a:pPr eaLnBrk="1" hangingPunct="1">
              <a:lnSpc>
                <a:spcPct val="80000"/>
              </a:lnSpc>
              <a:defRPr/>
            </a:pPr>
            <a:r>
              <a:rPr lang="en-US" sz="1800" b="1" i="1" dirty="0"/>
              <a:t>Object can have many threads waiting on it, and using </a:t>
            </a:r>
            <a:r>
              <a:rPr lang="en-US" sz="1800" b="1" i="1" dirty="0">
                <a:solidFill>
                  <a:srgbClr val="FF0000"/>
                </a:solidFill>
              </a:rPr>
              <a:t>notify</a:t>
            </a:r>
            <a:r>
              <a:rPr lang="en-US" sz="1800" b="1" i="1" dirty="0"/>
              <a:t>() will affect only one of them. </a:t>
            </a:r>
          </a:p>
          <a:p>
            <a:pPr lvl="1" eaLnBrk="1" hangingPunct="1">
              <a:lnSpc>
                <a:spcPct val="80000"/>
              </a:lnSpc>
              <a:defRPr/>
            </a:pPr>
            <a:r>
              <a:rPr lang="en-US" sz="2000" dirty="0"/>
              <a:t>Which one exactly is not specified and depends on the JVM implementation, </a:t>
            </a:r>
          </a:p>
          <a:p>
            <a:pPr lvl="1" eaLnBrk="1" hangingPunct="1">
              <a:lnSpc>
                <a:spcPct val="80000"/>
              </a:lnSpc>
              <a:defRPr/>
            </a:pPr>
            <a:r>
              <a:rPr lang="en-US" sz="2000" dirty="0"/>
              <a:t>The thread that receives notification may not able to proceed and starts waiting again application cannot  progress further. </a:t>
            </a:r>
          </a:p>
          <a:p>
            <a:pPr lvl="1" eaLnBrk="1" hangingPunct="1">
              <a:lnSpc>
                <a:spcPct val="80000"/>
              </a:lnSpc>
              <a:defRPr/>
            </a:pPr>
            <a:r>
              <a:rPr lang="en-US" sz="2000" dirty="0"/>
              <a:t>May result in deadlock if the thread which calls notify() goes into waiting for state after sending a notification because then there is no active thread to notify all waiting threads.</a:t>
            </a:r>
            <a:br>
              <a:rPr lang="en-US" sz="2000" dirty="0"/>
            </a:br>
            <a:br>
              <a:rPr lang="en-US" sz="2000" dirty="0"/>
            </a:br>
            <a:endParaRPr lang="en-US" sz="1800" dirty="0"/>
          </a:p>
          <a:p>
            <a:pPr eaLnBrk="1" hangingPunct="1">
              <a:lnSpc>
                <a:spcPct val="80000"/>
              </a:lnSpc>
              <a:defRPr/>
            </a:pPr>
            <a:r>
              <a:rPr lang="en-US" sz="1800" b="1" dirty="0" err="1"/>
              <a:t>notifyAll</a:t>
            </a:r>
            <a:r>
              <a:rPr lang="en-US" sz="1800" b="1" dirty="0"/>
              <a:t>()</a:t>
            </a:r>
            <a:r>
              <a:rPr lang="en-US" sz="1800" dirty="0"/>
              <a:t> </a:t>
            </a:r>
          </a:p>
          <a:p>
            <a:pPr lvl="1" eaLnBrk="1" hangingPunct="1">
              <a:lnSpc>
                <a:spcPct val="80000"/>
              </a:lnSpc>
              <a:defRPr/>
            </a:pPr>
            <a:r>
              <a:rPr lang="en-US" sz="2000" dirty="0">
                <a:ea typeface="+mn-ea"/>
                <a:cs typeface="+mn-cs"/>
              </a:rPr>
              <a:t>A  better option than notify() </a:t>
            </a:r>
          </a:p>
          <a:p>
            <a:pPr lvl="1" eaLnBrk="1" hangingPunct="1">
              <a:lnSpc>
                <a:spcPct val="80000"/>
              </a:lnSpc>
              <a:defRPr/>
            </a:pPr>
            <a:r>
              <a:rPr lang="en-US" sz="2000" dirty="0"/>
              <a:t>It </a:t>
            </a:r>
            <a:r>
              <a:rPr lang="en-US" sz="2000" dirty="0">
                <a:ea typeface="+mn-ea"/>
                <a:cs typeface="+mn-cs"/>
              </a:rPr>
              <a:t> sends a notification to all the threads. </a:t>
            </a:r>
          </a:p>
          <a:p>
            <a:pPr lvl="1" eaLnBrk="1" hangingPunct="1">
              <a:lnSpc>
                <a:spcPct val="80000"/>
              </a:lnSpc>
              <a:defRPr/>
            </a:pPr>
            <a:r>
              <a:rPr lang="en-US" sz="2000" dirty="0">
                <a:ea typeface="+mn-ea"/>
                <a:cs typeface="+mn-cs"/>
              </a:rPr>
              <a:t>If one is not able to proceed, there is still some more threads to do the job</a:t>
            </a:r>
            <a:br>
              <a:rPr lang="en-US" sz="2000" dirty="0">
                <a:ea typeface="+mn-ea"/>
                <a:cs typeface="+mn-cs"/>
              </a:rPr>
            </a:br>
            <a:endParaRPr lang="en-US" sz="20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Title 1">
            <a:extLst>
              <a:ext uri="{FF2B5EF4-FFF2-40B4-BE49-F238E27FC236}">
                <a16:creationId xmlns:a16="http://schemas.microsoft.com/office/drawing/2014/main" id="{F6E70BC2-9132-3ABE-8488-46AE74EF0135}"/>
              </a:ext>
            </a:extLst>
          </p:cNvPr>
          <p:cNvSpPr>
            <a:spLocks noGrp="1" noChangeArrowheads="1"/>
          </p:cNvSpPr>
          <p:nvPr>
            <p:ph type="title"/>
          </p:nvPr>
        </p:nvSpPr>
        <p:spPr/>
        <p:txBody>
          <a:bodyPr/>
          <a:lstStyle/>
          <a:p>
            <a:r>
              <a:rPr lang="en-US" altLang="en-US"/>
              <a:t>Difference between Blocked-Waiting</a:t>
            </a:r>
          </a:p>
        </p:txBody>
      </p:sp>
      <p:sp>
        <p:nvSpPr>
          <p:cNvPr id="226307" name="Content Placeholder 2">
            <a:extLst>
              <a:ext uri="{FF2B5EF4-FFF2-40B4-BE49-F238E27FC236}">
                <a16:creationId xmlns:a16="http://schemas.microsoft.com/office/drawing/2014/main" id="{4CC41AD7-B377-5BCE-DD61-50DD86A0BDAC}"/>
              </a:ext>
            </a:extLst>
          </p:cNvPr>
          <p:cNvSpPr>
            <a:spLocks noGrp="1" noChangeArrowheads="1"/>
          </p:cNvSpPr>
          <p:nvPr>
            <p:ph idx="1"/>
          </p:nvPr>
        </p:nvSpPr>
        <p:spPr/>
        <p:txBody>
          <a:bodyPr/>
          <a:lstStyle/>
          <a:p>
            <a:r>
              <a:rPr lang="en-US" altLang="en-US" sz="1800" b="1"/>
              <a:t>Blocked</a:t>
            </a:r>
            <a:endParaRPr lang="en-US" altLang="en-US" sz="1800"/>
          </a:p>
          <a:p>
            <a:pPr lvl="1"/>
            <a:r>
              <a:rPr lang="en-US" altLang="en-US" sz="1800"/>
              <a:t>Thread is waiting to get a lock on the monitor.(or waiting for a blocking i/o method)</a:t>
            </a:r>
          </a:p>
          <a:p>
            <a:pPr lvl="1"/>
            <a:r>
              <a:rPr lang="en-US" altLang="en-US" sz="1800"/>
              <a:t>Caused by the thread tried to execute some synchronized code. (or a blocking i/o method)</a:t>
            </a:r>
          </a:p>
          <a:p>
            <a:pPr lvl="1"/>
            <a:r>
              <a:rPr lang="en-US" altLang="en-US" sz="1800"/>
              <a:t>Can move to ready only when the lock is available. ( or the i/o operation is complete)</a:t>
            </a:r>
          </a:p>
          <a:p>
            <a:endParaRPr lang="en-US" altLang="en-US" sz="1800" b="1"/>
          </a:p>
          <a:p>
            <a:r>
              <a:rPr lang="en-US" altLang="en-US" sz="1800" b="1"/>
              <a:t>Wait</a:t>
            </a:r>
          </a:p>
          <a:p>
            <a:endParaRPr lang="en-US" altLang="en-US" sz="1800" b="1"/>
          </a:p>
          <a:p>
            <a:pPr lvl="1"/>
            <a:r>
              <a:rPr lang="en-US" altLang="en-US" sz="1800"/>
              <a:t>Thread has been asked to wait. (by means of wait method)</a:t>
            </a:r>
          </a:p>
          <a:p>
            <a:pPr lvl="1"/>
            <a:r>
              <a:rPr lang="en-US" altLang="en-US" sz="1800"/>
              <a:t>The thread already acquired the lock and executed some synchronized code before coming across a wait call.</a:t>
            </a:r>
          </a:p>
          <a:p>
            <a:pPr lvl="1"/>
            <a:r>
              <a:rPr lang="en-US" altLang="en-US" sz="1800"/>
              <a:t>Can move to ready only when it gets notified (by means of notify or notifyAll)</a:t>
            </a:r>
          </a:p>
          <a:p>
            <a:pPr lvl="1"/>
            <a:endParaRPr lang="en-US" altLang="en-US" sz="1800"/>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C9DC4A59-A756-E586-E82B-6DD7C12A88B2}"/>
              </a:ext>
            </a:extLst>
          </p:cNvPr>
          <p:cNvSpPr>
            <a:spLocks noGrp="1" noChangeArrowheads="1"/>
          </p:cNvSpPr>
          <p:nvPr>
            <p:ph type="title"/>
          </p:nvPr>
        </p:nvSpPr>
        <p:spPr/>
        <p:txBody>
          <a:bodyPr/>
          <a:lstStyle/>
          <a:p>
            <a:pPr eaLnBrk="1" hangingPunct="1"/>
            <a:r>
              <a:rPr lang="en-US" altLang="en-US" sz="2000"/>
              <a:t>The Main Thread</a:t>
            </a:r>
          </a:p>
        </p:txBody>
      </p:sp>
      <p:sp>
        <p:nvSpPr>
          <p:cNvPr id="7171" name="Rectangle 3">
            <a:extLst>
              <a:ext uri="{FF2B5EF4-FFF2-40B4-BE49-F238E27FC236}">
                <a16:creationId xmlns:a16="http://schemas.microsoft.com/office/drawing/2014/main" id="{220283C8-E458-4736-0DD3-EB4BF6300363}"/>
              </a:ext>
            </a:extLst>
          </p:cNvPr>
          <p:cNvSpPr>
            <a:spLocks noGrp="1" noChangeArrowheads="1"/>
          </p:cNvSpPr>
          <p:nvPr>
            <p:ph idx="1"/>
          </p:nvPr>
        </p:nvSpPr>
        <p:spPr/>
        <p:txBody>
          <a:bodyPr/>
          <a:lstStyle/>
          <a:p>
            <a:pPr eaLnBrk="1" hangingPunct="1"/>
            <a:endParaRPr lang="en-US" altLang="en-US" sz="1800"/>
          </a:p>
          <a:p>
            <a:pPr eaLnBrk="1" hangingPunct="1"/>
            <a:r>
              <a:rPr lang="en-US" altLang="en-US" sz="1800"/>
              <a:t>Every java program has at least one thread called main thread </a:t>
            </a:r>
          </a:p>
          <a:p>
            <a:pPr eaLnBrk="1" hangingPunct="1"/>
            <a:endParaRPr lang="en-US" altLang="en-US" sz="1800"/>
          </a:p>
          <a:p>
            <a:pPr eaLnBrk="1" hangingPunct="1"/>
            <a:r>
              <a:rPr lang="en-US" altLang="en-US" sz="2000" b="1"/>
              <a:t>Thread.</a:t>
            </a:r>
            <a:r>
              <a:rPr lang="en-US" altLang="en-US" sz="2000" b="1" i="1"/>
              <a:t>currentThread().getName()</a:t>
            </a:r>
          </a:p>
          <a:p>
            <a:pPr lvl="1" eaLnBrk="1" hangingPunct="1">
              <a:lnSpc>
                <a:spcPct val="150000"/>
              </a:lnSpc>
            </a:pPr>
            <a:r>
              <a:rPr lang="en-US" altLang="en-US" sz="2000"/>
              <a:t>Returns the name current thread</a:t>
            </a:r>
          </a:p>
          <a:p>
            <a:pPr lvl="1" eaLnBrk="1" hangingPunct="1">
              <a:lnSpc>
                <a:spcPct val="150000"/>
              </a:lnSpc>
            </a:pPr>
            <a:r>
              <a:rPr lang="en-US" altLang="en-US" sz="2000"/>
              <a:t>setName() is used to set the name for the thread</a:t>
            </a:r>
          </a:p>
          <a:p>
            <a:pPr eaLnBrk="1" hangingPunct="1"/>
            <a:endParaRPr lang="en-US" altLang="en-US" sz="18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Title 1">
            <a:extLst>
              <a:ext uri="{FF2B5EF4-FFF2-40B4-BE49-F238E27FC236}">
                <a16:creationId xmlns:a16="http://schemas.microsoft.com/office/drawing/2014/main" id="{8825965A-EA9C-9AC8-87DA-CB0E9565D0A2}"/>
              </a:ext>
            </a:extLst>
          </p:cNvPr>
          <p:cNvSpPr>
            <a:spLocks noGrp="1" noChangeArrowheads="1"/>
          </p:cNvSpPr>
          <p:nvPr>
            <p:ph type="title"/>
          </p:nvPr>
        </p:nvSpPr>
        <p:spPr/>
        <p:txBody>
          <a:bodyPr/>
          <a:lstStyle/>
          <a:p>
            <a:r>
              <a:rPr lang="en-US" altLang="en-US"/>
              <a:t>Difference between Sleep and Wait</a:t>
            </a:r>
          </a:p>
        </p:txBody>
      </p:sp>
      <p:sp>
        <p:nvSpPr>
          <p:cNvPr id="239619" name="Content Placeholder 2">
            <a:extLst>
              <a:ext uri="{FF2B5EF4-FFF2-40B4-BE49-F238E27FC236}">
                <a16:creationId xmlns:a16="http://schemas.microsoft.com/office/drawing/2014/main" id="{51C66D2C-A7D5-979C-702D-BD0473131380}"/>
              </a:ext>
            </a:extLst>
          </p:cNvPr>
          <p:cNvSpPr>
            <a:spLocks noGrp="1" noChangeArrowheads="1"/>
          </p:cNvSpPr>
          <p:nvPr>
            <p:ph idx="1"/>
          </p:nvPr>
        </p:nvSpPr>
        <p:spPr/>
        <p:txBody>
          <a:bodyPr/>
          <a:lstStyle/>
          <a:p>
            <a:r>
              <a:rPr lang="en-US" altLang="en-US" sz="2400"/>
              <a:t>sleep(): </a:t>
            </a:r>
          </a:p>
          <a:p>
            <a:pPr lvl="1"/>
            <a:r>
              <a:rPr lang="en-US" altLang="en-US" sz="1800"/>
              <a:t>It is a static method on Thread class. </a:t>
            </a:r>
          </a:p>
          <a:p>
            <a:pPr lvl="1"/>
            <a:r>
              <a:rPr lang="en-US" altLang="en-US" sz="1800"/>
              <a:t>It makes the current thread into the "Not Runnable" state for specified amount of time.</a:t>
            </a:r>
          </a:p>
          <a:p>
            <a:pPr lvl="1"/>
            <a:r>
              <a:rPr lang="en-US" altLang="en-US" sz="1800"/>
              <a:t> During this time, the thread keeps the lock (monitors) it has acquired. </a:t>
            </a:r>
          </a:p>
          <a:p>
            <a:r>
              <a:rPr lang="en-US" altLang="en-US" sz="2400"/>
              <a:t>wait(): </a:t>
            </a:r>
          </a:p>
          <a:p>
            <a:pPr lvl="1"/>
            <a:endParaRPr lang="en-US" altLang="en-US" sz="1800"/>
          </a:p>
          <a:p>
            <a:pPr lvl="1"/>
            <a:r>
              <a:rPr lang="en-US" altLang="en-US" sz="1800"/>
              <a:t>It is a method on Object class.</a:t>
            </a:r>
          </a:p>
          <a:p>
            <a:pPr lvl="1"/>
            <a:r>
              <a:rPr lang="en-US" altLang="en-US" sz="1800"/>
              <a:t> It makes the current thread into the "Not Runnable" state. </a:t>
            </a:r>
          </a:p>
          <a:p>
            <a:pPr lvl="1"/>
            <a:r>
              <a:rPr lang="en-US" altLang="en-US" sz="1800"/>
              <a:t>Wait is called on a object, not a thread. </a:t>
            </a:r>
          </a:p>
          <a:p>
            <a:pPr lvl="1"/>
            <a:r>
              <a:rPr lang="en-US" altLang="en-US" sz="1800"/>
              <a:t>Before calling wait() method, the object should be synchronized, </a:t>
            </a:r>
          </a:p>
          <a:p>
            <a:pPr lvl="2"/>
            <a:r>
              <a:rPr lang="en-US" altLang="en-US"/>
              <a:t>object should be inside synchronized block. </a:t>
            </a:r>
          </a:p>
          <a:p>
            <a:pPr lvl="1"/>
            <a:r>
              <a:rPr lang="en-US" altLang="en-US" sz="1800"/>
              <a:t>The call to wait() releases the acquired lock.</a:t>
            </a: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2D2C1C-3972-5E63-E52D-E0C7593B13C8}"/>
              </a:ext>
            </a:extLst>
          </p:cNvPr>
          <p:cNvSpPr>
            <a:spLocks noGrp="1"/>
          </p:cNvSpPr>
          <p:nvPr>
            <p:ph type="title"/>
          </p:nvPr>
        </p:nvSpPr>
        <p:spPr/>
        <p:txBody>
          <a:bodyPr/>
          <a:lstStyle/>
          <a:p>
            <a:pPr>
              <a:defRPr/>
            </a:pPr>
            <a:r>
              <a:rPr lang="en-US" dirty="0"/>
              <a:t>Executor Framework</a:t>
            </a:r>
          </a:p>
        </p:txBody>
      </p:sp>
      <p:sp>
        <p:nvSpPr>
          <p:cNvPr id="56323" name="Text Placeholder 4">
            <a:extLst>
              <a:ext uri="{FF2B5EF4-FFF2-40B4-BE49-F238E27FC236}">
                <a16:creationId xmlns:a16="http://schemas.microsoft.com/office/drawing/2014/main" id="{BE92914F-83DD-A813-2010-32CFC8EE6295}"/>
              </a:ext>
            </a:extLst>
          </p:cNvPr>
          <p:cNvSpPr>
            <a:spLocks noGrp="1" noChangeArrowheads="1"/>
          </p:cNvSpPr>
          <p:nvPr>
            <p:ph type="body" idx="1"/>
          </p:nvPr>
        </p:nvSpPr>
        <p:spPr/>
        <p:txBody>
          <a:bodyPr/>
          <a:lstStyle/>
          <a:p>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57F95AC1-CAB2-619A-8853-6C1154A57F4E}"/>
              </a:ext>
            </a:extLst>
          </p:cNvPr>
          <p:cNvSpPr>
            <a:spLocks noGrp="1" noChangeArrowheads="1"/>
          </p:cNvSpPr>
          <p:nvPr>
            <p:ph type="title"/>
          </p:nvPr>
        </p:nvSpPr>
        <p:spPr/>
        <p:txBody>
          <a:bodyPr/>
          <a:lstStyle/>
          <a:p>
            <a:r>
              <a:rPr lang="en-US" altLang="en-US"/>
              <a:t>Executor Framework</a:t>
            </a:r>
            <a:endParaRPr lang="en-IN" altLang="en-US"/>
          </a:p>
        </p:txBody>
      </p:sp>
      <p:sp>
        <p:nvSpPr>
          <p:cNvPr id="57347" name="Content Placeholder 2">
            <a:extLst>
              <a:ext uri="{FF2B5EF4-FFF2-40B4-BE49-F238E27FC236}">
                <a16:creationId xmlns:a16="http://schemas.microsoft.com/office/drawing/2014/main" id="{79AB2809-22DB-34C4-EB09-DBA99F67FE23}"/>
              </a:ext>
            </a:extLst>
          </p:cNvPr>
          <p:cNvSpPr>
            <a:spLocks noGrp="1" noChangeArrowheads="1"/>
          </p:cNvSpPr>
          <p:nvPr>
            <p:ph idx="1"/>
          </p:nvPr>
        </p:nvSpPr>
        <p:spPr/>
        <p:txBody>
          <a:bodyPr/>
          <a:lstStyle/>
          <a:p>
            <a:r>
              <a:rPr lang="en-US" altLang="en-US" sz="2000"/>
              <a:t>Released with the JDK 5  </a:t>
            </a:r>
          </a:p>
          <a:p>
            <a:pPr lvl="1"/>
            <a:r>
              <a:rPr lang="en-US" altLang="en-US" sz="2000"/>
              <a:t>Classes and Interfaces are part of </a:t>
            </a:r>
            <a:r>
              <a:rPr lang="en-US" altLang="en-US" sz="2000" b="1"/>
              <a:t>java.util.concurrent </a:t>
            </a:r>
            <a:r>
              <a:rPr lang="en-US" altLang="en-US" sz="2000"/>
              <a:t>package</a:t>
            </a:r>
          </a:p>
          <a:p>
            <a:endParaRPr lang="en-US" altLang="en-US" sz="2000"/>
          </a:p>
          <a:p>
            <a:r>
              <a:rPr lang="en-US" altLang="en-US" sz="2000"/>
              <a:t>Helps to </a:t>
            </a:r>
            <a:r>
              <a:rPr lang="en-US" altLang="en-US" sz="2000" b="1"/>
              <a:t>decouple a command submission from command execution</a:t>
            </a:r>
            <a:r>
              <a:rPr lang="en-US" altLang="en-US" sz="2000"/>
              <a:t>.</a:t>
            </a:r>
          </a:p>
          <a:p>
            <a:pPr lvl="1"/>
            <a:endParaRPr lang="en-US" altLang="en-US" sz="2000"/>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0532FF3E-C6CB-49FE-CBAC-1607D9AFBEAA}"/>
              </a:ext>
            </a:extLst>
          </p:cNvPr>
          <p:cNvSpPr>
            <a:spLocks noGrp="1" noChangeArrowheads="1"/>
          </p:cNvSpPr>
          <p:nvPr>
            <p:ph type="title"/>
          </p:nvPr>
        </p:nvSpPr>
        <p:spPr/>
        <p:txBody>
          <a:bodyPr/>
          <a:lstStyle/>
          <a:p>
            <a:r>
              <a:rPr lang="en-US" altLang="en-US"/>
              <a:t>Executor Framework</a:t>
            </a:r>
            <a:endParaRPr lang="en-IN" altLang="en-US"/>
          </a:p>
        </p:txBody>
      </p:sp>
      <p:sp>
        <p:nvSpPr>
          <p:cNvPr id="3" name="Content Placeholder 2">
            <a:extLst>
              <a:ext uri="{FF2B5EF4-FFF2-40B4-BE49-F238E27FC236}">
                <a16:creationId xmlns:a16="http://schemas.microsoft.com/office/drawing/2014/main" id="{A9472033-5916-F1E7-BE51-5FBD4D3E30C0}"/>
              </a:ext>
            </a:extLst>
          </p:cNvPr>
          <p:cNvSpPr>
            <a:spLocks noGrp="1"/>
          </p:cNvSpPr>
          <p:nvPr>
            <p:ph idx="1"/>
          </p:nvPr>
        </p:nvSpPr>
        <p:spPr/>
        <p:txBody>
          <a:bodyPr/>
          <a:lstStyle/>
          <a:p>
            <a:pPr>
              <a:defRPr/>
            </a:pPr>
            <a:r>
              <a:rPr lang="en-US" sz="2000" b="1" dirty="0">
                <a:solidFill>
                  <a:srgbClr val="C00000"/>
                </a:solidFill>
              </a:rPr>
              <a:t>Thread Creation</a:t>
            </a:r>
            <a:endParaRPr lang="en-US" sz="2000" dirty="0">
              <a:solidFill>
                <a:srgbClr val="C00000"/>
              </a:solidFill>
            </a:endParaRPr>
          </a:p>
          <a:p>
            <a:pPr lvl="1">
              <a:lnSpc>
                <a:spcPct val="150000"/>
              </a:lnSpc>
              <a:defRPr/>
            </a:pPr>
            <a:r>
              <a:rPr lang="en-US" sz="2000" b="1" dirty="0">
                <a:ea typeface="+mn-ea"/>
                <a:cs typeface="+mn-cs"/>
              </a:rPr>
              <a:t>Provides methods for creating  a pool of threads </a:t>
            </a:r>
          </a:p>
          <a:p>
            <a:pPr>
              <a:defRPr/>
            </a:pPr>
            <a:endParaRPr lang="en-US" sz="2000" b="1" dirty="0">
              <a:solidFill>
                <a:srgbClr val="C00000"/>
              </a:solidFill>
            </a:endParaRPr>
          </a:p>
          <a:p>
            <a:pPr>
              <a:defRPr/>
            </a:pPr>
            <a:r>
              <a:rPr lang="en-US" sz="2000" b="1" dirty="0">
                <a:solidFill>
                  <a:srgbClr val="C00000"/>
                </a:solidFill>
              </a:rPr>
              <a:t>Task submission and execution</a:t>
            </a:r>
          </a:p>
          <a:p>
            <a:pPr lvl="1">
              <a:lnSpc>
                <a:spcPct val="150000"/>
              </a:lnSpc>
              <a:defRPr/>
            </a:pPr>
            <a:r>
              <a:rPr lang="en-US" sz="2000" b="1" dirty="0">
                <a:ea typeface="+mn-ea"/>
                <a:cs typeface="+mn-cs"/>
              </a:rPr>
              <a:t>Provides methods for submitting tasks for execution in the thread pool</a:t>
            </a:r>
          </a:p>
          <a:p>
            <a:pPr lvl="1">
              <a:lnSpc>
                <a:spcPct val="150000"/>
              </a:lnSpc>
              <a:defRPr/>
            </a:pPr>
            <a:r>
              <a:rPr lang="en-US" sz="2000" b="1" dirty="0">
                <a:solidFill>
                  <a:srgbClr val="92D050"/>
                </a:solidFill>
                <a:ea typeface="+mn-ea"/>
                <a:cs typeface="+mn-cs"/>
              </a:rPr>
              <a:t>Can also schedule task to be executed later </a:t>
            </a:r>
          </a:p>
          <a:p>
            <a:pPr lvl="1">
              <a:lnSpc>
                <a:spcPct val="150000"/>
              </a:lnSpc>
              <a:defRPr/>
            </a:pPr>
            <a:r>
              <a:rPr lang="en-US" sz="2000" b="1" dirty="0">
                <a:solidFill>
                  <a:srgbClr val="00B0F0"/>
                </a:solidFill>
                <a:ea typeface="+mn-ea"/>
                <a:cs typeface="+mn-cs"/>
              </a:rPr>
              <a:t>Can also make them execute periodically.</a:t>
            </a:r>
          </a:p>
          <a:p>
            <a:pPr>
              <a:defRPr/>
            </a:pPr>
            <a:endParaRPr lang="en-IN" sz="2000" dirty="0"/>
          </a:p>
          <a:p>
            <a:pPr>
              <a:defRPr/>
            </a:pP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2BED4153-7F52-DDE7-2FE5-AB49C86EB97F}"/>
              </a:ext>
            </a:extLst>
          </p:cNvPr>
          <p:cNvSpPr>
            <a:spLocks noGrp="1" noChangeArrowheads="1"/>
          </p:cNvSpPr>
          <p:nvPr>
            <p:ph type="title"/>
          </p:nvPr>
        </p:nvSpPr>
        <p:spPr/>
        <p:txBody>
          <a:bodyPr/>
          <a:lstStyle/>
          <a:p>
            <a:br>
              <a:rPr lang="en-US" altLang="en-US">
                <a:solidFill>
                  <a:schemeClr val="tx1"/>
                </a:solidFill>
              </a:rPr>
            </a:br>
            <a:r>
              <a:rPr lang="en-US" altLang="en-US">
                <a:solidFill>
                  <a:schemeClr val="tx1"/>
                </a:solidFill>
              </a:rPr>
              <a:t>Executor Service</a:t>
            </a:r>
            <a:br>
              <a:rPr lang="en-US" altLang="en-US">
                <a:solidFill>
                  <a:schemeClr val="tx1"/>
                </a:solidFill>
              </a:rPr>
            </a:br>
            <a:endParaRPr lang="en-US" altLang="en-US"/>
          </a:p>
        </p:txBody>
      </p:sp>
      <p:sp>
        <p:nvSpPr>
          <p:cNvPr id="59395" name="Content Placeholder 2">
            <a:extLst>
              <a:ext uri="{FF2B5EF4-FFF2-40B4-BE49-F238E27FC236}">
                <a16:creationId xmlns:a16="http://schemas.microsoft.com/office/drawing/2014/main" id="{904CC536-A09D-04A8-0675-E89821828830}"/>
              </a:ext>
            </a:extLst>
          </p:cNvPr>
          <p:cNvSpPr>
            <a:spLocks noGrp="1" noChangeArrowheads="1"/>
          </p:cNvSpPr>
          <p:nvPr>
            <p:ph idx="1"/>
          </p:nvPr>
        </p:nvSpPr>
        <p:spPr/>
        <p:txBody>
          <a:bodyPr/>
          <a:lstStyle/>
          <a:p>
            <a:r>
              <a:rPr lang="en-US" altLang="en-US" sz="2000" b="1">
                <a:solidFill>
                  <a:srgbClr val="222635"/>
                </a:solidFill>
              </a:rPr>
              <a:t>ExecutorService</a:t>
            </a:r>
            <a:r>
              <a:rPr lang="en-US" altLang="en-US" sz="2000">
                <a:solidFill>
                  <a:srgbClr val="222635"/>
                </a:solidFill>
              </a:rPr>
              <a:t> </a:t>
            </a:r>
          </a:p>
          <a:p>
            <a:pPr lvl="1">
              <a:lnSpc>
                <a:spcPct val="150000"/>
              </a:lnSpc>
            </a:pPr>
            <a:r>
              <a:rPr lang="en-US" altLang="en-US" sz="2000">
                <a:solidFill>
                  <a:srgbClr val="222635"/>
                </a:solidFill>
              </a:rPr>
              <a:t>A sub interface of Executor</a:t>
            </a:r>
          </a:p>
          <a:p>
            <a:pPr lvl="1">
              <a:lnSpc>
                <a:spcPct val="150000"/>
              </a:lnSpc>
            </a:pPr>
            <a:r>
              <a:rPr lang="en-US" altLang="en-US" sz="2000">
                <a:solidFill>
                  <a:srgbClr val="222635"/>
                </a:solidFill>
              </a:rPr>
              <a:t>Used to manage lifecycle of threads </a:t>
            </a:r>
          </a:p>
          <a:p>
            <a:pPr lvl="1">
              <a:lnSpc>
                <a:spcPct val="150000"/>
              </a:lnSpc>
            </a:pPr>
            <a:r>
              <a:rPr lang="en-US" altLang="en-US" sz="2000">
                <a:solidFill>
                  <a:srgbClr val="222635"/>
                </a:solidFill>
              </a:rPr>
              <a:t>Used for running  the submitted tasks </a:t>
            </a:r>
          </a:p>
          <a:p>
            <a:pPr lvl="1">
              <a:lnSpc>
                <a:spcPct val="150000"/>
              </a:lnSpc>
            </a:pPr>
            <a:r>
              <a:rPr lang="en-US" altLang="en-US" sz="2000">
                <a:solidFill>
                  <a:srgbClr val="222635"/>
                </a:solidFill>
              </a:rPr>
              <a:t>Provides Methods that produce a Future </a:t>
            </a:r>
          </a:p>
          <a:p>
            <a:pPr lvl="2">
              <a:lnSpc>
                <a:spcPct val="150000"/>
              </a:lnSpc>
            </a:pPr>
            <a:r>
              <a:rPr lang="en-US" altLang="en-US" sz="1800">
                <a:solidFill>
                  <a:srgbClr val="222635"/>
                </a:solidFill>
              </a:rPr>
              <a:t>Used to get a result from an asynchronous computation.</a:t>
            </a: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2F790076-B267-64A6-D2D9-A988954B89C7}"/>
              </a:ext>
            </a:extLst>
          </p:cNvPr>
          <p:cNvSpPr>
            <a:spLocks noGrp="1" noChangeArrowheads="1"/>
          </p:cNvSpPr>
          <p:nvPr>
            <p:ph type="title"/>
          </p:nvPr>
        </p:nvSpPr>
        <p:spPr/>
        <p:txBody>
          <a:bodyPr/>
          <a:lstStyle/>
          <a:p>
            <a:r>
              <a:rPr lang="en-US" altLang="en-US"/>
              <a:t>Executor Service </a:t>
            </a:r>
          </a:p>
        </p:txBody>
      </p:sp>
      <p:sp>
        <p:nvSpPr>
          <p:cNvPr id="95235" name="Content Placeholder 2">
            <a:extLst>
              <a:ext uri="{FF2B5EF4-FFF2-40B4-BE49-F238E27FC236}">
                <a16:creationId xmlns:a16="http://schemas.microsoft.com/office/drawing/2014/main" id="{0CC47663-AD19-3D2F-2A0C-8550231692CC}"/>
              </a:ext>
            </a:extLst>
          </p:cNvPr>
          <p:cNvSpPr>
            <a:spLocks noGrp="1" noChangeArrowheads="1"/>
          </p:cNvSpPr>
          <p:nvPr>
            <p:ph idx="1"/>
          </p:nvPr>
        </p:nvSpPr>
        <p:spPr/>
        <p:txBody>
          <a:bodyPr/>
          <a:lstStyle/>
          <a:p>
            <a:pPr>
              <a:defRPr/>
            </a:pPr>
            <a:r>
              <a:rPr lang="en-US" altLang="en-US" sz="2000" dirty="0"/>
              <a:t>Methods to start and terminate thread. </a:t>
            </a:r>
          </a:p>
          <a:p>
            <a:pPr marL="342900" lvl="1" indent="-342900">
              <a:buFontTx/>
              <a:buChar char="•"/>
              <a:defRPr/>
            </a:pPr>
            <a:endParaRPr lang="en-US" altLang="en-US" sz="2000" b="1" dirty="0">
              <a:solidFill>
                <a:srgbClr val="C00000"/>
              </a:solidFill>
              <a:ea typeface="+mn-ea"/>
              <a:cs typeface="+mn-cs"/>
            </a:endParaRPr>
          </a:p>
          <a:p>
            <a:pPr marL="342900" lvl="1" indent="-342900">
              <a:spcBef>
                <a:spcPts val="0"/>
              </a:spcBef>
              <a:spcAft>
                <a:spcPts val="600"/>
              </a:spcAft>
              <a:buFontTx/>
              <a:buChar char="•"/>
              <a:defRPr/>
            </a:pPr>
            <a:r>
              <a:rPr lang="en-US" altLang="en-US" sz="2000" b="1" dirty="0">
                <a:solidFill>
                  <a:srgbClr val="C00000"/>
                </a:solidFill>
                <a:ea typeface="+mn-ea"/>
                <a:cs typeface="+mn-cs"/>
              </a:rPr>
              <a:t>execute() </a:t>
            </a:r>
          </a:p>
          <a:p>
            <a:pPr lvl="1">
              <a:spcBef>
                <a:spcPts val="0"/>
              </a:spcBef>
              <a:spcAft>
                <a:spcPts val="600"/>
              </a:spcAft>
              <a:defRPr/>
            </a:pPr>
            <a:r>
              <a:rPr lang="en-US" altLang="en-US" sz="2000" dirty="0"/>
              <a:t>Used for threads which are Runnable </a:t>
            </a:r>
          </a:p>
          <a:p>
            <a:pPr marL="342900" lvl="1" indent="-342900">
              <a:spcBef>
                <a:spcPts val="0"/>
              </a:spcBef>
              <a:spcAft>
                <a:spcPts val="600"/>
              </a:spcAft>
              <a:buFontTx/>
              <a:buChar char="•"/>
              <a:defRPr/>
            </a:pPr>
            <a:r>
              <a:rPr lang="en-US" altLang="en-US" sz="2000" b="1" dirty="0">
                <a:solidFill>
                  <a:srgbClr val="C00000"/>
                </a:solidFill>
                <a:ea typeface="+mn-ea"/>
                <a:cs typeface="+mn-cs"/>
              </a:rPr>
              <a:t>submit() </a:t>
            </a:r>
          </a:p>
          <a:p>
            <a:pPr lvl="1">
              <a:spcBef>
                <a:spcPts val="0"/>
              </a:spcBef>
              <a:spcAft>
                <a:spcPts val="600"/>
              </a:spcAft>
              <a:defRPr/>
            </a:pPr>
            <a:r>
              <a:rPr lang="en-US" altLang="en-US" sz="2000" dirty="0"/>
              <a:t>Used for Callable threads.</a:t>
            </a:r>
          </a:p>
          <a:p>
            <a:pPr>
              <a:spcBef>
                <a:spcPts val="0"/>
              </a:spcBef>
              <a:spcAft>
                <a:spcPts val="600"/>
              </a:spcAft>
              <a:defRPr/>
            </a:pPr>
            <a:r>
              <a:rPr lang="en-US" sz="2000" b="1" dirty="0">
                <a:solidFill>
                  <a:srgbClr val="C00000"/>
                </a:solidFill>
              </a:rPr>
              <a:t>shutdown() </a:t>
            </a:r>
          </a:p>
          <a:p>
            <a:pPr lvl="1">
              <a:spcBef>
                <a:spcPts val="0"/>
              </a:spcBef>
              <a:spcAft>
                <a:spcPts val="600"/>
              </a:spcAft>
              <a:defRPr/>
            </a:pPr>
            <a:r>
              <a:rPr lang="en-US" sz="1800" dirty="0">
                <a:ea typeface="+mn-ea"/>
                <a:cs typeface="+mn-cs"/>
              </a:rPr>
              <a:t>Stops accepting new tasks, waits for previously submitted tasks to execute,</a:t>
            </a:r>
          </a:p>
          <a:p>
            <a:pPr lvl="1">
              <a:spcBef>
                <a:spcPts val="0"/>
              </a:spcBef>
              <a:spcAft>
                <a:spcPts val="600"/>
              </a:spcAft>
              <a:defRPr/>
            </a:pPr>
            <a:r>
              <a:rPr lang="en-US" sz="1800" dirty="0">
                <a:ea typeface="+mn-ea"/>
                <a:cs typeface="+mn-cs"/>
              </a:rPr>
              <a:t>Then terminates the executor.</a:t>
            </a:r>
          </a:p>
          <a:p>
            <a:pPr>
              <a:spcBef>
                <a:spcPts val="0"/>
              </a:spcBef>
              <a:spcAft>
                <a:spcPts val="600"/>
              </a:spcAft>
              <a:defRPr/>
            </a:pPr>
            <a:r>
              <a:rPr lang="en-US" sz="2000" b="1" dirty="0" err="1">
                <a:solidFill>
                  <a:srgbClr val="C00000"/>
                </a:solidFill>
              </a:rPr>
              <a:t>shutdownNow</a:t>
            </a:r>
            <a:r>
              <a:rPr lang="en-US" sz="2000" b="1" dirty="0">
                <a:solidFill>
                  <a:srgbClr val="C00000"/>
                </a:solidFill>
              </a:rPr>
              <a:t>() </a:t>
            </a:r>
          </a:p>
          <a:p>
            <a:pPr lvl="1">
              <a:spcBef>
                <a:spcPts val="0"/>
              </a:spcBef>
              <a:spcAft>
                <a:spcPts val="600"/>
              </a:spcAft>
              <a:defRPr/>
            </a:pPr>
            <a:r>
              <a:rPr lang="en-US" sz="1800" dirty="0">
                <a:ea typeface="+mn-ea"/>
                <a:cs typeface="+mn-cs"/>
              </a:rPr>
              <a:t>Interrupts the running task and shuts down the executor immediately.</a:t>
            </a:r>
          </a:p>
          <a:p>
            <a:pPr lvl="2">
              <a:defRPr/>
            </a:pPr>
            <a:endParaRPr lang="en-US" altLang="en-US" sz="1800" dirty="0"/>
          </a:p>
          <a:p>
            <a:pPr lvl="2">
              <a:defRPr/>
            </a:pPr>
            <a:endParaRPr lang="en-US" altLang="en-US" sz="1800" dirty="0"/>
          </a:p>
          <a:p>
            <a:pPr lvl="2">
              <a:defRPr/>
            </a:pPr>
            <a:endParaRPr lang="en-US" altLang="en-US" sz="1800" dirty="0"/>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5E94DEFF-BAB3-53C2-F644-D3003918F165}"/>
              </a:ext>
            </a:extLst>
          </p:cNvPr>
          <p:cNvSpPr>
            <a:spLocks noGrp="1" noChangeArrowheads="1"/>
          </p:cNvSpPr>
          <p:nvPr>
            <p:ph type="title"/>
          </p:nvPr>
        </p:nvSpPr>
        <p:spPr/>
        <p:txBody>
          <a:bodyPr/>
          <a:lstStyle/>
          <a:p>
            <a:r>
              <a:rPr lang="en-US" altLang="en-US" b="1">
                <a:solidFill>
                  <a:schemeClr val="tx1"/>
                </a:solidFill>
              </a:rPr>
              <a:t>Thread Pool</a:t>
            </a:r>
          </a:p>
        </p:txBody>
      </p:sp>
      <p:sp>
        <p:nvSpPr>
          <p:cNvPr id="61443" name="Content Placeholder 2">
            <a:extLst>
              <a:ext uri="{FF2B5EF4-FFF2-40B4-BE49-F238E27FC236}">
                <a16:creationId xmlns:a16="http://schemas.microsoft.com/office/drawing/2014/main" id="{5A8835C3-4E6A-0F5F-7B3A-E687E5AD215B}"/>
              </a:ext>
            </a:extLst>
          </p:cNvPr>
          <p:cNvSpPr>
            <a:spLocks noGrp="1" noChangeArrowheads="1"/>
          </p:cNvSpPr>
          <p:nvPr>
            <p:ph idx="1"/>
          </p:nvPr>
        </p:nvSpPr>
        <p:spPr/>
        <p:txBody>
          <a:bodyPr/>
          <a:lstStyle/>
          <a:p>
            <a:r>
              <a:rPr lang="en-US" altLang="en-US" sz="2000" b="1"/>
              <a:t> </a:t>
            </a:r>
            <a:r>
              <a:rPr lang="en-US" altLang="en-US" sz="2000"/>
              <a:t>A pool of worker threads </a:t>
            </a:r>
          </a:p>
          <a:p>
            <a:pPr lvl="1"/>
            <a:r>
              <a:rPr lang="en-US" altLang="en-US" sz="2000">
                <a:solidFill>
                  <a:srgbClr val="0070C0"/>
                </a:solidFill>
              </a:rPr>
              <a:t>Executors use </a:t>
            </a:r>
            <a:r>
              <a:rPr lang="en-US" altLang="en-US" sz="2000" i="1">
                <a:solidFill>
                  <a:srgbClr val="0070C0"/>
                </a:solidFill>
              </a:rPr>
              <a:t>thread pools</a:t>
            </a:r>
            <a:r>
              <a:rPr lang="en-US" altLang="en-US" sz="2000">
                <a:solidFill>
                  <a:srgbClr val="0070C0"/>
                </a:solidFill>
              </a:rPr>
              <a:t> to execute tasks.</a:t>
            </a:r>
          </a:p>
          <a:p>
            <a:pPr>
              <a:lnSpc>
                <a:spcPct val="150000"/>
              </a:lnSpc>
            </a:pPr>
            <a:endParaRPr lang="en-US" altLang="en-US" sz="2000" b="1"/>
          </a:p>
          <a:p>
            <a:pPr>
              <a:lnSpc>
                <a:spcPct val="150000"/>
              </a:lnSpc>
            </a:pPr>
            <a:r>
              <a:rPr lang="en-US" altLang="en-US" sz="2000" b="1"/>
              <a:t>Need for Thread Pool</a:t>
            </a:r>
          </a:p>
          <a:p>
            <a:pPr lvl="1">
              <a:lnSpc>
                <a:spcPct val="150000"/>
              </a:lnSpc>
            </a:pPr>
            <a:r>
              <a:rPr lang="en-US" altLang="en-US" sz="2000"/>
              <a:t>Creating a new thread for a new task leads to overhead of thread creation and tear-down. </a:t>
            </a:r>
          </a:p>
          <a:p>
            <a:pPr lvl="2">
              <a:lnSpc>
                <a:spcPct val="150000"/>
              </a:lnSpc>
            </a:pPr>
            <a:r>
              <a:rPr lang="en-US" altLang="en-US" sz="2000"/>
              <a:t>Managing thread life-cycle adds to the execution time.</a:t>
            </a:r>
          </a:p>
          <a:p>
            <a:pPr lvl="1">
              <a:lnSpc>
                <a:spcPct val="150000"/>
              </a:lnSpc>
            </a:pPr>
            <a:r>
              <a:rPr lang="en-US" altLang="en-US" sz="2000"/>
              <a:t>New thread for each process without any throttling leads to the creation of many threads. </a:t>
            </a:r>
          </a:p>
          <a:p>
            <a:pPr lvl="2">
              <a:lnSpc>
                <a:spcPct val="150000"/>
              </a:lnSpc>
            </a:pPr>
            <a:r>
              <a:rPr lang="en-US" altLang="en-US" sz="2000"/>
              <a:t>They occupy memory and cause wastage of resources. </a:t>
            </a:r>
          </a:p>
          <a:p>
            <a:pPr lvl="1">
              <a:lnSpc>
                <a:spcPct val="150000"/>
              </a:lnSpc>
            </a:pPr>
            <a:endParaRPr lang="en-US" altLang="en-US" sz="2000"/>
          </a:p>
          <a:p>
            <a:endParaRPr lang="en-US" altLang="en-US" sz="2000"/>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6AE43F50-D0DA-91E6-8EA4-4DBA5417CC97}"/>
              </a:ext>
            </a:extLst>
          </p:cNvPr>
          <p:cNvSpPr>
            <a:spLocks noGrp="1" noChangeArrowheads="1"/>
          </p:cNvSpPr>
          <p:nvPr>
            <p:ph type="title"/>
          </p:nvPr>
        </p:nvSpPr>
        <p:spPr/>
        <p:txBody>
          <a:bodyPr/>
          <a:lstStyle/>
          <a:p>
            <a:r>
              <a:rPr lang="en-IN" altLang="en-US"/>
              <a:t>Executors</a:t>
            </a:r>
          </a:p>
        </p:txBody>
      </p:sp>
      <p:sp>
        <p:nvSpPr>
          <p:cNvPr id="3" name="Content Placeholder 2">
            <a:extLst>
              <a:ext uri="{FF2B5EF4-FFF2-40B4-BE49-F238E27FC236}">
                <a16:creationId xmlns:a16="http://schemas.microsoft.com/office/drawing/2014/main" id="{B25DF578-3C2A-949C-A075-F8BFC8FC1A36}"/>
              </a:ext>
            </a:extLst>
          </p:cNvPr>
          <p:cNvSpPr>
            <a:spLocks noGrp="1"/>
          </p:cNvSpPr>
          <p:nvPr>
            <p:ph idx="1"/>
          </p:nvPr>
        </p:nvSpPr>
        <p:spPr/>
        <p:txBody>
          <a:bodyPr/>
          <a:lstStyle/>
          <a:p>
            <a:pPr>
              <a:defRPr/>
            </a:pPr>
            <a:r>
              <a:rPr lang="en-US" altLang="en-US" sz="2000" b="1" dirty="0">
                <a:solidFill>
                  <a:srgbClr val="222635"/>
                </a:solidFill>
              </a:rPr>
              <a:t>Executors </a:t>
            </a:r>
          </a:p>
          <a:p>
            <a:pPr lvl="1">
              <a:lnSpc>
                <a:spcPct val="150000"/>
              </a:lnSpc>
              <a:defRPr/>
            </a:pPr>
            <a:r>
              <a:rPr lang="en-US" altLang="en-US" sz="1800" dirty="0">
                <a:solidFill>
                  <a:schemeClr val="bg1">
                    <a:lumMod val="10000"/>
                  </a:schemeClr>
                </a:solidFill>
              </a:rPr>
              <a:t>Class that Provides Factory methods to create Thread Pools of worker threads.</a:t>
            </a:r>
          </a:p>
          <a:p>
            <a:pPr lvl="1">
              <a:lnSpc>
                <a:spcPct val="150000"/>
              </a:lnSpc>
              <a:defRPr/>
            </a:pPr>
            <a:r>
              <a:rPr lang="en-US" altLang="en-US" sz="1800" dirty="0">
                <a:solidFill>
                  <a:schemeClr val="bg1">
                    <a:lumMod val="10000"/>
                  </a:schemeClr>
                </a:solidFill>
              </a:rPr>
              <a:t>Tasks are submitted for execution. </a:t>
            </a:r>
          </a:p>
          <a:p>
            <a:pPr lvl="2">
              <a:lnSpc>
                <a:spcPct val="150000"/>
              </a:lnSpc>
              <a:defRPr/>
            </a:pPr>
            <a:r>
              <a:rPr lang="en-US" altLang="en-US" sz="1800" dirty="0">
                <a:solidFill>
                  <a:schemeClr val="bg1">
                    <a:lumMod val="10000"/>
                  </a:schemeClr>
                </a:solidFill>
              </a:rPr>
              <a:t>Schedules and executes the submitted tasks </a:t>
            </a:r>
          </a:p>
          <a:p>
            <a:pPr lvl="2">
              <a:lnSpc>
                <a:spcPct val="150000"/>
              </a:lnSpc>
              <a:defRPr/>
            </a:pPr>
            <a:r>
              <a:rPr lang="en-US" altLang="en-US" sz="1800" dirty="0">
                <a:solidFill>
                  <a:schemeClr val="bg1">
                    <a:lumMod val="10000"/>
                  </a:schemeClr>
                </a:solidFill>
              </a:rPr>
              <a:t>Return the results from the thread pool.</a:t>
            </a:r>
          </a:p>
          <a:p>
            <a:pPr>
              <a:defRPr/>
            </a:pP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4A7F5BA9-437E-579B-852B-007BCD564300}"/>
              </a:ext>
            </a:extLst>
          </p:cNvPr>
          <p:cNvSpPr>
            <a:spLocks noGrp="1" noChangeArrowheads="1"/>
          </p:cNvSpPr>
          <p:nvPr>
            <p:ph type="title"/>
          </p:nvPr>
        </p:nvSpPr>
        <p:spPr/>
        <p:txBody>
          <a:bodyPr/>
          <a:lstStyle/>
          <a:p>
            <a:r>
              <a:rPr lang="en-US" altLang="en-US"/>
              <a:t>Working of Executors</a:t>
            </a:r>
            <a:endParaRPr lang="en-IN" altLang="en-US"/>
          </a:p>
        </p:txBody>
      </p:sp>
      <p:sp>
        <p:nvSpPr>
          <p:cNvPr id="63491" name="Content Placeholder 3">
            <a:extLst>
              <a:ext uri="{FF2B5EF4-FFF2-40B4-BE49-F238E27FC236}">
                <a16:creationId xmlns:a16="http://schemas.microsoft.com/office/drawing/2014/main" id="{B6D35677-E716-578D-81BA-505CF44C5C93}"/>
              </a:ext>
            </a:extLst>
          </p:cNvPr>
          <p:cNvSpPr>
            <a:spLocks noGrp="1" noChangeArrowheads="1"/>
          </p:cNvSpPr>
          <p:nvPr>
            <p:ph idx="1"/>
          </p:nvPr>
        </p:nvSpPr>
        <p:spPr/>
        <p:txBody>
          <a:bodyPr/>
          <a:lstStyle/>
          <a:p>
            <a:endParaRPr lang="en-IN" altLang="en-US"/>
          </a:p>
        </p:txBody>
      </p:sp>
      <p:pic>
        <p:nvPicPr>
          <p:cNvPr id="63492" name="Picture 8" descr="Future and FutureTask in java - GeeksforGeeks">
            <a:extLst>
              <a:ext uri="{FF2B5EF4-FFF2-40B4-BE49-F238E27FC236}">
                <a16:creationId xmlns:a16="http://schemas.microsoft.com/office/drawing/2014/main" id="{4DAEC8D5-1EB8-98FF-9F70-D1CB3B1305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43063"/>
            <a:ext cx="7700963" cy="407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53DB8F19-66DE-1C77-FB60-E83A24BE7146}"/>
              </a:ext>
            </a:extLst>
          </p:cNvPr>
          <p:cNvSpPr>
            <a:spLocks noGrp="1" noChangeArrowheads="1"/>
          </p:cNvSpPr>
          <p:nvPr>
            <p:ph type="title"/>
          </p:nvPr>
        </p:nvSpPr>
        <p:spPr/>
        <p:txBody>
          <a:bodyPr/>
          <a:lstStyle/>
          <a:p>
            <a:br>
              <a:rPr lang="en-US" altLang="en-US" sz="2800"/>
            </a:br>
            <a:r>
              <a:rPr lang="en-US" altLang="en-US" sz="2800"/>
              <a:t>Types of Executors –Single Thread Executor</a:t>
            </a:r>
            <a:br>
              <a:rPr lang="en-US" altLang="en-US" sz="2800"/>
            </a:br>
            <a:endParaRPr lang="en-US" altLang="en-US" sz="2800"/>
          </a:p>
        </p:txBody>
      </p:sp>
      <p:sp>
        <p:nvSpPr>
          <p:cNvPr id="97283" name="Content Placeholder 2">
            <a:extLst>
              <a:ext uri="{FF2B5EF4-FFF2-40B4-BE49-F238E27FC236}">
                <a16:creationId xmlns:a16="http://schemas.microsoft.com/office/drawing/2014/main" id="{3C5FAEB3-8EB9-4B87-1554-442D1693C2C5}"/>
              </a:ext>
            </a:extLst>
          </p:cNvPr>
          <p:cNvSpPr>
            <a:spLocks noGrp="1" noChangeArrowheads="1"/>
          </p:cNvSpPr>
          <p:nvPr>
            <p:ph idx="1"/>
          </p:nvPr>
        </p:nvSpPr>
        <p:spPr/>
        <p:txBody>
          <a:bodyPr/>
          <a:lstStyle/>
          <a:p>
            <a:pPr>
              <a:defRPr/>
            </a:pPr>
            <a:r>
              <a:rPr lang="en-US" altLang="en-US" sz="2000" b="1" dirty="0" err="1">
                <a:solidFill>
                  <a:srgbClr val="C00000"/>
                </a:solidFill>
              </a:rPr>
              <a:t>newSingleThreadExecutor</a:t>
            </a:r>
            <a:r>
              <a:rPr lang="en-US" altLang="en-US" sz="2000" b="1" dirty="0">
                <a:solidFill>
                  <a:srgbClr val="C00000"/>
                </a:solidFill>
              </a:rPr>
              <a:t>() </a:t>
            </a:r>
          </a:p>
          <a:p>
            <a:pPr lvl="1">
              <a:lnSpc>
                <a:spcPct val="150000"/>
              </a:lnSpc>
              <a:defRPr/>
            </a:pPr>
            <a:r>
              <a:rPr lang="en-US" sz="2000" dirty="0"/>
              <a:t>Executor has only a single thread. </a:t>
            </a:r>
          </a:p>
          <a:p>
            <a:pPr lvl="1">
              <a:lnSpc>
                <a:spcPct val="150000"/>
              </a:lnSpc>
              <a:defRPr/>
            </a:pPr>
            <a:r>
              <a:rPr lang="en-US" sz="2000" dirty="0"/>
              <a:t>Used to execute tasks in a sequential manner. </a:t>
            </a:r>
          </a:p>
          <a:p>
            <a:pPr lvl="1">
              <a:lnSpc>
                <a:spcPct val="150000"/>
              </a:lnSpc>
              <a:defRPr/>
            </a:pPr>
            <a:r>
              <a:rPr lang="en-US" altLang="en-US" sz="2000" dirty="0"/>
              <a:t>When the submitted task is in execution </a:t>
            </a:r>
          </a:p>
          <a:p>
            <a:pPr lvl="2">
              <a:lnSpc>
                <a:spcPct val="150000"/>
              </a:lnSpc>
              <a:defRPr/>
            </a:pPr>
            <a:r>
              <a:rPr lang="en-US" altLang="en-US" sz="2000" dirty="0"/>
              <a:t>The new task will wait in a queue until the thread is free to execute it.</a:t>
            </a:r>
          </a:p>
          <a:p>
            <a:pPr lvl="2">
              <a:lnSpc>
                <a:spcPct val="150000"/>
              </a:lnSpc>
              <a:defRPr/>
            </a:pPr>
            <a:r>
              <a:rPr lang="en-US" sz="2000" dirty="0"/>
              <a:t>If the thread dies due to an exception while executing a task, a new thread is created to replace the old thread and the subsequent tasks are executed in the new one.</a:t>
            </a:r>
          </a:p>
          <a:p>
            <a:pPr marL="457200" lvl="1" indent="0">
              <a:buFontTx/>
              <a:buNone/>
              <a:defRPr/>
            </a:pPr>
            <a:endParaRPr lang="en-US" sz="2000" dirty="0"/>
          </a:p>
          <a:p>
            <a:pPr marL="457200" lvl="1" indent="0">
              <a:buFontTx/>
              <a:buNone/>
              <a:defRPr/>
            </a:pPr>
            <a:r>
              <a:rPr lang="en-US" sz="2000" b="1" dirty="0" err="1">
                <a:solidFill>
                  <a:schemeClr val="bg1">
                    <a:lumMod val="10000"/>
                  </a:schemeClr>
                </a:solidFill>
              </a:rPr>
              <a:t>ExecutorService</a:t>
            </a:r>
            <a:r>
              <a:rPr lang="en-US" sz="2000" b="1" dirty="0">
                <a:solidFill>
                  <a:schemeClr val="bg1">
                    <a:lumMod val="10000"/>
                  </a:schemeClr>
                </a:solidFill>
              </a:rPr>
              <a:t> </a:t>
            </a:r>
            <a:r>
              <a:rPr lang="en-US" sz="2000" b="1" dirty="0" err="1">
                <a:solidFill>
                  <a:schemeClr val="bg1">
                    <a:lumMod val="10000"/>
                  </a:schemeClr>
                </a:solidFill>
              </a:rPr>
              <a:t>executorService</a:t>
            </a:r>
            <a:r>
              <a:rPr lang="en-US" sz="2000" b="1" dirty="0">
                <a:solidFill>
                  <a:schemeClr val="bg1">
                    <a:lumMod val="10000"/>
                  </a:schemeClr>
                </a:solidFill>
              </a:rPr>
              <a:t> = </a:t>
            </a:r>
          </a:p>
          <a:p>
            <a:pPr marL="457200" lvl="1" indent="0">
              <a:buFontTx/>
              <a:buNone/>
              <a:defRPr/>
            </a:pPr>
            <a:r>
              <a:rPr lang="en-US" sz="2000" b="1" dirty="0">
                <a:solidFill>
                  <a:schemeClr val="bg1">
                    <a:lumMod val="10000"/>
                  </a:schemeClr>
                </a:solidFill>
              </a:rPr>
              <a:t>                  </a:t>
            </a:r>
            <a:r>
              <a:rPr lang="en-US" sz="2000" b="1" dirty="0" err="1">
                <a:solidFill>
                  <a:schemeClr val="bg1">
                    <a:lumMod val="10000"/>
                  </a:schemeClr>
                </a:solidFill>
              </a:rPr>
              <a:t>Executors.newSingleThreadExecutor</a:t>
            </a:r>
            <a:r>
              <a:rPr lang="en-US" sz="2000" b="1" dirty="0">
                <a:solidFill>
                  <a:schemeClr val="bg1">
                    <a:lumMod val="10000"/>
                  </a:schemeClr>
                </a:solidFill>
              </a:rPr>
              <a:t>()</a:t>
            </a:r>
          </a:p>
          <a:p>
            <a:pPr>
              <a:defRPr/>
            </a:pPr>
            <a:endParaRPr lang="en-IN" sz="1600" dirty="0"/>
          </a:p>
          <a:p>
            <a:pPr lvl="2">
              <a:lnSpc>
                <a:spcPct val="150000"/>
              </a:lnSpc>
              <a:defRPr/>
            </a:pPr>
            <a:endParaRPr lang="en-US" altLang="en-US" sz="1600" dirty="0"/>
          </a:p>
          <a:p>
            <a:pPr>
              <a:defRPr/>
            </a:pPr>
            <a:endParaRPr lang="en-US" altLang="en-US" dirty="0"/>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D11B0D0F-7C7E-682C-DE12-1D81E574BAA4}"/>
              </a:ext>
            </a:extLst>
          </p:cNvPr>
          <p:cNvSpPr>
            <a:spLocks noGrp="1" noChangeArrowheads="1"/>
          </p:cNvSpPr>
          <p:nvPr>
            <p:ph type="title"/>
          </p:nvPr>
        </p:nvSpPr>
        <p:spPr/>
        <p:txBody>
          <a:bodyPr/>
          <a:lstStyle/>
          <a:p>
            <a:pPr eaLnBrk="1" hangingPunct="1"/>
            <a:r>
              <a:rPr lang="en-US" altLang="en-US" sz="2000"/>
              <a:t>Making a Thread</a:t>
            </a:r>
          </a:p>
        </p:txBody>
      </p:sp>
      <p:sp>
        <p:nvSpPr>
          <p:cNvPr id="149507" name="Rectangle 3">
            <a:extLst>
              <a:ext uri="{FF2B5EF4-FFF2-40B4-BE49-F238E27FC236}">
                <a16:creationId xmlns:a16="http://schemas.microsoft.com/office/drawing/2014/main" id="{94A21C7F-E2D2-3AF7-A827-6EA0D91B1274}"/>
              </a:ext>
            </a:extLst>
          </p:cNvPr>
          <p:cNvSpPr>
            <a:spLocks noGrp="1" noChangeArrowheads="1"/>
          </p:cNvSpPr>
          <p:nvPr>
            <p:ph idx="1"/>
          </p:nvPr>
        </p:nvSpPr>
        <p:spPr/>
        <p:txBody>
          <a:bodyPr/>
          <a:lstStyle/>
          <a:p>
            <a:pPr eaLnBrk="1" hangingPunct="1">
              <a:lnSpc>
                <a:spcPct val="80000"/>
              </a:lnSpc>
              <a:defRPr/>
            </a:pPr>
            <a:r>
              <a:rPr lang="en-US" sz="1800" b="1" u="sng" dirty="0">
                <a:solidFill>
                  <a:srgbClr val="C00000"/>
                </a:solidFill>
              </a:rPr>
              <a:t>Done by extend the </a:t>
            </a:r>
            <a:r>
              <a:rPr lang="en-US" sz="1800" b="1" u="sng" dirty="0" err="1">
                <a:solidFill>
                  <a:srgbClr val="C00000"/>
                </a:solidFill>
              </a:rPr>
              <a:t>java.lang.Thread</a:t>
            </a:r>
            <a:r>
              <a:rPr lang="en-US" sz="1800" b="1" u="sng" dirty="0">
                <a:solidFill>
                  <a:srgbClr val="C00000"/>
                </a:solidFill>
              </a:rPr>
              <a:t> class</a:t>
            </a:r>
          </a:p>
          <a:p>
            <a:pPr eaLnBrk="1" hangingPunct="1">
              <a:lnSpc>
                <a:spcPct val="80000"/>
              </a:lnSpc>
              <a:defRPr/>
            </a:pPr>
            <a:endParaRPr lang="en-US" sz="1800" dirty="0"/>
          </a:p>
          <a:p>
            <a:pPr lvl="1" eaLnBrk="1" hangingPunct="1">
              <a:lnSpc>
                <a:spcPct val="80000"/>
              </a:lnSpc>
              <a:defRPr/>
            </a:pPr>
            <a:r>
              <a:rPr lang="en-US" sz="1800" dirty="0"/>
              <a:t>To have specialized version of a thread class. </a:t>
            </a:r>
          </a:p>
          <a:p>
            <a:pPr lvl="1" eaLnBrk="1" hangingPunct="1">
              <a:lnSpc>
                <a:spcPct val="80000"/>
              </a:lnSpc>
              <a:defRPr/>
            </a:pPr>
            <a:endParaRPr lang="en-US" sz="1800" dirty="0"/>
          </a:p>
          <a:p>
            <a:pPr lvl="1" eaLnBrk="1" hangingPunct="1">
              <a:lnSpc>
                <a:spcPct val="80000"/>
              </a:lnSpc>
              <a:defRPr/>
            </a:pPr>
            <a:r>
              <a:rPr lang="en-US" sz="1800" i="1" dirty="0"/>
              <a:t>That  class can’t extend another class</a:t>
            </a:r>
            <a:r>
              <a:rPr lang="en-US" sz="1800" dirty="0"/>
              <a:t> </a:t>
            </a:r>
          </a:p>
          <a:p>
            <a:pPr eaLnBrk="1" hangingPunct="1">
              <a:lnSpc>
                <a:spcPct val="80000"/>
              </a:lnSpc>
              <a:defRPr/>
            </a:pPr>
            <a:endParaRPr lang="en-US" sz="1800" dirty="0"/>
          </a:p>
          <a:p>
            <a:pPr eaLnBrk="1" hangingPunct="1">
              <a:lnSpc>
                <a:spcPct val="80000"/>
              </a:lnSpc>
              <a:defRPr/>
            </a:pPr>
            <a:endParaRPr lang="en-US" sz="1800" dirty="0"/>
          </a:p>
          <a:p>
            <a:pPr eaLnBrk="1" hangingPunct="1">
              <a:lnSpc>
                <a:spcPct val="80000"/>
              </a:lnSpc>
              <a:defRPr/>
            </a:pPr>
            <a:r>
              <a:rPr lang="en-US" sz="1800" b="1" u="sng" dirty="0">
                <a:solidFill>
                  <a:srgbClr val="C00000"/>
                </a:solidFill>
              </a:rPr>
              <a:t>Done By Implementing the </a:t>
            </a:r>
            <a:r>
              <a:rPr lang="en-US" sz="1800" b="1" u="sng" dirty="0" err="1">
                <a:solidFill>
                  <a:srgbClr val="C00000"/>
                </a:solidFill>
              </a:rPr>
              <a:t>Runnable</a:t>
            </a:r>
            <a:r>
              <a:rPr lang="en-US" sz="1800" b="1" u="sng" dirty="0">
                <a:solidFill>
                  <a:srgbClr val="C00000"/>
                </a:solidFill>
              </a:rPr>
              <a:t> interface</a:t>
            </a:r>
          </a:p>
          <a:p>
            <a:pPr eaLnBrk="1" hangingPunct="1">
              <a:lnSpc>
                <a:spcPct val="80000"/>
              </a:lnSpc>
              <a:defRPr/>
            </a:pPr>
            <a:endParaRPr lang="en-US" sz="1800" dirty="0"/>
          </a:p>
          <a:p>
            <a:pPr lvl="1" eaLnBrk="1" hangingPunct="1">
              <a:lnSpc>
                <a:spcPct val="150000"/>
              </a:lnSpc>
              <a:defRPr/>
            </a:pPr>
            <a:r>
              <a:rPr lang="en-US" sz="1800" dirty="0">
                <a:latin typeface="+mj-lt"/>
              </a:rPr>
              <a:t>Leaves class free to extend from some </a:t>
            </a:r>
            <a:r>
              <a:rPr lang="en-US" sz="1800" i="1" dirty="0">
                <a:latin typeface="+mj-lt"/>
              </a:rPr>
              <a:t>other </a:t>
            </a:r>
            <a:r>
              <a:rPr lang="en-US" sz="1800" dirty="0">
                <a:latin typeface="+mj-lt"/>
              </a:rPr>
              <a:t>class</a:t>
            </a:r>
          </a:p>
          <a:p>
            <a:pPr lvl="1" eaLnBrk="1" hangingPunct="1">
              <a:lnSpc>
                <a:spcPct val="150000"/>
              </a:lnSpc>
              <a:defRPr/>
            </a:pPr>
            <a:r>
              <a:rPr lang="en-US" sz="1800" dirty="0">
                <a:latin typeface="+mj-lt"/>
              </a:rPr>
              <a:t>Define behavior that will be run by a separate thread.</a:t>
            </a:r>
          </a:p>
          <a:p>
            <a:pPr lvl="1" eaLnBrk="1" hangingPunct="1">
              <a:lnSpc>
                <a:spcPct val="150000"/>
              </a:lnSpc>
              <a:defRPr/>
            </a:pPr>
            <a:r>
              <a:rPr lang="en-US" sz="1800" dirty="0">
                <a:latin typeface="+mj-lt"/>
              </a:rPr>
              <a:t>Thread  Class is created with a </a:t>
            </a:r>
            <a:r>
              <a:rPr lang="en-US" sz="1800" dirty="0" err="1">
                <a:latin typeface="+mj-lt"/>
              </a:rPr>
              <a:t>Runnable</a:t>
            </a:r>
            <a:r>
              <a:rPr lang="en-US" sz="1800" dirty="0">
                <a:latin typeface="+mj-lt"/>
              </a:rPr>
              <a:t> argument. </a:t>
            </a:r>
          </a:p>
          <a:p>
            <a:pPr lvl="1" eaLnBrk="1" hangingPunct="1">
              <a:lnSpc>
                <a:spcPct val="150000"/>
              </a:lnSpc>
              <a:defRPr/>
            </a:pPr>
            <a:r>
              <a:rPr lang="en-US" sz="1800" dirty="0">
                <a:latin typeface="+mj-lt"/>
              </a:rPr>
              <a:t>The </a:t>
            </a:r>
            <a:r>
              <a:rPr lang="en-US" sz="1800" dirty="0" err="1">
                <a:latin typeface="+mj-lt"/>
              </a:rPr>
              <a:t>Runnable</a:t>
            </a:r>
            <a:r>
              <a:rPr lang="en-US" sz="1800" dirty="0">
                <a:latin typeface="+mj-lt"/>
              </a:rPr>
              <a:t> object is  the </a:t>
            </a:r>
            <a:r>
              <a:rPr lang="en-US" sz="1800" i="1" dirty="0">
                <a:latin typeface="+mj-lt"/>
              </a:rPr>
              <a:t>target </a:t>
            </a:r>
            <a:r>
              <a:rPr lang="en-US" sz="1800" dirty="0">
                <a:latin typeface="+mj-lt"/>
              </a:rPr>
              <a:t>of  the thread.</a:t>
            </a:r>
          </a:p>
          <a:p>
            <a:pPr lvl="2" eaLnBrk="1" hangingPunct="1">
              <a:lnSpc>
                <a:spcPct val="80000"/>
              </a:lnSpc>
              <a:buFontTx/>
              <a:buNone/>
              <a:defRPr/>
            </a:pPr>
            <a:r>
              <a:rPr lang="en-US" sz="2000" dirty="0"/>
              <a:t>.</a:t>
            </a:r>
          </a:p>
          <a:p>
            <a:pPr lvl="2" eaLnBrk="1" hangingPunct="1">
              <a:lnSpc>
                <a:spcPct val="80000"/>
              </a:lnSpc>
              <a:defRPr/>
            </a:pPr>
            <a:endParaRPr lang="en-US" sz="2000" dirty="0"/>
          </a:p>
          <a:p>
            <a:pPr eaLnBrk="1" hangingPunct="1">
              <a:lnSpc>
                <a:spcPct val="80000"/>
              </a:lnSpc>
              <a:defRPr/>
            </a:pPr>
            <a:endParaRPr lang="en-US" sz="18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163C2472-D73A-EC4D-41F2-6EA393030284}"/>
              </a:ext>
            </a:extLst>
          </p:cNvPr>
          <p:cNvSpPr>
            <a:spLocks noGrp="1" noChangeArrowheads="1"/>
          </p:cNvSpPr>
          <p:nvPr>
            <p:ph type="title"/>
          </p:nvPr>
        </p:nvSpPr>
        <p:spPr/>
        <p:txBody>
          <a:bodyPr/>
          <a:lstStyle/>
          <a:p>
            <a:r>
              <a:rPr lang="en-US" altLang="en-US"/>
              <a:t>Single Threaded Executor</a:t>
            </a:r>
            <a:endParaRPr lang="en-IN" altLang="en-US"/>
          </a:p>
        </p:txBody>
      </p:sp>
      <p:pic>
        <p:nvPicPr>
          <p:cNvPr id="65539" name="Picture 2">
            <a:extLst>
              <a:ext uri="{FF2B5EF4-FFF2-40B4-BE49-F238E27FC236}">
                <a16:creationId xmlns:a16="http://schemas.microsoft.com/office/drawing/2014/main" id="{949DD42B-63F7-420C-CDDB-71D02D65284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914400"/>
            <a:ext cx="8229600" cy="5334000"/>
          </a:xfrm>
          <a:noFill/>
        </p:spPr>
      </p:pic>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80B90C59-A198-B4EF-5FE3-AA7C5F99B068}"/>
              </a:ext>
            </a:extLst>
          </p:cNvPr>
          <p:cNvSpPr>
            <a:spLocks noGrp="1" noChangeArrowheads="1"/>
          </p:cNvSpPr>
          <p:nvPr>
            <p:ph type="title"/>
          </p:nvPr>
        </p:nvSpPr>
        <p:spPr>
          <a:xfrm>
            <a:off x="457200" y="274638"/>
            <a:ext cx="8229600" cy="563562"/>
          </a:xfrm>
        </p:spPr>
        <p:txBody>
          <a:bodyPr/>
          <a:lstStyle/>
          <a:p>
            <a:r>
              <a:rPr lang="en-US" altLang="en-US"/>
              <a:t>Task </a:t>
            </a:r>
            <a:endParaRPr lang="en-IN" altLang="en-US"/>
          </a:p>
        </p:txBody>
      </p:sp>
      <p:sp>
        <p:nvSpPr>
          <p:cNvPr id="66563" name="Content Placeholder 2">
            <a:extLst>
              <a:ext uri="{FF2B5EF4-FFF2-40B4-BE49-F238E27FC236}">
                <a16:creationId xmlns:a16="http://schemas.microsoft.com/office/drawing/2014/main" id="{A498CAD0-52A0-B3AC-015F-8B04EE444F46}"/>
              </a:ext>
            </a:extLst>
          </p:cNvPr>
          <p:cNvSpPr>
            <a:spLocks noGrp="1" noChangeArrowheads="1"/>
          </p:cNvSpPr>
          <p:nvPr>
            <p:ph idx="1"/>
          </p:nvPr>
        </p:nvSpPr>
        <p:spPr/>
        <p:txBody>
          <a:bodyPr/>
          <a:lstStyle/>
          <a:p>
            <a:pPr marL="457200" lvl="1" indent="0">
              <a:buFontTx/>
              <a:buNone/>
            </a:pPr>
            <a:r>
              <a:rPr lang="en-IN" altLang="en-US" sz="2000" b="1">
                <a:solidFill>
                  <a:srgbClr val="7F0055"/>
                </a:solidFill>
                <a:latin typeface="Consolas" panose="020B0609020204030204" pitchFamily="49" charset="0"/>
              </a:rPr>
              <a:t>public</a:t>
            </a:r>
            <a:r>
              <a:rPr lang="en-IN" altLang="en-US" sz="2000" b="1">
                <a:solidFill>
                  <a:srgbClr val="000000"/>
                </a:solidFill>
                <a:latin typeface="Consolas" panose="020B0609020204030204" pitchFamily="49" charset="0"/>
              </a:rPr>
              <a:t> </a:t>
            </a:r>
            <a:r>
              <a:rPr lang="en-IN" altLang="en-US" sz="2000" b="1">
                <a:solidFill>
                  <a:srgbClr val="7F0055"/>
                </a:solidFill>
                <a:latin typeface="Consolas" panose="020B0609020204030204" pitchFamily="49" charset="0"/>
              </a:rPr>
              <a:t>class</a:t>
            </a:r>
            <a:r>
              <a:rPr lang="en-IN" altLang="en-US" sz="2000" b="1">
                <a:solidFill>
                  <a:srgbClr val="000000"/>
                </a:solidFill>
                <a:latin typeface="Consolas" panose="020B0609020204030204" pitchFamily="49" charset="0"/>
              </a:rPr>
              <a:t> PrintNames {</a:t>
            </a:r>
          </a:p>
          <a:p>
            <a:pPr marL="457200" lvl="1" indent="0">
              <a:buFontTx/>
              <a:buNone/>
            </a:pPr>
            <a:endParaRPr lang="en-IN" altLang="en-US" sz="2000">
              <a:latin typeface="Consolas" panose="020B0609020204030204" pitchFamily="49" charset="0"/>
            </a:endParaRPr>
          </a:p>
          <a:p>
            <a:pPr marL="457200" lvl="1" indent="0">
              <a:buFontTx/>
              <a:buNone/>
            </a:pPr>
            <a:r>
              <a:rPr lang="en-US" altLang="en-US" sz="2000" b="1">
                <a:solidFill>
                  <a:srgbClr val="7F0055"/>
                </a:solidFill>
                <a:latin typeface="Consolas" panose="020B0609020204030204" pitchFamily="49" charset="0"/>
              </a:rPr>
              <a:t>public</a:t>
            </a:r>
            <a:r>
              <a:rPr lang="en-US" altLang="en-US" sz="2000" b="1">
                <a:solidFill>
                  <a:srgbClr val="000000"/>
                </a:solidFill>
                <a:latin typeface="Consolas" panose="020B0609020204030204" pitchFamily="49" charset="0"/>
              </a:rPr>
              <a:t> </a:t>
            </a:r>
            <a:r>
              <a:rPr lang="en-US" altLang="en-US" sz="2000" b="1">
                <a:solidFill>
                  <a:srgbClr val="7F0055"/>
                </a:solidFill>
                <a:latin typeface="Consolas" panose="020B0609020204030204" pitchFamily="49" charset="0"/>
              </a:rPr>
              <a:t>synchronized</a:t>
            </a:r>
            <a:r>
              <a:rPr lang="en-US" altLang="en-US" sz="2000" b="1">
                <a:solidFill>
                  <a:srgbClr val="000000"/>
                </a:solidFill>
                <a:latin typeface="Consolas" panose="020B0609020204030204" pitchFamily="49" charset="0"/>
              </a:rPr>
              <a:t> </a:t>
            </a:r>
            <a:r>
              <a:rPr lang="en-US" altLang="en-US" sz="2000" b="1">
                <a:solidFill>
                  <a:srgbClr val="7F0055"/>
                </a:solidFill>
                <a:latin typeface="Consolas" panose="020B0609020204030204" pitchFamily="49" charset="0"/>
              </a:rPr>
              <a:t>static</a:t>
            </a:r>
            <a:r>
              <a:rPr lang="en-US" altLang="en-US" sz="2000" b="1">
                <a:solidFill>
                  <a:srgbClr val="000000"/>
                </a:solidFill>
                <a:latin typeface="Consolas" panose="020B0609020204030204" pitchFamily="49" charset="0"/>
              </a:rPr>
              <a:t> </a:t>
            </a:r>
            <a:r>
              <a:rPr lang="en-US" altLang="en-US" sz="2000" b="1">
                <a:solidFill>
                  <a:srgbClr val="7F0055"/>
                </a:solidFill>
                <a:latin typeface="Consolas" panose="020B0609020204030204" pitchFamily="49" charset="0"/>
              </a:rPr>
              <a:t>void</a:t>
            </a:r>
            <a:r>
              <a:rPr lang="en-US" altLang="en-US" sz="2000" b="1">
                <a:solidFill>
                  <a:srgbClr val="000000"/>
                </a:solidFill>
                <a:latin typeface="Consolas" panose="020B0609020204030204" pitchFamily="49" charset="0"/>
              </a:rPr>
              <a:t> print(String </a:t>
            </a:r>
            <a:r>
              <a:rPr lang="en-US" altLang="en-US" sz="2000" b="1">
                <a:solidFill>
                  <a:srgbClr val="6A3E3E"/>
                </a:solidFill>
                <a:latin typeface="Consolas" panose="020B0609020204030204" pitchFamily="49" charset="0"/>
              </a:rPr>
              <a:t>str1</a:t>
            </a:r>
            <a:r>
              <a:rPr lang="en-US" altLang="en-US" sz="2000" b="1">
                <a:solidFill>
                  <a:srgbClr val="000000"/>
                </a:solidFill>
                <a:latin typeface="Consolas" panose="020B0609020204030204" pitchFamily="49" charset="0"/>
              </a:rPr>
              <a:t>,String </a:t>
            </a:r>
            <a:r>
              <a:rPr lang="en-US" altLang="en-US" sz="2000" b="1">
                <a:solidFill>
                  <a:srgbClr val="6A3E3E"/>
                </a:solidFill>
                <a:latin typeface="Consolas" panose="020B0609020204030204" pitchFamily="49" charset="0"/>
              </a:rPr>
              <a:t>str2</a:t>
            </a:r>
            <a:r>
              <a:rPr lang="en-US" altLang="en-US" sz="2000" b="1">
                <a:solidFill>
                  <a:srgbClr val="000000"/>
                </a:solidFill>
                <a:latin typeface="Consolas" panose="020B0609020204030204" pitchFamily="49" charset="0"/>
              </a:rPr>
              <a:t>) {</a:t>
            </a:r>
          </a:p>
          <a:p>
            <a:pPr marL="457200" lvl="1" indent="0">
              <a:buFontTx/>
              <a:buNone/>
            </a:pPr>
            <a:endParaRPr lang="en-IN" altLang="en-US" sz="2000">
              <a:latin typeface="Consolas" panose="020B0609020204030204" pitchFamily="49" charset="0"/>
            </a:endParaRPr>
          </a:p>
          <a:p>
            <a:pPr marL="457200" lvl="1" indent="0">
              <a:buFontTx/>
              <a:buNone/>
            </a:pPr>
            <a:r>
              <a:rPr lang="en-IN" altLang="en-US" sz="2000">
                <a:solidFill>
                  <a:srgbClr val="000000"/>
                </a:solidFill>
                <a:latin typeface="Consolas" panose="020B0609020204030204" pitchFamily="49" charset="0"/>
              </a:rPr>
              <a:t> System.</a:t>
            </a:r>
            <a:r>
              <a:rPr lang="en-IN" altLang="en-US" sz="2000" b="1" i="1">
                <a:solidFill>
                  <a:srgbClr val="0000C0"/>
                </a:solidFill>
                <a:latin typeface="Consolas" panose="020B0609020204030204" pitchFamily="49" charset="0"/>
              </a:rPr>
              <a:t>out</a:t>
            </a:r>
            <a:r>
              <a:rPr lang="en-IN" altLang="en-US" sz="2000" b="1" i="1">
                <a:solidFill>
                  <a:srgbClr val="000000"/>
                </a:solidFill>
                <a:latin typeface="Consolas" panose="020B0609020204030204" pitchFamily="49" charset="0"/>
              </a:rPr>
              <a:t>.println(</a:t>
            </a:r>
            <a:r>
              <a:rPr lang="en-IN" altLang="en-US" sz="2000" b="1" i="1">
                <a:solidFill>
                  <a:srgbClr val="6A3E3E"/>
                </a:solidFill>
                <a:latin typeface="Consolas" panose="020B0609020204030204" pitchFamily="49" charset="0"/>
              </a:rPr>
              <a:t>str1</a:t>
            </a:r>
            <a:r>
              <a:rPr lang="en-IN" altLang="en-US" sz="2000" b="1" i="1">
                <a:solidFill>
                  <a:srgbClr val="000000"/>
                </a:solidFill>
                <a:latin typeface="Consolas" panose="020B0609020204030204" pitchFamily="49" charset="0"/>
              </a:rPr>
              <a:t>);</a:t>
            </a:r>
          </a:p>
          <a:p>
            <a:pPr marL="457200" lvl="1" indent="0">
              <a:buFontTx/>
              <a:buNone/>
            </a:pPr>
            <a:endParaRPr lang="en-IN" altLang="en-US" sz="2000">
              <a:solidFill>
                <a:srgbClr val="000000"/>
              </a:solidFill>
              <a:latin typeface="Consolas" panose="020B0609020204030204" pitchFamily="49" charset="0"/>
            </a:endParaRPr>
          </a:p>
          <a:p>
            <a:pPr marL="457200" lvl="1" indent="0">
              <a:buFontTx/>
              <a:buNone/>
            </a:pPr>
            <a:r>
              <a:rPr lang="en-IN" altLang="en-US" sz="2000">
                <a:solidFill>
                  <a:srgbClr val="000000"/>
                </a:solidFill>
                <a:latin typeface="Consolas" panose="020B0609020204030204" pitchFamily="49" charset="0"/>
              </a:rPr>
              <a:t> </a:t>
            </a:r>
            <a:r>
              <a:rPr lang="en-IN" altLang="en-US" sz="2000" b="1">
                <a:solidFill>
                  <a:srgbClr val="7F0055"/>
                </a:solidFill>
                <a:latin typeface="Consolas" panose="020B0609020204030204" pitchFamily="49" charset="0"/>
              </a:rPr>
              <a:t>try</a:t>
            </a:r>
            <a:r>
              <a:rPr lang="en-IN" altLang="en-US" sz="2000" b="1">
                <a:solidFill>
                  <a:srgbClr val="000000"/>
                </a:solidFill>
                <a:latin typeface="Consolas" panose="020B0609020204030204" pitchFamily="49" charset="0"/>
              </a:rPr>
              <a:t> {</a:t>
            </a:r>
          </a:p>
          <a:p>
            <a:pPr marL="457200" lvl="1" indent="0">
              <a:buFontTx/>
              <a:buNone/>
            </a:pPr>
            <a:r>
              <a:rPr lang="en-IN" altLang="en-US" sz="2000">
                <a:solidFill>
                  <a:srgbClr val="000000"/>
                </a:solidFill>
                <a:latin typeface="Consolas" panose="020B0609020204030204" pitchFamily="49" charset="0"/>
              </a:rPr>
              <a:t>Thread.</a:t>
            </a:r>
            <a:r>
              <a:rPr lang="en-IN" altLang="en-US" sz="2000" i="1">
                <a:solidFill>
                  <a:srgbClr val="000000"/>
                </a:solidFill>
                <a:latin typeface="Consolas" panose="020B0609020204030204" pitchFamily="49" charset="0"/>
              </a:rPr>
              <a:t>sleep(200);</a:t>
            </a:r>
          </a:p>
          <a:p>
            <a:pPr marL="457200" lvl="1" indent="0">
              <a:buFontTx/>
              <a:buNone/>
            </a:pPr>
            <a:r>
              <a:rPr lang="en-IN" altLang="en-US" sz="2000">
                <a:solidFill>
                  <a:srgbClr val="000000"/>
                </a:solidFill>
                <a:latin typeface="Consolas" panose="020B0609020204030204" pitchFamily="49" charset="0"/>
              </a:rPr>
              <a:t>} </a:t>
            </a:r>
            <a:r>
              <a:rPr lang="en-IN" altLang="en-US" sz="2000" b="1">
                <a:solidFill>
                  <a:srgbClr val="7F0055"/>
                </a:solidFill>
                <a:latin typeface="Consolas" panose="020B0609020204030204" pitchFamily="49" charset="0"/>
              </a:rPr>
              <a:t>catch</a:t>
            </a:r>
            <a:r>
              <a:rPr lang="en-IN" altLang="en-US" sz="2000" b="1">
                <a:solidFill>
                  <a:srgbClr val="000000"/>
                </a:solidFill>
                <a:latin typeface="Consolas" panose="020B0609020204030204" pitchFamily="49" charset="0"/>
              </a:rPr>
              <a:t> (InterruptedException </a:t>
            </a:r>
            <a:r>
              <a:rPr lang="en-IN" altLang="en-US" sz="2000" b="1">
                <a:solidFill>
                  <a:srgbClr val="6A3E3E"/>
                </a:solidFill>
                <a:latin typeface="Consolas" panose="020B0609020204030204" pitchFamily="49" charset="0"/>
              </a:rPr>
              <a:t>e</a:t>
            </a:r>
            <a:r>
              <a:rPr lang="en-IN" altLang="en-US" sz="2000" b="1">
                <a:solidFill>
                  <a:srgbClr val="000000"/>
                </a:solidFill>
                <a:latin typeface="Consolas" panose="020B0609020204030204" pitchFamily="49" charset="0"/>
              </a:rPr>
              <a:t>) {</a:t>
            </a:r>
          </a:p>
          <a:p>
            <a:pPr marL="457200" lvl="1" indent="0">
              <a:buFontTx/>
              <a:buNone/>
            </a:pPr>
            <a:r>
              <a:rPr lang="en-IN" altLang="en-US" sz="2000">
                <a:solidFill>
                  <a:srgbClr val="6A3E3E"/>
                </a:solidFill>
                <a:latin typeface="Consolas" panose="020B0609020204030204" pitchFamily="49" charset="0"/>
              </a:rPr>
              <a:t>e</a:t>
            </a:r>
            <a:r>
              <a:rPr lang="en-IN" altLang="en-US" sz="2000">
                <a:solidFill>
                  <a:srgbClr val="000000"/>
                </a:solidFill>
                <a:latin typeface="Consolas" panose="020B0609020204030204" pitchFamily="49" charset="0"/>
              </a:rPr>
              <a:t>.printStackTrace();</a:t>
            </a:r>
          </a:p>
          <a:p>
            <a:pPr marL="457200" lvl="1" indent="0">
              <a:buFontTx/>
              <a:buNone/>
            </a:pPr>
            <a:r>
              <a:rPr lang="en-IN" altLang="en-US" sz="2000">
                <a:solidFill>
                  <a:srgbClr val="000000"/>
                </a:solidFill>
                <a:latin typeface="Consolas" panose="020B0609020204030204" pitchFamily="49" charset="0"/>
              </a:rPr>
              <a:t>}</a:t>
            </a:r>
          </a:p>
          <a:p>
            <a:pPr marL="457200" lvl="1" indent="0">
              <a:buFontTx/>
              <a:buNone/>
            </a:pPr>
            <a:r>
              <a:rPr lang="en-IN" altLang="en-US" sz="2000">
                <a:solidFill>
                  <a:srgbClr val="000000"/>
                </a:solidFill>
                <a:latin typeface="Consolas" panose="020B0609020204030204" pitchFamily="49" charset="0"/>
              </a:rPr>
              <a:t> System.</a:t>
            </a:r>
            <a:r>
              <a:rPr lang="en-IN" altLang="en-US" sz="2000" b="1" i="1">
                <a:solidFill>
                  <a:srgbClr val="0000C0"/>
                </a:solidFill>
                <a:latin typeface="Consolas" panose="020B0609020204030204" pitchFamily="49" charset="0"/>
              </a:rPr>
              <a:t>out</a:t>
            </a:r>
            <a:r>
              <a:rPr lang="en-IN" altLang="en-US" sz="2000" b="1" i="1">
                <a:solidFill>
                  <a:srgbClr val="000000"/>
                </a:solidFill>
                <a:latin typeface="Consolas" panose="020B0609020204030204" pitchFamily="49" charset="0"/>
              </a:rPr>
              <a:t>.println(</a:t>
            </a:r>
            <a:r>
              <a:rPr lang="en-IN" altLang="en-US" sz="2000" b="1" i="1">
                <a:solidFill>
                  <a:srgbClr val="6A3E3E"/>
                </a:solidFill>
                <a:latin typeface="Consolas" panose="020B0609020204030204" pitchFamily="49" charset="0"/>
              </a:rPr>
              <a:t>str2</a:t>
            </a:r>
            <a:r>
              <a:rPr lang="en-IN" altLang="en-US" sz="2000" b="1" i="1">
                <a:solidFill>
                  <a:srgbClr val="000000"/>
                </a:solidFill>
                <a:latin typeface="Consolas" panose="020B0609020204030204" pitchFamily="49" charset="0"/>
              </a:rPr>
              <a:t>);</a:t>
            </a:r>
          </a:p>
          <a:p>
            <a:pPr marL="457200" lvl="1" indent="0">
              <a:buFontTx/>
              <a:buNone/>
            </a:pPr>
            <a:r>
              <a:rPr lang="en-IN" altLang="en-US" sz="2000">
                <a:solidFill>
                  <a:srgbClr val="000000"/>
                </a:solidFill>
                <a:latin typeface="Consolas" panose="020B0609020204030204" pitchFamily="49" charset="0"/>
              </a:rPr>
              <a:t>}</a:t>
            </a:r>
          </a:p>
          <a:p>
            <a:pPr marL="457200" lvl="1" indent="0">
              <a:buFontTx/>
              <a:buNone/>
            </a:pPr>
            <a:r>
              <a:rPr lang="en-IN" altLang="en-US" sz="2000">
                <a:solidFill>
                  <a:srgbClr val="000000"/>
                </a:solidFill>
                <a:latin typeface="Consolas" panose="020B0609020204030204" pitchFamily="49" charset="0"/>
              </a:rPr>
              <a:t>}</a:t>
            </a:r>
          </a:p>
          <a:p>
            <a:pPr marL="457200" lvl="1" indent="0">
              <a:buFontTx/>
              <a:buNone/>
            </a:pPr>
            <a:endParaRPr lang="en-IN" altLang="en-US" sz="2000"/>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a:extLst>
              <a:ext uri="{FF2B5EF4-FFF2-40B4-BE49-F238E27FC236}">
                <a16:creationId xmlns:a16="http://schemas.microsoft.com/office/drawing/2014/main" id="{D5BE146B-EF7A-612B-BA6A-0F88ADFAAD11}"/>
              </a:ext>
            </a:extLst>
          </p:cNvPr>
          <p:cNvSpPr>
            <a:spLocks noGrp="1" noChangeArrowheads="1"/>
          </p:cNvSpPr>
          <p:nvPr>
            <p:ph type="title"/>
          </p:nvPr>
        </p:nvSpPr>
        <p:spPr/>
        <p:txBody>
          <a:bodyPr/>
          <a:lstStyle/>
          <a:p>
            <a:r>
              <a:rPr lang="en-US" altLang="en-US"/>
              <a:t>Runnable</a:t>
            </a:r>
            <a:endParaRPr lang="en-IN" altLang="en-US"/>
          </a:p>
        </p:txBody>
      </p:sp>
      <p:sp>
        <p:nvSpPr>
          <p:cNvPr id="67587" name="Content Placeholder 2">
            <a:extLst>
              <a:ext uri="{FF2B5EF4-FFF2-40B4-BE49-F238E27FC236}">
                <a16:creationId xmlns:a16="http://schemas.microsoft.com/office/drawing/2014/main" id="{FC01C983-5ACE-234E-EAB6-F674A628996B}"/>
              </a:ext>
            </a:extLst>
          </p:cNvPr>
          <p:cNvSpPr>
            <a:spLocks noGrp="1" noChangeArrowheads="1"/>
          </p:cNvSpPr>
          <p:nvPr>
            <p:ph idx="1"/>
          </p:nvPr>
        </p:nvSpPr>
        <p:spPr/>
        <p:txBody>
          <a:bodyPr/>
          <a:lstStyle/>
          <a:p>
            <a:pPr marL="457200" lvl="1" indent="0">
              <a:buFontTx/>
              <a:buNone/>
            </a:pPr>
            <a:r>
              <a:rPr lang="en-US" altLang="en-US" sz="1800" b="1">
                <a:solidFill>
                  <a:srgbClr val="7F0055"/>
                </a:solidFill>
                <a:latin typeface="Consolas" panose="020B0609020204030204" pitchFamily="49" charset="0"/>
              </a:rPr>
              <a:t>public</a:t>
            </a:r>
            <a:r>
              <a:rPr lang="en-US" altLang="en-US" sz="1800" b="1">
                <a:solidFill>
                  <a:srgbClr val="000000"/>
                </a:solidFill>
                <a:latin typeface="Consolas" panose="020B0609020204030204" pitchFamily="49" charset="0"/>
              </a:rPr>
              <a:t> </a:t>
            </a:r>
            <a:r>
              <a:rPr lang="en-US" altLang="en-US" sz="1800" b="1">
                <a:solidFill>
                  <a:srgbClr val="7F0055"/>
                </a:solidFill>
                <a:latin typeface="Consolas" panose="020B0609020204030204" pitchFamily="49" charset="0"/>
              </a:rPr>
              <a:t>class</a:t>
            </a:r>
            <a:r>
              <a:rPr lang="en-US" altLang="en-US" sz="1800" b="1">
                <a:solidFill>
                  <a:srgbClr val="000000"/>
                </a:solidFill>
                <a:latin typeface="Consolas" panose="020B0609020204030204" pitchFamily="49" charset="0"/>
              </a:rPr>
              <a:t> ExecutorPrintService </a:t>
            </a:r>
            <a:r>
              <a:rPr lang="en-US" altLang="en-US" sz="1800" b="1">
                <a:solidFill>
                  <a:srgbClr val="7F0055"/>
                </a:solidFill>
                <a:latin typeface="Consolas" panose="020B0609020204030204" pitchFamily="49" charset="0"/>
              </a:rPr>
              <a:t>implements</a:t>
            </a:r>
            <a:r>
              <a:rPr lang="en-US" altLang="en-US" sz="1800" b="1">
                <a:solidFill>
                  <a:srgbClr val="000000"/>
                </a:solidFill>
                <a:latin typeface="Consolas" panose="020B0609020204030204" pitchFamily="49" charset="0"/>
              </a:rPr>
              <a:t> Runnable {</a:t>
            </a:r>
          </a:p>
          <a:p>
            <a:pPr marL="457200" lvl="1" indent="0">
              <a:buFontTx/>
              <a:buNone/>
            </a:pPr>
            <a:endParaRPr lang="en-IN" altLang="en-US" sz="1800">
              <a:latin typeface="Consolas" panose="020B0609020204030204" pitchFamily="49" charset="0"/>
            </a:endParaRPr>
          </a:p>
          <a:p>
            <a:pPr marL="457200" lvl="1" indent="0">
              <a:buFontTx/>
              <a:buNone/>
            </a:pPr>
            <a:r>
              <a:rPr lang="en-IN" altLang="en-US" sz="1800" b="1">
                <a:solidFill>
                  <a:srgbClr val="7F0055"/>
                </a:solidFill>
                <a:latin typeface="Consolas" panose="020B0609020204030204" pitchFamily="49" charset="0"/>
              </a:rPr>
              <a:t>private</a:t>
            </a:r>
            <a:r>
              <a:rPr lang="en-IN" altLang="en-US" sz="1800" b="1">
                <a:solidFill>
                  <a:srgbClr val="000000"/>
                </a:solidFill>
                <a:latin typeface="Consolas" panose="020B0609020204030204" pitchFamily="49" charset="0"/>
              </a:rPr>
              <a:t> String </a:t>
            </a:r>
            <a:r>
              <a:rPr lang="en-IN" altLang="en-US" sz="1800" b="1">
                <a:solidFill>
                  <a:srgbClr val="0000C0"/>
                </a:solidFill>
                <a:latin typeface="Consolas" panose="020B0609020204030204" pitchFamily="49" charset="0"/>
              </a:rPr>
              <a:t>str1</a:t>
            </a:r>
            <a:r>
              <a:rPr lang="en-IN" altLang="en-US" sz="1800" b="1">
                <a:solidFill>
                  <a:srgbClr val="000000"/>
                </a:solidFill>
                <a:latin typeface="Consolas" panose="020B0609020204030204" pitchFamily="49" charset="0"/>
              </a:rPr>
              <a:t>;</a:t>
            </a:r>
          </a:p>
          <a:p>
            <a:pPr marL="457200" lvl="1" indent="0">
              <a:buFontTx/>
              <a:buNone/>
            </a:pPr>
            <a:r>
              <a:rPr lang="en-IN" altLang="en-US" sz="1800" b="1">
                <a:solidFill>
                  <a:srgbClr val="7F0055"/>
                </a:solidFill>
                <a:latin typeface="Consolas" panose="020B0609020204030204" pitchFamily="49" charset="0"/>
              </a:rPr>
              <a:t>private</a:t>
            </a:r>
            <a:r>
              <a:rPr lang="en-IN" altLang="en-US" sz="1800" b="1">
                <a:solidFill>
                  <a:srgbClr val="000000"/>
                </a:solidFill>
                <a:latin typeface="Consolas" panose="020B0609020204030204" pitchFamily="49" charset="0"/>
              </a:rPr>
              <a:t> String </a:t>
            </a:r>
            <a:r>
              <a:rPr lang="en-IN" altLang="en-US" sz="1800" b="1">
                <a:solidFill>
                  <a:srgbClr val="0000C0"/>
                </a:solidFill>
                <a:latin typeface="Consolas" panose="020B0609020204030204" pitchFamily="49" charset="0"/>
              </a:rPr>
              <a:t>str2</a:t>
            </a:r>
            <a:r>
              <a:rPr lang="en-IN" altLang="en-US" sz="1800" b="1">
                <a:solidFill>
                  <a:srgbClr val="000000"/>
                </a:solidFill>
                <a:latin typeface="Consolas" panose="020B0609020204030204" pitchFamily="49" charset="0"/>
              </a:rPr>
              <a:t>;</a:t>
            </a:r>
          </a:p>
          <a:p>
            <a:pPr marL="457200" lvl="1" indent="0">
              <a:buFontTx/>
              <a:buNone/>
            </a:pPr>
            <a:endParaRPr lang="en-IN" altLang="en-US" sz="1800">
              <a:latin typeface="Consolas" panose="020B0609020204030204" pitchFamily="49" charset="0"/>
            </a:endParaRPr>
          </a:p>
          <a:p>
            <a:pPr marL="457200" lvl="1" indent="0">
              <a:buFontTx/>
              <a:buNone/>
            </a:pPr>
            <a:r>
              <a:rPr lang="en-US" altLang="en-US" sz="1800" b="1">
                <a:solidFill>
                  <a:srgbClr val="7F0055"/>
                </a:solidFill>
                <a:latin typeface="Consolas" panose="020B0609020204030204" pitchFamily="49" charset="0"/>
              </a:rPr>
              <a:t>public</a:t>
            </a:r>
            <a:r>
              <a:rPr lang="en-US" altLang="en-US" sz="1800" b="1">
                <a:solidFill>
                  <a:srgbClr val="000000"/>
                </a:solidFill>
                <a:latin typeface="Consolas" panose="020B0609020204030204" pitchFamily="49" charset="0"/>
              </a:rPr>
              <a:t> ExecutorPrintService(String </a:t>
            </a:r>
            <a:r>
              <a:rPr lang="en-US" altLang="en-US" sz="1800" b="1">
                <a:solidFill>
                  <a:srgbClr val="6A3E3E"/>
                </a:solidFill>
                <a:latin typeface="Consolas" panose="020B0609020204030204" pitchFamily="49" charset="0"/>
              </a:rPr>
              <a:t>str1</a:t>
            </a:r>
            <a:r>
              <a:rPr lang="en-US" altLang="en-US" sz="1800" b="1">
                <a:solidFill>
                  <a:srgbClr val="000000"/>
                </a:solidFill>
                <a:latin typeface="Consolas" panose="020B0609020204030204" pitchFamily="49" charset="0"/>
              </a:rPr>
              <a:t>, String </a:t>
            </a:r>
            <a:r>
              <a:rPr lang="en-US" altLang="en-US" sz="1800" b="1">
                <a:solidFill>
                  <a:srgbClr val="6A3E3E"/>
                </a:solidFill>
                <a:latin typeface="Consolas" panose="020B0609020204030204" pitchFamily="49" charset="0"/>
              </a:rPr>
              <a:t>str2</a:t>
            </a:r>
            <a:r>
              <a:rPr lang="en-US" altLang="en-US" sz="1800" b="1">
                <a:solidFill>
                  <a:srgbClr val="000000"/>
                </a:solidFill>
                <a:latin typeface="Consolas" panose="020B0609020204030204" pitchFamily="49" charset="0"/>
              </a:rPr>
              <a:t>) {</a:t>
            </a:r>
          </a:p>
          <a:p>
            <a:pPr marL="457200" lvl="1" indent="0">
              <a:buFontTx/>
              <a:buNone/>
            </a:pPr>
            <a:r>
              <a:rPr lang="en-IN" altLang="en-US" sz="1800" b="1">
                <a:solidFill>
                  <a:srgbClr val="7F0055"/>
                </a:solidFill>
                <a:latin typeface="Consolas" panose="020B0609020204030204" pitchFamily="49" charset="0"/>
              </a:rPr>
              <a:t>super</a:t>
            </a:r>
            <a:r>
              <a:rPr lang="en-IN" altLang="en-US" sz="1800" b="1">
                <a:solidFill>
                  <a:srgbClr val="000000"/>
                </a:solidFill>
                <a:latin typeface="Consolas" panose="020B0609020204030204" pitchFamily="49" charset="0"/>
              </a:rPr>
              <a:t>();</a:t>
            </a:r>
          </a:p>
          <a:p>
            <a:pPr marL="457200" lvl="1" indent="0">
              <a:buFontTx/>
              <a:buNone/>
            </a:pPr>
            <a:r>
              <a:rPr lang="en-IN" altLang="en-US" sz="1800" b="1">
                <a:solidFill>
                  <a:srgbClr val="7F0055"/>
                </a:solidFill>
                <a:latin typeface="Consolas" panose="020B0609020204030204" pitchFamily="49" charset="0"/>
              </a:rPr>
              <a:t>this</a:t>
            </a:r>
            <a:r>
              <a:rPr lang="en-IN" altLang="en-US" sz="1800" b="1">
                <a:solidFill>
                  <a:srgbClr val="000000"/>
                </a:solidFill>
                <a:latin typeface="Consolas" panose="020B0609020204030204" pitchFamily="49" charset="0"/>
              </a:rPr>
              <a:t>.</a:t>
            </a:r>
            <a:r>
              <a:rPr lang="en-IN" altLang="en-US" sz="1800" b="1">
                <a:solidFill>
                  <a:srgbClr val="0000C0"/>
                </a:solidFill>
                <a:latin typeface="Consolas" panose="020B0609020204030204" pitchFamily="49" charset="0"/>
              </a:rPr>
              <a:t>str1</a:t>
            </a:r>
            <a:r>
              <a:rPr lang="en-IN" altLang="en-US" sz="1800" b="1">
                <a:solidFill>
                  <a:srgbClr val="000000"/>
                </a:solidFill>
                <a:latin typeface="Consolas" panose="020B0609020204030204" pitchFamily="49" charset="0"/>
              </a:rPr>
              <a:t> = </a:t>
            </a:r>
            <a:r>
              <a:rPr lang="en-IN" altLang="en-US" sz="1800" b="1">
                <a:solidFill>
                  <a:srgbClr val="6A3E3E"/>
                </a:solidFill>
                <a:latin typeface="Consolas" panose="020B0609020204030204" pitchFamily="49" charset="0"/>
              </a:rPr>
              <a:t>str1</a:t>
            </a:r>
            <a:r>
              <a:rPr lang="en-IN" altLang="en-US" sz="1800" b="1">
                <a:solidFill>
                  <a:srgbClr val="000000"/>
                </a:solidFill>
                <a:latin typeface="Consolas" panose="020B0609020204030204" pitchFamily="49" charset="0"/>
              </a:rPr>
              <a:t>;</a:t>
            </a:r>
          </a:p>
          <a:p>
            <a:pPr marL="457200" lvl="1" indent="0">
              <a:buFontTx/>
              <a:buNone/>
            </a:pPr>
            <a:r>
              <a:rPr lang="en-IN" altLang="en-US" sz="1800" b="1">
                <a:solidFill>
                  <a:srgbClr val="7F0055"/>
                </a:solidFill>
                <a:latin typeface="Consolas" panose="020B0609020204030204" pitchFamily="49" charset="0"/>
              </a:rPr>
              <a:t>this</a:t>
            </a:r>
            <a:r>
              <a:rPr lang="en-IN" altLang="en-US" sz="1800" b="1">
                <a:solidFill>
                  <a:srgbClr val="000000"/>
                </a:solidFill>
                <a:latin typeface="Consolas" panose="020B0609020204030204" pitchFamily="49" charset="0"/>
              </a:rPr>
              <a:t>.</a:t>
            </a:r>
            <a:r>
              <a:rPr lang="en-IN" altLang="en-US" sz="1800" b="1">
                <a:solidFill>
                  <a:srgbClr val="0000C0"/>
                </a:solidFill>
                <a:latin typeface="Consolas" panose="020B0609020204030204" pitchFamily="49" charset="0"/>
              </a:rPr>
              <a:t>str2</a:t>
            </a:r>
            <a:r>
              <a:rPr lang="en-IN" altLang="en-US" sz="1800" b="1">
                <a:solidFill>
                  <a:srgbClr val="000000"/>
                </a:solidFill>
                <a:latin typeface="Consolas" panose="020B0609020204030204" pitchFamily="49" charset="0"/>
              </a:rPr>
              <a:t> = </a:t>
            </a:r>
            <a:r>
              <a:rPr lang="en-IN" altLang="en-US" sz="1800" b="1">
                <a:solidFill>
                  <a:srgbClr val="6A3E3E"/>
                </a:solidFill>
                <a:latin typeface="Consolas" panose="020B0609020204030204" pitchFamily="49" charset="0"/>
              </a:rPr>
              <a:t>str2</a:t>
            </a:r>
            <a:r>
              <a:rPr lang="en-IN" altLang="en-US" sz="1800" b="1">
                <a:solidFill>
                  <a:srgbClr val="000000"/>
                </a:solidFill>
                <a:latin typeface="Consolas" panose="020B0609020204030204" pitchFamily="49" charset="0"/>
              </a:rPr>
              <a:t>;</a:t>
            </a:r>
          </a:p>
          <a:p>
            <a:pPr marL="457200" lvl="1" indent="0">
              <a:buFontTx/>
              <a:buNone/>
            </a:pPr>
            <a:r>
              <a:rPr lang="en-IN" altLang="en-US" sz="1800">
                <a:solidFill>
                  <a:srgbClr val="000000"/>
                </a:solidFill>
                <a:latin typeface="Consolas" panose="020B0609020204030204" pitchFamily="49" charset="0"/>
              </a:rPr>
              <a:t>}</a:t>
            </a:r>
          </a:p>
          <a:p>
            <a:pPr marL="457200" lvl="1" indent="0">
              <a:buFontTx/>
              <a:buNone/>
            </a:pPr>
            <a:r>
              <a:rPr lang="en-IN" altLang="en-US" sz="1800">
                <a:solidFill>
                  <a:srgbClr val="646464"/>
                </a:solidFill>
                <a:latin typeface="Consolas" panose="020B0609020204030204" pitchFamily="49" charset="0"/>
              </a:rPr>
              <a:t>@Override</a:t>
            </a:r>
          </a:p>
          <a:p>
            <a:pPr marL="457200" lvl="1" indent="0">
              <a:buFontTx/>
              <a:buNone/>
            </a:pPr>
            <a:r>
              <a:rPr lang="en-IN" altLang="en-US" sz="1800" b="1">
                <a:solidFill>
                  <a:srgbClr val="7F0055"/>
                </a:solidFill>
                <a:latin typeface="Consolas" panose="020B0609020204030204" pitchFamily="49" charset="0"/>
              </a:rPr>
              <a:t>public</a:t>
            </a:r>
            <a:r>
              <a:rPr lang="en-IN" altLang="en-US" sz="1800" b="1">
                <a:solidFill>
                  <a:srgbClr val="000000"/>
                </a:solidFill>
                <a:latin typeface="Consolas" panose="020B0609020204030204" pitchFamily="49" charset="0"/>
              </a:rPr>
              <a:t> </a:t>
            </a:r>
            <a:r>
              <a:rPr lang="en-IN" altLang="en-US" sz="1800" b="1">
                <a:solidFill>
                  <a:srgbClr val="7F0055"/>
                </a:solidFill>
                <a:latin typeface="Consolas" panose="020B0609020204030204" pitchFamily="49" charset="0"/>
              </a:rPr>
              <a:t>void</a:t>
            </a:r>
            <a:r>
              <a:rPr lang="en-IN" altLang="en-US" sz="1800" b="1">
                <a:solidFill>
                  <a:srgbClr val="000000"/>
                </a:solidFill>
                <a:latin typeface="Consolas" panose="020B0609020204030204" pitchFamily="49" charset="0"/>
              </a:rPr>
              <a:t> run() {</a:t>
            </a:r>
          </a:p>
          <a:p>
            <a:pPr marL="457200" lvl="1" indent="0">
              <a:buFontTx/>
              <a:buNone/>
            </a:pPr>
            <a:r>
              <a:rPr lang="en-IN" altLang="en-US" sz="1800">
                <a:solidFill>
                  <a:srgbClr val="000000"/>
                </a:solidFill>
                <a:latin typeface="Consolas" panose="020B0609020204030204" pitchFamily="49" charset="0"/>
              </a:rPr>
              <a:t>PrintNames.</a:t>
            </a:r>
            <a:r>
              <a:rPr lang="en-IN" altLang="en-US" sz="1800" i="1">
                <a:solidFill>
                  <a:srgbClr val="000000"/>
                </a:solidFill>
                <a:latin typeface="Consolas" panose="020B0609020204030204" pitchFamily="49" charset="0"/>
              </a:rPr>
              <a:t>print(</a:t>
            </a:r>
            <a:r>
              <a:rPr lang="en-IN" altLang="en-US" sz="1800" i="1">
                <a:solidFill>
                  <a:srgbClr val="0000C0"/>
                </a:solidFill>
                <a:latin typeface="Consolas" panose="020B0609020204030204" pitchFamily="49" charset="0"/>
              </a:rPr>
              <a:t>str1</a:t>
            </a:r>
            <a:r>
              <a:rPr lang="en-IN" altLang="en-US" sz="1800" i="1">
                <a:solidFill>
                  <a:srgbClr val="000000"/>
                </a:solidFill>
                <a:latin typeface="Consolas" panose="020B0609020204030204" pitchFamily="49" charset="0"/>
              </a:rPr>
              <a:t>, </a:t>
            </a:r>
            <a:r>
              <a:rPr lang="en-IN" altLang="en-US" sz="1800" i="1">
                <a:solidFill>
                  <a:srgbClr val="0000C0"/>
                </a:solidFill>
                <a:latin typeface="Consolas" panose="020B0609020204030204" pitchFamily="49" charset="0"/>
              </a:rPr>
              <a:t>str2</a:t>
            </a:r>
            <a:r>
              <a:rPr lang="en-IN" altLang="en-US" sz="1800" i="1">
                <a:solidFill>
                  <a:srgbClr val="000000"/>
                </a:solidFill>
                <a:latin typeface="Consolas" panose="020B0609020204030204" pitchFamily="49" charset="0"/>
              </a:rPr>
              <a:t>);</a:t>
            </a:r>
          </a:p>
          <a:p>
            <a:pPr marL="457200" lvl="1" indent="0">
              <a:buFontTx/>
              <a:buNone/>
            </a:pPr>
            <a:r>
              <a:rPr lang="en-IN" altLang="en-US" sz="1800">
                <a:solidFill>
                  <a:srgbClr val="000000"/>
                </a:solidFill>
                <a:latin typeface="Consolas" panose="020B0609020204030204" pitchFamily="49" charset="0"/>
              </a:rPr>
              <a:t>}</a:t>
            </a:r>
          </a:p>
          <a:p>
            <a:pPr marL="457200" lvl="1" indent="0">
              <a:buFontTx/>
              <a:buNone/>
            </a:pPr>
            <a:r>
              <a:rPr lang="en-IN" altLang="en-US" sz="1800">
                <a:solidFill>
                  <a:srgbClr val="000000"/>
                </a:solidFill>
                <a:latin typeface="Consolas" panose="020B0609020204030204" pitchFamily="49" charset="0"/>
              </a:rPr>
              <a:t>}</a:t>
            </a:r>
          </a:p>
          <a:p>
            <a:pPr marL="457200" lvl="1" indent="0">
              <a:buFontTx/>
              <a:buNone/>
            </a:pPr>
            <a:endParaRPr lang="en-IN" altLang="en-US" sz="1800"/>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a:extLst>
              <a:ext uri="{FF2B5EF4-FFF2-40B4-BE49-F238E27FC236}">
                <a16:creationId xmlns:a16="http://schemas.microsoft.com/office/drawing/2014/main" id="{5373FE7C-F8A1-B12F-3FE4-4FCB7A3CD733}"/>
              </a:ext>
            </a:extLst>
          </p:cNvPr>
          <p:cNvSpPr>
            <a:spLocks noGrp="1" noChangeArrowheads="1"/>
          </p:cNvSpPr>
          <p:nvPr>
            <p:ph type="title"/>
          </p:nvPr>
        </p:nvSpPr>
        <p:spPr/>
        <p:txBody>
          <a:bodyPr/>
          <a:lstStyle/>
          <a:p>
            <a:r>
              <a:rPr lang="en-US" altLang="en-US"/>
              <a:t>Submit to Executor</a:t>
            </a:r>
            <a:endParaRPr lang="en-IN" altLang="en-US"/>
          </a:p>
        </p:txBody>
      </p:sp>
      <p:sp>
        <p:nvSpPr>
          <p:cNvPr id="68611" name="Content Placeholder 2">
            <a:extLst>
              <a:ext uri="{FF2B5EF4-FFF2-40B4-BE49-F238E27FC236}">
                <a16:creationId xmlns:a16="http://schemas.microsoft.com/office/drawing/2014/main" id="{C5EF8BB2-553E-1FDB-CCB7-E9179F92E520}"/>
              </a:ext>
            </a:extLst>
          </p:cNvPr>
          <p:cNvSpPr>
            <a:spLocks noGrp="1" noChangeArrowheads="1"/>
          </p:cNvSpPr>
          <p:nvPr>
            <p:ph idx="1"/>
          </p:nvPr>
        </p:nvSpPr>
        <p:spPr/>
        <p:txBody>
          <a:bodyPr/>
          <a:lstStyle/>
          <a:p>
            <a:pPr marL="457200" lvl="1" indent="0">
              <a:buFontTx/>
              <a:buNone/>
            </a:pPr>
            <a:r>
              <a:rPr lang="en-US" altLang="en-US" sz="1800" b="1">
                <a:solidFill>
                  <a:srgbClr val="7F0055"/>
                </a:solidFill>
                <a:latin typeface="Consolas" panose="020B0609020204030204" pitchFamily="49" charset="0"/>
              </a:rPr>
              <a:t>public</a:t>
            </a:r>
            <a:r>
              <a:rPr lang="en-US" altLang="en-US" sz="1800" b="1">
                <a:solidFill>
                  <a:srgbClr val="000000"/>
                </a:solidFill>
                <a:latin typeface="Consolas" panose="020B0609020204030204" pitchFamily="49" charset="0"/>
              </a:rPr>
              <a:t> </a:t>
            </a:r>
            <a:r>
              <a:rPr lang="en-US" altLang="en-US" sz="1800" b="1">
                <a:solidFill>
                  <a:srgbClr val="7F0055"/>
                </a:solidFill>
                <a:latin typeface="Consolas" panose="020B0609020204030204" pitchFamily="49" charset="0"/>
              </a:rPr>
              <a:t>static</a:t>
            </a:r>
            <a:r>
              <a:rPr lang="en-US" altLang="en-US" sz="1800" b="1">
                <a:solidFill>
                  <a:srgbClr val="000000"/>
                </a:solidFill>
                <a:latin typeface="Consolas" panose="020B0609020204030204" pitchFamily="49" charset="0"/>
              </a:rPr>
              <a:t> </a:t>
            </a:r>
            <a:r>
              <a:rPr lang="en-US" altLang="en-US" sz="1800" b="1">
                <a:solidFill>
                  <a:srgbClr val="7F0055"/>
                </a:solidFill>
                <a:latin typeface="Consolas" panose="020B0609020204030204" pitchFamily="49" charset="0"/>
              </a:rPr>
              <a:t>void</a:t>
            </a:r>
            <a:r>
              <a:rPr lang="en-US" altLang="en-US" sz="1800" b="1">
                <a:solidFill>
                  <a:srgbClr val="000000"/>
                </a:solidFill>
                <a:latin typeface="Consolas" panose="020B0609020204030204" pitchFamily="49" charset="0"/>
              </a:rPr>
              <a:t> main(String[] </a:t>
            </a:r>
            <a:r>
              <a:rPr lang="en-US" altLang="en-US" sz="1800" b="1">
                <a:solidFill>
                  <a:srgbClr val="6A3E3E"/>
                </a:solidFill>
                <a:latin typeface="Consolas" panose="020B0609020204030204" pitchFamily="49" charset="0"/>
              </a:rPr>
              <a:t>args</a:t>
            </a:r>
            <a:r>
              <a:rPr lang="en-US" altLang="en-US" sz="1800" b="1">
                <a:solidFill>
                  <a:srgbClr val="000000"/>
                </a:solidFill>
                <a:latin typeface="Consolas" panose="020B0609020204030204" pitchFamily="49" charset="0"/>
              </a:rPr>
              <a:t>) {</a:t>
            </a:r>
          </a:p>
          <a:p>
            <a:pPr marL="457200" lvl="1" indent="0">
              <a:buFontTx/>
              <a:buNone/>
            </a:pPr>
            <a:endParaRPr lang="en-IN" altLang="en-US" sz="1800">
              <a:latin typeface="Consolas" panose="020B0609020204030204" pitchFamily="49" charset="0"/>
            </a:endParaRPr>
          </a:p>
          <a:p>
            <a:pPr marL="457200" lvl="1" indent="0">
              <a:buFontTx/>
              <a:buNone/>
            </a:pPr>
            <a:r>
              <a:rPr lang="en-IN" altLang="en-US" sz="1800" b="1">
                <a:solidFill>
                  <a:srgbClr val="3F7F5F"/>
                </a:solidFill>
                <a:latin typeface="Consolas" panose="020B0609020204030204" pitchFamily="49" charset="0"/>
              </a:rPr>
              <a:t>ExecutorService executor = Executors.</a:t>
            </a:r>
            <a:r>
              <a:rPr lang="en-IN" altLang="en-US" sz="1800" b="1">
                <a:solidFill>
                  <a:srgbClr val="FF0000"/>
                </a:solidFill>
                <a:latin typeface="Consolas" panose="020B0609020204030204" pitchFamily="49" charset="0"/>
              </a:rPr>
              <a:t>newSingleThreadExecutor(</a:t>
            </a:r>
            <a:r>
              <a:rPr lang="en-IN" altLang="en-US" sz="1800" b="1">
                <a:solidFill>
                  <a:srgbClr val="3F7F5F"/>
                </a:solidFill>
                <a:latin typeface="Consolas" panose="020B0609020204030204" pitchFamily="49" charset="0"/>
              </a:rPr>
              <a:t>);</a:t>
            </a:r>
          </a:p>
          <a:p>
            <a:pPr marL="457200" lvl="1" indent="0">
              <a:buFontTx/>
              <a:buNone/>
            </a:pPr>
            <a:endParaRPr lang="en-IN" altLang="en-US" sz="1800">
              <a:latin typeface="Consolas" panose="020B0609020204030204" pitchFamily="49" charset="0"/>
            </a:endParaRPr>
          </a:p>
          <a:p>
            <a:pPr marL="457200" lvl="1" indent="0">
              <a:buFontTx/>
              <a:buNone/>
            </a:pPr>
            <a:r>
              <a:rPr lang="en-IN" altLang="en-US" sz="1800">
                <a:solidFill>
                  <a:srgbClr val="000000"/>
                </a:solidFill>
                <a:latin typeface="Consolas" panose="020B0609020204030204" pitchFamily="49" charset="0"/>
              </a:rPr>
              <a:t>ExecutorPrintService </a:t>
            </a:r>
            <a:r>
              <a:rPr lang="en-IN" altLang="en-US" sz="1800">
                <a:solidFill>
                  <a:srgbClr val="6A3E3E"/>
                </a:solidFill>
                <a:latin typeface="Consolas" panose="020B0609020204030204" pitchFamily="49" charset="0"/>
              </a:rPr>
              <a:t>tasks</a:t>
            </a:r>
            <a:r>
              <a:rPr lang="en-IN" altLang="en-US" sz="1800">
                <a:solidFill>
                  <a:srgbClr val="000000"/>
                </a:solidFill>
                <a:latin typeface="Consolas" panose="020B0609020204030204" pitchFamily="49" charset="0"/>
              </a:rPr>
              <a:t>[] = {</a:t>
            </a:r>
          </a:p>
          <a:p>
            <a:pPr marL="457200" lvl="1" indent="0">
              <a:buFontTx/>
              <a:buNone/>
            </a:pPr>
            <a:r>
              <a:rPr lang="en-IN" altLang="en-US" sz="1800">
                <a:solidFill>
                  <a:srgbClr val="000000"/>
                </a:solidFill>
                <a:latin typeface="Consolas" panose="020B0609020204030204" pitchFamily="49" charset="0"/>
              </a:rPr>
              <a:t> </a:t>
            </a:r>
            <a:r>
              <a:rPr lang="en-IN" altLang="en-US" sz="1800" b="1">
                <a:solidFill>
                  <a:srgbClr val="7F0055"/>
                </a:solidFill>
                <a:latin typeface="Consolas" panose="020B0609020204030204" pitchFamily="49" charset="0"/>
              </a:rPr>
              <a:t>new</a:t>
            </a:r>
            <a:r>
              <a:rPr lang="en-IN" altLang="en-US" sz="1800" b="1">
                <a:solidFill>
                  <a:srgbClr val="000000"/>
                </a:solidFill>
                <a:latin typeface="Consolas" panose="020B0609020204030204" pitchFamily="49" charset="0"/>
              </a:rPr>
              <a:t> ExecutorPrintService(</a:t>
            </a:r>
            <a:r>
              <a:rPr lang="en-IN" altLang="en-US" sz="1800" b="1">
                <a:solidFill>
                  <a:srgbClr val="2A00FF"/>
                </a:solidFill>
                <a:latin typeface="Consolas" panose="020B0609020204030204" pitchFamily="49" charset="0"/>
              </a:rPr>
              <a:t>"Idly"</a:t>
            </a:r>
            <a:r>
              <a:rPr lang="en-IN" altLang="en-US" sz="1800" b="1">
                <a:solidFill>
                  <a:srgbClr val="000000"/>
                </a:solidFill>
                <a:latin typeface="Consolas" panose="020B0609020204030204" pitchFamily="49" charset="0"/>
              </a:rPr>
              <a:t>,</a:t>
            </a:r>
            <a:r>
              <a:rPr lang="en-IN" altLang="en-US" sz="1800" b="1">
                <a:solidFill>
                  <a:srgbClr val="2A00FF"/>
                </a:solidFill>
                <a:latin typeface="Consolas" panose="020B0609020204030204" pitchFamily="49" charset="0"/>
              </a:rPr>
              <a:t>"sambar"</a:t>
            </a:r>
            <a:r>
              <a:rPr lang="en-IN" altLang="en-US" sz="1800" b="1">
                <a:solidFill>
                  <a:srgbClr val="000000"/>
                </a:solidFill>
                <a:latin typeface="Consolas" panose="020B0609020204030204" pitchFamily="49" charset="0"/>
              </a:rPr>
              <a:t>),</a:t>
            </a:r>
          </a:p>
          <a:p>
            <a:pPr marL="457200" lvl="1" indent="0">
              <a:buFontTx/>
              <a:buNone/>
            </a:pPr>
            <a:r>
              <a:rPr lang="en-IN" altLang="en-US" sz="1800">
                <a:solidFill>
                  <a:srgbClr val="000000"/>
                </a:solidFill>
                <a:latin typeface="Consolas" panose="020B0609020204030204" pitchFamily="49" charset="0"/>
              </a:rPr>
              <a:t>         </a:t>
            </a:r>
            <a:r>
              <a:rPr lang="en-IN" altLang="en-US" sz="1800" b="1">
                <a:solidFill>
                  <a:srgbClr val="7F0055"/>
                </a:solidFill>
                <a:latin typeface="Consolas" panose="020B0609020204030204" pitchFamily="49" charset="0"/>
              </a:rPr>
              <a:t>new</a:t>
            </a:r>
            <a:r>
              <a:rPr lang="en-IN" altLang="en-US" sz="1800" b="1">
                <a:solidFill>
                  <a:srgbClr val="000000"/>
                </a:solidFill>
                <a:latin typeface="Consolas" panose="020B0609020204030204" pitchFamily="49" charset="0"/>
              </a:rPr>
              <a:t> ExecutorPrintService(</a:t>
            </a:r>
            <a:r>
              <a:rPr lang="en-IN" altLang="en-US" sz="1800" b="1">
                <a:solidFill>
                  <a:srgbClr val="2A00FF"/>
                </a:solidFill>
                <a:latin typeface="Consolas" panose="020B0609020204030204" pitchFamily="49" charset="0"/>
              </a:rPr>
              <a:t>"Parantha"</a:t>
            </a:r>
            <a:r>
              <a:rPr lang="en-IN" altLang="en-US" sz="1800" b="1">
                <a:solidFill>
                  <a:srgbClr val="000000"/>
                </a:solidFill>
                <a:latin typeface="Consolas" panose="020B0609020204030204" pitchFamily="49" charset="0"/>
              </a:rPr>
              <a:t>,</a:t>
            </a:r>
            <a:r>
              <a:rPr lang="en-IN" altLang="en-US" sz="1800" b="1">
                <a:solidFill>
                  <a:srgbClr val="2A00FF"/>
                </a:solidFill>
                <a:latin typeface="Consolas" panose="020B0609020204030204" pitchFamily="49" charset="0"/>
              </a:rPr>
              <a:t>"achar"</a:t>
            </a:r>
            <a:r>
              <a:rPr lang="en-IN" altLang="en-US" sz="1800" b="1">
                <a:solidFill>
                  <a:srgbClr val="000000"/>
                </a:solidFill>
                <a:latin typeface="Consolas" panose="020B0609020204030204" pitchFamily="49" charset="0"/>
              </a:rPr>
              <a:t>),</a:t>
            </a:r>
          </a:p>
          <a:p>
            <a:pPr marL="457200" lvl="1" indent="0">
              <a:buFontTx/>
              <a:buNone/>
            </a:pPr>
            <a:r>
              <a:rPr lang="en-IN" altLang="en-US" sz="1800">
                <a:solidFill>
                  <a:srgbClr val="000000"/>
                </a:solidFill>
                <a:latin typeface="Consolas" panose="020B0609020204030204" pitchFamily="49" charset="0"/>
              </a:rPr>
              <a:t>         </a:t>
            </a:r>
            <a:r>
              <a:rPr lang="en-IN" altLang="en-US" sz="1800" b="1">
                <a:solidFill>
                  <a:srgbClr val="7F0055"/>
                </a:solidFill>
                <a:latin typeface="Consolas" panose="020B0609020204030204" pitchFamily="49" charset="0"/>
              </a:rPr>
              <a:t>new</a:t>
            </a:r>
            <a:r>
              <a:rPr lang="en-IN" altLang="en-US" sz="1800" b="1">
                <a:solidFill>
                  <a:srgbClr val="000000"/>
                </a:solidFill>
                <a:latin typeface="Consolas" panose="020B0609020204030204" pitchFamily="49" charset="0"/>
              </a:rPr>
              <a:t> ExecutorPrintService(</a:t>
            </a:r>
            <a:r>
              <a:rPr lang="en-IN" altLang="en-US" sz="1800" b="1">
                <a:solidFill>
                  <a:srgbClr val="2A00FF"/>
                </a:solidFill>
                <a:latin typeface="Consolas" panose="020B0609020204030204" pitchFamily="49" charset="0"/>
              </a:rPr>
              <a:t>"pizza"</a:t>
            </a:r>
            <a:r>
              <a:rPr lang="en-IN" altLang="en-US" sz="1800" b="1">
                <a:solidFill>
                  <a:srgbClr val="000000"/>
                </a:solidFill>
                <a:latin typeface="Consolas" panose="020B0609020204030204" pitchFamily="49" charset="0"/>
              </a:rPr>
              <a:t>,</a:t>
            </a:r>
            <a:r>
              <a:rPr lang="en-IN" altLang="en-US" sz="1800" b="1">
                <a:solidFill>
                  <a:srgbClr val="2A00FF"/>
                </a:solidFill>
                <a:latin typeface="Consolas" panose="020B0609020204030204" pitchFamily="49" charset="0"/>
              </a:rPr>
              <a:t>"coke"</a:t>
            </a:r>
            <a:r>
              <a:rPr lang="en-IN" altLang="en-US" sz="1800" b="1">
                <a:solidFill>
                  <a:srgbClr val="000000"/>
                </a:solidFill>
                <a:latin typeface="Consolas" panose="020B0609020204030204" pitchFamily="49" charset="0"/>
              </a:rPr>
              <a:t>)};</a:t>
            </a:r>
          </a:p>
          <a:p>
            <a:pPr marL="457200" lvl="1" indent="0">
              <a:buFontTx/>
              <a:buNone/>
            </a:pPr>
            <a:endParaRPr lang="en-IN" altLang="en-US" sz="1800">
              <a:latin typeface="Consolas" panose="020B0609020204030204" pitchFamily="49" charset="0"/>
            </a:endParaRPr>
          </a:p>
          <a:p>
            <a:pPr marL="457200" lvl="1" indent="0">
              <a:buFontTx/>
              <a:buNone/>
            </a:pPr>
            <a:r>
              <a:rPr lang="en-IN" altLang="en-US" sz="1800" b="1">
                <a:solidFill>
                  <a:srgbClr val="7F0055"/>
                </a:solidFill>
                <a:latin typeface="Consolas" panose="020B0609020204030204" pitchFamily="49" charset="0"/>
              </a:rPr>
              <a:t>for</a:t>
            </a:r>
            <a:r>
              <a:rPr lang="en-IN" altLang="en-US" sz="1800" b="1">
                <a:solidFill>
                  <a:srgbClr val="000000"/>
                </a:solidFill>
                <a:latin typeface="Consolas" panose="020B0609020204030204" pitchFamily="49" charset="0"/>
              </a:rPr>
              <a:t>(</a:t>
            </a:r>
            <a:r>
              <a:rPr lang="en-IN" altLang="en-US" sz="1800" b="1">
                <a:solidFill>
                  <a:srgbClr val="7F0055"/>
                </a:solidFill>
                <a:latin typeface="Consolas" panose="020B0609020204030204" pitchFamily="49" charset="0"/>
              </a:rPr>
              <a:t>int</a:t>
            </a:r>
            <a:r>
              <a:rPr lang="en-IN" altLang="en-US" sz="1800" b="1">
                <a:solidFill>
                  <a:srgbClr val="000000"/>
                </a:solidFill>
                <a:latin typeface="Consolas" panose="020B0609020204030204" pitchFamily="49" charset="0"/>
              </a:rPr>
              <a:t> </a:t>
            </a:r>
            <a:r>
              <a:rPr lang="en-IN" altLang="en-US" sz="1800" b="1">
                <a:solidFill>
                  <a:srgbClr val="6A3E3E"/>
                </a:solidFill>
                <a:latin typeface="Consolas" panose="020B0609020204030204" pitchFamily="49" charset="0"/>
              </a:rPr>
              <a:t>i</a:t>
            </a:r>
            <a:r>
              <a:rPr lang="en-IN" altLang="en-US" sz="1800" b="1">
                <a:solidFill>
                  <a:srgbClr val="000000"/>
                </a:solidFill>
                <a:latin typeface="Consolas" panose="020B0609020204030204" pitchFamily="49" charset="0"/>
              </a:rPr>
              <a:t>=0;</a:t>
            </a:r>
            <a:r>
              <a:rPr lang="en-IN" altLang="en-US" sz="1800" b="1">
                <a:solidFill>
                  <a:srgbClr val="6A3E3E"/>
                </a:solidFill>
                <a:latin typeface="Consolas" panose="020B0609020204030204" pitchFamily="49" charset="0"/>
              </a:rPr>
              <a:t>i</a:t>
            </a:r>
            <a:r>
              <a:rPr lang="en-IN" altLang="en-US" sz="1800" b="1">
                <a:solidFill>
                  <a:srgbClr val="000000"/>
                </a:solidFill>
                <a:latin typeface="Consolas" panose="020B0609020204030204" pitchFamily="49" charset="0"/>
              </a:rPr>
              <a:t>&lt;</a:t>
            </a:r>
            <a:r>
              <a:rPr lang="en-IN" altLang="en-US" sz="1800" b="1">
                <a:solidFill>
                  <a:srgbClr val="6A3E3E"/>
                </a:solidFill>
                <a:latin typeface="Consolas" panose="020B0609020204030204" pitchFamily="49" charset="0"/>
              </a:rPr>
              <a:t>tasks</a:t>
            </a:r>
            <a:r>
              <a:rPr lang="en-IN" altLang="en-US" sz="1800" b="1">
                <a:solidFill>
                  <a:srgbClr val="000000"/>
                </a:solidFill>
                <a:latin typeface="Consolas" panose="020B0609020204030204" pitchFamily="49" charset="0"/>
              </a:rPr>
              <a:t>.</a:t>
            </a:r>
            <a:r>
              <a:rPr lang="en-IN" altLang="en-US" sz="1800" b="1">
                <a:solidFill>
                  <a:srgbClr val="0000C0"/>
                </a:solidFill>
                <a:latin typeface="Consolas" panose="020B0609020204030204" pitchFamily="49" charset="0"/>
              </a:rPr>
              <a:t>length</a:t>
            </a:r>
            <a:r>
              <a:rPr lang="en-IN" altLang="en-US" sz="1800" b="1">
                <a:solidFill>
                  <a:srgbClr val="000000"/>
                </a:solidFill>
                <a:latin typeface="Consolas" panose="020B0609020204030204" pitchFamily="49" charset="0"/>
              </a:rPr>
              <a:t>;</a:t>
            </a:r>
            <a:r>
              <a:rPr lang="en-IN" altLang="en-US" sz="1800" b="1">
                <a:solidFill>
                  <a:srgbClr val="6A3E3E"/>
                </a:solidFill>
                <a:latin typeface="Consolas" panose="020B0609020204030204" pitchFamily="49" charset="0"/>
              </a:rPr>
              <a:t>i</a:t>
            </a:r>
            <a:r>
              <a:rPr lang="en-IN" altLang="en-US" sz="1800" b="1">
                <a:solidFill>
                  <a:srgbClr val="000000"/>
                </a:solidFill>
                <a:latin typeface="Consolas" panose="020B0609020204030204" pitchFamily="49" charset="0"/>
              </a:rPr>
              <a:t>++) {</a:t>
            </a:r>
          </a:p>
          <a:p>
            <a:pPr marL="457200" lvl="1" indent="0">
              <a:buFontTx/>
              <a:buNone/>
            </a:pPr>
            <a:r>
              <a:rPr lang="en-IN" altLang="en-US" sz="1800">
                <a:solidFill>
                  <a:srgbClr val="6A3E3E"/>
                </a:solidFill>
                <a:latin typeface="Consolas" panose="020B0609020204030204" pitchFamily="49" charset="0"/>
              </a:rPr>
              <a:t>executor</a:t>
            </a:r>
            <a:r>
              <a:rPr lang="en-IN" altLang="en-US" sz="1800">
                <a:solidFill>
                  <a:srgbClr val="000000"/>
                </a:solidFill>
                <a:latin typeface="Consolas" panose="020B0609020204030204" pitchFamily="49" charset="0"/>
              </a:rPr>
              <a:t>.submit(</a:t>
            </a:r>
            <a:r>
              <a:rPr lang="en-IN" altLang="en-US" sz="1800">
                <a:solidFill>
                  <a:srgbClr val="6A3E3E"/>
                </a:solidFill>
                <a:latin typeface="Consolas" panose="020B0609020204030204" pitchFamily="49" charset="0"/>
              </a:rPr>
              <a:t>tasks</a:t>
            </a:r>
            <a:r>
              <a:rPr lang="en-IN" altLang="en-US" sz="1800">
                <a:solidFill>
                  <a:srgbClr val="000000"/>
                </a:solidFill>
                <a:latin typeface="Consolas" panose="020B0609020204030204" pitchFamily="49" charset="0"/>
              </a:rPr>
              <a:t>[</a:t>
            </a:r>
            <a:r>
              <a:rPr lang="en-IN" altLang="en-US" sz="1800">
                <a:solidFill>
                  <a:srgbClr val="6A3E3E"/>
                </a:solidFill>
                <a:latin typeface="Consolas" panose="020B0609020204030204" pitchFamily="49" charset="0"/>
              </a:rPr>
              <a:t>i</a:t>
            </a:r>
            <a:r>
              <a:rPr lang="en-IN" altLang="en-US" sz="1800">
                <a:solidFill>
                  <a:srgbClr val="000000"/>
                </a:solidFill>
                <a:latin typeface="Consolas" panose="020B0609020204030204" pitchFamily="49" charset="0"/>
              </a:rPr>
              <a:t>]);</a:t>
            </a:r>
          </a:p>
          <a:p>
            <a:pPr marL="457200" lvl="1" indent="0">
              <a:buFontTx/>
              <a:buNone/>
            </a:pPr>
            <a:r>
              <a:rPr lang="en-IN" altLang="en-US" sz="1800">
                <a:solidFill>
                  <a:srgbClr val="000000"/>
                </a:solidFill>
                <a:latin typeface="Consolas" panose="020B0609020204030204" pitchFamily="49" charset="0"/>
              </a:rPr>
              <a:t>}</a:t>
            </a:r>
          </a:p>
          <a:p>
            <a:pPr marL="457200" lvl="1" indent="0">
              <a:buFontTx/>
              <a:buNone/>
            </a:pPr>
            <a:r>
              <a:rPr lang="en-IN" altLang="en-US" sz="1800">
                <a:solidFill>
                  <a:srgbClr val="6A3E3E"/>
                </a:solidFill>
                <a:latin typeface="Consolas" panose="020B0609020204030204" pitchFamily="49" charset="0"/>
              </a:rPr>
              <a:t>executor</a:t>
            </a:r>
            <a:r>
              <a:rPr lang="en-IN" altLang="en-US" sz="1800">
                <a:solidFill>
                  <a:srgbClr val="000000"/>
                </a:solidFill>
                <a:latin typeface="Consolas" panose="020B0609020204030204" pitchFamily="49" charset="0"/>
              </a:rPr>
              <a:t>.shutdown();</a:t>
            </a:r>
          </a:p>
          <a:p>
            <a:pPr marL="457200" lvl="1" indent="0">
              <a:buFontTx/>
              <a:buNone/>
            </a:pPr>
            <a:r>
              <a:rPr lang="en-IN" altLang="en-US" sz="1800">
                <a:solidFill>
                  <a:srgbClr val="000000"/>
                </a:solidFill>
                <a:latin typeface="Consolas" panose="020B0609020204030204" pitchFamily="49" charset="0"/>
              </a:rPr>
              <a:t>}</a:t>
            </a:r>
            <a:endParaRPr lang="en-IN" altLang="en-US" sz="8000"/>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id="{6FE5349F-8217-94F6-7BCA-A1834C923649}"/>
              </a:ext>
            </a:extLst>
          </p:cNvPr>
          <p:cNvSpPr>
            <a:spLocks noGrp="1" noChangeArrowheads="1"/>
          </p:cNvSpPr>
          <p:nvPr>
            <p:ph type="title"/>
          </p:nvPr>
        </p:nvSpPr>
        <p:spPr/>
        <p:txBody>
          <a:bodyPr/>
          <a:lstStyle/>
          <a:p>
            <a:r>
              <a:rPr lang="en-US" altLang="en-US"/>
              <a:t>Runnable Task</a:t>
            </a:r>
          </a:p>
        </p:txBody>
      </p:sp>
      <p:sp>
        <p:nvSpPr>
          <p:cNvPr id="3" name="Content Placeholder 2">
            <a:extLst>
              <a:ext uri="{FF2B5EF4-FFF2-40B4-BE49-F238E27FC236}">
                <a16:creationId xmlns:a16="http://schemas.microsoft.com/office/drawing/2014/main" id="{C48734C6-B39F-F721-8B19-F8100A59E078}"/>
              </a:ext>
            </a:extLst>
          </p:cNvPr>
          <p:cNvSpPr>
            <a:spLocks noGrp="1"/>
          </p:cNvSpPr>
          <p:nvPr>
            <p:ph idx="1"/>
          </p:nvPr>
        </p:nvSpPr>
        <p:spPr>
          <a:xfrm>
            <a:off x="457200" y="914400"/>
            <a:ext cx="8229600" cy="5211763"/>
          </a:xfrm>
        </p:spPr>
        <p:txBody>
          <a:bodyPr/>
          <a:lstStyle/>
          <a:p>
            <a:pPr lvl="1">
              <a:buFontTx/>
              <a:buNone/>
              <a:defRPr/>
            </a:pPr>
            <a:r>
              <a:rPr lang="en-US" sz="1600" b="1" dirty="0">
                <a:ea typeface="+mn-ea"/>
                <a:cs typeface="+mn-cs"/>
              </a:rPr>
              <a:t>public class </a:t>
            </a:r>
            <a:r>
              <a:rPr lang="en-US" sz="1600" b="1" dirty="0" err="1">
                <a:ea typeface="+mn-ea"/>
                <a:cs typeface="+mn-cs"/>
              </a:rPr>
              <a:t>NameManager</a:t>
            </a:r>
            <a:r>
              <a:rPr lang="en-US" sz="1600" b="1" dirty="0">
                <a:ea typeface="+mn-ea"/>
                <a:cs typeface="+mn-cs"/>
              </a:rPr>
              <a:t> implements </a:t>
            </a:r>
            <a:r>
              <a:rPr lang="en-US" sz="1600" b="1" dirty="0" err="1">
                <a:ea typeface="+mn-ea"/>
                <a:cs typeface="+mn-cs"/>
              </a:rPr>
              <a:t>Runnable</a:t>
            </a:r>
            <a:r>
              <a:rPr lang="en-US" sz="1600" b="1" dirty="0">
                <a:ea typeface="+mn-ea"/>
                <a:cs typeface="+mn-cs"/>
              </a:rPr>
              <a:t> {</a:t>
            </a:r>
          </a:p>
          <a:p>
            <a:pPr lvl="1">
              <a:buFontTx/>
              <a:buNone/>
              <a:defRPr/>
            </a:pPr>
            <a:endParaRPr lang="en-US" sz="1600" b="1" dirty="0">
              <a:ea typeface="+mn-ea"/>
              <a:cs typeface="+mn-cs"/>
            </a:endParaRPr>
          </a:p>
          <a:p>
            <a:pPr lvl="1">
              <a:buFontTx/>
              <a:buNone/>
              <a:defRPr/>
            </a:pPr>
            <a:r>
              <a:rPr lang="en-US" sz="1600" b="1" dirty="0">
                <a:ea typeface="+mn-ea"/>
                <a:cs typeface="+mn-cs"/>
              </a:rPr>
              <a:t>private List&lt;String&gt; list;</a:t>
            </a:r>
          </a:p>
          <a:p>
            <a:pPr lvl="1">
              <a:buFontTx/>
              <a:buNone/>
              <a:defRPr/>
            </a:pPr>
            <a:r>
              <a:rPr lang="en-US" sz="1600" b="1" dirty="0">
                <a:ea typeface="+mn-ea"/>
                <a:cs typeface="+mn-cs"/>
              </a:rPr>
              <a:t>private List&lt;String&gt; </a:t>
            </a:r>
            <a:r>
              <a:rPr lang="en-US" sz="1600" b="1" dirty="0" err="1">
                <a:ea typeface="+mn-ea"/>
                <a:cs typeface="+mn-cs"/>
              </a:rPr>
              <a:t>nameToAdd</a:t>
            </a:r>
            <a:r>
              <a:rPr lang="en-US" sz="1600" b="1" dirty="0">
                <a:ea typeface="+mn-ea"/>
                <a:cs typeface="+mn-cs"/>
              </a:rPr>
              <a:t> ;</a:t>
            </a:r>
          </a:p>
          <a:p>
            <a:pPr lvl="1">
              <a:buFontTx/>
              <a:buNone/>
              <a:defRPr/>
            </a:pPr>
            <a:endParaRPr lang="en-US" sz="1600" dirty="0">
              <a:ea typeface="+mn-ea"/>
              <a:cs typeface="+mn-cs"/>
            </a:endParaRPr>
          </a:p>
          <a:p>
            <a:pPr lvl="1">
              <a:buFontTx/>
              <a:buNone/>
              <a:defRPr/>
            </a:pPr>
            <a:r>
              <a:rPr lang="en-US" sz="1600" b="1" dirty="0">
                <a:ea typeface="+mn-ea"/>
                <a:cs typeface="+mn-cs"/>
              </a:rPr>
              <a:t>public </a:t>
            </a:r>
            <a:r>
              <a:rPr lang="en-US" sz="1600" b="1" dirty="0" err="1">
                <a:ea typeface="+mn-ea"/>
                <a:cs typeface="+mn-cs"/>
              </a:rPr>
              <a:t>NameManager</a:t>
            </a:r>
            <a:r>
              <a:rPr lang="en-US" sz="1600" b="1" dirty="0">
                <a:ea typeface="+mn-ea"/>
                <a:cs typeface="+mn-cs"/>
              </a:rPr>
              <a:t>(List&lt;String&gt; </a:t>
            </a:r>
            <a:r>
              <a:rPr lang="en-US" sz="1600" b="1" dirty="0" err="1">
                <a:ea typeface="+mn-ea"/>
                <a:cs typeface="+mn-cs"/>
              </a:rPr>
              <a:t>list,String</a:t>
            </a:r>
            <a:r>
              <a:rPr lang="en-US" sz="1600" b="1" dirty="0">
                <a:ea typeface="+mn-ea"/>
                <a:cs typeface="+mn-cs"/>
              </a:rPr>
              <a:t> ... names) {</a:t>
            </a:r>
          </a:p>
          <a:p>
            <a:pPr lvl="1">
              <a:buFontTx/>
              <a:buNone/>
              <a:defRPr/>
            </a:pPr>
            <a:r>
              <a:rPr lang="en-US" sz="1600" b="1" dirty="0">
                <a:ea typeface="+mn-ea"/>
                <a:cs typeface="+mn-cs"/>
              </a:rPr>
              <a:t>	</a:t>
            </a:r>
            <a:r>
              <a:rPr lang="en-US" sz="1600" b="1" dirty="0" err="1">
                <a:ea typeface="+mn-ea"/>
                <a:cs typeface="+mn-cs"/>
              </a:rPr>
              <a:t>this.list</a:t>
            </a:r>
            <a:r>
              <a:rPr lang="en-US" sz="1600" b="1" dirty="0">
                <a:ea typeface="+mn-ea"/>
                <a:cs typeface="+mn-cs"/>
              </a:rPr>
              <a:t> = list;</a:t>
            </a:r>
          </a:p>
          <a:p>
            <a:pPr lvl="1">
              <a:buFontTx/>
              <a:buNone/>
              <a:defRPr/>
            </a:pPr>
            <a:r>
              <a:rPr lang="en-US" sz="1600" b="1" dirty="0">
                <a:ea typeface="+mn-ea"/>
                <a:cs typeface="+mn-cs"/>
              </a:rPr>
              <a:t>	</a:t>
            </a:r>
            <a:r>
              <a:rPr lang="en-US" sz="1600" b="1" dirty="0" err="1">
                <a:ea typeface="+mn-ea"/>
                <a:cs typeface="+mn-cs"/>
              </a:rPr>
              <a:t>this.nameToAdd</a:t>
            </a:r>
            <a:r>
              <a:rPr lang="en-US" sz="1600" b="1" dirty="0">
                <a:ea typeface="+mn-ea"/>
                <a:cs typeface="+mn-cs"/>
              </a:rPr>
              <a:t> = </a:t>
            </a:r>
            <a:r>
              <a:rPr lang="en-US" sz="1600" b="1" dirty="0" err="1">
                <a:ea typeface="+mn-ea"/>
                <a:cs typeface="+mn-cs"/>
              </a:rPr>
              <a:t>Arrays.</a:t>
            </a:r>
            <a:r>
              <a:rPr lang="en-US" sz="1600" b="1" i="1" dirty="0" err="1">
                <a:ea typeface="+mn-ea"/>
                <a:cs typeface="+mn-cs"/>
              </a:rPr>
              <a:t>asList</a:t>
            </a:r>
            <a:r>
              <a:rPr lang="en-US" sz="1600" b="1" i="1" dirty="0">
                <a:ea typeface="+mn-ea"/>
                <a:cs typeface="+mn-cs"/>
              </a:rPr>
              <a:t>(names);   </a:t>
            </a:r>
          </a:p>
          <a:p>
            <a:pPr lvl="1">
              <a:buFontTx/>
              <a:buNone/>
              <a:defRPr/>
            </a:pPr>
            <a:r>
              <a:rPr lang="en-US" sz="1600" dirty="0">
                <a:ea typeface="+mn-ea"/>
                <a:cs typeface="+mn-cs"/>
              </a:rPr>
              <a:t>}</a:t>
            </a:r>
          </a:p>
          <a:p>
            <a:pPr lvl="1">
              <a:buFontTx/>
              <a:buNone/>
              <a:defRPr/>
            </a:pPr>
            <a:endParaRPr lang="en-US" sz="1600" dirty="0">
              <a:ea typeface="+mn-ea"/>
              <a:cs typeface="+mn-cs"/>
            </a:endParaRPr>
          </a:p>
          <a:p>
            <a:pPr lvl="1">
              <a:buFontTx/>
              <a:buNone/>
              <a:defRPr/>
            </a:pPr>
            <a:r>
              <a:rPr lang="en-US" sz="1600" b="1" dirty="0">
                <a:ea typeface="+mn-ea"/>
                <a:cs typeface="+mn-cs"/>
              </a:rPr>
              <a:t>public List&lt;String&gt; </a:t>
            </a:r>
            <a:r>
              <a:rPr lang="en-US" sz="1600" b="1" dirty="0" err="1">
                <a:ea typeface="+mn-ea"/>
                <a:cs typeface="+mn-cs"/>
              </a:rPr>
              <a:t>getList</a:t>
            </a:r>
            <a:r>
              <a:rPr lang="en-US" sz="1600" b="1" dirty="0">
                <a:ea typeface="+mn-ea"/>
                <a:cs typeface="+mn-cs"/>
              </a:rPr>
              <a:t>() {</a:t>
            </a:r>
          </a:p>
          <a:p>
            <a:pPr lvl="1">
              <a:buFontTx/>
              <a:buNone/>
              <a:defRPr/>
            </a:pPr>
            <a:r>
              <a:rPr lang="en-US" sz="1600" b="1" dirty="0">
                <a:ea typeface="+mn-ea"/>
                <a:cs typeface="+mn-cs"/>
              </a:rPr>
              <a:t>	return list;</a:t>
            </a:r>
          </a:p>
          <a:p>
            <a:pPr lvl="1">
              <a:buFontTx/>
              <a:buNone/>
              <a:defRPr/>
            </a:pPr>
            <a:r>
              <a:rPr lang="en-US" sz="1600" dirty="0">
                <a:ea typeface="+mn-ea"/>
                <a:cs typeface="+mn-cs"/>
              </a:rPr>
              <a:t>}</a:t>
            </a:r>
          </a:p>
          <a:p>
            <a:pPr lvl="1">
              <a:buFontTx/>
              <a:buNone/>
              <a:defRPr/>
            </a:pPr>
            <a:r>
              <a:rPr lang="en-US" sz="1600" dirty="0">
                <a:ea typeface="+mn-ea"/>
                <a:cs typeface="+mn-cs"/>
              </a:rPr>
              <a:t>@Override</a:t>
            </a:r>
          </a:p>
          <a:p>
            <a:pPr lvl="1">
              <a:buFontTx/>
              <a:buNone/>
              <a:defRPr/>
            </a:pPr>
            <a:r>
              <a:rPr lang="en-US" sz="1600" b="1" dirty="0">
                <a:ea typeface="+mn-ea"/>
                <a:cs typeface="+mn-cs"/>
              </a:rPr>
              <a:t>public void run() {</a:t>
            </a:r>
          </a:p>
          <a:p>
            <a:pPr lvl="1">
              <a:buFontTx/>
              <a:buNone/>
              <a:defRPr/>
            </a:pPr>
            <a:r>
              <a:rPr lang="en-US" sz="1600" b="1" dirty="0" err="1">
                <a:ea typeface="+mn-ea"/>
                <a:cs typeface="+mn-cs"/>
              </a:rPr>
              <a:t>this.list.addAll</a:t>
            </a:r>
            <a:r>
              <a:rPr lang="en-US" sz="1600" b="1" dirty="0">
                <a:ea typeface="+mn-ea"/>
                <a:cs typeface="+mn-cs"/>
              </a:rPr>
              <a:t>(</a:t>
            </a:r>
            <a:r>
              <a:rPr lang="en-US" sz="1600" b="1" dirty="0" err="1">
                <a:ea typeface="+mn-ea"/>
                <a:cs typeface="+mn-cs"/>
              </a:rPr>
              <a:t>nameToAdd</a:t>
            </a:r>
            <a:r>
              <a:rPr lang="en-US" sz="1600" b="1" dirty="0">
                <a:ea typeface="+mn-ea"/>
                <a:cs typeface="+mn-cs"/>
              </a:rPr>
              <a:t>);</a:t>
            </a:r>
          </a:p>
          <a:p>
            <a:pPr lvl="1">
              <a:buFontTx/>
              <a:buNone/>
              <a:defRPr/>
            </a:pPr>
            <a:r>
              <a:rPr lang="en-US" sz="1600" dirty="0">
                <a:ea typeface="+mn-ea"/>
                <a:cs typeface="+mn-cs"/>
              </a:rPr>
              <a:t>   }</a:t>
            </a:r>
          </a:p>
          <a:p>
            <a:pPr lvl="1">
              <a:buFontTx/>
              <a:buNone/>
              <a:defRPr/>
            </a:pPr>
            <a:r>
              <a:rPr lang="en-US" sz="1600" dirty="0">
                <a:ea typeface="+mn-ea"/>
                <a:cs typeface="+mn-cs"/>
              </a:rPr>
              <a:t>}</a:t>
            </a:r>
          </a:p>
          <a:p>
            <a:pPr lvl="1">
              <a:buFontTx/>
              <a:buNone/>
              <a:defRPr/>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a:extLst>
              <a:ext uri="{FF2B5EF4-FFF2-40B4-BE49-F238E27FC236}">
                <a16:creationId xmlns:a16="http://schemas.microsoft.com/office/drawing/2014/main" id="{B2DF1305-425E-D1F1-7F3B-80E48CCC156F}"/>
              </a:ext>
            </a:extLst>
          </p:cNvPr>
          <p:cNvSpPr>
            <a:spLocks noGrp="1" noChangeArrowheads="1"/>
          </p:cNvSpPr>
          <p:nvPr>
            <p:ph type="title"/>
          </p:nvPr>
        </p:nvSpPr>
        <p:spPr/>
        <p:txBody>
          <a:bodyPr/>
          <a:lstStyle/>
          <a:p>
            <a:r>
              <a:rPr lang="en-US" altLang="en-US"/>
              <a:t>Single Thread Executor</a:t>
            </a:r>
          </a:p>
        </p:txBody>
      </p:sp>
      <p:sp>
        <p:nvSpPr>
          <p:cNvPr id="3" name="Content Placeholder 2">
            <a:extLst>
              <a:ext uri="{FF2B5EF4-FFF2-40B4-BE49-F238E27FC236}">
                <a16:creationId xmlns:a16="http://schemas.microsoft.com/office/drawing/2014/main" id="{4EF8D117-A569-C71B-AEB1-42369A5ED42D}"/>
              </a:ext>
            </a:extLst>
          </p:cNvPr>
          <p:cNvSpPr>
            <a:spLocks noGrp="1"/>
          </p:cNvSpPr>
          <p:nvPr>
            <p:ph idx="1"/>
          </p:nvPr>
        </p:nvSpPr>
        <p:spPr/>
        <p:txBody>
          <a:bodyPr/>
          <a:lstStyle/>
          <a:p>
            <a:pPr lvl="2">
              <a:buFontTx/>
              <a:buNone/>
              <a:defRPr/>
            </a:pPr>
            <a:r>
              <a:rPr lang="en-US" sz="1800" dirty="0" err="1">
                <a:solidFill>
                  <a:srgbClr val="C00000"/>
                </a:solidFill>
              </a:rPr>
              <a:t>ExecutorService</a:t>
            </a:r>
            <a:r>
              <a:rPr lang="en-US" sz="1800" dirty="0"/>
              <a:t> </a:t>
            </a:r>
            <a:r>
              <a:rPr lang="en-US" sz="1800" b="1" dirty="0">
                <a:solidFill>
                  <a:srgbClr val="00B050"/>
                </a:solidFill>
              </a:rPr>
              <a:t>service</a:t>
            </a:r>
            <a:r>
              <a:rPr lang="en-US" sz="1800" dirty="0"/>
              <a:t> </a:t>
            </a:r>
            <a:r>
              <a:rPr lang="en-US" sz="1800" dirty="0">
                <a:ea typeface="+mn-ea"/>
                <a:cs typeface="+mn-cs"/>
              </a:rPr>
              <a:t>=</a:t>
            </a:r>
            <a:r>
              <a:rPr lang="en-US" sz="1800" dirty="0"/>
              <a:t> 				 		</a:t>
            </a:r>
            <a:r>
              <a:rPr lang="en-US" sz="1800" b="1" dirty="0" err="1">
                <a:solidFill>
                  <a:schemeClr val="accent6">
                    <a:lumMod val="50000"/>
                  </a:schemeClr>
                </a:solidFill>
              </a:rPr>
              <a:t>Executors</a:t>
            </a:r>
            <a:r>
              <a:rPr lang="en-US" sz="1800" dirty="0" err="1">
                <a:ea typeface="+mn-ea"/>
                <a:cs typeface="+mn-cs"/>
              </a:rPr>
              <a:t>.</a:t>
            </a:r>
            <a:r>
              <a:rPr lang="en-US" sz="1800" b="1" i="1" dirty="0" err="1">
                <a:solidFill>
                  <a:srgbClr val="0070C0"/>
                </a:solidFill>
                <a:ea typeface="+mn-ea"/>
                <a:cs typeface="+mn-cs"/>
              </a:rPr>
              <a:t>newSingleThreadExecutor</a:t>
            </a:r>
            <a:r>
              <a:rPr lang="en-US" sz="1800" dirty="0">
                <a:ea typeface="+mn-ea"/>
                <a:cs typeface="+mn-cs"/>
              </a:rPr>
              <a:t>();</a:t>
            </a:r>
            <a:r>
              <a:rPr lang="en-US" sz="1800" dirty="0"/>
              <a:t> </a:t>
            </a:r>
          </a:p>
          <a:p>
            <a:pPr lvl="2">
              <a:buFontTx/>
              <a:buNone/>
              <a:defRPr/>
            </a:pPr>
            <a:endParaRPr lang="en-US" sz="1800" b="1" dirty="0"/>
          </a:p>
          <a:p>
            <a:pPr lvl="1">
              <a:buFontTx/>
              <a:buNone/>
              <a:defRPr/>
            </a:pPr>
            <a:r>
              <a:rPr lang="en-US" sz="1800" dirty="0">
                <a:ea typeface="+mn-ea"/>
                <a:cs typeface="+mn-cs"/>
              </a:rPr>
              <a:t>List&lt;String&gt; </a:t>
            </a:r>
            <a:r>
              <a:rPr lang="en-US" sz="1800" b="1" dirty="0">
                <a:solidFill>
                  <a:srgbClr val="00B050"/>
                </a:solidFill>
                <a:ea typeface="+mn-ea"/>
                <a:cs typeface="+mn-cs"/>
              </a:rPr>
              <a:t>list</a:t>
            </a:r>
            <a:r>
              <a:rPr lang="en-US" sz="1800" dirty="0">
                <a:ea typeface="+mn-ea"/>
                <a:cs typeface="+mn-cs"/>
              </a:rPr>
              <a:t> = </a:t>
            </a:r>
            <a:r>
              <a:rPr lang="en-US" sz="1800" b="1" dirty="0">
                <a:ea typeface="+mn-ea"/>
                <a:cs typeface="+mn-cs"/>
              </a:rPr>
              <a:t>new </a:t>
            </a:r>
            <a:r>
              <a:rPr lang="en-US" sz="1800" b="1" dirty="0" err="1">
                <a:ea typeface="+mn-ea"/>
                <a:cs typeface="+mn-cs"/>
              </a:rPr>
              <a:t>ArrayList</a:t>
            </a:r>
            <a:r>
              <a:rPr lang="en-US" sz="1800" b="1" dirty="0">
                <a:ea typeface="+mn-ea"/>
                <a:cs typeface="+mn-cs"/>
              </a:rPr>
              <a:t>&lt;&gt;();</a:t>
            </a:r>
          </a:p>
          <a:p>
            <a:pPr lvl="1">
              <a:buFontTx/>
              <a:buNone/>
              <a:defRPr/>
            </a:pPr>
            <a:endParaRPr lang="en-US" sz="1800" dirty="0">
              <a:ea typeface="+mn-ea"/>
              <a:cs typeface="+mn-cs"/>
            </a:endParaRPr>
          </a:p>
          <a:p>
            <a:pPr lvl="1">
              <a:buFontTx/>
              <a:buNone/>
              <a:defRPr/>
            </a:pPr>
            <a:r>
              <a:rPr lang="en-US" sz="1800" dirty="0" err="1">
                <a:ea typeface="+mn-ea"/>
                <a:cs typeface="+mn-cs"/>
              </a:rPr>
              <a:t>NameManager</a:t>
            </a:r>
            <a:r>
              <a:rPr lang="en-US" sz="1800" dirty="0">
                <a:ea typeface="+mn-ea"/>
                <a:cs typeface="+mn-cs"/>
              </a:rPr>
              <a:t> </a:t>
            </a:r>
            <a:r>
              <a:rPr lang="en-US" sz="1800" b="1" dirty="0">
                <a:solidFill>
                  <a:srgbClr val="FF0000"/>
                </a:solidFill>
                <a:ea typeface="+mn-ea"/>
                <a:cs typeface="+mn-cs"/>
              </a:rPr>
              <a:t>task1</a:t>
            </a:r>
            <a:r>
              <a:rPr lang="en-US" sz="1800" dirty="0">
                <a:ea typeface="+mn-ea"/>
                <a:cs typeface="+mn-cs"/>
              </a:rPr>
              <a:t> =</a:t>
            </a:r>
            <a:r>
              <a:rPr lang="en-US" sz="1800" b="1" dirty="0">
                <a:ea typeface="+mn-ea"/>
                <a:cs typeface="+mn-cs"/>
              </a:rPr>
              <a:t>new </a:t>
            </a:r>
            <a:r>
              <a:rPr lang="en-US" sz="1800" b="1" dirty="0" err="1">
                <a:ea typeface="+mn-ea"/>
                <a:cs typeface="+mn-cs"/>
              </a:rPr>
              <a:t>NameManager</a:t>
            </a:r>
            <a:r>
              <a:rPr lang="en-US" sz="1800" b="1" dirty="0">
                <a:ea typeface="+mn-ea"/>
                <a:cs typeface="+mn-cs"/>
              </a:rPr>
              <a:t>(</a:t>
            </a:r>
            <a:r>
              <a:rPr lang="en-US" sz="1800" b="1" dirty="0" err="1">
                <a:solidFill>
                  <a:srgbClr val="00B050"/>
                </a:solidFill>
                <a:ea typeface="+mn-ea"/>
                <a:cs typeface="+mn-cs"/>
              </a:rPr>
              <a:t>list</a:t>
            </a:r>
            <a:r>
              <a:rPr lang="en-US" sz="1800" b="1" dirty="0" err="1">
                <a:ea typeface="+mn-ea"/>
                <a:cs typeface="+mn-cs"/>
              </a:rPr>
              <a:t>,</a:t>
            </a:r>
            <a:r>
              <a:rPr lang="en-US" dirty="0" err="1">
                <a:ea typeface="+mn-ea"/>
                <a:cs typeface="+mn-cs"/>
              </a:rPr>
              <a:t>"Ram",“Vijay",”Vicky</a:t>
            </a:r>
            <a:r>
              <a:rPr lang="en-US" dirty="0">
                <a:ea typeface="+mn-ea"/>
                <a:cs typeface="+mn-cs"/>
              </a:rPr>
              <a:t>"</a:t>
            </a:r>
            <a:r>
              <a:rPr lang="en-US" sz="1800" b="1" dirty="0">
                <a:ea typeface="+mn-ea"/>
                <a:cs typeface="+mn-cs"/>
              </a:rPr>
              <a:t>);</a:t>
            </a:r>
          </a:p>
          <a:p>
            <a:pPr lvl="1">
              <a:buFontTx/>
              <a:buNone/>
              <a:defRPr/>
            </a:pPr>
            <a:endParaRPr lang="en-US" sz="1800" dirty="0">
              <a:ea typeface="+mn-ea"/>
              <a:cs typeface="+mn-cs"/>
            </a:endParaRPr>
          </a:p>
          <a:p>
            <a:pPr lvl="1">
              <a:buFontTx/>
              <a:buNone/>
              <a:defRPr/>
            </a:pPr>
            <a:r>
              <a:rPr lang="en-US" sz="1800" dirty="0" err="1">
                <a:ea typeface="+mn-ea"/>
                <a:cs typeface="+mn-cs"/>
              </a:rPr>
              <a:t>NameManager</a:t>
            </a:r>
            <a:r>
              <a:rPr lang="en-US" sz="1800" dirty="0">
                <a:ea typeface="+mn-ea"/>
                <a:cs typeface="+mn-cs"/>
              </a:rPr>
              <a:t> </a:t>
            </a:r>
            <a:r>
              <a:rPr lang="en-US" sz="1800" b="1" dirty="0">
                <a:solidFill>
                  <a:srgbClr val="FF0000"/>
                </a:solidFill>
                <a:ea typeface="+mn-ea"/>
                <a:cs typeface="+mn-cs"/>
              </a:rPr>
              <a:t>task2</a:t>
            </a:r>
            <a:r>
              <a:rPr lang="en-US" sz="1800" dirty="0">
                <a:ea typeface="+mn-ea"/>
                <a:cs typeface="+mn-cs"/>
              </a:rPr>
              <a:t> =</a:t>
            </a:r>
            <a:r>
              <a:rPr lang="en-US" sz="1800" b="1" dirty="0">
                <a:ea typeface="+mn-ea"/>
                <a:cs typeface="+mn-cs"/>
              </a:rPr>
              <a:t>new </a:t>
            </a:r>
            <a:r>
              <a:rPr lang="en-US" sz="1800" b="1" dirty="0" err="1">
                <a:ea typeface="+mn-ea"/>
                <a:cs typeface="+mn-cs"/>
              </a:rPr>
              <a:t>NameManager</a:t>
            </a:r>
            <a:r>
              <a:rPr lang="en-US" sz="1800" b="1" dirty="0">
                <a:ea typeface="+mn-ea"/>
                <a:cs typeface="+mn-cs"/>
              </a:rPr>
              <a:t>(</a:t>
            </a:r>
            <a:r>
              <a:rPr lang="en-US" sz="1800" b="1" dirty="0" err="1">
                <a:solidFill>
                  <a:srgbClr val="00B050"/>
                </a:solidFill>
                <a:ea typeface="+mn-ea"/>
                <a:cs typeface="+mn-cs"/>
              </a:rPr>
              <a:t>list</a:t>
            </a:r>
            <a:r>
              <a:rPr lang="en-US" sz="1800" b="1" dirty="0" err="1">
                <a:ea typeface="+mn-ea"/>
                <a:cs typeface="+mn-cs"/>
              </a:rPr>
              <a:t>,</a:t>
            </a:r>
            <a:r>
              <a:rPr lang="en-US" dirty="0" err="1">
                <a:ea typeface="+mn-ea"/>
                <a:cs typeface="+mn-cs"/>
              </a:rPr>
              <a:t>"Vidya","vani","Rani</a:t>
            </a:r>
            <a:r>
              <a:rPr lang="en-US" dirty="0">
                <a:ea typeface="+mn-ea"/>
                <a:cs typeface="+mn-cs"/>
              </a:rPr>
              <a:t>"</a:t>
            </a:r>
            <a:r>
              <a:rPr lang="en-US" sz="1800" b="1" dirty="0">
                <a:ea typeface="+mn-ea"/>
                <a:cs typeface="+mn-cs"/>
              </a:rPr>
              <a:t>);</a:t>
            </a:r>
          </a:p>
          <a:p>
            <a:pPr lvl="1">
              <a:buFontTx/>
              <a:buNone/>
              <a:defRPr/>
            </a:pPr>
            <a:endParaRPr lang="en-US" sz="1800" dirty="0">
              <a:ea typeface="+mn-ea"/>
              <a:cs typeface="+mn-cs"/>
            </a:endParaRPr>
          </a:p>
          <a:p>
            <a:pPr lvl="1">
              <a:buFontTx/>
              <a:buNone/>
              <a:defRPr/>
            </a:pPr>
            <a:r>
              <a:rPr lang="en-US" sz="1800" dirty="0">
                <a:ea typeface="+mn-ea"/>
                <a:cs typeface="+mn-cs"/>
              </a:rPr>
              <a:t> </a:t>
            </a:r>
            <a:r>
              <a:rPr lang="en-US" sz="1800" b="1" dirty="0" err="1">
                <a:solidFill>
                  <a:srgbClr val="00B050"/>
                </a:solidFill>
              </a:rPr>
              <a:t>service</a:t>
            </a:r>
            <a:r>
              <a:rPr lang="en-US" sz="1800" dirty="0" err="1">
                <a:ea typeface="+mn-ea"/>
                <a:cs typeface="+mn-cs"/>
              </a:rPr>
              <a:t>.</a:t>
            </a:r>
            <a:r>
              <a:rPr lang="en-US" sz="1800" b="1" dirty="0" err="1">
                <a:solidFill>
                  <a:schemeClr val="accent6">
                    <a:lumMod val="50000"/>
                  </a:schemeClr>
                </a:solidFill>
                <a:ea typeface="+mn-ea"/>
                <a:cs typeface="+mn-cs"/>
              </a:rPr>
              <a:t>submit</a:t>
            </a:r>
            <a:r>
              <a:rPr lang="en-US" sz="1800" dirty="0">
                <a:ea typeface="+mn-ea"/>
                <a:cs typeface="+mn-cs"/>
              </a:rPr>
              <a:t>(</a:t>
            </a:r>
            <a:r>
              <a:rPr lang="en-US" sz="1800" dirty="0">
                <a:solidFill>
                  <a:srgbClr val="FF0000"/>
                </a:solidFill>
                <a:ea typeface="+mn-ea"/>
                <a:cs typeface="+mn-cs"/>
              </a:rPr>
              <a:t>task1</a:t>
            </a:r>
            <a:r>
              <a:rPr lang="en-US" sz="1800" dirty="0">
                <a:ea typeface="+mn-ea"/>
                <a:cs typeface="+mn-cs"/>
              </a:rPr>
              <a:t>);</a:t>
            </a:r>
          </a:p>
          <a:p>
            <a:pPr lvl="1">
              <a:buFontTx/>
              <a:buNone/>
              <a:defRPr/>
            </a:pPr>
            <a:r>
              <a:rPr lang="en-US" sz="1800" dirty="0">
                <a:ea typeface="+mn-ea"/>
                <a:cs typeface="+mn-cs"/>
              </a:rPr>
              <a:t> </a:t>
            </a:r>
            <a:r>
              <a:rPr lang="en-US" sz="1800" b="1" dirty="0" err="1">
                <a:solidFill>
                  <a:srgbClr val="00B050"/>
                </a:solidFill>
              </a:rPr>
              <a:t>service</a:t>
            </a:r>
            <a:r>
              <a:rPr lang="en-US" sz="1800" dirty="0" err="1">
                <a:ea typeface="+mn-ea"/>
                <a:cs typeface="+mn-cs"/>
              </a:rPr>
              <a:t>.</a:t>
            </a:r>
            <a:r>
              <a:rPr lang="en-US" sz="1800" b="1" dirty="0" err="1">
                <a:solidFill>
                  <a:schemeClr val="accent6">
                    <a:lumMod val="50000"/>
                  </a:schemeClr>
                </a:solidFill>
                <a:ea typeface="+mn-ea"/>
                <a:cs typeface="+mn-cs"/>
              </a:rPr>
              <a:t>submit</a:t>
            </a:r>
            <a:r>
              <a:rPr lang="en-US" sz="1800" dirty="0">
                <a:ea typeface="+mn-ea"/>
                <a:cs typeface="+mn-cs"/>
              </a:rPr>
              <a:t>(</a:t>
            </a:r>
            <a:r>
              <a:rPr lang="en-US" sz="1800" dirty="0">
                <a:solidFill>
                  <a:srgbClr val="FF0000"/>
                </a:solidFill>
                <a:ea typeface="+mn-ea"/>
                <a:cs typeface="+mn-cs"/>
              </a:rPr>
              <a:t>task2</a:t>
            </a:r>
            <a:r>
              <a:rPr lang="en-US" sz="1800" dirty="0">
                <a:ea typeface="+mn-ea"/>
                <a:cs typeface="+mn-cs"/>
              </a:rPr>
              <a:t>);</a:t>
            </a:r>
          </a:p>
          <a:p>
            <a:pPr lvl="1">
              <a:buFontTx/>
              <a:buNone/>
              <a:defRPr/>
            </a:pPr>
            <a:endParaRPr lang="en-US" sz="1800" dirty="0">
              <a:ea typeface="+mn-ea"/>
              <a:cs typeface="+mn-cs"/>
            </a:endParaRPr>
          </a:p>
          <a:p>
            <a:pPr lvl="1">
              <a:buFontTx/>
              <a:buNone/>
              <a:defRPr/>
            </a:pPr>
            <a:r>
              <a:rPr lang="en-US" sz="1800" dirty="0">
                <a:ea typeface="+mn-ea"/>
                <a:cs typeface="+mn-cs"/>
              </a:rPr>
              <a:t> task1.getList().</a:t>
            </a:r>
            <a:r>
              <a:rPr lang="en-US" sz="1800" dirty="0" err="1">
                <a:ea typeface="+mn-ea"/>
                <a:cs typeface="+mn-cs"/>
              </a:rPr>
              <a:t>forEach</a:t>
            </a:r>
            <a:r>
              <a:rPr lang="en-US" sz="1800" dirty="0">
                <a:ea typeface="+mn-ea"/>
                <a:cs typeface="+mn-cs"/>
              </a:rPr>
              <a:t>(</a:t>
            </a:r>
            <a:r>
              <a:rPr lang="en-US" sz="1800" u="sng" dirty="0" err="1">
                <a:ea typeface="+mn-ea"/>
                <a:cs typeface="+mn-cs"/>
              </a:rPr>
              <a:t>System.</a:t>
            </a:r>
            <a:r>
              <a:rPr lang="en-US" sz="1800" b="1" i="1" u="sng" dirty="0" err="1">
                <a:ea typeface="+mn-ea"/>
                <a:cs typeface="+mn-cs"/>
              </a:rPr>
              <a:t>out</a:t>
            </a:r>
            <a:r>
              <a:rPr lang="en-US" sz="1800" b="1" i="1" u="sng" dirty="0">
                <a:ea typeface="+mn-ea"/>
                <a:cs typeface="+mn-cs"/>
              </a:rPr>
              <a:t>::</a:t>
            </a:r>
            <a:r>
              <a:rPr lang="en-US" sz="1800" b="1" i="1" u="sng" dirty="0" err="1">
                <a:ea typeface="+mn-ea"/>
                <a:cs typeface="+mn-cs"/>
              </a:rPr>
              <a:t>println</a:t>
            </a:r>
            <a:r>
              <a:rPr lang="en-US" sz="1800" b="1" i="1" u="sng" dirty="0">
                <a:ea typeface="+mn-ea"/>
                <a:cs typeface="+mn-cs"/>
              </a:rPr>
              <a:t>);</a:t>
            </a:r>
          </a:p>
          <a:p>
            <a:pPr lvl="1">
              <a:buFontTx/>
              <a:buNone/>
              <a:defRPr/>
            </a:pPr>
            <a:endParaRPr lang="en-US" sz="1800" b="1" i="1" u="sng" dirty="0">
              <a:ea typeface="+mn-ea"/>
              <a:cs typeface="+mn-cs"/>
            </a:endParaRPr>
          </a:p>
          <a:p>
            <a:pPr lvl="1">
              <a:buFontTx/>
              <a:buNone/>
              <a:defRPr/>
            </a:pPr>
            <a:r>
              <a:rPr lang="en-US" sz="1800" b="1" dirty="0" err="1">
                <a:solidFill>
                  <a:srgbClr val="00B050"/>
                </a:solidFill>
              </a:rPr>
              <a:t>service</a:t>
            </a:r>
            <a:r>
              <a:rPr lang="en-US" sz="1800" dirty="0" err="1">
                <a:ea typeface="+mn-ea"/>
                <a:cs typeface="+mn-cs"/>
              </a:rPr>
              <a:t>.shutdown</a:t>
            </a:r>
            <a:r>
              <a:rPr lang="en-US" sz="1800" dirty="0">
                <a:ea typeface="+mn-ea"/>
                <a:cs typeface="+mn-cs"/>
              </a:rPr>
              <a:t>();</a:t>
            </a:r>
          </a:p>
          <a:p>
            <a:pPr lvl="1">
              <a:buFontTx/>
              <a:buNone/>
              <a:defRPr/>
            </a:pPr>
            <a:endParaRPr lang="en-US" sz="1800" b="1" i="1" u="sng" dirty="0">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a:extLst>
              <a:ext uri="{FF2B5EF4-FFF2-40B4-BE49-F238E27FC236}">
                <a16:creationId xmlns:a16="http://schemas.microsoft.com/office/drawing/2014/main" id="{B21AA64B-C4EE-0CB0-AF2F-62A9609F559E}"/>
              </a:ext>
            </a:extLst>
          </p:cNvPr>
          <p:cNvSpPr>
            <a:spLocks noGrp="1" noChangeArrowheads="1"/>
          </p:cNvSpPr>
          <p:nvPr>
            <p:ph type="title"/>
          </p:nvPr>
        </p:nvSpPr>
        <p:spPr>
          <a:xfrm>
            <a:off x="457200" y="274638"/>
            <a:ext cx="8229600" cy="563562"/>
          </a:xfrm>
        </p:spPr>
        <p:txBody>
          <a:bodyPr/>
          <a:lstStyle/>
          <a:p>
            <a:br>
              <a:rPr lang="en-US" altLang="en-US" b="1" i="1">
                <a:solidFill>
                  <a:srgbClr val="C00000"/>
                </a:solidFill>
              </a:rPr>
            </a:br>
            <a:r>
              <a:rPr lang="en-US" altLang="en-US" b="1" i="1">
                <a:solidFill>
                  <a:srgbClr val="C00000"/>
                </a:solidFill>
              </a:rPr>
              <a:t>Executors.newFixedThreadPool</a:t>
            </a:r>
            <a:br>
              <a:rPr lang="en-US" altLang="en-US" b="1" i="1">
                <a:solidFill>
                  <a:srgbClr val="C00000"/>
                </a:solidFill>
              </a:rPr>
            </a:br>
            <a:endParaRPr lang="en-US" altLang="en-US"/>
          </a:p>
        </p:txBody>
      </p:sp>
      <p:sp>
        <p:nvSpPr>
          <p:cNvPr id="71683" name="Content Placeholder 2">
            <a:extLst>
              <a:ext uri="{FF2B5EF4-FFF2-40B4-BE49-F238E27FC236}">
                <a16:creationId xmlns:a16="http://schemas.microsoft.com/office/drawing/2014/main" id="{10CC7A34-8FE4-CCB4-8BB5-07AAF52CB6D8}"/>
              </a:ext>
            </a:extLst>
          </p:cNvPr>
          <p:cNvSpPr>
            <a:spLocks noGrp="1" noChangeArrowheads="1"/>
          </p:cNvSpPr>
          <p:nvPr>
            <p:ph idx="1"/>
          </p:nvPr>
        </p:nvSpPr>
        <p:spPr/>
        <p:txBody>
          <a:bodyPr/>
          <a:lstStyle/>
          <a:p>
            <a:pPr lvl="1">
              <a:lnSpc>
                <a:spcPct val="150000"/>
              </a:lnSpc>
            </a:pPr>
            <a:r>
              <a:rPr lang="en-US" altLang="en-US" sz="2000"/>
              <a:t>Create a thread pool of fixed size,</a:t>
            </a:r>
          </a:p>
          <a:p>
            <a:pPr lvl="1">
              <a:lnSpc>
                <a:spcPct val="150000"/>
              </a:lnSpc>
            </a:pPr>
            <a:r>
              <a:rPr lang="en-US" altLang="en-US" sz="2000"/>
              <a:t>Executor service picks one of the available threads from the pool and executes the task on that thread.</a:t>
            </a:r>
          </a:p>
          <a:p>
            <a:pPr lvl="1">
              <a:lnSpc>
                <a:spcPct val="150000"/>
              </a:lnSpc>
            </a:pPr>
            <a:r>
              <a:rPr lang="en-US" altLang="en-US" sz="2000"/>
              <a:t>Makes sure that the pool always has the specified number of threads running. </a:t>
            </a:r>
          </a:p>
          <a:p>
            <a:pPr lvl="1">
              <a:lnSpc>
                <a:spcPct val="150000"/>
              </a:lnSpc>
            </a:pPr>
            <a:r>
              <a:rPr lang="en-US" altLang="en-US" sz="2000"/>
              <a:t>If any thread dies it is replaced by a new thread immediately.</a:t>
            </a:r>
          </a:p>
          <a:p>
            <a:pPr lvl="1">
              <a:lnSpc>
                <a:spcPct val="150000"/>
              </a:lnSpc>
            </a:pPr>
            <a:r>
              <a:rPr lang="en-US" altLang="en-US" sz="2000"/>
              <a:t>If all the threads are busy , the new tasks will wait for their turn in a queue.</a:t>
            </a:r>
          </a:p>
          <a:p>
            <a:pPr lvl="1"/>
            <a:endParaRPr lang="en-US" altLang="en-US" sz="2000"/>
          </a:p>
          <a:p>
            <a:endParaRPr lang="en-US" altLang="en-US" sz="1800" b="1" i="1">
              <a:solidFill>
                <a:srgbClr val="C00000"/>
              </a:solidFill>
            </a:endParaRPr>
          </a:p>
          <a:p>
            <a:endParaRPr lang="en-US" altLang="en-US" sz="2000"/>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a:extLst>
              <a:ext uri="{FF2B5EF4-FFF2-40B4-BE49-F238E27FC236}">
                <a16:creationId xmlns:a16="http://schemas.microsoft.com/office/drawing/2014/main" id="{BEB3CC61-24E7-937A-199A-1A1E1462B5AC}"/>
              </a:ext>
            </a:extLst>
          </p:cNvPr>
          <p:cNvSpPr>
            <a:spLocks noGrp="1" noChangeArrowheads="1"/>
          </p:cNvSpPr>
          <p:nvPr>
            <p:ph type="title"/>
          </p:nvPr>
        </p:nvSpPr>
        <p:spPr/>
        <p:txBody>
          <a:bodyPr/>
          <a:lstStyle/>
          <a:p>
            <a:r>
              <a:rPr lang="en-US" altLang="en-US"/>
              <a:t>Fixed Thread Pool</a:t>
            </a:r>
            <a:endParaRPr lang="en-IN" altLang="en-US"/>
          </a:p>
        </p:txBody>
      </p:sp>
      <p:pic>
        <p:nvPicPr>
          <p:cNvPr id="72707" name="Picture 2">
            <a:extLst>
              <a:ext uri="{FF2B5EF4-FFF2-40B4-BE49-F238E27FC236}">
                <a16:creationId xmlns:a16="http://schemas.microsoft.com/office/drawing/2014/main" id="{57775162-0649-80BA-ABC2-B3E7E686CCA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1243013"/>
            <a:ext cx="8229600" cy="4478337"/>
          </a:xfrm>
          <a:noFill/>
        </p:spPr>
      </p:pic>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a:extLst>
              <a:ext uri="{FF2B5EF4-FFF2-40B4-BE49-F238E27FC236}">
                <a16:creationId xmlns:a16="http://schemas.microsoft.com/office/drawing/2014/main" id="{6B2EC45A-3A78-074D-1F19-969EAB3A12DD}"/>
              </a:ext>
            </a:extLst>
          </p:cNvPr>
          <p:cNvSpPr>
            <a:spLocks noGrp="1" noChangeArrowheads="1"/>
          </p:cNvSpPr>
          <p:nvPr>
            <p:ph type="title"/>
          </p:nvPr>
        </p:nvSpPr>
        <p:spPr/>
        <p:txBody>
          <a:bodyPr/>
          <a:lstStyle/>
          <a:p>
            <a:r>
              <a:rPr lang="en-US" altLang="en-US"/>
              <a:t>Submit to Executor</a:t>
            </a:r>
            <a:endParaRPr lang="en-IN" altLang="en-US"/>
          </a:p>
        </p:txBody>
      </p:sp>
      <p:sp>
        <p:nvSpPr>
          <p:cNvPr id="73731" name="Content Placeholder 2">
            <a:extLst>
              <a:ext uri="{FF2B5EF4-FFF2-40B4-BE49-F238E27FC236}">
                <a16:creationId xmlns:a16="http://schemas.microsoft.com/office/drawing/2014/main" id="{E12C3EF2-0308-BC7A-586E-099B4B957862}"/>
              </a:ext>
            </a:extLst>
          </p:cNvPr>
          <p:cNvSpPr>
            <a:spLocks noGrp="1" noChangeArrowheads="1"/>
          </p:cNvSpPr>
          <p:nvPr>
            <p:ph idx="1"/>
          </p:nvPr>
        </p:nvSpPr>
        <p:spPr/>
        <p:txBody>
          <a:bodyPr/>
          <a:lstStyle/>
          <a:p>
            <a:pPr marL="457200" lvl="1" indent="0">
              <a:buFontTx/>
              <a:buNone/>
            </a:pPr>
            <a:r>
              <a:rPr lang="en-US" altLang="en-US" sz="1800" b="1" dirty="0">
                <a:solidFill>
                  <a:srgbClr val="7F0055"/>
                </a:solidFill>
                <a:latin typeface="Consolas" panose="020B0609020204030204" pitchFamily="49" charset="0"/>
              </a:rPr>
              <a:t>public</a:t>
            </a:r>
            <a:r>
              <a:rPr lang="en-US" altLang="en-US" sz="1800" b="1" dirty="0">
                <a:solidFill>
                  <a:srgbClr val="000000"/>
                </a:solidFill>
                <a:latin typeface="Consolas" panose="020B0609020204030204" pitchFamily="49" charset="0"/>
              </a:rPr>
              <a:t> </a:t>
            </a:r>
            <a:r>
              <a:rPr lang="en-US" altLang="en-US" sz="1800" b="1" dirty="0">
                <a:solidFill>
                  <a:srgbClr val="7F0055"/>
                </a:solidFill>
                <a:latin typeface="Consolas" panose="020B0609020204030204" pitchFamily="49" charset="0"/>
              </a:rPr>
              <a:t>static</a:t>
            </a:r>
            <a:r>
              <a:rPr lang="en-US" altLang="en-US" sz="1800" b="1" dirty="0">
                <a:solidFill>
                  <a:srgbClr val="000000"/>
                </a:solidFill>
                <a:latin typeface="Consolas" panose="020B0609020204030204" pitchFamily="49" charset="0"/>
              </a:rPr>
              <a:t> </a:t>
            </a:r>
            <a:r>
              <a:rPr lang="en-US" altLang="en-US" sz="1800" b="1" dirty="0">
                <a:solidFill>
                  <a:srgbClr val="7F0055"/>
                </a:solidFill>
                <a:latin typeface="Consolas" panose="020B0609020204030204" pitchFamily="49" charset="0"/>
              </a:rPr>
              <a:t>void</a:t>
            </a:r>
            <a:r>
              <a:rPr lang="en-US" altLang="en-US" sz="1800" b="1" dirty="0">
                <a:solidFill>
                  <a:srgbClr val="000000"/>
                </a:solidFill>
                <a:latin typeface="Consolas" panose="020B0609020204030204" pitchFamily="49" charset="0"/>
              </a:rPr>
              <a:t> main(String[] </a:t>
            </a:r>
            <a:r>
              <a:rPr lang="en-US" altLang="en-US" sz="1800" b="1" dirty="0" err="1">
                <a:solidFill>
                  <a:srgbClr val="6A3E3E"/>
                </a:solidFill>
                <a:latin typeface="Consolas" panose="020B0609020204030204" pitchFamily="49" charset="0"/>
              </a:rPr>
              <a:t>args</a:t>
            </a:r>
            <a:r>
              <a:rPr lang="en-US" altLang="en-US" sz="1800" b="1" dirty="0">
                <a:solidFill>
                  <a:srgbClr val="000000"/>
                </a:solidFill>
                <a:latin typeface="Consolas" panose="020B0609020204030204" pitchFamily="49" charset="0"/>
              </a:rPr>
              <a:t>) {</a:t>
            </a:r>
          </a:p>
          <a:p>
            <a:pPr marL="457200" lvl="1" indent="0">
              <a:buFontTx/>
              <a:buNone/>
            </a:pPr>
            <a:endParaRPr lang="en-IN" altLang="en-US" sz="1800" dirty="0">
              <a:latin typeface="Consolas" panose="020B0609020204030204" pitchFamily="49" charset="0"/>
            </a:endParaRPr>
          </a:p>
          <a:p>
            <a:pPr marL="0" indent="0">
              <a:buFontTx/>
              <a:buNone/>
            </a:pPr>
            <a:r>
              <a:rPr lang="en-IN" altLang="en-US" sz="1800" dirty="0">
                <a:solidFill>
                  <a:srgbClr val="000000"/>
                </a:solidFill>
                <a:latin typeface="Consolas" panose="020B0609020204030204" pitchFamily="49" charset="0"/>
              </a:rPr>
              <a:t>    int </a:t>
            </a:r>
            <a:r>
              <a:rPr lang="en-IN" altLang="en-US" sz="1800" dirty="0" err="1">
                <a:solidFill>
                  <a:srgbClr val="000000"/>
                </a:solidFill>
                <a:latin typeface="Consolas" panose="020B0609020204030204" pitchFamily="49" charset="0"/>
              </a:rPr>
              <a:t>poolSize</a:t>
            </a:r>
            <a:r>
              <a:rPr lang="en-IN" altLang="en-US" sz="1800" dirty="0">
                <a:solidFill>
                  <a:srgbClr val="000000"/>
                </a:solidFill>
                <a:latin typeface="Consolas" panose="020B0609020204030204" pitchFamily="49" charset="0"/>
              </a:rPr>
              <a:t> = </a:t>
            </a:r>
            <a:r>
              <a:rPr lang="en-IN" altLang="en-US" sz="1800" dirty="0" err="1">
                <a:solidFill>
                  <a:srgbClr val="000000"/>
                </a:solidFill>
                <a:latin typeface="Consolas" panose="020B0609020204030204" pitchFamily="49" charset="0"/>
              </a:rPr>
              <a:t>Runtime.getRuntime</a:t>
            </a:r>
            <a:r>
              <a:rPr lang="en-IN" altLang="en-US" sz="1800" dirty="0">
                <a:solidFill>
                  <a:srgbClr val="000000"/>
                </a:solidFill>
                <a:latin typeface="Consolas" panose="020B0609020204030204" pitchFamily="49" charset="0"/>
              </a:rPr>
              <a:t>().</a:t>
            </a:r>
            <a:r>
              <a:rPr lang="en-IN" altLang="en-US" sz="1800" dirty="0" err="1">
                <a:solidFill>
                  <a:srgbClr val="000000"/>
                </a:solidFill>
                <a:latin typeface="Consolas" panose="020B0609020204030204" pitchFamily="49" charset="0"/>
              </a:rPr>
              <a:t>availableProcessors</a:t>
            </a:r>
            <a:r>
              <a:rPr lang="en-IN" altLang="en-US" sz="1800" dirty="0">
                <a:solidFill>
                  <a:srgbClr val="000000"/>
                </a:solidFill>
                <a:latin typeface="Consolas" panose="020B0609020204030204" pitchFamily="49" charset="0"/>
              </a:rPr>
              <a:t>();</a:t>
            </a:r>
          </a:p>
          <a:p>
            <a:pPr marL="457200" lvl="1" indent="0">
              <a:buFontTx/>
              <a:buNone/>
            </a:pPr>
            <a:endParaRPr lang="en-IN" altLang="en-US" sz="1800" b="1" dirty="0">
              <a:solidFill>
                <a:srgbClr val="3F7F5F"/>
              </a:solidFill>
              <a:latin typeface="Consolas" panose="020B0609020204030204" pitchFamily="49" charset="0"/>
            </a:endParaRPr>
          </a:p>
          <a:p>
            <a:pPr marL="457200" lvl="1" indent="0">
              <a:buFontTx/>
              <a:buNone/>
            </a:pPr>
            <a:r>
              <a:rPr lang="en-IN" altLang="en-US" sz="1800" b="1" dirty="0" err="1">
                <a:solidFill>
                  <a:srgbClr val="3F7F5F"/>
                </a:solidFill>
                <a:latin typeface="Consolas" panose="020B0609020204030204" pitchFamily="49" charset="0"/>
              </a:rPr>
              <a:t>ExecutorService</a:t>
            </a:r>
            <a:r>
              <a:rPr lang="en-IN" altLang="en-US" sz="1800" b="1" dirty="0">
                <a:solidFill>
                  <a:srgbClr val="3F7F5F"/>
                </a:solidFill>
                <a:latin typeface="Consolas" panose="020B0609020204030204" pitchFamily="49" charset="0"/>
              </a:rPr>
              <a:t> executor = </a:t>
            </a:r>
            <a:r>
              <a:rPr lang="en-IN" altLang="en-US" sz="1800" b="1" dirty="0" err="1">
                <a:solidFill>
                  <a:srgbClr val="3F7F5F"/>
                </a:solidFill>
                <a:latin typeface="Consolas" panose="020B0609020204030204" pitchFamily="49" charset="0"/>
              </a:rPr>
              <a:t>Executors.</a:t>
            </a:r>
            <a:r>
              <a:rPr lang="en-IN" altLang="en-US" sz="1800" b="1" i="1" dirty="0" err="1">
                <a:solidFill>
                  <a:srgbClr val="FF0000"/>
                </a:solidFill>
                <a:latin typeface="Consolas" panose="020B0609020204030204" pitchFamily="49" charset="0"/>
              </a:rPr>
              <a:t>newFixedThreadPool</a:t>
            </a:r>
            <a:r>
              <a:rPr lang="en-IN" altLang="en-US" sz="1800" i="1" dirty="0">
                <a:solidFill>
                  <a:srgbClr val="000000"/>
                </a:solidFill>
                <a:latin typeface="Consolas" panose="020B0609020204030204" pitchFamily="49" charset="0"/>
              </a:rPr>
              <a:t>(</a:t>
            </a:r>
            <a:r>
              <a:rPr lang="en-IN" altLang="en-US" sz="1800" i="1" dirty="0" err="1">
                <a:solidFill>
                  <a:srgbClr val="000000"/>
                </a:solidFill>
                <a:latin typeface="Consolas" panose="020B0609020204030204" pitchFamily="49" charset="0"/>
              </a:rPr>
              <a:t>poolSize</a:t>
            </a:r>
            <a:r>
              <a:rPr lang="en-IN" altLang="en-US" sz="1800" i="1" dirty="0">
                <a:solidFill>
                  <a:srgbClr val="000000"/>
                </a:solidFill>
                <a:latin typeface="Consolas" panose="020B0609020204030204" pitchFamily="49" charset="0"/>
              </a:rPr>
              <a:t>)</a:t>
            </a:r>
            <a:r>
              <a:rPr lang="en-IN" altLang="en-US" sz="1800" b="1" dirty="0">
                <a:solidFill>
                  <a:srgbClr val="3F7F5F"/>
                </a:solidFill>
                <a:latin typeface="Consolas" panose="020B0609020204030204" pitchFamily="49" charset="0"/>
              </a:rPr>
              <a:t>;</a:t>
            </a:r>
          </a:p>
          <a:p>
            <a:pPr marL="457200" lvl="1" indent="0">
              <a:buFontTx/>
              <a:buNone/>
            </a:pPr>
            <a:endParaRPr lang="en-IN" altLang="en-US" sz="1800" dirty="0">
              <a:latin typeface="Consolas" panose="020B0609020204030204" pitchFamily="49" charset="0"/>
            </a:endParaRPr>
          </a:p>
          <a:p>
            <a:pPr marL="457200" lvl="1" indent="0">
              <a:buFontTx/>
              <a:buNone/>
            </a:pPr>
            <a:r>
              <a:rPr lang="en-IN" altLang="en-US" sz="1800" dirty="0" err="1">
                <a:solidFill>
                  <a:srgbClr val="000000"/>
                </a:solidFill>
                <a:latin typeface="Consolas" panose="020B0609020204030204" pitchFamily="49" charset="0"/>
              </a:rPr>
              <a:t>ExecutorPrintService</a:t>
            </a:r>
            <a:r>
              <a:rPr lang="en-IN" altLang="en-US" sz="1800" dirty="0">
                <a:solidFill>
                  <a:srgbClr val="000000"/>
                </a:solidFill>
                <a:latin typeface="Consolas" panose="020B0609020204030204" pitchFamily="49" charset="0"/>
              </a:rPr>
              <a:t> </a:t>
            </a:r>
            <a:r>
              <a:rPr lang="en-IN" altLang="en-US" sz="1800" dirty="0">
                <a:solidFill>
                  <a:srgbClr val="6A3E3E"/>
                </a:solidFill>
                <a:latin typeface="Consolas" panose="020B0609020204030204" pitchFamily="49" charset="0"/>
              </a:rPr>
              <a:t>tasks</a:t>
            </a:r>
            <a:r>
              <a:rPr lang="en-IN" altLang="en-US" sz="1800" dirty="0">
                <a:solidFill>
                  <a:srgbClr val="000000"/>
                </a:solidFill>
                <a:latin typeface="Consolas" panose="020B0609020204030204" pitchFamily="49" charset="0"/>
              </a:rPr>
              <a:t>[] = {</a:t>
            </a:r>
          </a:p>
          <a:p>
            <a:pPr marL="457200" lvl="1" indent="0">
              <a:buFontTx/>
              <a:buNone/>
            </a:pPr>
            <a:r>
              <a:rPr lang="en-IN" altLang="en-US" sz="1800" dirty="0">
                <a:solidFill>
                  <a:srgbClr val="000000"/>
                </a:solidFill>
                <a:latin typeface="Consolas" panose="020B0609020204030204" pitchFamily="49" charset="0"/>
              </a:rPr>
              <a:t> </a:t>
            </a:r>
            <a:r>
              <a:rPr lang="en-IN" altLang="en-US" sz="1800" b="1" dirty="0">
                <a:solidFill>
                  <a:srgbClr val="7F0055"/>
                </a:solidFill>
                <a:latin typeface="Consolas" panose="020B0609020204030204" pitchFamily="49" charset="0"/>
              </a:rPr>
              <a:t>new</a:t>
            </a:r>
            <a:r>
              <a:rPr lang="en-IN" altLang="en-US" sz="1800" b="1" dirty="0">
                <a:solidFill>
                  <a:srgbClr val="000000"/>
                </a:solidFill>
                <a:latin typeface="Consolas" panose="020B0609020204030204" pitchFamily="49" charset="0"/>
              </a:rPr>
              <a:t> </a:t>
            </a:r>
            <a:r>
              <a:rPr lang="en-IN" altLang="en-US" sz="1800" b="1" dirty="0" err="1">
                <a:solidFill>
                  <a:srgbClr val="000000"/>
                </a:solidFill>
                <a:latin typeface="Consolas" panose="020B0609020204030204" pitchFamily="49" charset="0"/>
              </a:rPr>
              <a:t>ExecutorPrintService</a:t>
            </a:r>
            <a:r>
              <a:rPr lang="en-IN" altLang="en-US" sz="1800" b="1" dirty="0">
                <a:solidFill>
                  <a:srgbClr val="000000"/>
                </a:solidFill>
                <a:latin typeface="Consolas" panose="020B0609020204030204" pitchFamily="49" charset="0"/>
              </a:rPr>
              <a:t>(</a:t>
            </a:r>
            <a:r>
              <a:rPr lang="en-IN" altLang="en-US" sz="1800" b="1" dirty="0">
                <a:solidFill>
                  <a:srgbClr val="2A00FF"/>
                </a:solidFill>
                <a:latin typeface="Consolas" panose="020B0609020204030204" pitchFamily="49" charset="0"/>
              </a:rPr>
              <a:t>"</a:t>
            </a:r>
            <a:r>
              <a:rPr lang="en-IN" altLang="en-US" sz="1800" b="1" dirty="0" err="1">
                <a:solidFill>
                  <a:srgbClr val="2A00FF"/>
                </a:solidFill>
                <a:latin typeface="Consolas" panose="020B0609020204030204" pitchFamily="49" charset="0"/>
              </a:rPr>
              <a:t>Idly"</a:t>
            </a:r>
            <a:r>
              <a:rPr lang="en-IN" altLang="en-US" sz="1800" b="1" dirty="0" err="1">
                <a:solidFill>
                  <a:srgbClr val="000000"/>
                </a:solidFill>
                <a:latin typeface="Consolas" panose="020B0609020204030204" pitchFamily="49" charset="0"/>
              </a:rPr>
              <a:t>,</a:t>
            </a:r>
            <a:r>
              <a:rPr lang="en-IN" altLang="en-US" sz="1800" b="1" dirty="0" err="1">
                <a:solidFill>
                  <a:srgbClr val="2A00FF"/>
                </a:solidFill>
                <a:latin typeface="Consolas" panose="020B0609020204030204" pitchFamily="49" charset="0"/>
              </a:rPr>
              <a:t>"sambar</a:t>
            </a:r>
            <a:r>
              <a:rPr lang="en-IN" altLang="en-US" sz="1800" b="1" dirty="0">
                <a:solidFill>
                  <a:srgbClr val="2A00FF"/>
                </a:solidFill>
                <a:latin typeface="Consolas" panose="020B0609020204030204" pitchFamily="49" charset="0"/>
              </a:rPr>
              <a:t>"</a:t>
            </a:r>
            <a:r>
              <a:rPr lang="en-IN" altLang="en-US" sz="1800" b="1" dirty="0">
                <a:solidFill>
                  <a:srgbClr val="000000"/>
                </a:solidFill>
                <a:latin typeface="Consolas" panose="020B0609020204030204" pitchFamily="49" charset="0"/>
              </a:rPr>
              <a:t>),</a:t>
            </a:r>
          </a:p>
          <a:p>
            <a:pPr marL="457200" lvl="1" indent="0">
              <a:buFontTx/>
              <a:buNone/>
            </a:pPr>
            <a:r>
              <a:rPr lang="en-IN" altLang="en-US" sz="1800" dirty="0">
                <a:solidFill>
                  <a:srgbClr val="000000"/>
                </a:solidFill>
                <a:latin typeface="Consolas" panose="020B0609020204030204" pitchFamily="49" charset="0"/>
              </a:rPr>
              <a:t>         </a:t>
            </a:r>
            <a:r>
              <a:rPr lang="en-IN" altLang="en-US" sz="1800" b="1" dirty="0">
                <a:solidFill>
                  <a:srgbClr val="7F0055"/>
                </a:solidFill>
                <a:latin typeface="Consolas" panose="020B0609020204030204" pitchFamily="49" charset="0"/>
              </a:rPr>
              <a:t>new</a:t>
            </a:r>
            <a:r>
              <a:rPr lang="en-IN" altLang="en-US" sz="1800" b="1" dirty="0">
                <a:solidFill>
                  <a:srgbClr val="000000"/>
                </a:solidFill>
                <a:latin typeface="Consolas" panose="020B0609020204030204" pitchFamily="49" charset="0"/>
              </a:rPr>
              <a:t> </a:t>
            </a:r>
            <a:r>
              <a:rPr lang="en-IN" altLang="en-US" sz="1800" b="1" dirty="0" err="1">
                <a:solidFill>
                  <a:srgbClr val="000000"/>
                </a:solidFill>
                <a:latin typeface="Consolas" panose="020B0609020204030204" pitchFamily="49" charset="0"/>
              </a:rPr>
              <a:t>ExecutorPrintService</a:t>
            </a:r>
            <a:r>
              <a:rPr lang="en-IN" altLang="en-US" sz="1800" b="1" dirty="0">
                <a:solidFill>
                  <a:srgbClr val="000000"/>
                </a:solidFill>
                <a:latin typeface="Consolas" panose="020B0609020204030204" pitchFamily="49" charset="0"/>
              </a:rPr>
              <a:t>(</a:t>
            </a:r>
            <a:r>
              <a:rPr lang="en-IN" altLang="en-US" sz="1800" b="1" dirty="0">
                <a:solidFill>
                  <a:srgbClr val="2A00FF"/>
                </a:solidFill>
                <a:latin typeface="Consolas" panose="020B0609020204030204" pitchFamily="49" charset="0"/>
              </a:rPr>
              <a:t>"</a:t>
            </a:r>
            <a:r>
              <a:rPr lang="en-IN" altLang="en-US" sz="1800" b="1" dirty="0" err="1">
                <a:solidFill>
                  <a:srgbClr val="2A00FF"/>
                </a:solidFill>
                <a:latin typeface="Consolas" panose="020B0609020204030204" pitchFamily="49" charset="0"/>
              </a:rPr>
              <a:t>Parantha</a:t>
            </a:r>
            <a:r>
              <a:rPr lang="en-IN" altLang="en-US" sz="1800" b="1" dirty="0">
                <a:solidFill>
                  <a:srgbClr val="2A00FF"/>
                </a:solidFill>
                <a:latin typeface="Consolas" panose="020B0609020204030204" pitchFamily="49" charset="0"/>
              </a:rPr>
              <a:t>"</a:t>
            </a:r>
            <a:r>
              <a:rPr lang="en-IN" altLang="en-US" sz="1800" b="1" dirty="0">
                <a:solidFill>
                  <a:srgbClr val="000000"/>
                </a:solidFill>
                <a:latin typeface="Consolas" panose="020B0609020204030204" pitchFamily="49" charset="0"/>
              </a:rPr>
              <a:t>,</a:t>
            </a:r>
            <a:r>
              <a:rPr lang="en-IN" altLang="en-US" sz="1800" b="1" dirty="0">
                <a:solidFill>
                  <a:srgbClr val="2A00FF"/>
                </a:solidFill>
                <a:latin typeface="Consolas" panose="020B0609020204030204" pitchFamily="49" charset="0"/>
              </a:rPr>
              <a:t>"achar"</a:t>
            </a:r>
            <a:r>
              <a:rPr lang="en-IN" altLang="en-US" sz="1800" b="1" dirty="0">
                <a:solidFill>
                  <a:srgbClr val="000000"/>
                </a:solidFill>
                <a:latin typeface="Consolas" panose="020B0609020204030204" pitchFamily="49" charset="0"/>
              </a:rPr>
              <a:t>),</a:t>
            </a:r>
          </a:p>
          <a:p>
            <a:pPr marL="457200" lvl="1" indent="0">
              <a:buFontTx/>
              <a:buNone/>
            </a:pPr>
            <a:r>
              <a:rPr lang="en-IN" altLang="en-US" sz="1800" dirty="0">
                <a:solidFill>
                  <a:srgbClr val="000000"/>
                </a:solidFill>
                <a:latin typeface="Consolas" panose="020B0609020204030204" pitchFamily="49" charset="0"/>
              </a:rPr>
              <a:t>         </a:t>
            </a:r>
            <a:r>
              <a:rPr lang="en-IN" altLang="en-US" sz="1800" b="1" dirty="0">
                <a:solidFill>
                  <a:srgbClr val="7F0055"/>
                </a:solidFill>
                <a:latin typeface="Consolas" panose="020B0609020204030204" pitchFamily="49" charset="0"/>
              </a:rPr>
              <a:t>new</a:t>
            </a:r>
            <a:r>
              <a:rPr lang="en-IN" altLang="en-US" sz="1800" b="1" dirty="0">
                <a:solidFill>
                  <a:srgbClr val="000000"/>
                </a:solidFill>
                <a:latin typeface="Consolas" panose="020B0609020204030204" pitchFamily="49" charset="0"/>
              </a:rPr>
              <a:t> </a:t>
            </a:r>
            <a:r>
              <a:rPr lang="en-IN" altLang="en-US" sz="1800" b="1" dirty="0" err="1">
                <a:solidFill>
                  <a:srgbClr val="000000"/>
                </a:solidFill>
                <a:latin typeface="Consolas" panose="020B0609020204030204" pitchFamily="49" charset="0"/>
              </a:rPr>
              <a:t>ExecutorPrintService</a:t>
            </a:r>
            <a:r>
              <a:rPr lang="en-IN" altLang="en-US" sz="1800" b="1" dirty="0">
                <a:solidFill>
                  <a:srgbClr val="000000"/>
                </a:solidFill>
                <a:latin typeface="Consolas" panose="020B0609020204030204" pitchFamily="49" charset="0"/>
              </a:rPr>
              <a:t>(</a:t>
            </a:r>
            <a:r>
              <a:rPr lang="en-IN" altLang="en-US" sz="1800" b="1" dirty="0">
                <a:solidFill>
                  <a:srgbClr val="2A00FF"/>
                </a:solidFill>
                <a:latin typeface="Consolas" panose="020B0609020204030204" pitchFamily="49" charset="0"/>
              </a:rPr>
              <a:t>"</a:t>
            </a:r>
            <a:r>
              <a:rPr lang="en-IN" altLang="en-US" sz="1800" b="1" dirty="0" err="1">
                <a:solidFill>
                  <a:srgbClr val="2A00FF"/>
                </a:solidFill>
                <a:latin typeface="Consolas" panose="020B0609020204030204" pitchFamily="49" charset="0"/>
              </a:rPr>
              <a:t>pizza"</a:t>
            </a:r>
            <a:r>
              <a:rPr lang="en-IN" altLang="en-US" sz="1800" b="1" dirty="0" err="1">
                <a:solidFill>
                  <a:srgbClr val="000000"/>
                </a:solidFill>
                <a:latin typeface="Consolas" panose="020B0609020204030204" pitchFamily="49" charset="0"/>
              </a:rPr>
              <a:t>,</a:t>
            </a:r>
            <a:r>
              <a:rPr lang="en-IN" altLang="en-US" sz="1800" b="1" dirty="0" err="1">
                <a:solidFill>
                  <a:srgbClr val="2A00FF"/>
                </a:solidFill>
                <a:latin typeface="Consolas" panose="020B0609020204030204" pitchFamily="49" charset="0"/>
              </a:rPr>
              <a:t>"coke</a:t>
            </a:r>
            <a:r>
              <a:rPr lang="en-IN" altLang="en-US" sz="1800" b="1" dirty="0">
                <a:solidFill>
                  <a:srgbClr val="2A00FF"/>
                </a:solidFill>
                <a:latin typeface="Consolas" panose="020B0609020204030204" pitchFamily="49" charset="0"/>
              </a:rPr>
              <a:t>"</a:t>
            </a:r>
            <a:r>
              <a:rPr lang="en-IN" altLang="en-US" sz="1800" b="1" dirty="0">
                <a:solidFill>
                  <a:srgbClr val="000000"/>
                </a:solidFill>
                <a:latin typeface="Consolas" panose="020B0609020204030204" pitchFamily="49" charset="0"/>
              </a:rPr>
              <a:t>)};</a:t>
            </a:r>
          </a:p>
          <a:p>
            <a:pPr marL="457200" lvl="1" indent="0">
              <a:buFontTx/>
              <a:buNone/>
            </a:pPr>
            <a:r>
              <a:rPr lang="en-IN" altLang="en-US" sz="1800" b="1" dirty="0">
                <a:solidFill>
                  <a:srgbClr val="7F0055"/>
                </a:solidFill>
                <a:latin typeface="Consolas" panose="020B0609020204030204" pitchFamily="49" charset="0"/>
              </a:rPr>
              <a:t>for</a:t>
            </a:r>
            <a:r>
              <a:rPr lang="en-IN" altLang="en-US" sz="1800" b="1" dirty="0">
                <a:solidFill>
                  <a:srgbClr val="000000"/>
                </a:solidFill>
                <a:latin typeface="Consolas" panose="020B0609020204030204" pitchFamily="49" charset="0"/>
              </a:rPr>
              <a:t>(</a:t>
            </a:r>
            <a:r>
              <a:rPr lang="en-IN" altLang="en-US" sz="1800" b="1" dirty="0">
                <a:solidFill>
                  <a:srgbClr val="7F0055"/>
                </a:solidFill>
                <a:latin typeface="Consolas" panose="020B0609020204030204" pitchFamily="49" charset="0"/>
              </a:rPr>
              <a:t>int</a:t>
            </a:r>
            <a:r>
              <a:rPr lang="en-IN" altLang="en-US" sz="1800" b="1" dirty="0">
                <a:solidFill>
                  <a:srgbClr val="000000"/>
                </a:solidFill>
                <a:latin typeface="Consolas" panose="020B0609020204030204" pitchFamily="49" charset="0"/>
              </a:rPr>
              <a:t> </a:t>
            </a:r>
            <a:r>
              <a:rPr lang="en-IN" altLang="en-US" sz="1800" b="1" dirty="0" err="1">
                <a:solidFill>
                  <a:srgbClr val="6A3E3E"/>
                </a:solidFill>
                <a:latin typeface="Consolas" panose="020B0609020204030204" pitchFamily="49" charset="0"/>
              </a:rPr>
              <a:t>i</a:t>
            </a:r>
            <a:r>
              <a:rPr lang="en-IN" altLang="en-US" sz="1800" b="1" dirty="0">
                <a:solidFill>
                  <a:srgbClr val="000000"/>
                </a:solidFill>
                <a:latin typeface="Consolas" panose="020B0609020204030204" pitchFamily="49" charset="0"/>
              </a:rPr>
              <a:t>=0;</a:t>
            </a:r>
            <a:r>
              <a:rPr lang="en-IN" altLang="en-US" sz="1800" b="1" dirty="0">
                <a:solidFill>
                  <a:srgbClr val="6A3E3E"/>
                </a:solidFill>
                <a:latin typeface="Consolas" panose="020B0609020204030204" pitchFamily="49" charset="0"/>
              </a:rPr>
              <a:t>i</a:t>
            </a:r>
            <a:r>
              <a:rPr lang="en-IN" altLang="en-US" sz="1800" b="1" dirty="0">
                <a:solidFill>
                  <a:srgbClr val="000000"/>
                </a:solidFill>
                <a:latin typeface="Consolas" panose="020B0609020204030204" pitchFamily="49" charset="0"/>
              </a:rPr>
              <a:t>&lt;</a:t>
            </a:r>
            <a:r>
              <a:rPr lang="en-IN" altLang="en-US" sz="1800" b="1" dirty="0" err="1">
                <a:solidFill>
                  <a:srgbClr val="6A3E3E"/>
                </a:solidFill>
                <a:latin typeface="Consolas" panose="020B0609020204030204" pitchFamily="49" charset="0"/>
              </a:rPr>
              <a:t>tasks</a:t>
            </a:r>
            <a:r>
              <a:rPr lang="en-IN" altLang="en-US" sz="1800" b="1" dirty="0" err="1">
                <a:solidFill>
                  <a:srgbClr val="000000"/>
                </a:solidFill>
                <a:latin typeface="Consolas" panose="020B0609020204030204" pitchFamily="49" charset="0"/>
              </a:rPr>
              <a:t>.</a:t>
            </a:r>
            <a:r>
              <a:rPr lang="en-IN" altLang="en-US" sz="1800" b="1" dirty="0" err="1">
                <a:solidFill>
                  <a:srgbClr val="0000C0"/>
                </a:solidFill>
                <a:latin typeface="Consolas" panose="020B0609020204030204" pitchFamily="49" charset="0"/>
              </a:rPr>
              <a:t>length</a:t>
            </a:r>
            <a:r>
              <a:rPr lang="en-IN" altLang="en-US" sz="1800" b="1" dirty="0" err="1">
                <a:solidFill>
                  <a:srgbClr val="000000"/>
                </a:solidFill>
                <a:latin typeface="Consolas" panose="020B0609020204030204" pitchFamily="49" charset="0"/>
              </a:rPr>
              <a:t>;</a:t>
            </a:r>
            <a:r>
              <a:rPr lang="en-IN" altLang="en-US" sz="1800" b="1" dirty="0" err="1">
                <a:solidFill>
                  <a:srgbClr val="6A3E3E"/>
                </a:solidFill>
                <a:latin typeface="Consolas" panose="020B0609020204030204" pitchFamily="49" charset="0"/>
              </a:rPr>
              <a:t>i</a:t>
            </a:r>
            <a:r>
              <a:rPr lang="en-IN" altLang="en-US" sz="1800" b="1" dirty="0">
                <a:solidFill>
                  <a:srgbClr val="000000"/>
                </a:solidFill>
                <a:latin typeface="Consolas" panose="020B0609020204030204" pitchFamily="49" charset="0"/>
              </a:rPr>
              <a:t>++) {</a:t>
            </a:r>
          </a:p>
          <a:p>
            <a:pPr marL="457200" lvl="1" indent="0">
              <a:buFontTx/>
              <a:buNone/>
            </a:pPr>
            <a:r>
              <a:rPr lang="en-IN" altLang="en-US" sz="1800" dirty="0" err="1">
                <a:solidFill>
                  <a:srgbClr val="6A3E3E"/>
                </a:solidFill>
                <a:latin typeface="Consolas" panose="020B0609020204030204" pitchFamily="49" charset="0"/>
              </a:rPr>
              <a:t>executor</a:t>
            </a:r>
            <a:r>
              <a:rPr lang="en-IN" altLang="en-US" sz="1800" dirty="0" err="1">
                <a:solidFill>
                  <a:srgbClr val="000000"/>
                </a:solidFill>
                <a:latin typeface="Consolas" panose="020B0609020204030204" pitchFamily="49" charset="0"/>
              </a:rPr>
              <a:t>.submit</a:t>
            </a:r>
            <a:r>
              <a:rPr lang="en-IN" altLang="en-US" sz="1800" dirty="0">
                <a:solidFill>
                  <a:srgbClr val="000000"/>
                </a:solidFill>
                <a:latin typeface="Consolas" panose="020B0609020204030204" pitchFamily="49" charset="0"/>
              </a:rPr>
              <a:t>(</a:t>
            </a:r>
            <a:r>
              <a:rPr lang="en-IN" altLang="en-US" sz="1800" dirty="0">
                <a:solidFill>
                  <a:srgbClr val="6A3E3E"/>
                </a:solidFill>
                <a:latin typeface="Consolas" panose="020B0609020204030204" pitchFamily="49" charset="0"/>
              </a:rPr>
              <a:t>tasks</a:t>
            </a:r>
            <a:r>
              <a:rPr lang="en-IN" altLang="en-US" sz="1800" dirty="0">
                <a:solidFill>
                  <a:srgbClr val="000000"/>
                </a:solidFill>
                <a:latin typeface="Consolas" panose="020B0609020204030204" pitchFamily="49" charset="0"/>
              </a:rPr>
              <a:t>[</a:t>
            </a:r>
            <a:r>
              <a:rPr lang="en-IN" altLang="en-US" sz="1800" dirty="0" err="1">
                <a:solidFill>
                  <a:srgbClr val="6A3E3E"/>
                </a:solidFill>
                <a:latin typeface="Consolas" panose="020B0609020204030204" pitchFamily="49" charset="0"/>
              </a:rPr>
              <a:t>i</a:t>
            </a:r>
            <a:r>
              <a:rPr lang="en-IN" altLang="en-US" sz="1800" dirty="0">
                <a:solidFill>
                  <a:srgbClr val="000000"/>
                </a:solidFill>
                <a:latin typeface="Consolas" panose="020B0609020204030204" pitchFamily="49" charset="0"/>
              </a:rPr>
              <a:t>]);</a:t>
            </a:r>
          </a:p>
          <a:p>
            <a:pPr marL="457200" lvl="1" indent="0">
              <a:buFontTx/>
              <a:buNone/>
            </a:pPr>
            <a:r>
              <a:rPr lang="en-IN" altLang="en-US" sz="1800" dirty="0">
                <a:solidFill>
                  <a:srgbClr val="000000"/>
                </a:solidFill>
                <a:latin typeface="Consolas" panose="020B0609020204030204" pitchFamily="49" charset="0"/>
              </a:rPr>
              <a:t>}</a:t>
            </a:r>
          </a:p>
          <a:p>
            <a:pPr marL="457200" lvl="1" indent="0">
              <a:buFontTx/>
              <a:buNone/>
            </a:pPr>
            <a:r>
              <a:rPr lang="en-IN" altLang="en-US" sz="1800" dirty="0" err="1">
                <a:solidFill>
                  <a:srgbClr val="6A3E3E"/>
                </a:solidFill>
                <a:latin typeface="Consolas" panose="020B0609020204030204" pitchFamily="49" charset="0"/>
              </a:rPr>
              <a:t>executor</a:t>
            </a:r>
            <a:r>
              <a:rPr lang="en-IN" altLang="en-US" sz="1800" dirty="0" err="1">
                <a:solidFill>
                  <a:srgbClr val="000000"/>
                </a:solidFill>
                <a:latin typeface="Consolas" panose="020B0609020204030204" pitchFamily="49" charset="0"/>
              </a:rPr>
              <a:t>.shutdown</a:t>
            </a:r>
            <a:r>
              <a:rPr lang="en-IN" altLang="en-US" sz="1800" dirty="0">
                <a:solidFill>
                  <a:srgbClr val="000000"/>
                </a:solidFill>
                <a:latin typeface="Consolas" panose="020B0609020204030204" pitchFamily="49" charset="0"/>
              </a:rPr>
              <a:t>();</a:t>
            </a:r>
          </a:p>
          <a:p>
            <a:pPr marL="457200" lvl="1" indent="0">
              <a:buFontTx/>
              <a:buNone/>
            </a:pPr>
            <a:r>
              <a:rPr lang="en-IN" altLang="en-US" sz="1800" dirty="0">
                <a:solidFill>
                  <a:srgbClr val="000000"/>
                </a:solidFill>
                <a:latin typeface="Consolas" panose="020B0609020204030204" pitchFamily="49" charset="0"/>
              </a:rPr>
              <a:t>}</a:t>
            </a:r>
            <a:endParaRPr lang="en-IN" altLang="en-US" sz="8000" dirty="0"/>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a:extLst>
              <a:ext uri="{FF2B5EF4-FFF2-40B4-BE49-F238E27FC236}">
                <a16:creationId xmlns:a16="http://schemas.microsoft.com/office/drawing/2014/main" id="{9080491B-A25E-7EDD-E181-24802CAA7EBF}"/>
              </a:ext>
            </a:extLst>
          </p:cNvPr>
          <p:cNvSpPr>
            <a:spLocks noGrp="1" noChangeArrowheads="1"/>
          </p:cNvSpPr>
          <p:nvPr>
            <p:ph type="title"/>
          </p:nvPr>
        </p:nvSpPr>
        <p:spPr/>
        <p:txBody>
          <a:bodyPr/>
          <a:lstStyle/>
          <a:p>
            <a:r>
              <a:rPr lang="en-US" altLang="en-US"/>
              <a:t>Size of the Fixed Thread Pool</a:t>
            </a:r>
            <a:endParaRPr lang="en-IN" altLang="en-US"/>
          </a:p>
        </p:txBody>
      </p:sp>
      <p:sp>
        <p:nvSpPr>
          <p:cNvPr id="74755" name="Content Placeholder 2">
            <a:extLst>
              <a:ext uri="{FF2B5EF4-FFF2-40B4-BE49-F238E27FC236}">
                <a16:creationId xmlns:a16="http://schemas.microsoft.com/office/drawing/2014/main" id="{5638D767-2FEE-31E8-CCFB-296775096015}"/>
              </a:ext>
            </a:extLst>
          </p:cNvPr>
          <p:cNvSpPr>
            <a:spLocks noGrp="1" noChangeArrowheads="1"/>
          </p:cNvSpPr>
          <p:nvPr>
            <p:ph idx="1"/>
          </p:nvPr>
        </p:nvSpPr>
        <p:spPr/>
        <p:txBody>
          <a:bodyPr/>
          <a:lstStyle/>
          <a:p>
            <a:r>
              <a:rPr lang="en-US" altLang="en-US" sz="1800"/>
              <a:t>Decided based on the use-case of the java program.</a:t>
            </a:r>
            <a:endParaRPr lang="en-US" altLang="en-US" sz="1800">
              <a:solidFill>
                <a:srgbClr val="030303"/>
              </a:solidFill>
            </a:endParaRPr>
          </a:p>
          <a:p>
            <a:r>
              <a:rPr lang="en-US" altLang="en-US" sz="1800">
                <a:solidFill>
                  <a:srgbClr val="030303"/>
                </a:solidFill>
              </a:rPr>
              <a:t>It also depends on number of CPU cores </a:t>
            </a:r>
          </a:p>
          <a:p>
            <a:endParaRPr lang="en-US" altLang="en-US" sz="1800">
              <a:solidFill>
                <a:srgbClr val="292929"/>
              </a:solidFill>
            </a:endParaRPr>
          </a:p>
          <a:p>
            <a:r>
              <a:rPr lang="en-US" altLang="en-US" sz="1800" b="1">
                <a:solidFill>
                  <a:srgbClr val="292929"/>
                </a:solidFill>
              </a:rPr>
              <a:t>CPU Bound</a:t>
            </a:r>
          </a:p>
          <a:p>
            <a:pPr lvl="1">
              <a:lnSpc>
                <a:spcPct val="150000"/>
              </a:lnSpc>
              <a:buFont typeface="Arial" panose="020B0604020202020204" pitchFamily="34" charset="0"/>
              <a:buChar char="•"/>
            </a:pPr>
            <a:r>
              <a:rPr lang="en-US" altLang="en-US" sz="1800">
                <a:solidFill>
                  <a:srgbClr val="292929"/>
                </a:solidFill>
              </a:rPr>
              <a:t>Tasks which involves mathematical calculations.</a:t>
            </a:r>
          </a:p>
          <a:p>
            <a:pPr lvl="1">
              <a:lnSpc>
                <a:spcPct val="150000"/>
              </a:lnSpc>
              <a:buFont typeface="Arial" panose="020B0604020202020204" pitchFamily="34" charset="0"/>
              <a:buChar char="•"/>
            </a:pPr>
            <a:r>
              <a:rPr lang="en-US" altLang="en-US" sz="1800">
                <a:solidFill>
                  <a:srgbClr val="030303"/>
                </a:solidFill>
              </a:rPr>
              <a:t>Ideal size is same as number of CPU cores. </a:t>
            </a:r>
          </a:p>
          <a:p>
            <a:endParaRPr lang="en-US" altLang="en-US" sz="1800">
              <a:solidFill>
                <a:srgbClr val="292929"/>
              </a:solidFill>
            </a:endParaRPr>
          </a:p>
          <a:p>
            <a:r>
              <a:rPr lang="en-US" altLang="en-US" sz="1800" b="1">
                <a:solidFill>
                  <a:srgbClr val="292929"/>
                </a:solidFill>
              </a:rPr>
              <a:t>IO Bound</a:t>
            </a:r>
          </a:p>
          <a:p>
            <a:pPr lvl="1">
              <a:lnSpc>
                <a:spcPct val="150000"/>
              </a:lnSpc>
              <a:buFont typeface="Arial" panose="020B0604020202020204" pitchFamily="34" charset="0"/>
              <a:buChar char="•"/>
            </a:pPr>
            <a:r>
              <a:rPr lang="en-US" altLang="en-US" sz="1800">
                <a:solidFill>
                  <a:srgbClr val="292929"/>
                </a:solidFill>
              </a:rPr>
              <a:t>Tasks which involve communication to other application </a:t>
            </a:r>
            <a:r>
              <a:rPr lang="en-US" altLang="en-US" sz="1800" b="1">
                <a:solidFill>
                  <a:srgbClr val="292929"/>
                </a:solidFill>
              </a:rPr>
              <a:t>through network</a:t>
            </a:r>
            <a:r>
              <a:rPr lang="en-US" altLang="en-US" sz="1800">
                <a:solidFill>
                  <a:srgbClr val="292929"/>
                </a:solidFill>
              </a:rPr>
              <a:t> </a:t>
            </a:r>
            <a:r>
              <a:rPr lang="en-US" altLang="en-US" sz="1800" b="1">
                <a:solidFill>
                  <a:srgbClr val="292929"/>
                </a:solidFill>
              </a:rPr>
              <a:t>calls</a:t>
            </a:r>
            <a:r>
              <a:rPr lang="en-US" altLang="en-US" sz="1800">
                <a:solidFill>
                  <a:srgbClr val="292929"/>
                </a:solidFill>
              </a:rPr>
              <a:t> like database, web services</a:t>
            </a:r>
          </a:p>
          <a:p>
            <a:pPr lvl="1">
              <a:lnSpc>
                <a:spcPct val="150000"/>
              </a:lnSpc>
              <a:buFont typeface="Arial" panose="020B0604020202020204" pitchFamily="34" charset="0"/>
              <a:buChar char="•"/>
            </a:pPr>
            <a:r>
              <a:rPr lang="en-US" altLang="en-US" sz="1800">
                <a:solidFill>
                  <a:srgbClr val="030303"/>
                </a:solidFill>
              </a:rPr>
              <a:t>Ideal size depends on the wait time of the IO task.</a:t>
            </a:r>
          </a:p>
          <a:p>
            <a:pPr lvl="1">
              <a:lnSpc>
                <a:spcPct val="150000"/>
              </a:lnSpc>
              <a:buFont typeface="Arial" panose="020B0604020202020204" pitchFamily="34" charset="0"/>
              <a:buChar char="•"/>
            </a:pPr>
            <a:r>
              <a:rPr lang="en-US" altLang="en-US" sz="1800">
                <a:solidFill>
                  <a:srgbClr val="030303"/>
                </a:solidFill>
              </a:rPr>
              <a:t>More number of threads can be used to ensure maximum CPU utilization. </a:t>
            </a:r>
            <a:br>
              <a:rPr lang="en-US" altLang="en-US" sz="1800"/>
            </a:br>
            <a:endParaRPr lang="en-US" altLang="en-US" sz="1800">
              <a:solidFill>
                <a:srgbClr val="292929"/>
              </a:solidFill>
            </a:endParaRPr>
          </a:p>
          <a:p>
            <a:endParaRPr lang="en-US" altLang="en-US" sz="1800">
              <a:solidFill>
                <a:srgbClr val="292929"/>
              </a:solidFill>
            </a:endParaRPr>
          </a:p>
          <a:p>
            <a:endParaRPr lang="en-IN" altLang="en-US" sz="1800"/>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1AC02D2A-84AD-7535-FCC6-169837A856E0}"/>
              </a:ext>
            </a:extLst>
          </p:cNvPr>
          <p:cNvSpPr>
            <a:spLocks noGrp="1" noChangeArrowheads="1"/>
          </p:cNvSpPr>
          <p:nvPr>
            <p:ph type="title"/>
          </p:nvPr>
        </p:nvSpPr>
        <p:spPr>
          <a:xfrm>
            <a:off x="457200" y="274638"/>
            <a:ext cx="8229600" cy="487362"/>
          </a:xfrm>
        </p:spPr>
        <p:txBody>
          <a:bodyPr/>
          <a:lstStyle/>
          <a:p>
            <a:pPr eaLnBrk="1" hangingPunct="1"/>
            <a:r>
              <a:rPr lang="en-US" altLang="en-US" sz="2000"/>
              <a:t>Making a Thread</a:t>
            </a:r>
          </a:p>
        </p:txBody>
      </p:sp>
      <p:sp>
        <p:nvSpPr>
          <p:cNvPr id="10243" name="Rectangle 3">
            <a:extLst>
              <a:ext uri="{FF2B5EF4-FFF2-40B4-BE49-F238E27FC236}">
                <a16:creationId xmlns:a16="http://schemas.microsoft.com/office/drawing/2014/main" id="{C8B4629D-0C98-FF9C-86E0-516D40EE69DF}"/>
              </a:ext>
            </a:extLst>
          </p:cNvPr>
          <p:cNvSpPr>
            <a:spLocks noGrp="1" noChangeArrowheads="1"/>
          </p:cNvSpPr>
          <p:nvPr>
            <p:ph idx="1"/>
          </p:nvPr>
        </p:nvSpPr>
        <p:spPr/>
        <p:txBody>
          <a:bodyPr/>
          <a:lstStyle/>
          <a:p>
            <a:pPr eaLnBrk="1" hangingPunct="1"/>
            <a:r>
              <a:rPr lang="en-US" altLang="en-US" sz="1800"/>
              <a:t>A thread  begins as an instance of java.lang.Thread.  </a:t>
            </a:r>
          </a:p>
          <a:p>
            <a:pPr lvl="1" eaLnBrk="1" hangingPunct="1"/>
            <a:endParaRPr lang="en-US" altLang="en-US" sz="1800"/>
          </a:p>
          <a:p>
            <a:pPr eaLnBrk="1" hangingPunct="1"/>
            <a:r>
              <a:rPr lang="en-US" altLang="en-US" sz="2000">
                <a:solidFill>
                  <a:srgbClr val="FF0000"/>
                </a:solidFill>
              </a:rPr>
              <a:t>public void run() </a:t>
            </a:r>
          </a:p>
          <a:p>
            <a:pPr lvl="1" eaLnBrk="1" hangingPunct="1"/>
            <a:r>
              <a:rPr lang="en-US" altLang="en-US" sz="2000"/>
              <a:t>Has the Code that needs to be run in a  separate thread </a:t>
            </a:r>
          </a:p>
          <a:p>
            <a:pPr lvl="1" eaLnBrk="1" hangingPunct="1"/>
            <a:endParaRPr lang="en-US" altLang="en-US" sz="2000"/>
          </a:p>
          <a:p>
            <a:pPr lvl="1" eaLnBrk="1" hangingPunct="1"/>
            <a:r>
              <a:rPr lang="en-US" altLang="en-US" sz="2000"/>
              <a:t>It  can call other methods, </a:t>
            </a:r>
          </a:p>
          <a:p>
            <a:pPr lvl="1" eaLnBrk="1" hangingPunct="1"/>
            <a:endParaRPr lang="en-US" altLang="en-US" sz="2000"/>
          </a:p>
          <a:p>
            <a:pPr lvl="1" eaLnBrk="1" hangingPunct="1"/>
            <a:r>
              <a:rPr lang="en-US" altLang="en-US" sz="2000"/>
              <a:t>The thread of execution begins with the call to this method</a:t>
            </a:r>
          </a:p>
          <a:p>
            <a:pPr eaLnBrk="1" hangingPunct="1"/>
            <a:endParaRPr lang="en-US" altLang="en-US" sz="18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a:extLst>
              <a:ext uri="{FF2B5EF4-FFF2-40B4-BE49-F238E27FC236}">
                <a16:creationId xmlns:a16="http://schemas.microsoft.com/office/drawing/2014/main" id="{E919B2BF-C6CF-1CBF-BB01-23A3D5C2C644}"/>
              </a:ext>
            </a:extLst>
          </p:cNvPr>
          <p:cNvSpPr>
            <a:spLocks noGrp="1" noChangeArrowheads="1"/>
          </p:cNvSpPr>
          <p:nvPr>
            <p:ph type="title"/>
          </p:nvPr>
        </p:nvSpPr>
        <p:spPr/>
        <p:txBody>
          <a:bodyPr/>
          <a:lstStyle/>
          <a:p>
            <a:r>
              <a:rPr lang="en-US" altLang="en-US"/>
              <a:t>SingleThreadExecutor  vs  FixedThreadPool</a:t>
            </a:r>
          </a:p>
        </p:txBody>
      </p:sp>
      <p:sp>
        <p:nvSpPr>
          <p:cNvPr id="3" name="Content Placeholder 2">
            <a:extLst>
              <a:ext uri="{FF2B5EF4-FFF2-40B4-BE49-F238E27FC236}">
                <a16:creationId xmlns:a16="http://schemas.microsoft.com/office/drawing/2014/main" id="{7CA07B0C-836C-7285-FA79-0ED24FBE01B9}"/>
              </a:ext>
            </a:extLst>
          </p:cNvPr>
          <p:cNvSpPr>
            <a:spLocks noGrp="1"/>
          </p:cNvSpPr>
          <p:nvPr>
            <p:ph idx="1"/>
          </p:nvPr>
        </p:nvSpPr>
        <p:spPr/>
        <p:txBody>
          <a:bodyPr/>
          <a:lstStyle/>
          <a:p>
            <a:pPr>
              <a:defRPr/>
            </a:pPr>
            <a:r>
              <a:rPr lang="en-US" sz="2000" b="1" dirty="0"/>
              <a:t>Similarity</a:t>
            </a:r>
          </a:p>
          <a:p>
            <a:pPr lvl="1">
              <a:defRPr/>
            </a:pPr>
            <a:r>
              <a:rPr lang="en-US" sz="2000" dirty="0">
                <a:ea typeface="+mn-ea"/>
                <a:cs typeface="+mn-cs"/>
              </a:rPr>
              <a:t>Returns </a:t>
            </a:r>
            <a:r>
              <a:rPr lang="en-US" sz="2000" dirty="0" err="1">
                <a:ea typeface="+mn-ea"/>
                <a:cs typeface="+mn-cs"/>
              </a:rPr>
              <a:t>ExecutorService</a:t>
            </a:r>
            <a:r>
              <a:rPr lang="en-US" sz="2000" dirty="0">
                <a:ea typeface="+mn-ea"/>
                <a:cs typeface="+mn-cs"/>
              </a:rPr>
              <a:t> </a:t>
            </a:r>
          </a:p>
          <a:p>
            <a:pPr lvl="1">
              <a:defRPr/>
            </a:pPr>
            <a:r>
              <a:rPr lang="en-US" sz="2000" dirty="0">
                <a:ea typeface="+mn-ea"/>
                <a:cs typeface="+mn-cs"/>
              </a:rPr>
              <a:t>If thread terminates, new thread will be created. </a:t>
            </a:r>
            <a:br>
              <a:rPr lang="en-US" sz="2000" dirty="0">
                <a:ea typeface="+mn-ea"/>
                <a:cs typeface="+mn-cs"/>
              </a:rPr>
            </a:br>
            <a:endParaRPr lang="en-US" sz="2000" dirty="0">
              <a:ea typeface="+mn-ea"/>
              <a:cs typeface="+mn-cs"/>
            </a:endParaRPr>
          </a:p>
          <a:p>
            <a:pPr>
              <a:defRPr/>
            </a:pPr>
            <a:r>
              <a:rPr lang="en-US" sz="2000" b="1" dirty="0"/>
              <a:t>Difference</a:t>
            </a:r>
          </a:p>
          <a:p>
            <a:pPr lvl="1">
              <a:lnSpc>
                <a:spcPct val="150000"/>
              </a:lnSpc>
              <a:defRPr/>
            </a:pPr>
            <a:r>
              <a:rPr lang="en-US" sz="2000" dirty="0" err="1">
                <a:ea typeface="+mn-ea"/>
                <a:cs typeface="+mn-cs"/>
              </a:rPr>
              <a:t>newSingleThreadExecutor</a:t>
            </a:r>
            <a:r>
              <a:rPr lang="en-US" sz="2000" dirty="0">
                <a:ea typeface="+mn-ea"/>
                <a:cs typeface="+mn-cs"/>
              </a:rPr>
              <a:t>()</a:t>
            </a:r>
          </a:p>
          <a:p>
            <a:pPr lvl="2">
              <a:lnSpc>
                <a:spcPct val="150000"/>
              </a:lnSpc>
              <a:defRPr/>
            </a:pPr>
            <a:r>
              <a:rPr lang="en-US" sz="1800" dirty="0">
                <a:ea typeface="+mn-ea"/>
                <a:cs typeface="+mn-cs"/>
              </a:rPr>
              <a:t>can never increase its thread pool size more than one. </a:t>
            </a:r>
          </a:p>
          <a:p>
            <a:pPr lvl="1">
              <a:lnSpc>
                <a:spcPct val="150000"/>
              </a:lnSpc>
              <a:defRPr/>
            </a:pPr>
            <a:r>
              <a:rPr lang="en-US" sz="2000" dirty="0" err="1">
                <a:ea typeface="+mn-ea"/>
                <a:cs typeface="+mn-cs"/>
              </a:rPr>
              <a:t>newFixedThreadPool</a:t>
            </a:r>
            <a:r>
              <a:rPr lang="en-US" sz="2000" dirty="0">
                <a:ea typeface="+mn-ea"/>
                <a:cs typeface="+mn-cs"/>
              </a:rPr>
              <a:t>(1)</a:t>
            </a:r>
          </a:p>
          <a:p>
            <a:pPr lvl="2">
              <a:lnSpc>
                <a:spcPct val="150000"/>
              </a:lnSpc>
              <a:defRPr/>
            </a:pPr>
            <a:r>
              <a:rPr lang="en-US" sz="1800" dirty="0"/>
              <a:t>(1) stands for  the number of threads in the pool</a:t>
            </a:r>
          </a:p>
          <a:p>
            <a:pPr lvl="2">
              <a:lnSpc>
                <a:spcPct val="150000"/>
              </a:lnSpc>
              <a:defRPr/>
            </a:pPr>
            <a:r>
              <a:rPr lang="en-US" sz="1800" dirty="0">
                <a:ea typeface="+mn-ea"/>
                <a:cs typeface="+mn-cs"/>
              </a:rPr>
              <a:t> can increase its thread pool size more than one at run time </a:t>
            </a:r>
          </a:p>
          <a:p>
            <a:pPr lvl="1">
              <a:lnSpc>
                <a:spcPct val="150000"/>
              </a:lnSpc>
              <a:defRPr/>
            </a:pPr>
            <a:r>
              <a:rPr lang="en-US" sz="2000" dirty="0">
                <a:ea typeface="+mn-ea"/>
                <a:cs typeface="+mn-cs"/>
              </a:rPr>
              <a:t>Done by </a:t>
            </a:r>
            <a:r>
              <a:rPr lang="en-US" sz="2000" dirty="0" err="1">
                <a:ea typeface="+mn-ea"/>
                <a:cs typeface="+mn-cs"/>
              </a:rPr>
              <a:t>setCorePoolSize</a:t>
            </a:r>
            <a:r>
              <a:rPr lang="en-US" sz="2000" dirty="0">
                <a:ea typeface="+mn-ea"/>
                <a:cs typeface="+mn-cs"/>
              </a:rPr>
              <a:t>() of the class </a:t>
            </a:r>
            <a:r>
              <a:rPr lang="en-US" sz="2000" b="1" dirty="0" err="1">
                <a:ea typeface="+mn-ea"/>
                <a:cs typeface="+mn-cs"/>
              </a:rPr>
              <a:t>ThreadPoolExecutor</a:t>
            </a:r>
            <a:r>
              <a:rPr lang="en-US" sz="2000" dirty="0">
                <a:ea typeface="+mn-ea"/>
                <a:cs typeface="+mn-cs"/>
              </a:rPr>
              <a:t>.</a:t>
            </a:r>
          </a:p>
          <a:p>
            <a:pPr>
              <a:buFontTx/>
              <a:buNone/>
              <a:defRPr/>
            </a:pPr>
            <a:br>
              <a:rPr lang="en-US" dirty="0"/>
            </a:b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a:extLst>
              <a:ext uri="{FF2B5EF4-FFF2-40B4-BE49-F238E27FC236}">
                <a16:creationId xmlns:a16="http://schemas.microsoft.com/office/drawing/2014/main" id="{7EF23F85-BC52-EC73-C782-FF59F9BAA730}"/>
              </a:ext>
            </a:extLst>
          </p:cNvPr>
          <p:cNvSpPr>
            <a:spLocks noGrp="1" noChangeArrowheads="1"/>
          </p:cNvSpPr>
          <p:nvPr>
            <p:ph type="title"/>
          </p:nvPr>
        </p:nvSpPr>
        <p:spPr/>
        <p:txBody>
          <a:bodyPr/>
          <a:lstStyle/>
          <a:p>
            <a:r>
              <a:rPr lang="en-US" altLang="en-US"/>
              <a:t>Difference between execute and submit</a:t>
            </a:r>
          </a:p>
        </p:txBody>
      </p:sp>
      <p:sp>
        <p:nvSpPr>
          <p:cNvPr id="3" name="Content Placeholder 2">
            <a:extLst>
              <a:ext uri="{FF2B5EF4-FFF2-40B4-BE49-F238E27FC236}">
                <a16:creationId xmlns:a16="http://schemas.microsoft.com/office/drawing/2014/main" id="{AE592E89-0BD8-FDD6-6B1F-50721EF4AE09}"/>
              </a:ext>
            </a:extLst>
          </p:cNvPr>
          <p:cNvSpPr>
            <a:spLocks noGrp="1"/>
          </p:cNvSpPr>
          <p:nvPr>
            <p:ph idx="1"/>
          </p:nvPr>
        </p:nvSpPr>
        <p:spPr/>
        <p:txBody>
          <a:bodyPr/>
          <a:lstStyle/>
          <a:p>
            <a:pPr>
              <a:lnSpc>
                <a:spcPct val="150000"/>
              </a:lnSpc>
              <a:defRPr/>
            </a:pPr>
            <a:r>
              <a:rPr lang="en-US" sz="1600" dirty="0"/>
              <a:t> execute </a:t>
            </a:r>
          </a:p>
          <a:p>
            <a:pPr lvl="1">
              <a:lnSpc>
                <a:spcPct val="150000"/>
              </a:lnSpc>
              <a:defRPr/>
            </a:pPr>
            <a:r>
              <a:rPr lang="en-US" sz="1600" dirty="0">
                <a:ea typeface="+mn-ea"/>
                <a:cs typeface="+mn-cs"/>
              </a:rPr>
              <a:t>Starts the task</a:t>
            </a:r>
          </a:p>
          <a:p>
            <a:pPr lvl="1">
              <a:lnSpc>
                <a:spcPct val="150000"/>
              </a:lnSpc>
              <a:defRPr/>
            </a:pPr>
            <a:r>
              <a:rPr lang="en-US" sz="1600" dirty="0"/>
              <a:t>Used for fire and forget calls</a:t>
            </a:r>
          </a:p>
          <a:p>
            <a:pPr lvl="1">
              <a:lnSpc>
                <a:spcPct val="150000"/>
              </a:lnSpc>
              <a:defRPr/>
            </a:pPr>
            <a:r>
              <a:rPr lang="en-US" sz="1600" dirty="0"/>
              <a:t>Throws un-handled Exception.</a:t>
            </a:r>
          </a:p>
          <a:p>
            <a:pPr marL="342900" lvl="2" indent="-342900">
              <a:lnSpc>
                <a:spcPct val="150000"/>
              </a:lnSpc>
              <a:defRPr/>
            </a:pPr>
            <a:r>
              <a:rPr lang="en-US" sz="1600" dirty="0">
                <a:ea typeface="+mn-ea"/>
                <a:cs typeface="+mn-cs"/>
              </a:rPr>
              <a:t>submit </a:t>
            </a:r>
          </a:p>
          <a:p>
            <a:pPr lvl="1">
              <a:lnSpc>
                <a:spcPct val="150000"/>
              </a:lnSpc>
              <a:defRPr/>
            </a:pPr>
            <a:r>
              <a:rPr lang="en-US" sz="1600" dirty="0">
                <a:ea typeface="+mn-ea"/>
                <a:cs typeface="+mn-cs"/>
              </a:rPr>
              <a:t>returns a Future object to manage the task. </a:t>
            </a:r>
          </a:p>
          <a:p>
            <a:pPr lvl="1">
              <a:lnSpc>
                <a:spcPct val="150000"/>
              </a:lnSpc>
              <a:defRPr/>
            </a:pPr>
            <a:r>
              <a:rPr lang="en-US" sz="1600" dirty="0">
                <a:ea typeface="+mn-ea"/>
                <a:cs typeface="+mn-cs"/>
              </a:rPr>
              <a:t>Can be Used to submit a Callable </a:t>
            </a:r>
          </a:p>
          <a:p>
            <a:pPr lvl="1">
              <a:lnSpc>
                <a:spcPct val="150000"/>
              </a:lnSpc>
              <a:defRPr/>
            </a:pPr>
            <a:r>
              <a:rPr lang="en-US" sz="1600" dirty="0">
                <a:ea typeface="+mn-ea"/>
                <a:cs typeface="+mn-cs"/>
              </a:rPr>
              <a:t>Callable can return  a value </a:t>
            </a:r>
          </a:p>
          <a:p>
            <a:pPr lvl="1">
              <a:lnSpc>
                <a:spcPct val="150000"/>
              </a:lnSpc>
              <a:defRPr/>
            </a:pPr>
            <a:r>
              <a:rPr lang="en-US" sz="1600" dirty="0">
                <a:ea typeface="+mn-ea"/>
                <a:cs typeface="+mn-cs"/>
              </a:rPr>
              <a:t>Hides un-handled Exception in framework itself.</a:t>
            </a:r>
          </a:p>
          <a:p>
            <a:pPr lvl="1">
              <a:lnSpc>
                <a:spcPct val="150000"/>
              </a:lnSpc>
              <a:defRPr/>
            </a:pPr>
            <a:r>
              <a:rPr lang="en-US" sz="1600" dirty="0"/>
              <a:t>Can Wait for the Callable task to finish executing</a:t>
            </a:r>
          </a:p>
          <a:p>
            <a:pPr lvl="1">
              <a:lnSpc>
                <a:spcPct val="150000"/>
              </a:lnSpc>
              <a:defRPr/>
            </a:pPr>
            <a:r>
              <a:rPr lang="en-US" sz="1600" dirty="0"/>
              <a:t>Can get the return value on completion , with get.</a:t>
            </a:r>
          </a:p>
          <a:p>
            <a:pPr lvl="1">
              <a:lnSpc>
                <a:spcPct val="150000"/>
              </a:lnSpc>
              <a:defRPr/>
            </a:pPr>
            <a:endParaRPr lang="en-US" dirty="0">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FCE44B-F752-4311-543C-7DA71FA1220B}"/>
              </a:ext>
            </a:extLst>
          </p:cNvPr>
          <p:cNvSpPr>
            <a:spLocks noGrp="1"/>
          </p:cNvSpPr>
          <p:nvPr>
            <p:ph type="title"/>
          </p:nvPr>
        </p:nvSpPr>
        <p:spPr/>
        <p:txBody>
          <a:bodyPr/>
          <a:lstStyle/>
          <a:p>
            <a:pPr>
              <a:defRPr/>
            </a:pPr>
            <a:r>
              <a:rPr lang="en-US" dirty="0"/>
              <a:t>callable</a:t>
            </a:r>
          </a:p>
        </p:txBody>
      </p:sp>
      <p:sp>
        <p:nvSpPr>
          <p:cNvPr id="77827" name="Text Placeholder 4">
            <a:extLst>
              <a:ext uri="{FF2B5EF4-FFF2-40B4-BE49-F238E27FC236}">
                <a16:creationId xmlns:a16="http://schemas.microsoft.com/office/drawing/2014/main" id="{754295D3-8B61-4F2F-5C72-4AE0AD5D1CEE}"/>
              </a:ext>
            </a:extLst>
          </p:cNvPr>
          <p:cNvSpPr>
            <a:spLocks noGrp="1" noChangeArrowheads="1"/>
          </p:cNvSpPr>
          <p:nvPr>
            <p:ph type="body" idx="1"/>
          </p:nvPr>
        </p:nvSpPr>
        <p:spPr/>
        <p:txBody>
          <a:bodyPr/>
          <a:lstStyle/>
          <a:p>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a:extLst>
              <a:ext uri="{FF2B5EF4-FFF2-40B4-BE49-F238E27FC236}">
                <a16:creationId xmlns:a16="http://schemas.microsoft.com/office/drawing/2014/main" id="{939DC23F-E3FF-82F6-8344-F40BF29A242F}"/>
              </a:ext>
            </a:extLst>
          </p:cNvPr>
          <p:cNvSpPr>
            <a:spLocks noGrp="1" noChangeArrowheads="1"/>
          </p:cNvSpPr>
          <p:nvPr>
            <p:ph type="title"/>
          </p:nvPr>
        </p:nvSpPr>
        <p:spPr/>
        <p:txBody>
          <a:bodyPr/>
          <a:lstStyle/>
          <a:p>
            <a:br>
              <a:rPr lang="en-US" altLang="en-US" b="1">
                <a:solidFill>
                  <a:schemeClr val="tx1"/>
                </a:solidFill>
              </a:rPr>
            </a:br>
            <a:r>
              <a:rPr lang="en-US" altLang="en-US" b="1">
                <a:solidFill>
                  <a:schemeClr val="tx1"/>
                </a:solidFill>
              </a:rPr>
              <a:t>Callable</a:t>
            </a:r>
            <a:br>
              <a:rPr lang="en-US" altLang="en-US" b="1">
                <a:solidFill>
                  <a:schemeClr val="tx1"/>
                </a:solidFill>
              </a:rPr>
            </a:br>
            <a:endParaRPr lang="en-US" altLang="en-US"/>
          </a:p>
        </p:txBody>
      </p:sp>
      <p:sp>
        <p:nvSpPr>
          <p:cNvPr id="78851" name="Content Placeholder 2">
            <a:extLst>
              <a:ext uri="{FF2B5EF4-FFF2-40B4-BE49-F238E27FC236}">
                <a16:creationId xmlns:a16="http://schemas.microsoft.com/office/drawing/2014/main" id="{4C9609F2-67E1-F93E-FDA0-7ECBF54FE1C0}"/>
              </a:ext>
            </a:extLst>
          </p:cNvPr>
          <p:cNvSpPr>
            <a:spLocks noGrp="1" noChangeArrowheads="1"/>
          </p:cNvSpPr>
          <p:nvPr>
            <p:ph idx="1"/>
          </p:nvPr>
        </p:nvSpPr>
        <p:spPr/>
        <p:txBody>
          <a:bodyPr/>
          <a:lstStyle/>
          <a:p>
            <a:pPr>
              <a:lnSpc>
                <a:spcPct val="150000"/>
              </a:lnSpc>
            </a:pPr>
            <a:r>
              <a:rPr lang="en-US" altLang="en-US" sz="2000"/>
              <a:t>Similar to Runnable </a:t>
            </a:r>
          </a:p>
          <a:p>
            <a:r>
              <a:rPr lang="en-US" altLang="en-US" sz="2000"/>
              <a:t>Can be used with an  executor service for execution. </a:t>
            </a:r>
          </a:p>
          <a:p>
            <a:r>
              <a:rPr lang="en-US" altLang="en-US" sz="2000"/>
              <a:t>A functional Interface with one Method</a:t>
            </a:r>
          </a:p>
          <a:p>
            <a:endParaRPr lang="en-US" altLang="en-US" sz="2000" b="1"/>
          </a:p>
          <a:p>
            <a:endParaRPr lang="en-US" altLang="en-US" sz="2000" b="1"/>
          </a:p>
          <a:p>
            <a:pPr>
              <a:lnSpc>
                <a:spcPct val="150000"/>
              </a:lnSpc>
            </a:pPr>
            <a:r>
              <a:rPr lang="en-US" altLang="en-US" sz="2000" b="1"/>
              <a:t>call()</a:t>
            </a:r>
          </a:p>
          <a:p>
            <a:pPr lvl="1">
              <a:lnSpc>
                <a:spcPct val="150000"/>
              </a:lnSpc>
            </a:pPr>
            <a:r>
              <a:rPr lang="en-US" altLang="en-US" sz="2000"/>
              <a:t>Method contains the code that is executed by a thread.</a:t>
            </a:r>
          </a:p>
          <a:p>
            <a:pPr lvl="1">
              <a:lnSpc>
                <a:spcPct val="150000"/>
              </a:lnSpc>
            </a:pPr>
            <a:r>
              <a:rPr lang="en-US" altLang="en-US" sz="2000"/>
              <a:t>Can return a result and throws a checked exception.</a:t>
            </a:r>
          </a:p>
          <a:p>
            <a:pPr lvl="1">
              <a:lnSpc>
                <a:spcPct val="150000"/>
              </a:lnSpc>
            </a:pPr>
            <a:endParaRPr lang="en-US" altLang="en-US" sz="2000"/>
          </a:p>
          <a:p>
            <a:pPr lvl="1">
              <a:lnSpc>
                <a:spcPct val="150000"/>
              </a:lnSpc>
            </a:pPr>
            <a:endParaRPr lang="en-US" altLang="en-US" sz="2000"/>
          </a:p>
          <a:p>
            <a:pPr lvl="1">
              <a:lnSpc>
                <a:spcPct val="150000"/>
              </a:lnSpc>
            </a:pPr>
            <a:endParaRPr lang="en-US" altLang="en-US" sz="2000"/>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a:extLst>
              <a:ext uri="{FF2B5EF4-FFF2-40B4-BE49-F238E27FC236}">
                <a16:creationId xmlns:a16="http://schemas.microsoft.com/office/drawing/2014/main" id="{F47EE0BF-9B1E-DDFD-DC45-F95AD9A2263A}"/>
              </a:ext>
            </a:extLst>
          </p:cNvPr>
          <p:cNvSpPr>
            <a:spLocks noGrp="1" noChangeArrowheads="1"/>
          </p:cNvSpPr>
          <p:nvPr>
            <p:ph type="title"/>
          </p:nvPr>
        </p:nvSpPr>
        <p:spPr/>
        <p:txBody>
          <a:bodyPr/>
          <a:lstStyle/>
          <a:p>
            <a:r>
              <a:rPr lang="en-US" altLang="en-US"/>
              <a:t>Callable With Executor</a:t>
            </a:r>
          </a:p>
        </p:txBody>
      </p:sp>
      <p:sp>
        <p:nvSpPr>
          <p:cNvPr id="79875" name="Content Placeholder 2">
            <a:extLst>
              <a:ext uri="{FF2B5EF4-FFF2-40B4-BE49-F238E27FC236}">
                <a16:creationId xmlns:a16="http://schemas.microsoft.com/office/drawing/2014/main" id="{98DBF166-DE84-9982-6D28-5BA485A54F1A}"/>
              </a:ext>
            </a:extLst>
          </p:cNvPr>
          <p:cNvSpPr>
            <a:spLocks noGrp="1" noChangeArrowheads="1"/>
          </p:cNvSpPr>
          <p:nvPr>
            <p:ph idx="1"/>
          </p:nvPr>
        </p:nvSpPr>
        <p:spPr/>
        <p:txBody>
          <a:bodyPr/>
          <a:lstStyle/>
          <a:p>
            <a:r>
              <a:rPr lang="en-US" altLang="en-US" sz="2000" b="1"/>
              <a:t>submit()</a:t>
            </a:r>
          </a:p>
          <a:p>
            <a:pPr lvl="1"/>
            <a:r>
              <a:rPr lang="en-US" altLang="en-US" sz="2000"/>
              <a:t>submits the task for execution by a thread. </a:t>
            </a:r>
          </a:p>
          <a:p>
            <a:pPr lvl="1"/>
            <a:r>
              <a:rPr lang="en-US" altLang="en-US" sz="2000"/>
              <a:t>returns a java.util.concurrent.Future </a:t>
            </a:r>
          </a:p>
          <a:p>
            <a:pPr lvl="1"/>
            <a:endParaRPr lang="en-US" altLang="en-US" sz="2000"/>
          </a:p>
          <a:p>
            <a:r>
              <a:rPr lang="en-US" altLang="en-US" sz="2000" i="1"/>
              <a:t>A task submitted to the executor </a:t>
            </a:r>
          </a:p>
          <a:p>
            <a:pPr lvl="1"/>
            <a:r>
              <a:rPr lang="en-US" altLang="en-US" sz="2000"/>
              <a:t>Submitted task must implement Callable. </a:t>
            </a:r>
          </a:p>
          <a:p>
            <a:pPr lvl="1"/>
            <a:r>
              <a:rPr lang="en-US" altLang="en-US" sz="2000" i="1"/>
              <a:t>Whenever the task execution is completed, it is set to Future object by the executor.</a:t>
            </a:r>
          </a:p>
          <a:p>
            <a:pPr lvl="1"/>
            <a:endParaRPr lang="en-US" altLang="en-US" sz="2000"/>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a:extLst>
              <a:ext uri="{FF2B5EF4-FFF2-40B4-BE49-F238E27FC236}">
                <a16:creationId xmlns:a16="http://schemas.microsoft.com/office/drawing/2014/main" id="{04615531-1C09-F5CA-5B2D-87854764039E}"/>
              </a:ext>
            </a:extLst>
          </p:cNvPr>
          <p:cNvSpPr>
            <a:spLocks noGrp="1" noChangeArrowheads="1"/>
          </p:cNvSpPr>
          <p:nvPr>
            <p:ph type="title"/>
          </p:nvPr>
        </p:nvSpPr>
        <p:spPr/>
        <p:txBody>
          <a:bodyPr/>
          <a:lstStyle/>
          <a:p>
            <a:r>
              <a:rPr lang="en-US" altLang="en-US"/>
              <a:t>Future</a:t>
            </a:r>
            <a:endParaRPr lang="en-IN" altLang="en-US"/>
          </a:p>
        </p:txBody>
      </p:sp>
      <p:sp>
        <p:nvSpPr>
          <p:cNvPr id="3" name="Content Placeholder 2">
            <a:extLst>
              <a:ext uri="{FF2B5EF4-FFF2-40B4-BE49-F238E27FC236}">
                <a16:creationId xmlns:a16="http://schemas.microsoft.com/office/drawing/2014/main" id="{8F827620-65A9-7EC6-7037-72ACF312853C}"/>
              </a:ext>
            </a:extLst>
          </p:cNvPr>
          <p:cNvSpPr>
            <a:spLocks noGrp="1"/>
          </p:cNvSpPr>
          <p:nvPr>
            <p:ph idx="1"/>
          </p:nvPr>
        </p:nvSpPr>
        <p:spPr/>
        <p:txBody>
          <a:bodyPr/>
          <a:lstStyle/>
          <a:p>
            <a:pPr>
              <a:defRPr/>
            </a:pPr>
            <a:r>
              <a:rPr lang="en-US" sz="2000" b="1" dirty="0"/>
              <a:t>Future</a:t>
            </a:r>
          </a:p>
          <a:p>
            <a:pPr lvl="1">
              <a:lnSpc>
                <a:spcPct val="150000"/>
              </a:lnSpc>
              <a:defRPr/>
            </a:pPr>
            <a:r>
              <a:rPr lang="en-US" sz="2000" dirty="0"/>
              <a:t>Object returned by the executor. </a:t>
            </a:r>
          </a:p>
          <a:p>
            <a:pPr lvl="1">
              <a:lnSpc>
                <a:spcPct val="150000"/>
              </a:lnSpc>
              <a:defRPr/>
            </a:pPr>
            <a:r>
              <a:rPr lang="en-US" sz="2000" dirty="0"/>
              <a:t>The result of the task submitted for execution to an executor </a:t>
            </a:r>
          </a:p>
          <a:p>
            <a:pPr lvl="1">
              <a:lnSpc>
                <a:spcPct val="150000"/>
              </a:lnSpc>
              <a:defRPr/>
            </a:pPr>
            <a:r>
              <a:rPr lang="en-US" sz="2000" dirty="0"/>
              <a:t>Its like a promise made to the caller by the executor.</a:t>
            </a:r>
          </a:p>
          <a:p>
            <a:pPr lvl="1">
              <a:lnSpc>
                <a:spcPct val="150000"/>
              </a:lnSpc>
              <a:defRPr/>
            </a:pPr>
            <a:endParaRPr lang="en-US" sz="2000" dirty="0"/>
          </a:p>
          <a:p>
            <a:pPr marL="342900" lvl="1" indent="-342900">
              <a:buFontTx/>
              <a:buChar char="•"/>
              <a:defRPr/>
            </a:pPr>
            <a:r>
              <a:rPr lang="en-US" sz="2000" b="1" dirty="0" err="1">
                <a:ea typeface="+mn-ea"/>
                <a:cs typeface="+mn-cs"/>
              </a:rPr>
              <a:t>Future.isDone</a:t>
            </a:r>
            <a:endParaRPr lang="en-US" sz="2000" b="1" dirty="0">
              <a:ea typeface="+mn-ea"/>
              <a:cs typeface="+mn-cs"/>
            </a:endParaRPr>
          </a:p>
          <a:p>
            <a:pPr lvl="1">
              <a:defRPr/>
            </a:pPr>
            <a:endParaRPr lang="en-US" sz="2000" dirty="0">
              <a:ea typeface="+mn-ea"/>
              <a:cs typeface="+mn-cs"/>
            </a:endParaRPr>
          </a:p>
          <a:p>
            <a:pPr lvl="1">
              <a:defRPr/>
            </a:pPr>
            <a:r>
              <a:rPr lang="en-US" sz="2000" dirty="0">
                <a:ea typeface="+mn-ea"/>
                <a:cs typeface="+mn-cs"/>
              </a:rPr>
              <a:t>Returns a </a:t>
            </a:r>
            <a:r>
              <a:rPr lang="en-US" sz="2000" dirty="0" err="1">
                <a:ea typeface="+mn-ea"/>
                <a:cs typeface="+mn-cs"/>
              </a:rPr>
              <a:t>boolean</a:t>
            </a:r>
            <a:r>
              <a:rPr lang="en-US" sz="2000" dirty="0">
                <a:ea typeface="+mn-ea"/>
                <a:cs typeface="+mn-cs"/>
              </a:rPr>
              <a:t> value true  if the task completed.</a:t>
            </a:r>
          </a:p>
          <a:p>
            <a:pPr lvl="1">
              <a:lnSpc>
                <a:spcPct val="150000"/>
              </a:lnSpc>
              <a:defRPr/>
            </a:pPr>
            <a:endParaRPr lang="en-US" sz="2000" dirty="0"/>
          </a:p>
          <a:p>
            <a:pPr lvl="1">
              <a:lnSpc>
                <a:spcPct val="150000"/>
              </a:lnSpc>
              <a:defRPr/>
            </a:pPr>
            <a:endParaRPr lang="en-US" sz="2000" dirty="0"/>
          </a:p>
          <a:p>
            <a:pPr>
              <a:defRPr/>
            </a:pPr>
            <a:endParaRPr lang="en-US" sz="2000" dirty="0"/>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a:extLst>
              <a:ext uri="{FF2B5EF4-FFF2-40B4-BE49-F238E27FC236}">
                <a16:creationId xmlns:a16="http://schemas.microsoft.com/office/drawing/2014/main" id="{BC01AEA0-8198-C673-0128-9AFAAEB51847}"/>
              </a:ext>
            </a:extLst>
          </p:cNvPr>
          <p:cNvSpPr>
            <a:spLocks noGrp="1" noChangeArrowheads="1"/>
          </p:cNvSpPr>
          <p:nvPr>
            <p:ph type="title"/>
          </p:nvPr>
        </p:nvSpPr>
        <p:spPr/>
        <p:txBody>
          <a:bodyPr/>
          <a:lstStyle/>
          <a:p>
            <a:r>
              <a:rPr lang="en-US" altLang="en-US"/>
              <a:t>Future.get()</a:t>
            </a:r>
            <a:endParaRPr lang="en-IN" altLang="en-US"/>
          </a:p>
        </p:txBody>
      </p:sp>
      <p:sp>
        <p:nvSpPr>
          <p:cNvPr id="3" name="Content Placeholder 2">
            <a:extLst>
              <a:ext uri="{FF2B5EF4-FFF2-40B4-BE49-F238E27FC236}">
                <a16:creationId xmlns:a16="http://schemas.microsoft.com/office/drawing/2014/main" id="{08615FFE-E8A6-005F-8210-3DAFEE1240B5}"/>
              </a:ext>
            </a:extLst>
          </p:cNvPr>
          <p:cNvSpPr>
            <a:spLocks noGrp="1"/>
          </p:cNvSpPr>
          <p:nvPr>
            <p:ph idx="1"/>
          </p:nvPr>
        </p:nvSpPr>
        <p:spPr/>
        <p:txBody>
          <a:bodyPr/>
          <a:lstStyle/>
          <a:p>
            <a:pPr>
              <a:defRPr/>
            </a:pPr>
            <a:r>
              <a:rPr lang="en-US" sz="2000" b="1" dirty="0" err="1"/>
              <a:t>Future.get</a:t>
            </a:r>
            <a:r>
              <a:rPr lang="en-US" sz="2000" b="1" dirty="0"/>
              <a:t>() </a:t>
            </a:r>
          </a:p>
          <a:p>
            <a:pPr lvl="1">
              <a:defRPr/>
            </a:pPr>
            <a:endParaRPr lang="en-US" sz="400" b="1" dirty="0"/>
          </a:p>
          <a:p>
            <a:pPr lvl="1">
              <a:defRPr/>
            </a:pPr>
            <a:r>
              <a:rPr lang="en-US" sz="2000" dirty="0">
                <a:ea typeface="+mn-ea"/>
                <a:cs typeface="+mn-cs"/>
              </a:rPr>
              <a:t>Waits for the computation to complete, and then  retrieves its result.</a:t>
            </a:r>
          </a:p>
          <a:p>
            <a:pPr lvl="1">
              <a:defRPr/>
            </a:pPr>
            <a:r>
              <a:rPr lang="en-US" sz="2000" dirty="0"/>
              <a:t>This method is used to get the result of the submitted task when its completed</a:t>
            </a:r>
          </a:p>
          <a:p>
            <a:pPr>
              <a:defRPr/>
            </a:pPr>
            <a:endParaRPr lang="en-US" sz="1800" b="1" dirty="0"/>
          </a:p>
          <a:p>
            <a:pPr>
              <a:defRPr/>
            </a:pPr>
            <a:r>
              <a:rPr lang="en-US" sz="1800" b="1" dirty="0"/>
              <a:t>get(long timeout, </a:t>
            </a:r>
            <a:r>
              <a:rPr lang="en-US" sz="1800" b="1" dirty="0" err="1"/>
              <a:t>TimeUnit</a:t>
            </a:r>
            <a:r>
              <a:rPr lang="en-US" sz="1800" b="1" dirty="0"/>
              <a:t> unit)</a:t>
            </a:r>
          </a:p>
          <a:p>
            <a:pPr lvl="1">
              <a:lnSpc>
                <a:spcPct val="150000"/>
              </a:lnSpc>
              <a:defRPr/>
            </a:pPr>
            <a:r>
              <a:rPr lang="en-US" sz="2000" dirty="0"/>
              <a:t>Throws a </a:t>
            </a:r>
            <a:r>
              <a:rPr lang="en-US" sz="2000" dirty="0" err="1"/>
              <a:t>TimeoutException</a:t>
            </a:r>
            <a:r>
              <a:rPr lang="en-US" sz="2000" dirty="0"/>
              <a:t> if the result is not returned in the stipulated timeframe. </a:t>
            </a:r>
          </a:p>
          <a:p>
            <a:pPr lvl="1">
              <a:lnSpc>
                <a:spcPct val="150000"/>
              </a:lnSpc>
              <a:defRPr/>
            </a:pPr>
            <a:r>
              <a:rPr lang="en-US" sz="2000" dirty="0"/>
              <a:t>The caller can handle this exception and continue with the further execution of the program.</a:t>
            </a:r>
          </a:p>
          <a:p>
            <a:pPr lvl="1">
              <a:defRPr/>
            </a:pPr>
            <a:endParaRPr lang="en-US" sz="2000" dirty="0"/>
          </a:p>
          <a:p>
            <a:pPr lvl="1">
              <a:defRPr/>
            </a:pPr>
            <a:endParaRPr lang="en-US" sz="2000" i="1" dirty="0"/>
          </a:p>
          <a:p>
            <a:pPr>
              <a:defRPr/>
            </a:pPr>
            <a:endParaRPr lang="en-IN" dirty="0"/>
          </a:p>
          <a:p>
            <a:pPr>
              <a:defRPr/>
            </a:pP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a:extLst>
              <a:ext uri="{FF2B5EF4-FFF2-40B4-BE49-F238E27FC236}">
                <a16:creationId xmlns:a16="http://schemas.microsoft.com/office/drawing/2014/main" id="{BEC3847A-CA00-C1D1-5873-FB663B47FFEC}"/>
              </a:ext>
            </a:extLst>
          </p:cNvPr>
          <p:cNvSpPr>
            <a:spLocks noGrp="1" noChangeArrowheads="1"/>
          </p:cNvSpPr>
          <p:nvPr>
            <p:ph type="title"/>
          </p:nvPr>
        </p:nvSpPr>
        <p:spPr/>
        <p:txBody>
          <a:bodyPr/>
          <a:lstStyle/>
          <a:p>
            <a:br>
              <a:rPr lang="en-US" altLang="en-US" b="1">
                <a:solidFill>
                  <a:schemeClr val="tx1"/>
                </a:solidFill>
              </a:rPr>
            </a:br>
            <a:r>
              <a:rPr lang="en-US" altLang="en-US" b="1">
                <a:solidFill>
                  <a:schemeClr val="tx1"/>
                </a:solidFill>
              </a:rPr>
              <a:t>Cancelling a Future</a:t>
            </a:r>
            <a:br>
              <a:rPr lang="en-US" altLang="en-US" b="1">
                <a:solidFill>
                  <a:schemeClr val="tx1"/>
                </a:solidFill>
              </a:rPr>
            </a:br>
            <a:endParaRPr lang="en-US" altLang="en-US"/>
          </a:p>
        </p:txBody>
      </p:sp>
      <p:sp>
        <p:nvSpPr>
          <p:cNvPr id="82947" name="Content Placeholder 2">
            <a:extLst>
              <a:ext uri="{FF2B5EF4-FFF2-40B4-BE49-F238E27FC236}">
                <a16:creationId xmlns:a16="http://schemas.microsoft.com/office/drawing/2014/main" id="{65F0D893-9B30-030B-81A8-A8AC4732E339}"/>
              </a:ext>
            </a:extLst>
          </p:cNvPr>
          <p:cNvSpPr>
            <a:spLocks noGrp="1" noChangeArrowheads="1"/>
          </p:cNvSpPr>
          <p:nvPr>
            <p:ph idx="1"/>
          </p:nvPr>
        </p:nvSpPr>
        <p:spPr/>
        <p:txBody>
          <a:bodyPr/>
          <a:lstStyle/>
          <a:p>
            <a:r>
              <a:rPr lang="en-US" altLang="en-US" sz="2000" b="1"/>
              <a:t>Future.cancel(boolean mayInterruptIfRunning) </a:t>
            </a:r>
          </a:p>
          <a:p>
            <a:pPr lvl="1"/>
            <a:r>
              <a:rPr lang="en-US" altLang="en-US" sz="2000"/>
              <a:t>Used to cancel a future </a:t>
            </a:r>
          </a:p>
          <a:p>
            <a:pPr lvl="1"/>
            <a:r>
              <a:rPr lang="en-US" altLang="en-US" sz="2000"/>
              <a:t>returns true if it is cancelled successfully, otherwise, it returns false.</a:t>
            </a:r>
          </a:p>
          <a:p>
            <a:endParaRPr lang="en-US" altLang="en-US" sz="1800" b="1"/>
          </a:p>
          <a:p>
            <a:r>
              <a:rPr lang="en-US" altLang="en-US" sz="1800" b="1"/>
              <a:t> mayInterruptIfRunning. </a:t>
            </a:r>
          </a:p>
          <a:p>
            <a:pPr lvl="1"/>
            <a:r>
              <a:rPr lang="en-US" altLang="en-US" sz="2000"/>
              <a:t>True </a:t>
            </a:r>
          </a:p>
          <a:p>
            <a:pPr lvl="2"/>
            <a:r>
              <a:rPr lang="en-US" altLang="en-US" sz="1800"/>
              <a:t>the thread that is currently executing the task will be interrupted</a:t>
            </a:r>
          </a:p>
          <a:p>
            <a:pPr lvl="1"/>
            <a:r>
              <a:rPr lang="en-US" altLang="en-US" sz="2000"/>
              <a:t>False </a:t>
            </a:r>
          </a:p>
          <a:p>
            <a:pPr lvl="2"/>
            <a:r>
              <a:rPr lang="en-US" altLang="en-US" sz="1800"/>
              <a:t>in-progress tasks will be allowed to complete.</a:t>
            </a:r>
          </a:p>
          <a:p>
            <a:endParaRPr lang="en-US" altLang="en-US" sz="2000"/>
          </a:p>
          <a:p>
            <a:r>
              <a:rPr lang="en-US" altLang="en-US" sz="2000" b="1"/>
              <a:t>Future.isCancelled() </a:t>
            </a:r>
          </a:p>
          <a:p>
            <a:pPr lvl="1"/>
            <a:r>
              <a:rPr lang="en-US" altLang="en-US" sz="2000"/>
              <a:t>To check if a task is cancelled or not. </a:t>
            </a:r>
          </a:p>
          <a:p>
            <a:endParaRPr lang="en-IN" altLang="en-US"/>
          </a:p>
          <a:p>
            <a:pPr lvl="2"/>
            <a:endParaRPr lang="en-US" altLang="en-US" sz="1800"/>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a:extLst>
              <a:ext uri="{FF2B5EF4-FFF2-40B4-BE49-F238E27FC236}">
                <a16:creationId xmlns:a16="http://schemas.microsoft.com/office/drawing/2014/main" id="{6053D46C-E9B4-645F-BF0E-17D0F5AA3AF0}"/>
              </a:ext>
            </a:extLst>
          </p:cNvPr>
          <p:cNvSpPr>
            <a:spLocks noGrp="1" noChangeArrowheads="1"/>
          </p:cNvSpPr>
          <p:nvPr>
            <p:ph type="title"/>
          </p:nvPr>
        </p:nvSpPr>
        <p:spPr>
          <a:xfrm>
            <a:off x="457200" y="304800"/>
            <a:ext cx="8229600" cy="334963"/>
          </a:xfrm>
        </p:spPr>
        <p:txBody>
          <a:bodyPr/>
          <a:lstStyle/>
          <a:p>
            <a:r>
              <a:rPr lang="en-US" altLang="en-US"/>
              <a:t>Callable Example</a:t>
            </a:r>
            <a:endParaRPr lang="en-IN" altLang="en-US"/>
          </a:p>
        </p:txBody>
      </p:sp>
      <p:sp>
        <p:nvSpPr>
          <p:cNvPr id="83971" name="Content Placeholder 2">
            <a:extLst>
              <a:ext uri="{FF2B5EF4-FFF2-40B4-BE49-F238E27FC236}">
                <a16:creationId xmlns:a16="http://schemas.microsoft.com/office/drawing/2014/main" id="{3A7870F4-C95C-8C3D-965D-687F0E69CE7E}"/>
              </a:ext>
            </a:extLst>
          </p:cNvPr>
          <p:cNvSpPr>
            <a:spLocks noGrp="1" noChangeArrowheads="1"/>
          </p:cNvSpPr>
          <p:nvPr>
            <p:ph idx="1"/>
          </p:nvPr>
        </p:nvSpPr>
        <p:spPr/>
        <p:txBody>
          <a:bodyPr/>
          <a:lstStyle/>
          <a:p>
            <a:pPr marL="0" indent="0">
              <a:buFontTx/>
              <a:buNone/>
            </a:pPr>
            <a:r>
              <a:rPr lang="en-US" altLang="en-US" sz="2000"/>
              <a:t>public class Task implements Callable&lt;String&gt; {</a:t>
            </a:r>
          </a:p>
          <a:p>
            <a:pPr marL="0" indent="0">
              <a:buFontTx/>
              <a:buNone/>
            </a:pPr>
            <a:endParaRPr lang="en-US" altLang="en-US" sz="2000"/>
          </a:p>
          <a:p>
            <a:pPr marL="0" indent="0">
              <a:buFontTx/>
              <a:buNone/>
            </a:pPr>
            <a:r>
              <a:rPr lang="en-US" altLang="en-US" sz="2000"/>
              <a:t>    private String message;</a:t>
            </a:r>
          </a:p>
          <a:p>
            <a:pPr marL="0" indent="0">
              <a:buFontTx/>
              <a:buNone/>
            </a:pPr>
            <a:endParaRPr lang="en-US" altLang="en-US" sz="2000"/>
          </a:p>
          <a:p>
            <a:pPr marL="0" indent="0">
              <a:buFontTx/>
              <a:buNone/>
            </a:pPr>
            <a:r>
              <a:rPr lang="en-US" altLang="en-US" sz="2000"/>
              <a:t>    public Task(String message) {</a:t>
            </a:r>
          </a:p>
          <a:p>
            <a:pPr marL="0" indent="0">
              <a:buFontTx/>
              <a:buNone/>
            </a:pPr>
            <a:r>
              <a:rPr lang="en-US" altLang="en-US" sz="2000"/>
              <a:t>        this.message = message;</a:t>
            </a:r>
          </a:p>
          <a:p>
            <a:pPr marL="0" indent="0">
              <a:buFontTx/>
              <a:buNone/>
            </a:pPr>
            <a:r>
              <a:rPr lang="en-US" altLang="en-US" sz="2000"/>
              <a:t>    }</a:t>
            </a:r>
          </a:p>
          <a:p>
            <a:pPr marL="0" indent="0">
              <a:buFontTx/>
              <a:buNone/>
            </a:pPr>
            <a:endParaRPr lang="en-US" altLang="en-US" sz="2000"/>
          </a:p>
          <a:p>
            <a:pPr marL="0" indent="0">
              <a:buFontTx/>
              <a:buNone/>
            </a:pPr>
            <a:r>
              <a:rPr lang="en-US" altLang="en-US" sz="2000"/>
              <a:t>    @Override</a:t>
            </a:r>
          </a:p>
          <a:p>
            <a:pPr marL="0" indent="0">
              <a:buFontTx/>
              <a:buNone/>
            </a:pPr>
            <a:r>
              <a:rPr lang="en-US" altLang="en-US" sz="2000"/>
              <a:t>    public String call() throws Exception {</a:t>
            </a:r>
          </a:p>
          <a:p>
            <a:pPr marL="0" indent="0">
              <a:buFontTx/>
              <a:buNone/>
            </a:pPr>
            <a:r>
              <a:rPr lang="en-US" altLang="en-US" sz="2000"/>
              <a:t>        return "Hello " + message + "!";</a:t>
            </a:r>
          </a:p>
          <a:p>
            <a:pPr marL="0" indent="0">
              <a:buFontTx/>
              <a:buNone/>
            </a:pPr>
            <a:r>
              <a:rPr lang="en-US" altLang="en-US" sz="2000"/>
              <a:t>    }</a:t>
            </a:r>
          </a:p>
          <a:p>
            <a:pPr marL="0" indent="0">
              <a:buFontTx/>
              <a:buNone/>
            </a:pPr>
            <a:r>
              <a:rPr lang="en-US" altLang="en-US" sz="2000"/>
              <a:t>}</a:t>
            </a: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a:extLst>
              <a:ext uri="{FF2B5EF4-FFF2-40B4-BE49-F238E27FC236}">
                <a16:creationId xmlns:a16="http://schemas.microsoft.com/office/drawing/2014/main" id="{83E522A5-02BD-C307-69A9-A9A2E98FEE9F}"/>
              </a:ext>
            </a:extLst>
          </p:cNvPr>
          <p:cNvSpPr>
            <a:spLocks noGrp="1" noChangeArrowheads="1"/>
          </p:cNvSpPr>
          <p:nvPr>
            <p:ph type="title"/>
          </p:nvPr>
        </p:nvSpPr>
        <p:spPr/>
        <p:txBody>
          <a:bodyPr/>
          <a:lstStyle/>
          <a:p>
            <a:r>
              <a:rPr lang="en-US" altLang="en-US"/>
              <a:t>Callable Example</a:t>
            </a:r>
            <a:endParaRPr lang="en-IN" altLang="en-US"/>
          </a:p>
        </p:txBody>
      </p:sp>
      <p:sp>
        <p:nvSpPr>
          <p:cNvPr id="84995" name="Content Placeholder 2">
            <a:extLst>
              <a:ext uri="{FF2B5EF4-FFF2-40B4-BE49-F238E27FC236}">
                <a16:creationId xmlns:a16="http://schemas.microsoft.com/office/drawing/2014/main" id="{AB288F21-3A61-E423-4163-89368934F257}"/>
              </a:ext>
            </a:extLst>
          </p:cNvPr>
          <p:cNvSpPr>
            <a:spLocks noGrp="1" noChangeArrowheads="1"/>
          </p:cNvSpPr>
          <p:nvPr>
            <p:ph idx="1"/>
          </p:nvPr>
        </p:nvSpPr>
        <p:spPr>
          <a:xfrm>
            <a:off x="457200" y="914400"/>
            <a:ext cx="8229600" cy="5211763"/>
          </a:xfrm>
        </p:spPr>
        <p:txBody>
          <a:bodyPr/>
          <a:lstStyle/>
          <a:p>
            <a:pPr marL="0" indent="0">
              <a:buFontTx/>
              <a:buNone/>
            </a:pPr>
            <a:r>
              <a:rPr lang="en-US" altLang="en-US" sz="1600" dirty="0"/>
              <a:t>public class </a:t>
            </a:r>
            <a:r>
              <a:rPr lang="en-US" altLang="en-US" sz="1600" dirty="0" err="1"/>
              <a:t>ExecutorExample</a:t>
            </a:r>
            <a:r>
              <a:rPr lang="en-US" altLang="en-US" sz="1600" dirty="0"/>
              <a:t> {</a:t>
            </a:r>
          </a:p>
          <a:p>
            <a:pPr marL="0" indent="0">
              <a:buFontTx/>
              <a:buNone/>
            </a:pPr>
            <a:r>
              <a:rPr lang="en-US" altLang="en-US" sz="1600" dirty="0"/>
              <a:t>    public static void main(String[] </a:t>
            </a:r>
            <a:r>
              <a:rPr lang="en-US" altLang="en-US" sz="1600" dirty="0" err="1"/>
              <a:t>args</a:t>
            </a:r>
            <a:r>
              <a:rPr lang="en-US" altLang="en-US" sz="1600" dirty="0"/>
              <a:t>) {</a:t>
            </a:r>
          </a:p>
          <a:p>
            <a:pPr marL="0" indent="0">
              <a:buFontTx/>
              <a:buNone/>
            </a:pPr>
            <a:endParaRPr lang="en-US" altLang="en-US" sz="1600" dirty="0"/>
          </a:p>
          <a:p>
            <a:pPr marL="0" indent="0">
              <a:buFontTx/>
              <a:buNone/>
            </a:pPr>
            <a:r>
              <a:rPr lang="en-US" altLang="en-US" sz="1600" dirty="0"/>
              <a:t>        Task task = new Task("World");</a:t>
            </a:r>
          </a:p>
          <a:p>
            <a:pPr marL="0" indent="0">
              <a:buFontTx/>
              <a:buNone/>
            </a:pPr>
            <a:endParaRPr lang="en-US" altLang="en-US" sz="1600" dirty="0"/>
          </a:p>
          <a:p>
            <a:pPr marL="0" indent="0">
              <a:buFontTx/>
              <a:buNone/>
            </a:pPr>
            <a:r>
              <a:rPr lang="en-US" altLang="en-US" sz="1600" dirty="0"/>
              <a:t>        </a:t>
            </a:r>
            <a:r>
              <a:rPr lang="en-US" altLang="en-US" sz="1600" dirty="0" err="1"/>
              <a:t>ExecutorService</a:t>
            </a:r>
            <a:r>
              <a:rPr lang="en-US" altLang="en-US" sz="1600" dirty="0"/>
              <a:t> </a:t>
            </a:r>
            <a:r>
              <a:rPr lang="en-US" altLang="en-US" sz="1600" dirty="0" err="1"/>
              <a:t>executorService</a:t>
            </a:r>
            <a:r>
              <a:rPr lang="en-US" altLang="en-US" sz="1600" dirty="0"/>
              <a:t> = </a:t>
            </a:r>
            <a:r>
              <a:rPr lang="en-US" altLang="en-US" sz="1600" dirty="0" err="1"/>
              <a:t>Executors.newFixedThreadPool</a:t>
            </a:r>
            <a:r>
              <a:rPr lang="en-US" altLang="en-US" sz="1600" dirty="0"/>
              <a:t>(4);</a:t>
            </a:r>
          </a:p>
          <a:p>
            <a:pPr marL="0" indent="0">
              <a:buFontTx/>
              <a:buNone/>
            </a:pPr>
            <a:r>
              <a:rPr lang="en-US" altLang="en-US" sz="1600" dirty="0"/>
              <a:t>        Future&lt;String&gt; result = </a:t>
            </a:r>
            <a:r>
              <a:rPr lang="en-US" altLang="en-US" sz="1600" dirty="0" err="1"/>
              <a:t>executorService.submit</a:t>
            </a:r>
            <a:r>
              <a:rPr lang="en-US" altLang="en-US" sz="1600" dirty="0"/>
              <a:t>(task);</a:t>
            </a:r>
          </a:p>
          <a:p>
            <a:pPr marL="0" indent="0">
              <a:buFontTx/>
              <a:buNone/>
            </a:pPr>
            <a:endParaRPr lang="en-US" altLang="en-US" sz="1600" dirty="0"/>
          </a:p>
          <a:p>
            <a:pPr marL="0" indent="0">
              <a:buFontTx/>
              <a:buNone/>
            </a:pPr>
            <a:r>
              <a:rPr lang="en-US" altLang="en-US" sz="1600" dirty="0"/>
              <a:t>        try {</a:t>
            </a:r>
          </a:p>
          <a:p>
            <a:pPr marL="0" indent="0">
              <a:buFontTx/>
              <a:buNone/>
            </a:pPr>
            <a:r>
              <a:rPr lang="en-US" altLang="en-US" sz="1600" dirty="0"/>
              <a:t>            </a:t>
            </a:r>
            <a:r>
              <a:rPr lang="en-US" altLang="en-US" sz="1600" dirty="0" err="1"/>
              <a:t>System.out.println</a:t>
            </a:r>
            <a:r>
              <a:rPr lang="en-US" altLang="en-US" sz="1600" dirty="0"/>
              <a:t>(</a:t>
            </a:r>
            <a:r>
              <a:rPr lang="en-US" altLang="en-US" sz="1600" dirty="0" err="1"/>
              <a:t>result.get</a:t>
            </a:r>
            <a:r>
              <a:rPr lang="en-US" altLang="en-US" sz="1600" dirty="0"/>
              <a:t>());</a:t>
            </a:r>
          </a:p>
          <a:p>
            <a:pPr marL="0" indent="0">
              <a:buFontTx/>
              <a:buNone/>
            </a:pPr>
            <a:r>
              <a:rPr lang="en-US" altLang="en-US" sz="1600" dirty="0"/>
              <a:t>        } catch (</a:t>
            </a:r>
            <a:r>
              <a:rPr lang="en-US" altLang="en-US" sz="1600" dirty="0" err="1"/>
              <a:t>InterruptedException</a:t>
            </a:r>
            <a:r>
              <a:rPr lang="en-US" altLang="en-US" sz="1600" dirty="0"/>
              <a:t> | </a:t>
            </a:r>
            <a:r>
              <a:rPr lang="en-US" altLang="en-US" sz="1600" dirty="0" err="1"/>
              <a:t>ExecutionException</a:t>
            </a:r>
            <a:r>
              <a:rPr lang="en-US" altLang="en-US" sz="1600" dirty="0"/>
              <a:t> e) {</a:t>
            </a:r>
          </a:p>
          <a:p>
            <a:pPr marL="0" indent="0">
              <a:buFontTx/>
              <a:buNone/>
            </a:pPr>
            <a:r>
              <a:rPr lang="en-US" altLang="en-US" sz="1600" dirty="0"/>
              <a:t>            </a:t>
            </a:r>
            <a:r>
              <a:rPr lang="en-US" altLang="en-US" sz="1600" dirty="0" err="1"/>
              <a:t>System.out.println</a:t>
            </a:r>
            <a:r>
              <a:rPr lang="en-US" altLang="en-US" sz="1600" dirty="0"/>
              <a:t>("Error </a:t>
            </a:r>
            <a:r>
              <a:rPr lang="en-US" altLang="en-US" sz="1600" dirty="0" err="1"/>
              <a:t>occured</a:t>
            </a:r>
            <a:r>
              <a:rPr lang="en-US" altLang="en-US" sz="1600" dirty="0"/>
              <a:t> while executing the submitted task");</a:t>
            </a:r>
          </a:p>
          <a:p>
            <a:pPr marL="0" indent="0">
              <a:buFontTx/>
              <a:buNone/>
            </a:pPr>
            <a:r>
              <a:rPr lang="en-US" altLang="en-US" sz="1600" dirty="0"/>
              <a:t>            </a:t>
            </a:r>
            <a:r>
              <a:rPr lang="en-US" altLang="en-US" sz="1600" dirty="0" err="1"/>
              <a:t>e.printStackTrace</a:t>
            </a:r>
            <a:r>
              <a:rPr lang="en-US" altLang="en-US" sz="1600" dirty="0"/>
              <a:t>();</a:t>
            </a:r>
          </a:p>
          <a:p>
            <a:pPr marL="0" indent="0">
              <a:buFontTx/>
              <a:buNone/>
            </a:pPr>
            <a:r>
              <a:rPr lang="en-US" altLang="en-US" sz="1600" dirty="0"/>
              <a:t>        }</a:t>
            </a:r>
          </a:p>
          <a:p>
            <a:pPr marL="0" indent="0">
              <a:buFontTx/>
              <a:buNone/>
            </a:pPr>
            <a:endParaRPr lang="en-US" altLang="en-US" sz="1600" dirty="0"/>
          </a:p>
          <a:p>
            <a:pPr marL="0" indent="0">
              <a:buFontTx/>
              <a:buNone/>
            </a:pPr>
            <a:r>
              <a:rPr lang="en-US" altLang="en-US" sz="1600" dirty="0"/>
              <a:t>        </a:t>
            </a:r>
            <a:r>
              <a:rPr lang="en-US" altLang="en-US" sz="1600" dirty="0" err="1"/>
              <a:t>executorService.shutdown</a:t>
            </a:r>
            <a:r>
              <a:rPr lang="en-US" altLang="en-US" sz="1600" dirty="0"/>
              <a:t>();</a:t>
            </a:r>
          </a:p>
          <a:p>
            <a:pPr marL="0" indent="0">
              <a:buFontTx/>
              <a:buNone/>
            </a:pPr>
            <a:r>
              <a:rPr lang="en-US" altLang="en-US" sz="2000" dirty="0"/>
              <a:t>    }</a:t>
            </a:r>
          </a:p>
          <a:p>
            <a:pPr marL="0" indent="0">
              <a:buFontTx/>
              <a:buNone/>
            </a:pPr>
            <a:r>
              <a:rPr lang="en-US" altLang="en-US" sz="2000" dirty="0"/>
              <a:t>}</a:t>
            </a:r>
            <a:endParaRPr lang="en-IN" altLang="en-US" sz="2000" dirty="0"/>
          </a:p>
          <a:p>
            <a:pPr marL="0" indent="0">
              <a:buFontTx/>
              <a:buNone/>
            </a:pPr>
            <a:endParaRPr lang="en-IN" altLang="en-US" sz="2000" dirty="0"/>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1653A73B-6210-EE18-91D5-891387D989EC}"/>
              </a:ext>
            </a:extLst>
          </p:cNvPr>
          <p:cNvSpPr>
            <a:spLocks noGrp="1" noChangeArrowheads="1"/>
          </p:cNvSpPr>
          <p:nvPr>
            <p:ph type="title"/>
          </p:nvPr>
        </p:nvSpPr>
        <p:spPr/>
        <p:txBody>
          <a:bodyPr/>
          <a:lstStyle/>
          <a:p>
            <a:pPr eaLnBrk="1" hangingPunct="1"/>
            <a:r>
              <a:rPr lang="en-US" altLang="en-US"/>
              <a:t>Example</a:t>
            </a:r>
          </a:p>
        </p:txBody>
      </p:sp>
      <p:sp>
        <p:nvSpPr>
          <p:cNvPr id="4" name="Content Placeholder 3">
            <a:extLst>
              <a:ext uri="{FF2B5EF4-FFF2-40B4-BE49-F238E27FC236}">
                <a16:creationId xmlns:a16="http://schemas.microsoft.com/office/drawing/2014/main" id="{94A9E3DE-DBAA-3FDD-8990-E9E7B83B97C9}"/>
              </a:ext>
            </a:extLst>
          </p:cNvPr>
          <p:cNvSpPr>
            <a:spLocks noGrp="1"/>
          </p:cNvSpPr>
          <p:nvPr>
            <p:ph idx="1"/>
          </p:nvPr>
        </p:nvSpPr>
        <p:spPr>
          <a:xfrm>
            <a:off x="457200" y="762000"/>
            <a:ext cx="8229600" cy="5364163"/>
          </a:xfrm>
        </p:spPr>
        <p:txBody>
          <a:bodyPr/>
          <a:lstStyle/>
          <a:p>
            <a:pPr lvl="1">
              <a:buFontTx/>
              <a:buNone/>
              <a:defRPr/>
            </a:pPr>
            <a:r>
              <a:rPr lang="en-US" sz="1800" b="1" dirty="0">
                <a:ea typeface="+mn-ea"/>
                <a:cs typeface="+mn-cs"/>
              </a:rPr>
              <a:t>public class </a:t>
            </a:r>
            <a:r>
              <a:rPr lang="en-US" sz="1800" b="1" dirty="0" err="1">
                <a:ea typeface="+mn-ea"/>
                <a:cs typeface="+mn-cs"/>
              </a:rPr>
              <a:t>NumberService</a:t>
            </a:r>
            <a:r>
              <a:rPr lang="en-US" sz="1800" b="1" dirty="0">
                <a:ea typeface="+mn-ea"/>
                <a:cs typeface="+mn-cs"/>
              </a:rPr>
              <a:t>  {</a:t>
            </a:r>
          </a:p>
          <a:p>
            <a:pPr lvl="1">
              <a:buFontTx/>
              <a:buNone/>
              <a:defRPr/>
            </a:pPr>
            <a:endParaRPr lang="en-US" sz="1800" dirty="0">
              <a:ea typeface="+mn-ea"/>
              <a:cs typeface="+mn-cs"/>
            </a:endParaRPr>
          </a:p>
          <a:p>
            <a:pPr lvl="1">
              <a:buFontTx/>
              <a:buNone/>
              <a:defRPr/>
            </a:pPr>
            <a:r>
              <a:rPr lang="en-US" sz="1800" b="1" dirty="0">
                <a:ea typeface="+mn-ea"/>
                <a:cs typeface="+mn-cs"/>
              </a:rPr>
              <a:t>public </a:t>
            </a:r>
            <a:r>
              <a:rPr lang="en-US" sz="1800" b="1" dirty="0" err="1">
                <a:ea typeface="+mn-ea"/>
                <a:cs typeface="+mn-cs"/>
              </a:rPr>
              <a:t>NumberService</a:t>
            </a:r>
            <a:r>
              <a:rPr lang="en-US" sz="1800" b="1" dirty="0">
                <a:ea typeface="+mn-ea"/>
                <a:cs typeface="+mn-cs"/>
              </a:rPr>
              <a:t>() {</a:t>
            </a:r>
          </a:p>
          <a:p>
            <a:pPr lvl="1">
              <a:buFontTx/>
              <a:buNone/>
              <a:defRPr/>
            </a:pPr>
            <a:r>
              <a:rPr lang="en-US" sz="1800" b="1" dirty="0">
                <a:ea typeface="+mn-ea"/>
                <a:cs typeface="+mn-cs"/>
              </a:rPr>
              <a:t>      super();</a:t>
            </a:r>
          </a:p>
          <a:p>
            <a:pPr lvl="1">
              <a:buFontTx/>
              <a:buNone/>
              <a:defRPr/>
            </a:pPr>
            <a:r>
              <a:rPr lang="en-US" sz="1800" dirty="0">
                <a:ea typeface="+mn-ea"/>
                <a:cs typeface="+mn-cs"/>
              </a:rPr>
              <a:t>}</a:t>
            </a:r>
          </a:p>
          <a:p>
            <a:pPr lvl="1">
              <a:buFontTx/>
              <a:buNone/>
              <a:defRPr/>
            </a:pPr>
            <a:r>
              <a:rPr lang="en-US" sz="1800" b="1" dirty="0">
                <a:ea typeface="+mn-ea"/>
                <a:cs typeface="+mn-cs"/>
              </a:rPr>
              <a:t>public void </a:t>
            </a:r>
            <a:r>
              <a:rPr lang="en-US" sz="1800" b="1" dirty="0" err="1">
                <a:ea typeface="+mn-ea"/>
                <a:cs typeface="+mn-cs"/>
              </a:rPr>
              <a:t>sumNumbers</a:t>
            </a:r>
            <a:r>
              <a:rPr lang="en-US" sz="1800" b="1" dirty="0">
                <a:ea typeface="+mn-ea"/>
                <a:cs typeface="+mn-cs"/>
              </a:rPr>
              <a:t>(</a:t>
            </a:r>
            <a:r>
              <a:rPr lang="en-US" sz="1800" b="1" dirty="0" err="1">
                <a:ea typeface="+mn-ea"/>
                <a:cs typeface="+mn-cs"/>
              </a:rPr>
              <a:t>int</a:t>
            </a:r>
            <a:r>
              <a:rPr lang="en-US" sz="1800" b="1" dirty="0">
                <a:ea typeface="+mn-ea"/>
                <a:cs typeface="+mn-cs"/>
              </a:rPr>
              <a:t> </a:t>
            </a:r>
            <a:r>
              <a:rPr lang="en-US" sz="1800" b="1" dirty="0" err="1">
                <a:ea typeface="+mn-ea"/>
                <a:cs typeface="+mn-cs"/>
              </a:rPr>
              <a:t>countTo</a:t>
            </a:r>
            <a:r>
              <a:rPr lang="en-US" sz="1800" b="1" dirty="0">
                <a:ea typeface="+mn-ea"/>
                <a:cs typeface="+mn-cs"/>
              </a:rPr>
              <a:t>) {</a:t>
            </a:r>
          </a:p>
          <a:p>
            <a:pPr lvl="1">
              <a:buFontTx/>
              <a:buNone/>
              <a:defRPr/>
            </a:pPr>
            <a:r>
              <a:rPr lang="en-US" sz="1800" b="1" dirty="0">
                <a:ea typeface="+mn-ea"/>
                <a:cs typeface="+mn-cs"/>
              </a:rPr>
              <a:t>     </a:t>
            </a:r>
          </a:p>
          <a:p>
            <a:pPr lvl="1">
              <a:buFontTx/>
              <a:buNone/>
              <a:defRPr/>
            </a:pPr>
            <a:r>
              <a:rPr lang="en-US" sz="1800" b="1" dirty="0">
                <a:ea typeface="+mn-ea"/>
                <a:cs typeface="+mn-cs"/>
              </a:rPr>
              <a:t>         </a:t>
            </a:r>
            <a:r>
              <a:rPr lang="en-US" sz="1800" b="1" dirty="0" err="1">
                <a:ea typeface="+mn-ea"/>
                <a:cs typeface="+mn-cs"/>
              </a:rPr>
              <a:t>int</a:t>
            </a:r>
            <a:r>
              <a:rPr lang="en-US" sz="1800" b="1" dirty="0">
                <a:ea typeface="+mn-ea"/>
                <a:cs typeface="+mn-cs"/>
              </a:rPr>
              <a:t> count =0;</a:t>
            </a:r>
          </a:p>
          <a:p>
            <a:pPr lvl="1">
              <a:buFontTx/>
              <a:buNone/>
              <a:defRPr/>
            </a:pPr>
            <a:endParaRPr lang="en-US" sz="1800" dirty="0">
              <a:ea typeface="+mn-ea"/>
              <a:cs typeface="+mn-cs"/>
            </a:endParaRPr>
          </a:p>
          <a:p>
            <a:pPr lvl="1">
              <a:buFontTx/>
              <a:buNone/>
              <a:defRPr/>
            </a:pPr>
            <a:r>
              <a:rPr lang="en-US" sz="1800" b="1" dirty="0">
                <a:ea typeface="+mn-ea"/>
                <a:cs typeface="+mn-cs"/>
              </a:rPr>
              <a:t>for(</a:t>
            </a:r>
            <a:r>
              <a:rPr lang="en-US" sz="1800" b="1" dirty="0" err="1">
                <a:ea typeface="+mn-ea"/>
                <a:cs typeface="+mn-cs"/>
              </a:rPr>
              <a:t>int</a:t>
            </a:r>
            <a:r>
              <a:rPr lang="en-US" sz="1800" b="1" dirty="0">
                <a:ea typeface="+mn-ea"/>
                <a:cs typeface="+mn-cs"/>
              </a:rPr>
              <a:t> </a:t>
            </a:r>
            <a:r>
              <a:rPr lang="en-US" sz="1800" b="1" dirty="0" err="1">
                <a:ea typeface="+mn-ea"/>
                <a:cs typeface="+mn-cs"/>
              </a:rPr>
              <a:t>i</a:t>
            </a:r>
            <a:r>
              <a:rPr lang="en-US" sz="1800" b="1" dirty="0">
                <a:ea typeface="+mn-ea"/>
                <a:cs typeface="+mn-cs"/>
              </a:rPr>
              <a:t>=0;i&lt;=</a:t>
            </a:r>
            <a:r>
              <a:rPr lang="en-US" sz="1800" b="1" dirty="0" err="1">
                <a:ea typeface="+mn-ea"/>
                <a:cs typeface="+mn-cs"/>
              </a:rPr>
              <a:t>countTo;i</a:t>
            </a:r>
            <a:r>
              <a:rPr lang="en-US" sz="1800" b="1" dirty="0">
                <a:ea typeface="+mn-ea"/>
                <a:cs typeface="+mn-cs"/>
              </a:rPr>
              <a:t>++) {</a:t>
            </a:r>
          </a:p>
          <a:p>
            <a:pPr lvl="1">
              <a:buFontTx/>
              <a:buNone/>
              <a:defRPr/>
            </a:pPr>
            <a:r>
              <a:rPr lang="en-US" sz="1800" dirty="0">
                <a:ea typeface="+mn-ea"/>
                <a:cs typeface="+mn-cs"/>
              </a:rPr>
              <a:t>     </a:t>
            </a:r>
            <a:r>
              <a:rPr lang="en-US" sz="1800" b="1" dirty="0">
                <a:solidFill>
                  <a:schemeClr val="accent6">
                    <a:lumMod val="50000"/>
                  </a:schemeClr>
                </a:solidFill>
                <a:ea typeface="+mn-ea"/>
                <a:cs typeface="+mn-cs"/>
              </a:rPr>
              <a:t>count</a:t>
            </a:r>
            <a:r>
              <a:rPr lang="en-US" sz="1800" dirty="0">
                <a:ea typeface="+mn-ea"/>
                <a:cs typeface="+mn-cs"/>
              </a:rPr>
              <a:t> =count +</a:t>
            </a:r>
            <a:r>
              <a:rPr lang="en-US" sz="1800" dirty="0" err="1">
                <a:ea typeface="+mn-ea"/>
                <a:cs typeface="+mn-cs"/>
              </a:rPr>
              <a:t>i</a:t>
            </a:r>
            <a:r>
              <a:rPr lang="en-US" sz="1800" dirty="0">
                <a:ea typeface="+mn-ea"/>
                <a:cs typeface="+mn-cs"/>
              </a:rPr>
              <a:t>;</a:t>
            </a:r>
          </a:p>
          <a:p>
            <a:pPr lvl="1">
              <a:buFontTx/>
              <a:buNone/>
              <a:defRPr/>
            </a:pPr>
            <a:r>
              <a:rPr lang="en-US" sz="1800" dirty="0">
                <a:ea typeface="+mn-ea"/>
                <a:cs typeface="+mn-cs"/>
              </a:rPr>
              <a:t>}</a:t>
            </a:r>
          </a:p>
          <a:p>
            <a:pPr lvl="1">
              <a:buFontTx/>
              <a:buNone/>
              <a:defRPr/>
            </a:pPr>
            <a:endParaRPr lang="en-US" sz="1800" dirty="0">
              <a:ea typeface="+mn-ea"/>
              <a:cs typeface="+mn-cs"/>
            </a:endParaRPr>
          </a:p>
          <a:p>
            <a:pPr lvl="1">
              <a:buFontTx/>
              <a:buNone/>
              <a:defRPr/>
            </a:pPr>
            <a:r>
              <a:rPr lang="en-US" sz="1800" u="sng" dirty="0" err="1">
                <a:ea typeface="+mn-ea"/>
                <a:cs typeface="+mn-cs"/>
              </a:rPr>
              <a:t>System.</a:t>
            </a:r>
            <a:r>
              <a:rPr lang="en-US" sz="1800" i="1" u="sng" dirty="0" err="1">
                <a:ea typeface="+mn-ea"/>
                <a:cs typeface="+mn-cs"/>
              </a:rPr>
              <a:t>out.println</a:t>
            </a:r>
            <a:r>
              <a:rPr lang="en-US" sz="1800" i="1" u="sng" dirty="0">
                <a:ea typeface="+mn-ea"/>
                <a:cs typeface="+mn-cs"/>
              </a:rPr>
              <a:t>( " Sum of Number </a:t>
            </a:r>
            <a:r>
              <a:rPr lang="en-US" sz="1800" i="1" u="sng" dirty="0" err="1">
                <a:ea typeface="+mn-ea"/>
                <a:cs typeface="+mn-cs"/>
              </a:rPr>
              <a:t>upto</a:t>
            </a:r>
            <a:r>
              <a:rPr lang="en-US" sz="1800" i="1" u="sng" dirty="0">
                <a:ea typeface="+mn-ea"/>
                <a:cs typeface="+mn-cs"/>
              </a:rPr>
              <a:t>" + </a:t>
            </a:r>
            <a:r>
              <a:rPr lang="en-US" sz="1800" i="1" u="sng" dirty="0" err="1">
                <a:ea typeface="+mn-ea"/>
                <a:cs typeface="+mn-cs"/>
              </a:rPr>
              <a:t>countTo</a:t>
            </a:r>
            <a:r>
              <a:rPr lang="en-US" sz="1800" i="1" u="sng" dirty="0">
                <a:ea typeface="+mn-ea"/>
                <a:cs typeface="+mn-cs"/>
              </a:rPr>
              <a:t> +"Is ="+</a:t>
            </a:r>
            <a:r>
              <a:rPr lang="en-US" sz="1800" b="1" i="1" u="sng" dirty="0">
                <a:solidFill>
                  <a:schemeClr val="accent6">
                    <a:lumMod val="50000"/>
                  </a:schemeClr>
                </a:solidFill>
                <a:ea typeface="+mn-ea"/>
                <a:cs typeface="+mn-cs"/>
              </a:rPr>
              <a:t>count</a:t>
            </a:r>
            <a:r>
              <a:rPr lang="en-US" sz="1800" i="1" u="sng" dirty="0">
                <a:ea typeface="+mn-ea"/>
                <a:cs typeface="+mn-cs"/>
              </a:rPr>
              <a:t> +"Done By</a:t>
            </a:r>
            <a:r>
              <a:rPr lang="en-US" sz="1800" b="1" i="1" u="sng" dirty="0">
                <a:ea typeface="+mn-ea"/>
                <a:cs typeface="+mn-cs"/>
              </a:rPr>
              <a:t>"+</a:t>
            </a:r>
            <a:r>
              <a:rPr lang="en-US" sz="1800" b="1" i="1" u="sng" dirty="0" err="1">
                <a:solidFill>
                  <a:srgbClr val="C00000"/>
                </a:solidFill>
                <a:ea typeface="+mn-ea"/>
                <a:cs typeface="+mn-cs"/>
              </a:rPr>
              <a:t>Thread.currentThread</a:t>
            </a:r>
            <a:r>
              <a:rPr lang="en-US" sz="1800" b="1" i="1" u="sng" dirty="0">
                <a:solidFill>
                  <a:srgbClr val="C00000"/>
                </a:solidFill>
                <a:ea typeface="+mn-ea"/>
                <a:cs typeface="+mn-cs"/>
              </a:rPr>
              <a:t>().</a:t>
            </a:r>
            <a:r>
              <a:rPr lang="en-US" sz="1800" b="1" i="1" u="sng" dirty="0" err="1">
                <a:solidFill>
                  <a:srgbClr val="C00000"/>
                </a:solidFill>
                <a:ea typeface="+mn-ea"/>
                <a:cs typeface="+mn-cs"/>
              </a:rPr>
              <a:t>getName</a:t>
            </a:r>
            <a:r>
              <a:rPr lang="en-US" sz="1800" b="1" i="1" u="sng" dirty="0">
                <a:solidFill>
                  <a:srgbClr val="C00000"/>
                </a:solidFill>
                <a:ea typeface="+mn-ea"/>
                <a:cs typeface="+mn-cs"/>
              </a:rPr>
              <a:t>()</a:t>
            </a:r>
            <a:r>
              <a:rPr lang="en-US" sz="1800" b="1" i="1" u="sng" dirty="0">
                <a:ea typeface="+mn-ea"/>
                <a:cs typeface="+mn-cs"/>
              </a:rPr>
              <a:t>);</a:t>
            </a:r>
          </a:p>
          <a:p>
            <a:pPr lvl="1">
              <a:buFontTx/>
              <a:buNone/>
              <a:defRPr/>
            </a:pPr>
            <a:r>
              <a:rPr lang="en-US" sz="1800" dirty="0">
                <a:ea typeface="+mn-ea"/>
                <a:cs typeface="+mn-cs"/>
              </a:rPr>
              <a:t>   }</a:t>
            </a:r>
          </a:p>
          <a:p>
            <a:pPr lvl="1">
              <a:buFontTx/>
              <a:buNone/>
              <a:defRPr/>
            </a:pPr>
            <a:r>
              <a:rPr lang="en-US" sz="1800" dirty="0">
                <a:ea typeface="+mn-ea"/>
                <a:cs typeface="+mn-cs"/>
              </a:rPr>
              <a:t>}</a:t>
            </a:r>
          </a:p>
          <a:p>
            <a:pPr lvl="1">
              <a:buFontTx/>
              <a:buNone/>
              <a:defRPr/>
            </a:pP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a:extLst>
              <a:ext uri="{FF2B5EF4-FFF2-40B4-BE49-F238E27FC236}">
                <a16:creationId xmlns:a16="http://schemas.microsoft.com/office/drawing/2014/main" id="{90CB66CD-74DB-66A6-5CEF-897EE9261B78}"/>
              </a:ext>
            </a:extLst>
          </p:cNvPr>
          <p:cNvSpPr>
            <a:spLocks noGrp="1" noChangeArrowheads="1"/>
          </p:cNvSpPr>
          <p:nvPr>
            <p:ph type="title"/>
          </p:nvPr>
        </p:nvSpPr>
        <p:spPr/>
        <p:txBody>
          <a:bodyPr/>
          <a:lstStyle/>
          <a:p>
            <a:r>
              <a:rPr lang="en-US" altLang="en-US"/>
              <a:t>Callable Example</a:t>
            </a:r>
          </a:p>
        </p:txBody>
      </p:sp>
      <p:sp>
        <p:nvSpPr>
          <p:cNvPr id="80899" name="Content Placeholder 2">
            <a:extLst>
              <a:ext uri="{FF2B5EF4-FFF2-40B4-BE49-F238E27FC236}">
                <a16:creationId xmlns:a16="http://schemas.microsoft.com/office/drawing/2014/main" id="{F2690634-2671-8F94-3D80-874E9F49DFBD}"/>
              </a:ext>
            </a:extLst>
          </p:cNvPr>
          <p:cNvSpPr>
            <a:spLocks noGrp="1"/>
          </p:cNvSpPr>
          <p:nvPr>
            <p:ph idx="1"/>
          </p:nvPr>
        </p:nvSpPr>
        <p:spPr>
          <a:xfrm>
            <a:off x="457200" y="685800"/>
            <a:ext cx="8229600" cy="5440363"/>
          </a:xfrm>
        </p:spPr>
        <p:txBody>
          <a:bodyPr/>
          <a:lstStyle/>
          <a:p>
            <a:pPr lvl="1">
              <a:buFontTx/>
              <a:buNone/>
              <a:defRPr/>
            </a:pPr>
            <a:r>
              <a:rPr lang="en-US" dirty="0">
                <a:ea typeface="+mn-ea"/>
                <a:cs typeface="+mn-cs"/>
              </a:rPr>
              <a:t>public class </a:t>
            </a:r>
            <a:r>
              <a:rPr lang="en-US" dirty="0" err="1">
                <a:ea typeface="+mn-ea"/>
                <a:cs typeface="+mn-cs"/>
              </a:rPr>
              <a:t>FactorialCalculator</a:t>
            </a:r>
            <a:r>
              <a:rPr lang="en-US" dirty="0">
                <a:ea typeface="+mn-ea"/>
                <a:cs typeface="+mn-cs"/>
              </a:rPr>
              <a:t> implements</a:t>
            </a:r>
            <a:r>
              <a:rPr lang="en-US" b="1" dirty="0">
                <a:ea typeface="+mn-ea"/>
                <a:cs typeface="+mn-cs"/>
              </a:rPr>
              <a:t> </a:t>
            </a:r>
            <a:r>
              <a:rPr lang="en-US" b="1" dirty="0">
                <a:solidFill>
                  <a:srgbClr val="00B050"/>
                </a:solidFill>
                <a:ea typeface="+mn-ea"/>
                <a:cs typeface="+mn-cs"/>
              </a:rPr>
              <a:t>Callable&lt;</a:t>
            </a:r>
            <a:r>
              <a:rPr lang="en-US" b="1" dirty="0">
                <a:solidFill>
                  <a:srgbClr val="C00000"/>
                </a:solidFill>
                <a:ea typeface="+mn-ea"/>
                <a:cs typeface="+mn-cs"/>
              </a:rPr>
              <a:t>Integer</a:t>
            </a:r>
            <a:r>
              <a:rPr lang="en-US" b="1" dirty="0">
                <a:solidFill>
                  <a:srgbClr val="00B050"/>
                </a:solidFill>
                <a:ea typeface="+mn-ea"/>
                <a:cs typeface="+mn-cs"/>
              </a:rPr>
              <a:t>&gt;</a:t>
            </a:r>
            <a:r>
              <a:rPr lang="en-US" b="1" dirty="0">
                <a:ea typeface="+mn-ea"/>
                <a:cs typeface="+mn-cs"/>
              </a:rPr>
              <a:t> {</a:t>
            </a:r>
          </a:p>
          <a:p>
            <a:pPr lvl="1">
              <a:buFontTx/>
              <a:buNone/>
              <a:defRPr/>
            </a:pPr>
            <a:r>
              <a:rPr lang="en-US" dirty="0">
                <a:ea typeface="+mn-ea"/>
                <a:cs typeface="+mn-cs"/>
              </a:rPr>
              <a:t>    </a:t>
            </a:r>
            <a:r>
              <a:rPr lang="en-US" b="1" dirty="0">
                <a:ea typeface="+mn-ea"/>
                <a:cs typeface="+mn-cs"/>
              </a:rPr>
              <a:t>private Integer number;</a:t>
            </a:r>
          </a:p>
          <a:p>
            <a:pPr lvl="1">
              <a:buFontTx/>
              <a:buNone/>
              <a:defRPr/>
            </a:pPr>
            <a:r>
              <a:rPr lang="en-US" dirty="0">
                <a:ea typeface="+mn-ea"/>
                <a:cs typeface="+mn-cs"/>
              </a:rPr>
              <a:t>    </a:t>
            </a:r>
          </a:p>
          <a:p>
            <a:pPr lvl="1">
              <a:buFontTx/>
              <a:buNone/>
              <a:defRPr/>
            </a:pPr>
            <a:r>
              <a:rPr lang="en-US" dirty="0">
                <a:ea typeface="+mn-ea"/>
                <a:cs typeface="+mn-cs"/>
              </a:rPr>
              <a:t>    public </a:t>
            </a:r>
            <a:r>
              <a:rPr lang="en-US" dirty="0" err="1">
                <a:ea typeface="+mn-ea"/>
                <a:cs typeface="+mn-cs"/>
              </a:rPr>
              <a:t>FactorialCalculator</a:t>
            </a:r>
            <a:r>
              <a:rPr lang="en-US" dirty="0">
                <a:ea typeface="+mn-ea"/>
                <a:cs typeface="+mn-cs"/>
              </a:rPr>
              <a:t>(Integer number) {</a:t>
            </a:r>
          </a:p>
          <a:p>
            <a:pPr lvl="1">
              <a:buFontTx/>
              <a:buNone/>
              <a:defRPr/>
            </a:pPr>
            <a:r>
              <a:rPr lang="en-US" dirty="0">
                <a:ea typeface="+mn-ea"/>
                <a:cs typeface="+mn-cs"/>
              </a:rPr>
              <a:t>        </a:t>
            </a:r>
            <a:r>
              <a:rPr lang="en-US" dirty="0" err="1">
                <a:ea typeface="+mn-ea"/>
                <a:cs typeface="+mn-cs"/>
              </a:rPr>
              <a:t>this.number</a:t>
            </a:r>
            <a:r>
              <a:rPr lang="en-US" dirty="0">
                <a:ea typeface="+mn-ea"/>
                <a:cs typeface="+mn-cs"/>
              </a:rPr>
              <a:t> = number;         }  </a:t>
            </a:r>
          </a:p>
          <a:p>
            <a:pPr lvl="1">
              <a:buFontTx/>
              <a:buNone/>
              <a:defRPr/>
            </a:pPr>
            <a:r>
              <a:rPr lang="en-US" dirty="0">
                <a:ea typeface="+mn-ea"/>
                <a:cs typeface="+mn-cs"/>
              </a:rPr>
              <a:t> </a:t>
            </a:r>
          </a:p>
          <a:p>
            <a:pPr lvl="1">
              <a:buFontTx/>
              <a:buNone/>
              <a:defRPr/>
            </a:pPr>
            <a:r>
              <a:rPr lang="en-US" dirty="0">
                <a:ea typeface="+mn-ea"/>
                <a:cs typeface="+mn-cs"/>
              </a:rPr>
              <a:t>    @Override</a:t>
            </a:r>
          </a:p>
          <a:p>
            <a:pPr lvl="1">
              <a:buFontTx/>
              <a:buNone/>
              <a:defRPr/>
            </a:pPr>
            <a:r>
              <a:rPr lang="en-US" dirty="0">
                <a:ea typeface="+mn-ea"/>
                <a:cs typeface="+mn-cs"/>
              </a:rPr>
              <a:t>    </a:t>
            </a:r>
            <a:r>
              <a:rPr lang="en-US" b="1" dirty="0">
                <a:ea typeface="+mn-ea"/>
                <a:cs typeface="+mn-cs"/>
              </a:rPr>
              <a:t>public </a:t>
            </a:r>
            <a:r>
              <a:rPr lang="en-US" b="1" dirty="0">
                <a:solidFill>
                  <a:srgbClr val="C00000"/>
                </a:solidFill>
                <a:ea typeface="+mn-ea"/>
                <a:cs typeface="+mn-cs"/>
              </a:rPr>
              <a:t>Integer</a:t>
            </a:r>
            <a:r>
              <a:rPr lang="en-US" b="1" dirty="0">
                <a:ea typeface="+mn-ea"/>
                <a:cs typeface="+mn-cs"/>
              </a:rPr>
              <a:t> </a:t>
            </a:r>
            <a:r>
              <a:rPr lang="en-US" b="1" dirty="0">
                <a:solidFill>
                  <a:schemeClr val="accent6">
                    <a:lumMod val="50000"/>
                  </a:schemeClr>
                </a:solidFill>
                <a:ea typeface="+mn-ea"/>
                <a:cs typeface="+mn-cs"/>
              </a:rPr>
              <a:t>call()</a:t>
            </a:r>
            <a:r>
              <a:rPr lang="en-US" b="1" dirty="0">
                <a:ea typeface="+mn-ea"/>
                <a:cs typeface="+mn-cs"/>
              </a:rPr>
              <a:t> </a:t>
            </a:r>
            <a:r>
              <a:rPr lang="en-US" b="1" dirty="0">
                <a:solidFill>
                  <a:schemeClr val="bg1">
                    <a:lumMod val="75000"/>
                  </a:schemeClr>
                </a:solidFill>
                <a:ea typeface="+mn-ea"/>
                <a:cs typeface="+mn-cs"/>
              </a:rPr>
              <a:t>throws Exception</a:t>
            </a:r>
            <a:r>
              <a:rPr lang="en-US" dirty="0">
                <a:ea typeface="+mn-ea"/>
                <a:cs typeface="+mn-cs"/>
              </a:rPr>
              <a:t> {</a:t>
            </a:r>
          </a:p>
          <a:p>
            <a:pPr lvl="1">
              <a:buFontTx/>
              <a:buNone/>
              <a:defRPr/>
            </a:pPr>
            <a:r>
              <a:rPr lang="en-US" dirty="0">
                <a:ea typeface="+mn-ea"/>
                <a:cs typeface="+mn-cs"/>
              </a:rPr>
              <a:t>        </a:t>
            </a:r>
            <a:r>
              <a:rPr lang="en-US" dirty="0" err="1">
                <a:ea typeface="+mn-ea"/>
                <a:cs typeface="+mn-cs"/>
              </a:rPr>
              <a:t>int</a:t>
            </a:r>
            <a:r>
              <a:rPr lang="en-US" dirty="0">
                <a:ea typeface="+mn-ea"/>
                <a:cs typeface="+mn-cs"/>
              </a:rPr>
              <a:t> result = 1;</a:t>
            </a:r>
          </a:p>
          <a:p>
            <a:pPr lvl="1">
              <a:buFontTx/>
              <a:buNone/>
              <a:defRPr/>
            </a:pPr>
            <a:r>
              <a:rPr lang="en-US" dirty="0">
                <a:ea typeface="+mn-ea"/>
                <a:cs typeface="+mn-cs"/>
              </a:rPr>
              <a:t>        if ((number == 0) || (number == 1)) {</a:t>
            </a:r>
          </a:p>
          <a:p>
            <a:pPr lvl="1">
              <a:buFontTx/>
              <a:buNone/>
              <a:defRPr/>
            </a:pPr>
            <a:r>
              <a:rPr lang="en-US" dirty="0">
                <a:ea typeface="+mn-ea"/>
                <a:cs typeface="+mn-cs"/>
              </a:rPr>
              <a:t>            result = 1;</a:t>
            </a:r>
          </a:p>
          <a:p>
            <a:pPr lvl="1">
              <a:buFontTx/>
              <a:buNone/>
              <a:defRPr/>
            </a:pPr>
            <a:r>
              <a:rPr lang="en-US" dirty="0">
                <a:ea typeface="+mn-ea"/>
                <a:cs typeface="+mn-cs"/>
              </a:rPr>
              <a:t>        } else {</a:t>
            </a:r>
          </a:p>
          <a:p>
            <a:pPr lvl="1">
              <a:buFontTx/>
              <a:buNone/>
              <a:defRPr/>
            </a:pPr>
            <a:r>
              <a:rPr lang="en-US" dirty="0">
                <a:ea typeface="+mn-ea"/>
                <a:cs typeface="+mn-cs"/>
              </a:rPr>
              <a:t>            for (</a:t>
            </a:r>
            <a:r>
              <a:rPr lang="en-US" dirty="0" err="1">
                <a:ea typeface="+mn-ea"/>
                <a:cs typeface="+mn-cs"/>
              </a:rPr>
              <a:t>int</a:t>
            </a:r>
            <a:r>
              <a:rPr lang="en-US" dirty="0">
                <a:ea typeface="+mn-ea"/>
                <a:cs typeface="+mn-cs"/>
              </a:rPr>
              <a:t> </a:t>
            </a:r>
            <a:r>
              <a:rPr lang="en-US" dirty="0" err="1">
                <a:ea typeface="+mn-ea"/>
                <a:cs typeface="+mn-cs"/>
              </a:rPr>
              <a:t>i</a:t>
            </a:r>
            <a:r>
              <a:rPr lang="en-US" dirty="0">
                <a:ea typeface="+mn-ea"/>
                <a:cs typeface="+mn-cs"/>
              </a:rPr>
              <a:t> = 2; </a:t>
            </a:r>
            <a:r>
              <a:rPr lang="en-US" dirty="0" err="1">
                <a:ea typeface="+mn-ea"/>
                <a:cs typeface="+mn-cs"/>
              </a:rPr>
              <a:t>i</a:t>
            </a:r>
            <a:r>
              <a:rPr lang="en-US" dirty="0">
                <a:ea typeface="+mn-ea"/>
                <a:cs typeface="+mn-cs"/>
              </a:rPr>
              <a:t> &lt;= number; </a:t>
            </a:r>
            <a:r>
              <a:rPr lang="en-US" dirty="0" err="1">
                <a:ea typeface="+mn-ea"/>
                <a:cs typeface="+mn-cs"/>
              </a:rPr>
              <a:t>i</a:t>
            </a:r>
            <a:r>
              <a:rPr lang="en-US" dirty="0">
                <a:ea typeface="+mn-ea"/>
                <a:cs typeface="+mn-cs"/>
              </a:rPr>
              <a:t>++) {</a:t>
            </a:r>
          </a:p>
          <a:p>
            <a:pPr lvl="1">
              <a:buFontTx/>
              <a:buNone/>
              <a:defRPr/>
            </a:pPr>
            <a:r>
              <a:rPr lang="en-US" dirty="0">
                <a:ea typeface="+mn-ea"/>
                <a:cs typeface="+mn-cs"/>
              </a:rPr>
              <a:t>                result *= </a:t>
            </a:r>
            <a:r>
              <a:rPr lang="en-US" dirty="0" err="1">
                <a:ea typeface="+mn-ea"/>
                <a:cs typeface="+mn-cs"/>
              </a:rPr>
              <a:t>i</a:t>
            </a:r>
            <a:r>
              <a:rPr lang="en-US" dirty="0">
                <a:ea typeface="+mn-ea"/>
                <a:cs typeface="+mn-cs"/>
              </a:rPr>
              <a:t>;</a:t>
            </a:r>
          </a:p>
          <a:p>
            <a:pPr lvl="1">
              <a:buFontTx/>
              <a:buNone/>
              <a:defRPr/>
            </a:pPr>
            <a:r>
              <a:rPr lang="en-US" dirty="0">
                <a:ea typeface="+mn-ea"/>
                <a:cs typeface="+mn-cs"/>
              </a:rPr>
              <a:t>                </a:t>
            </a:r>
            <a:r>
              <a:rPr lang="en-US" b="1" dirty="0" err="1">
                <a:solidFill>
                  <a:srgbClr val="FF0000"/>
                </a:solidFill>
                <a:ea typeface="+mn-ea"/>
                <a:cs typeface="+mn-cs"/>
              </a:rPr>
              <a:t>TimeUnit.</a:t>
            </a:r>
            <a:r>
              <a:rPr lang="en-US" b="1" i="1" dirty="0" err="1">
                <a:solidFill>
                  <a:srgbClr val="FF0000"/>
                </a:solidFill>
                <a:ea typeface="+mn-ea"/>
                <a:cs typeface="+mn-cs"/>
              </a:rPr>
              <a:t>MILLISECONDS.sleep</a:t>
            </a:r>
            <a:r>
              <a:rPr lang="en-US" b="1" i="1" dirty="0">
                <a:solidFill>
                  <a:srgbClr val="FF0000"/>
                </a:solidFill>
                <a:ea typeface="+mn-ea"/>
                <a:cs typeface="+mn-cs"/>
              </a:rPr>
              <a:t>(20)</a:t>
            </a:r>
            <a:r>
              <a:rPr lang="en-US" i="1" dirty="0">
                <a:ea typeface="+mn-ea"/>
                <a:cs typeface="+mn-cs"/>
              </a:rPr>
              <a:t>;</a:t>
            </a:r>
          </a:p>
          <a:p>
            <a:pPr lvl="1">
              <a:buFontTx/>
              <a:buNone/>
              <a:defRPr/>
            </a:pPr>
            <a:r>
              <a:rPr lang="en-US" dirty="0">
                <a:ea typeface="+mn-ea"/>
                <a:cs typeface="+mn-cs"/>
              </a:rPr>
              <a:t>            }</a:t>
            </a:r>
          </a:p>
          <a:p>
            <a:pPr lvl="1">
              <a:buFontTx/>
              <a:buNone/>
              <a:defRPr/>
            </a:pPr>
            <a:r>
              <a:rPr lang="en-US" dirty="0">
                <a:ea typeface="+mn-ea"/>
                <a:cs typeface="+mn-cs"/>
              </a:rPr>
              <a:t>        }</a:t>
            </a:r>
          </a:p>
          <a:p>
            <a:pPr lvl="1">
              <a:buFontTx/>
              <a:buNone/>
              <a:defRPr/>
            </a:pPr>
            <a:r>
              <a:rPr lang="en-US" b="1" dirty="0">
                <a:solidFill>
                  <a:srgbClr val="1206FA"/>
                </a:solidFill>
                <a:ea typeface="+mn-ea"/>
                <a:cs typeface="+mn-cs"/>
              </a:rPr>
              <a:t>        return result;</a:t>
            </a:r>
          </a:p>
          <a:p>
            <a:pPr lvl="1">
              <a:buFontTx/>
              <a:buNone/>
              <a:defRPr/>
            </a:pPr>
            <a:r>
              <a:rPr lang="en-US" dirty="0">
                <a:ea typeface="+mn-ea"/>
                <a:cs typeface="+mn-cs"/>
              </a:rPr>
              <a:t>    } }</a:t>
            </a: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a:extLst>
              <a:ext uri="{FF2B5EF4-FFF2-40B4-BE49-F238E27FC236}">
                <a16:creationId xmlns:a16="http://schemas.microsoft.com/office/drawing/2014/main" id="{CE3CC9F0-DFB1-1CB3-A78D-AC2B71F505B8}"/>
              </a:ext>
            </a:extLst>
          </p:cNvPr>
          <p:cNvSpPr>
            <a:spLocks noGrp="1" noChangeArrowheads="1"/>
          </p:cNvSpPr>
          <p:nvPr>
            <p:ph type="title"/>
          </p:nvPr>
        </p:nvSpPr>
        <p:spPr/>
        <p:txBody>
          <a:bodyPr/>
          <a:lstStyle/>
          <a:p>
            <a:r>
              <a:rPr lang="en-US" altLang="en-US"/>
              <a:t>Callable Example</a:t>
            </a:r>
          </a:p>
        </p:txBody>
      </p:sp>
      <p:sp>
        <p:nvSpPr>
          <p:cNvPr id="3" name="Content Placeholder 2">
            <a:extLst>
              <a:ext uri="{FF2B5EF4-FFF2-40B4-BE49-F238E27FC236}">
                <a16:creationId xmlns:a16="http://schemas.microsoft.com/office/drawing/2014/main" id="{1ECE41FF-E727-8D5E-4782-996EC5F6F6A1}"/>
              </a:ext>
            </a:extLst>
          </p:cNvPr>
          <p:cNvSpPr>
            <a:spLocks noGrp="1"/>
          </p:cNvSpPr>
          <p:nvPr>
            <p:ph idx="1"/>
          </p:nvPr>
        </p:nvSpPr>
        <p:spPr/>
        <p:txBody>
          <a:bodyPr/>
          <a:lstStyle/>
          <a:p>
            <a:pPr lvl="1">
              <a:buFontTx/>
              <a:buNone/>
              <a:defRPr/>
            </a:pPr>
            <a:r>
              <a:rPr lang="en-US" sz="1800" dirty="0">
                <a:ea typeface="+mn-ea"/>
                <a:cs typeface="+mn-cs"/>
              </a:rPr>
              <a:t> </a:t>
            </a:r>
            <a:r>
              <a:rPr lang="en-US" sz="1600" dirty="0" err="1">
                <a:ea typeface="+mn-ea"/>
                <a:cs typeface="+mn-cs"/>
              </a:rPr>
              <a:t>ExecutorService</a:t>
            </a:r>
            <a:r>
              <a:rPr lang="en-US" sz="1600" dirty="0">
                <a:ea typeface="+mn-ea"/>
                <a:cs typeface="+mn-cs"/>
              </a:rPr>
              <a:t> </a:t>
            </a:r>
            <a:r>
              <a:rPr lang="en-US" sz="1600" b="1" dirty="0">
                <a:solidFill>
                  <a:srgbClr val="1206FA"/>
                </a:solidFill>
                <a:ea typeface="+mn-ea"/>
                <a:cs typeface="+mn-cs"/>
              </a:rPr>
              <a:t>executor</a:t>
            </a:r>
            <a:r>
              <a:rPr lang="en-US" sz="1600" dirty="0">
                <a:ea typeface="+mn-ea"/>
                <a:cs typeface="+mn-cs"/>
              </a:rPr>
              <a:t> =  </a:t>
            </a:r>
            <a:r>
              <a:rPr lang="en-US" sz="1600" dirty="0" err="1">
                <a:ea typeface="+mn-ea"/>
                <a:cs typeface="+mn-cs"/>
              </a:rPr>
              <a:t>Executors.</a:t>
            </a:r>
            <a:r>
              <a:rPr lang="en-US" sz="1600" i="1" dirty="0" err="1">
                <a:ea typeface="+mn-ea"/>
                <a:cs typeface="+mn-cs"/>
              </a:rPr>
              <a:t>newFixedThreadPool</a:t>
            </a:r>
            <a:r>
              <a:rPr lang="en-US" sz="1600" i="1" dirty="0">
                <a:ea typeface="+mn-ea"/>
                <a:cs typeface="+mn-cs"/>
              </a:rPr>
              <a:t>(2);</a:t>
            </a:r>
          </a:p>
          <a:p>
            <a:pPr lvl="1">
              <a:buFontTx/>
              <a:buNone/>
              <a:defRPr/>
            </a:pPr>
            <a:r>
              <a:rPr lang="en-US" sz="1600" dirty="0">
                <a:ea typeface="+mn-ea"/>
                <a:cs typeface="+mn-cs"/>
              </a:rPr>
              <a:t>                   </a:t>
            </a:r>
          </a:p>
          <a:p>
            <a:pPr lvl="1">
              <a:buFontTx/>
              <a:buNone/>
              <a:defRPr/>
            </a:pPr>
            <a:r>
              <a:rPr lang="en-US" sz="1800" dirty="0">
                <a:ea typeface="+mn-ea"/>
                <a:cs typeface="+mn-cs"/>
              </a:rPr>
              <a:t>            </a:t>
            </a:r>
            <a:r>
              <a:rPr lang="en-US" sz="1800" dirty="0" err="1">
                <a:ea typeface="+mn-ea"/>
                <a:cs typeface="+mn-cs"/>
              </a:rPr>
              <a:t>FactorialCalculator</a:t>
            </a:r>
            <a:r>
              <a:rPr lang="en-US" sz="1800" dirty="0">
                <a:ea typeface="+mn-ea"/>
                <a:cs typeface="+mn-cs"/>
              </a:rPr>
              <a:t> </a:t>
            </a:r>
            <a:r>
              <a:rPr lang="en-US" sz="1800" b="1" dirty="0">
                <a:solidFill>
                  <a:schemeClr val="accent6">
                    <a:lumMod val="50000"/>
                  </a:schemeClr>
                </a:solidFill>
                <a:ea typeface="+mn-ea"/>
                <a:cs typeface="+mn-cs"/>
              </a:rPr>
              <a:t>calculator</a:t>
            </a:r>
            <a:r>
              <a:rPr lang="en-US" sz="1800" dirty="0">
                <a:ea typeface="+mn-ea"/>
                <a:cs typeface="+mn-cs"/>
              </a:rPr>
              <a:t>  = new </a:t>
            </a:r>
            <a:r>
              <a:rPr lang="en-US" sz="1800" dirty="0" err="1">
                <a:ea typeface="+mn-ea"/>
                <a:cs typeface="+mn-cs"/>
              </a:rPr>
              <a:t>FactorialCalculator</a:t>
            </a:r>
            <a:r>
              <a:rPr lang="en-US" sz="1800" dirty="0">
                <a:ea typeface="+mn-ea"/>
                <a:cs typeface="+mn-cs"/>
              </a:rPr>
              <a:t>(5);</a:t>
            </a:r>
          </a:p>
          <a:p>
            <a:pPr lvl="1">
              <a:buFontTx/>
              <a:buNone/>
              <a:defRPr/>
            </a:pPr>
            <a:r>
              <a:rPr lang="en-US" sz="1600" dirty="0">
                <a:ea typeface="+mn-ea"/>
                <a:cs typeface="+mn-cs"/>
              </a:rPr>
              <a:t>           </a:t>
            </a:r>
          </a:p>
          <a:p>
            <a:pPr lvl="1">
              <a:buFontTx/>
              <a:buNone/>
              <a:defRPr/>
            </a:pPr>
            <a:r>
              <a:rPr lang="en-US" sz="1600" dirty="0">
                <a:ea typeface="+mn-ea"/>
                <a:cs typeface="+mn-cs"/>
              </a:rPr>
              <a:t>       try  {</a:t>
            </a:r>
          </a:p>
          <a:p>
            <a:pPr lvl="1">
              <a:buFontTx/>
              <a:buNone/>
              <a:defRPr/>
            </a:pPr>
            <a:r>
              <a:rPr lang="en-US" sz="1600" dirty="0">
                <a:ea typeface="+mn-ea"/>
                <a:cs typeface="+mn-cs"/>
              </a:rPr>
              <a:t>            </a:t>
            </a:r>
          </a:p>
          <a:p>
            <a:pPr lvl="1">
              <a:buFontTx/>
              <a:buNone/>
              <a:defRPr/>
            </a:pPr>
            <a:r>
              <a:rPr lang="en-US" sz="1600" dirty="0">
                <a:ea typeface="+mn-ea"/>
                <a:cs typeface="+mn-cs"/>
              </a:rPr>
              <a:t>        </a:t>
            </a:r>
            <a:r>
              <a:rPr lang="en-US" sz="1600" b="1" dirty="0">
                <a:solidFill>
                  <a:srgbClr val="C00000"/>
                </a:solidFill>
                <a:ea typeface="+mn-ea"/>
                <a:cs typeface="+mn-cs"/>
              </a:rPr>
              <a:t> Future&lt;Integer&gt;</a:t>
            </a:r>
            <a:r>
              <a:rPr lang="en-US" sz="1600" dirty="0">
                <a:ea typeface="+mn-ea"/>
                <a:cs typeface="+mn-cs"/>
              </a:rPr>
              <a:t> task = </a:t>
            </a:r>
            <a:r>
              <a:rPr lang="en-US" sz="1600" b="1" dirty="0" err="1">
                <a:solidFill>
                  <a:srgbClr val="1206FA"/>
                </a:solidFill>
                <a:ea typeface="+mn-ea"/>
                <a:cs typeface="+mn-cs"/>
              </a:rPr>
              <a:t>executor</a:t>
            </a:r>
            <a:r>
              <a:rPr lang="en-US" sz="1600" dirty="0" err="1">
                <a:ea typeface="+mn-ea"/>
                <a:cs typeface="+mn-cs"/>
              </a:rPr>
              <a:t>.</a:t>
            </a:r>
            <a:r>
              <a:rPr lang="en-US" sz="1600" dirty="0" err="1">
                <a:solidFill>
                  <a:srgbClr val="FF0000"/>
                </a:solidFill>
                <a:ea typeface="+mn-ea"/>
                <a:cs typeface="+mn-cs"/>
              </a:rPr>
              <a:t>submit</a:t>
            </a:r>
            <a:r>
              <a:rPr lang="en-US" sz="1600" dirty="0">
                <a:ea typeface="+mn-ea"/>
                <a:cs typeface="+mn-cs"/>
              </a:rPr>
              <a:t>(</a:t>
            </a:r>
            <a:r>
              <a:rPr lang="en-US" sz="1600" b="1" dirty="0">
                <a:solidFill>
                  <a:schemeClr val="accent6">
                    <a:lumMod val="50000"/>
                  </a:schemeClr>
                </a:solidFill>
                <a:ea typeface="+mn-ea"/>
                <a:cs typeface="+mn-cs"/>
              </a:rPr>
              <a:t>calculator</a:t>
            </a:r>
            <a:r>
              <a:rPr lang="en-US" sz="1600" dirty="0">
                <a:ea typeface="+mn-ea"/>
                <a:cs typeface="+mn-cs"/>
              </a:rPr>
              <a:t>);</a:t>
            </a:r>
          </a:p>
          <a:p>
            <a:pPr lvl="1">
              <a:buFontTx/>
              <a:buNone/>
              <a:defRPr/>
            </a:pPr>
            <a:endParaRPr lang="en-US" sz="1600" dirty="0">
              <a:ea typeface="+mn-ea"/>
              <a:cs typeface="+mn-cs"/>
            </a:endParaRPr>
          </a:p>
          <a:p>
            <a:pPr lvl="1">
              <a:buFontTx/>
              <a:buNone/>
              <a:defRPr/>
            </a:pPr>
            <a:r>
              <a:rPr lang="en-US" sz="1600" dirty="0">
                <a:ea typeface="+mn-ea"/>
                <a:cs typeface="+mn-cs"/>
              </a:rPr>
              <a:t>   </a:t>
            </a:r>
            <a:r>
              <a:rPr lang="en-US" sz="1600" dirty="0" err="1">
                <a:ea typeface="+mn-ea"/>
                <a:cs typeface="+mn-cs"/>
              </a:rPr>
              <a:t>System.</a:t>
            </a:r>
            <a:r>
              <a:rPr lang="en-US" sz="1600" i="1" dirty="0" err="1">
                <a:ea typeface="+mn-ea"/>
                <a:cs typeface="+mn-cs"/>
              </a:rPr>
              <a:t>out.println</a:t>
            </a:r>
            <a:r>
              <a:rPr lang="en-US" sz="1600" i="1" dirty="0">
                <a:ea typeface="+mn-ea"/>
                <a:cs typeface="+mn-cs"/>
              </a:rPr>
              <a:t>("Future result is - " + " - " + </a:t>
            </a:r>
            <a:r>
              <a:rPr lang="en-US" sz="1600" i="1" dirty="0" err="1">
                <a:ea typeface="+mn-ea"/>
                <a:cs typeface="+mn-cs"/>
              </a:rPr>
              <a:t>task.</a:t>
            </a:r>
            <a:r>
              <a:rPr lang="en-US" sz="1600" b="1" i="1" dirty="0" err="1">
                <a:ea typeface="+mn-ea"/>
                <a:cs typeface="+mn-cs"/>
              </a:rPr>
              <a:t>get</a:t>
            </a:r>
            <a:r>
              <a:rPr lang="en-US" sz="1600" b="1" i="1" dirty="0">
                <a:ea typeface="+mn-ea"/>
                <a:cs typeface="+mn-cs"/>
              </a:rPr>
              <a:t>()</a:t>
            </a:r>
            <a:r>
              <a:rPr lang="en-US" sz="1600" i="1" dirty="0">
                <a:ea typeface="+mn-ea"/>
                <a:cs typeface="+mn-cs"/>
              </a:rPr>
              <a:t> + "; And Task done is " + </a:t>
            </a:r>
            <a:r>
              <a:rPr lang="en-US" sz="1600" i="1" dirty="0" err="1">
                <a:ea typeface="+mn-ea"/>
                <a:cs typeface="+mn-cs"/>
              </a:rPr>
              <a:t>task.</a:t>
            </a:r>
            <a:r>
              <a:rPr lang="en-US" sz="1600" b="1" i="1" dirty="0" err="1">
                <a:ea typeface="+mn-ea"/>
                <a:cs typeface="+mn-cs"/>
              </a:rPr>
              <a:t>isDone</a:t>
            </a:r>
            <a:r>
              <a:rPr lang="en-US" sz="1600" b="1" i="1" dirty="0">
                <a:ea typeface="+mn-ea"/>
                <a:cs typeface="+mn-cs"/>
              </a:rPr>
              <a:t>()</a:t>
            </a:r>
            <a:r>
              <a:rPr lang="en-US" sz="1600" i="1" dirty="0">
                <a:ea typeface="+mn-ea"/>
                <a:cs typeface="+mn-cs"/>
              </a:rPr>
              <a:t>);</a:t>
            </a:r>
          </a:p>
          <a:p>
            <a:pPr lvl="1">
              <a:buFontTx/>
              <a:buNone/>
              <a:defRPr/>
            </a:pPr>
            <a:r>
              <a:rPr lang="en-US" sz="1600" dirty="0">
                <a:ea typeface="+mn-ea"/>
                <a:cs typeface="+mn-cs"/>
              </a:rPr>
              <a:t>              } </a:t>
            </a:r>
          </a:p>
          <a:p>
            <a:pPr lvl="1">
              <a:buFontTx/>
              <a:buNone/>
              <a:defRPr/>
            </a:pPr>
            <a:r>
              <a:rPr lang="en-US" sz="1600" dirty="0">
                <a:ea typeface="+mn-ea"/>
                <a:cs typeface="+mn-cs"/>
              </a:rPr>
              <a:t>              catch ( </a:t>
            </a:r>
            <a:r>
              <a:rPr lang="en-US" sz="1600" dirty="0" err="1">
                <a:ea typeface="+mn-ea"/>
                <a:cs typeface="+mn-cs"/>
              </a:rPr>
              <a:t>ExecutionException</a:t>
            </a:r>
            <a:r>
              <a:rPr lang="en-US" sz="1600" dirty="0">
                <a:ea typeface="+mn-ea"/>
                <a:cs typeface="+mn-cs"/>
              </a:rPr>
              <a:t> | </a:t>
            </a:r>
            <a:r>
              <a:rPr lang="en-US" sz="1600" dirty="0" err="1">
                <a:ea typeface="+mn-ea"/>
                <a:cs typeface="+mn-cs"/>
              </a:rPr>
              <a:t>InterruptedException</a:t>
            </a:r>
            <a:r>
              <a:rPr lang="en-US" sz="1600" dirty="0">
                <a:ea typeface="+mn-ea"/>
                <a:cs typeface="+mn-cs"/>
              </a:rPr>
              <a:t> e) </a:t>
            </a:r>
          </a:p>
          <a:p>
            <a:pPr lvl="1">
              <a:buFontTx/>
              <a:buNone/>
              <a:defRPr/>
            </a:pPr>
            <a:r>
              <a:rPr lang="en-US" sz="1600" dirty="0">
                <a:ea typeface="+mn-ea"/>
                <a:cs typeface="+mn-cs"/>
              </a:rPr>
              <a:t>              {</a:t>
            </a:r>
          </a:p>
          <a:p>
            <a:pPr lvl="1">
              <a:buFontTx/>
              <a:buNone/>
              <a:defRPr/>
            </a:pPr>
            <a:r>
              <a:rPr lang="en-US" sz="1600" dirty="0">
                <a:ea typeface="+mn-ea"/>
                <a:cs typeface="+mn-cs"/>
              </a:rPr>
              <a:t>                  </a:t>
            </a:r>
            <a:r>
              <a:rPr lang="en-US" sz="1600" dirty="0" err="1">
                <a:ea typeface="+mn-ea"/>
                <a:cs typeface="+mn-cs"/>
              </a:rPr>
              <a:t>e.printStackTrace</a:t>
            </a:r>
            <a:r>
              <a:rPr lang="en-US" sz="1600" dirty="0">
                <a:ea typeface="+mn-ea"/>
                <a:cs typeface="+mn-cs"/>
              </a:rPr>
              <a:t>();</a:t>
            </a:r>
          </a:p>
          <a:p>
            <a:pPr lvl="1">
              <a:buFontTx/>
              <a:buNone/>
              <a:defRPr/>
            </a:pPr>
            <a:r>
              <a:rPr lang="en-US" sz="1600" dirty="0">
                <a:ea typeface="+mn-ea"/>
                <a:cs typeface="+mn-cs"/>
              </a:rPr>
              <a:t>              }</a:t>
            </a:r>
          </a:p>
          <a:p>
            <a:pPr lvl="1">
              <a:buFontTx/>
              <a:buNone/>
              <a:defRPr/>
            </a:pPr>
            <a:r>
              <a:rPr lang="en-US" sz="1600" dirty="0">
                <a:ea typeface="+mn-ea"/>
                <a:cs typeface="+mn-cs"/>
              </a:rPr>
              <a:t>                   </a:t>
            </a:r>
            <a:r>
              <a:rPr lang="en-US" sz="1600" b="1" dirty="0" err="1">
                <a:solidFill>
                  <a:srgbClr val="1206FA"/>
                </a:solidFill>
                <a:ea typeface="+mn-ea"/>
                <a:cs typeface="+mn-cs"/>
              </a:rPr>
              <a:t>executor</a:t>
            </a:r>
            <a:r>
              <a:rPr lang="en-US" sz="1600" dirty="0" err="1">
                <a:ea typeface="+mn-ea"/>
                <a:cs typeface="+mn-cs"/>
              </a:rPr>
              <a:t>.</a:t>
            </a:r>
            <a:r>
              <a:rPr lang="en-US" sz="1600" b="1" dirty="0" err="1">
                <a:solidFill>
                  <a:srgbClr val="FF0000"/>
                </a:solidFill>
                <a:ea typeface="+mn-ea"/>
                <a:cs typeface="+mn-cs"/>
              </a:rPr>
              <a:t>shutdown</a:t>
            </a:r>
            <a:r>
              <a:rPr lang="en-US" sz="1600" dirty="0">
                <a:ea typeface="+mn-ea"/>
                <a:cs typeface="+mn-cs"/>
              </a:rPr>
              <a:t> ();</a:t>
            </a:r>
            <a:endParaRPr lang="en-US" sz="1600" dirty="0"/>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a:extLst>
              <a:ext uri="{FF2B5EF4-FFF2-40B4-BE49-F238E27FC236}">
                <a16:creationId xmlns:a16="http://schemas.microsoft.com/office/drawing/2014/main" id="{CDDB0758-A1B6-7BA9-F24F-F841D7D9AF79}"/>
              </a:ext>
            </a:extLst>
          </p:cNvPr>
          <p:cNvSpPr>
            <a:spLocks noGrp="1" noChangeArrowheads="1"/>
          </p:cNvSpPr>
          <p:nvPr>
            <p:ph type="title"/>
          </p:nvPr>
        </p:nvSpPr>
        <p:spPr/>
        <p:txBody>
          <a:bodyPr/>
          <a:lstStyle/>
          <a:p>
            <a:r>
              <a:rPr lang="en-US" altLang="en-US"/>
              <a:t>Cancelling  the Future</a:t>
            </a:r>
          </a:p>
        </p:txBody>
      </p:sp>
      <p:sp>
        <p:nvSpPr>
          <p:cNvPr id="30723" name="Content Placeholder 2">
            <a:extLst>
              <a:ext uri="{FF2B5EF4-FFF2-40B4-BE49-F238E27FC236}">
                <a16:creationId xmlns:a16="http://schemas.microsoft.com/office/drawing/2014/main" id="{B70C1AD5-F159-DB8B-2819-0F744F4823A4}"/>
              </a:ext>
            </a:extLst>
          </p:cNvPr>
          <p:cNvSpPr>
            <a:spLocks noGrp="1"/>
          </p:cNvSpPr>
          <p:nvPr>
            <p:ph idx="1"/>
          </p:nvPr>
        </p:nvSpPr>
        <p:spPr>
          <a:xfrm>
            <a:off x="457200" y="914400"/>
            <a:ext cx="8229600" cy="5211763"/>
          </a:xfrm>
        </p:spPr>
        <p:txBody>
          <a:bodyPr/>
          <a:lstStyle/>
          <a:p>
            <a:pPr lvl="1">
              <a:buFontTx/>
              <a:buNone/>
              <a:defRPr/>
            </a:pPr>
            <a:r>
              <a:rPr lang="en-US" sz="1600" b="1" dirty="0">
                <a:ea typeface="+mn-ea"/>
                <a:cs typeface="+mn-cs"/>
              </a:rPr>
              <a:t>public static void main(String[] </a:t>
            </a:r>
            <a:r>
              <a:rPr lang="en-US" sz="1600" b="1" dirty="0" err="1">
                <a:ea typeface="+mn-ea"/>
                <a:cs typeface="+mn-cs"/>
              </a:rPr>
              <a:t>args</a:t>
            </a:r>
            <a:r>
              <a:rPr lang="en-US" sz="1600" b="1" dirty="0">
                <a:ea typeface="+mn-ea"/>
                <a:cs typeface="+mn-cs"/>
              </a:rPr>
              <a:t>) {</a:t>
            </a:r>
          </a:p>
          <a:p>
            <a:pPr lvl="1">
              <a:buFontTx/>
              <a:buNone/>
              <a:defRPr/>
            </a:pPr>
            <a:endParaRPr lang="en-US" sz="1600" dirty="0">
              <a:ea typeface="+mn-ea"/>
              <a:cs typeface="+mn-cs"/>
            </a:endParaRPr>
          </a:p>
          <a:p>
            <a:pPr lvl="1">
              <a:buFontTx/>
              <a:buNone/>
              <a:defRPr/>
            </a:pPr>
            <a:r>
              <a:rPr lang="en-US" sz="1600" dirty="0" err="1">
                <a:ea typeface="+mn-ea"/>
                <a:cs typeface="+mn-cs"/>
              </a:rPr>
              <a:t>ExecutorService</a:t>
            </a:r>
            <a:r>
              <a:rPr lang="en-US" sz="1600" dirty="0">
                <a:ea typeface="+mn-ea"/>
                <a:cs typeface="+mn-cs"/>
              </a:rPr>
              <a:t> </a:t>
            </a:r>
            <a:r>
              <a:rPr lang="en-US" sz="1600" dirty="0" err="1">
                <a:ea typeface="+mn-ea"/>
                <a:cs typeface="+mn-cs"/>
              </a:rPr>
              <a:t>executorService</a:t>
            </a:r>
            <a:r>
              <a:rPr lang="en-US" sz="1600" dirty="0">
                <a:ea typeface="+mn-ea"/>
                <a:cs typeface="+mn-cs"/>
              </a:rPr>
              <a:t> = </a:t>
            </a:r>
            <a:r>
              <a:rPr lang="en-US" sz="1600" dirty="0" err="1">
                <a:ea typeface="+mn-ea"/>
                <a:cs typeface="+mn-cs"/>
              </a:rPr>
              <a:t>Executors.</a:t>
            </a:r>
            <a:r>
              <a:rPr lang="en-US" sz="1600" i="1" dirty="0" err="1">
                <a:ea typeface="+mn-ea"/>
                <a:cs typeface="+mn-cs"/>
              </a:rPr>
              <a:t>newSingleThreadExecutor</a:t>
            </a:r>
            <a:r>
              <a:rPr lang="en-US" sz="1600" i="1" dirty="0">
                <a:ea typeface="+mn-ea"/>
                <a:cs typeface="+mn-cs"/>
              </a:rPr>
              <a:t>(); </a:t>
            </a:r>
          </a:p>
          <a:p>
            <a:pPr lvl="1">
              <a:buFontTx/>
              <a:buNone/>
              <a:defRPr/>
            </a:pPr>
            <a:endParaRPr lang="en-US" sz="1600" dirty="0">
              <a:ea typeface="+mn-ea"/>
              <a:cs typeface="+mn-cs"/>
            </a:endParaRPr>
          </a:p>
          <a:p>
            <a:pPr lvl="1">
              <a:buFontTx/>
              <a:buNone/>
              <a:defRPr/>
            </a:pPr>
            <a:r>
              <a:rPr lang="en-US" sz="1600" b="1" dirty="0">
                <a:ea typeface="+mn-ea"/>
                <a:cs typeface="+mn-cs"/>
              </a:rPr>
              <a:t>long </a:t>
            </a:r>
            <a:r>
              <a:rPr lang="en-US" sz="1600" b="1" dirty="0" err="1">
                <a:ea typeface="+mn-ea"/>
                <a:cs typeface="+mn-cs"/>
              </a:rPr>
              <a:t>startTime</a:t>
            </a:r>
            <a:r>
              <a:rPr lang="en-US" sz="1600" b="1" dirty="0">
                <a:ea typeface="+mn-ea"/>
                <a:cs typeface="+mn-cs"/>
              </a:rPr>
              <a:t> = </a:t>
            </a:r>
            <a:r>
              <a:rPr lang="en-US" sz="1600" b="1" dirty="0" err="1">
                <a:ea typeface="+mn-ea"/>
                <a:cs typeface="+mn-cs"/>
              </a:rPr>
              <a:t>System.</a:t>
            </a:r>
            <a:r>
              <a:rPr lang="en-US" sz="1600" b="1" i="1" dirty="0" err="1">
                <a:ea typeface="+mn-ea"/>
                <a:cs typeface="+mn-cs"/>
              </a:rPr>
              <a:t>nanoTime</a:t>
            </a:r>
            <a:r>
              <a:rPr lang="en-US" sz="1600" b="1" i="1" dirty="0">
                <a:ea typeface="+mn-ea"/>
                <a:cs typeface="+mn-cs"/>
              </a:rPr>
              <a:t>(); </a:t>
            </a:r>
          </a:p>
          <a:p>
            <a:pPr lvl="1">
              <a:buFontTx/>
              <a:buNone/>
              <a:defRPr/>
            </a:pPr>
            <a:r>
              <a:rPr lang="en-US" sz="1600" dirty="0">
                <a:ea typeface="+mn-ea"/>
                <a:cs typeface="+mn-cs"/>
              </a:rPr>
              <a:t>Future&lt;String&gt; future = </a:t>
            </a:r>
            <a:r>
              <a:rPr lang="en-US" sz="1600" dirty="0" err="1">
                <a:ea typeface="+mn-ea"/>
                <a:cs typeface="+mn-cs"/>
              </a:rPr>
              <a:t>executorService.submit</a:t>
            </a:r>
            <a:r>
              <a:rPr lang="en-US" sz="1600" dirty="0">
                <a:ea typeface="+mn-ea"/>
                <a:cs typeface="+mn-cs"/>
              </a:rPr>
              <a:t>(() -&gt; { </a:t>
            </a:r>
          </a:p>
          <a:p>
            <a:pPr lvl="1">
              <a:buFontTx/>
              <a:buNone/>
              <a:defRPr/>
            </a:pPr>
            <a:r>
              <a:rPr lang="en-US" sz="1600" dirty="0" err="1">
                <a:ea typeface="+mn-ea"/>
                <a:cs typeface="+mn-cs"/>
              </a:rPr>
              <a:t>Thread.</a:t>
            </a:r>
            <a:r>
              <a:rPr lang="en-US" sz="1600" i="1" dirty="0" err="1">
                <a:ea typeface="+mn-ea"/>
                <a:cs typeface="+mn-cs"/>
              </a:rPr>
              <a:t>sleep</a:t>
            </a:r>
            <a:r>
              <a:rPr lang="en-US" sz="1600" i="1" dirty="0">
                <a:ea typeface="+mn-ea"/>
                <a:cs typeface="+mn-cs"/>
              </a:rPr>
              <a:t>(2000); </a:t>
            </a:r>
            <a:r>
              <a:rPr lang="en-US" sz="1600" b="1" i="1" dirty="0">
                <a:ea typeface="+mn-ea"/>
                <a:cs typeface="+mn-cs"/>
              </a:rPr>
              <a:t>return "Hello from Callable"; });</a:t>
            </a:r>
          </a:p>
          <a:p>
            <a:pPr lvl="1">
              <a:buFontTx/>
              <a:buNone/>
              <a:defRPr/>
            </a:pPr>
            <a:endParaRPr lang="en-US" sz="1600" dirty="0">
              <a:ea typeface="+mn-ea"/>
              <a:cs typeface="+mn-cs"/>
            </a:endParaRPr>
          </a:p>
          <a:p>
            <a:pPr lvl="1">
              <a:buFontTx/>
              <a:buNone/>
              <a:defRPr/>
            </a:pPr>
            <a:r>
              <a:rPr lang="en-US" sz="1600" b="1" dirty="0">
                <a:ea typeface="+mn-ea"/>
                <a:cs typeface="+mn-cs"/>
              </a:rPr>
              <a:t>while(!</a:t>
            </a:r>
            <a:r>
              <a:rPr lang="en-US" sz="1600" b="1" dirty="0" err="1">
                <a:ea typeface="+mn-ea"/>
                <a:cs typeface="+mn-cs"/>
              </a:rPr>
              <a:t>future.isDone</a:t>
            </a:r>
            <a:r>
              <a:rPr lang="en-US" sz="1600" b="1" dirty="0">
                <a:ea typeface="+mn-ea"/>
                <a:cs typeface="+mn-cs"/>
              </a:rPr>
              <a:t>()) { </a:t>
            </a:r>
          </a:p>
          <a:p>
            <a:pPr lvl="1">
              <a:buFontTx/>
              <a:buNone/>
              <a:defRPr/>
            </a:pPr>
            <a:r>
              <a:rPr lang="en-US" sz="1600" u="sng" dirty="0" err="1">
                <a:ea typeface="+mn-ea"/>
                <a:cs typeface="+mn-cs"/>
              </a:rPr>
              <a:t>System.</a:t>
            </a:r>
            <a:r>
              <a:rPr lang="en-US" sz="1600" b="1" i="1" u="sng" dirty="0" err="1">
                <a:ea typeface="+mn-ea"/>
                <a:cs typeface="+mn-cs"/>
              </a:rPr>
              <a:t>out.println</a:t>
            </a:r>
            <a:r>
              <a:rPr lang="en-US" sz="1600" b="1" i="1" u="sng" dirty="0">
                <a:ea typeface="+mn-ea"/>
                <a:cs typeface="+mn-cs"/>
              </a:rPr>
              <a:t>("Task is still not done..."); </a:t>
            </a:r>
          </a:p>
          <a:p>
            <a:pPr lvl="1">
              <a:buFontTx/>
              <a:buNone/>
              <a:defRPr/>
            </a:pPr>
            <a:r>
              <a:rPr lang="en-US" sz="1600" b="1" dirty="0">
                <a:ea typeface="+mn-ea"/>
                <a:cs typeface="+mn-cs"/>
              </a:rPr>
              <a:t>try {</a:t>
            </a:r>
          </a:p>
          <a:p>
            <a:pPr lvl="1">
              <a:buFontTx/>
              <a:buNone/>
              <a:defRPr/>
            </a:pPr>
            <a:r>
              <a:rPr lang="en-US" sz="1600" dirty="0" err="1">
                <a:ea typeface="+mn-ea"/>
                <a:cs typeface="+mn-cs"/>
              </a:rPr>
              <a:t>Thread.</a:t>
            </a:r>
            <a:r>
              <a:rPr lang="en-US" sz="1600" i="1" dirty="0" err="1">
                <a:ea typeface="+mn-ea"/>
                <a:cs typeface="+mn-cs"/>
              </a:rPr>
              <a:t>sleep</a:t>
            </a:r>
            <a:r>
              <a:rPr lang="en-US" sz="1600" i="1" dirty="0">
                <a:ea typeface="+mn-ea"/>
                <a:cs typeface="+mn-cs"/>
              </a:rPr>
              <a:t>(200);</a:t>
            </a:r>
          </a:p>
          <a:p>
            <a:pPr lvl="1">
              <a:buFontTx/>
              <a:buNone/>
              <a:defRPr/>
            </a:pPr>
            <a:r>
              <a:rPr lang="en-US" sz="1600" b="1" dirty="0">
                <a:ea typeface="+mn-ea"/>
                <a:cs typeface="+mn-cs"/>
              </a:rPr>
              <a:t>double </a:t>
            </a:r>
            <a:r>
              <a:rPr lang="en-US" sz="1600" b="1" dirty="0" err="1">
                <a:ea typeface="+mn-ea"/>
                <a:cs typeface="+mn-cs"/>
              </a:rPr>
              <a:t>elapsedTimeInSec</a:t>
            </a:r>
            <a:r>
              <a:rPr lang="en-US" sz="1600" b="1" dirty="0">
                <a:ea typeface="+mn-ea"/>
                <a:cs typeface="+mn-cs"/>
              </a:rPr>
              <a:t> = (</a:t>
            </a:r>
            <a:r>
              <a:rPr lang="en-US" sz="1600" b="1" dirty="0" err="1">
                <a:ea typeface="+mn-ea"/>
                <a:cs typeface="+mn-cs"/>
              </a:rPr>
              <a:t>System.</a:t>
            </a:r>
            <a:r>
              <a:rPr lang="en-US" sz="1600" b="1" i="1" dirty="0" err="1">
                <a:ea typeface="+mn-ea"/>
                <a:cs typeface="+mn-cs"/>
              </a:rPr>
              <a:t>nanoTime</a:t>
            </a:r>
            <a:r>
              <a:rPr lang="en-US" sz="1600" b="1" i="1" dirty="0">
                <a:ea typeface="+mn-ea"/>
                <a:cs typeface="+mn-cs"/>
              </a:rPr>
              <a:t>() - </a:t>
            </a:r>
            <a:r>
              <a:rPr lang="en-US" sz="1600" b="1" i="1" dirty="0" err="1">
                <a:ea typeface="+mn-ea"/>
                <a:cs typeface="+mn-cs"/>
              </a:rPr>
              <a:t>startTime</a:t>
            </a:r>
            <a:r>
              <a:rPr lang="en-US" sz="1600" b="1" i="1" dirty="0">
                <a:ea typeface="+mn-ea"/>
                <a:cs typeface="+mn-cs"/>
              </a:rPr>
              <a:t>)/1000000000.0; </a:t>
            </a:r>
          </a:p>
          <a:p>
            <a:pPr lvl="1">
              <a:buFontTx/>
              <a:buNone/>
              <a:defRPr/>
            </a:pPr>
            <a:r>
              <a:rPr lang="en-US" sz="1600" b="1" dirty="0">
                <a:ea typeface="+mn-ea"/>
                <a:cs typeface="+mn-cs"/>
              </a:rPr>
              <a:t>if(</a:t>
            </a:r>
            <a:r>
              <a:rPr lang="en-US" sz="1600" b="1" dirty="0" err="1">
                <a:ea typeface="+mn-ea"/>
                <a:cs typeface="+mn-cs"/>
              </a:rPr>
              <a:t>elapsedTimeInSec</a:t>
            </a:r>
            <a:r>
              <a:rPr lang="en-US" sz="1600" b="1" dirty="0">
                <a:ea typeface="+mn-ea"/>
                <a:cs typeface="+mn-cs"/>
              </a:rPr>
              <a:t> &gt; 1) { </a:t>
            </a:r>
          </a:p>
          <a:p>
            <a:pPr lvl="1">
              <a:buFontTx/>
              <a:buNone/>
              <a:defRPr/>
            </a:pPr>
            <a:r>
              <a:rPr lang="en-US" sz="1600" dirty="0" err="1">
                <a:ea typeface="+mn-ea"/>
                <a:cs typeface="+mn-cs"/>
              </a:rPr>
              <a:t>future.cancel</a:t>
            </a:r>
            <a:r>
              <a:rPr lang="en-US" sz="1600" dirty="0">
                <a:ea typeface="+mn-ea"/>
                <a:cs typeface="+mn-cs"/>
              </a:rPr>
              <a:t>(</a:t>
            </a:r>
            <a:r>
              <a:rPr lang="en-US" sz="1600" b="1" dirty="0">
                <a:ea typeface="+mn-ea"/>
                <a:cs typeface="+mn-cs"/>
              </a:rPr>
              <a:t>true); </a:t>
            </a:r>
          </a:p>
          <a:p>
            <a:pPr lvl="1">
              <a:buFontTx/>
              <a:buNone/>
              <a:defRPr/>
            </a:pPr>
            <a:r>
              <a:rPr lang="en-US" sz="1600" dirty="0">
                <a:ea typeface="+mn-ea"/>
                <a:cs typeface="+mn-cs"/>
              </a:rPr>
              <a:t>} </a:t>
            </a:r>
          </a:p>
          <a:p>
            <a:pPr lvl="1">
              <a:buFontTx/>
              <a:buNone/>
              <a:defRPr/>
            </a:pPr>
            <a:r>
              <a:rPr lang="en-US" sz="1600" dirty="0">
                <a:ea typeface="+mn-ea"/>
                <a:cs typeface="+mn-cs"/>
              </a:rPr>
              <a:t>} </a:t>
            </a:r>
            <a:r>
              <a:rPr lang="en-US" sz="1600" b="1" dirty="0">
                <a:ea typeface="+mn-ea"/>
                <a:cs typeface="+mn-cs"/>
              </a:rPr>
              <a:t>catch (</a:t>
            </a:r>
            <a:r>
              <a:rPr lang="en-US" sz="1600" b="1" u="sng" dirty="0" err="1">
                <a:ea typeface="+mn-ea"/>
                <a:cs typeface="+mn-cs"/>
              </a:rPr>
              <a:t>InterruptedException</a:t>
            </a:r>
            <a:r>
              <a:rPr lang="en-US" sz="1600" b="1" u="sng" dirty="0">
                <a:ea typeface="+mn-ea"/>
                <a:cs typeface="+mn-cs"/>
              </a:rPr>
              <a:t> e) {</a:t>
            </a:r>
          </a:p>
          <a:p>
            <a:pPr lvl="1">
              <a:buFontTx/>
              <a:buNone/>
              <a:defRPr/>
            </a:pPr>
            <a:r>
              <a:rPr lang="en-US" sz="1600" dirty="0" err="1">
                <a:ea typeface="+mn-ea"/>
                <a:cs typeface="+mn-cs"/>
              </a:rPr>
              <a:t>e.</a:t>
            </a:r>
            <a:r>
              <a:rPr lang="en-US" sz="1600" u="sng" dirty="0" err="1">
                <a:ea typeface="+mn-ea"/>
                <a:cs typeface="+mn-cs"/>
              </a:rPr>
              <a:t>printStackTrace</a:t>
            </a:r>
            <a:r>
              <a:rPr lang="en-US" sz="1600" u="sng" dirty="0">
                <a:ea typeface="+mn-ea"/>
                <a:cs typeface="+mn-cs"/>
              </a:rPr>
              <a:t>();   </a:t>
            </a:r>
            <a:r>
              <a:rPr lang="en-US" sz="1600" dirty="0">
                <a:ea typeface="+mn-ea"/>
                <a:cs typeface="+mn-cs"/>
              </a:rPr>
              <a:t>} </a:t>
            </a:r>
          </a:p>
          <a:p>
            <a:pPr>
              <a:defRPr/>
            </a:pPr>
            <a:endParaRPr lang="en-US" sz="1600" dirty="0"/>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a:extLst>
              <a:ext uri="{FF2B5EF4-FFF2-40B4-BE49-F238E27FC236}">
                <a16:creationId xmlns:a16="http://schemas.microsoft.com/office/drawing/2014/main" id="{C2772951-2668-90C5-772F-ED0976CE382E}"/>
              </a:ext>
            </a:extLst>
          </p:cNvPr>
          <p:cNvSpPr>
            <a:spLocks noGrp="1" noChangeArrowheads="1"/>
          </p:cNvSpPr>
          <p:nvPr>
            <p:ph type="title"/>
          </p:nvPr>
        </p:nvSpPr>
        <p:spPr/>
        <p:txBody>
          <a:bodyPr/>
          <a:lstStyle/>
          <a:p>
            <a:r>
              <a:rPr lang="en-US" altLang="en-US"/>
              <a:t>Cancelling  the Future</a:t>
            </a:r>
          </a:p>
        </p:txBody>
      </p:sp>
      <p:sp>
        <p:nvSpPr>
          <p:cNvPr id="3" name="Content Placeholder 2">
            <a:extLst>
              <a:ext uri="{FF2B5EF4-FFF2-40B4-BE49-F238E27FC236}">
                <a16:creationId xmlns:a16="http://schemas.microsoft.com/office/drawing/2014/main" id="{36D26757-D8FA-D2FD-8AD4-9418E975D730}"/>
              </a:ext>
            </a:extLst>
          </p:cNvPr>
          <p:cNvSpPr>
            <a:spLocks noGrp="1"/>
          </p:cNvSpPr>
          <p:nvPr>
            <p:ph idx="1"/>
          </p:nvPr>
        </p:nvSpPr>
        <p:spPr>
          <a:xfrm>
            <a:off x="457200" y="838200"/>
            <a:ext cx="8229600" cy="5287963"/>
          </a:xfrm>
        </p:spPr>
        <p:txBody>
          <a:bodyPr/>
          <a:lstStyle/>
          <a:p>
            <a:pPr lvl="1">
              <a:lnSpc>
                <a:spcPct val="150000"/>
              </a:lnSpc>
              <a:buFontTx/>
              <a:buNone/>
              <a:defRPr/>
            </a:pPr>
            <a:r>
              <a:rPr lang="en-US" sz="1800" u="sng" dirty="0" err="1">
                <a:ea typeface="+mn-ea"/>
                <a:cs typeface="+mn-cs"/>
              </a:rPr>
              <a:t>System.</a:t>
            </a:r>
            <a:r>
              <a:rPr lang="en-US" sz="1800" b="1" i="1" u="sng" dirty="0" err="1">
                <a:ea typeface="+mn-ea"/>
                <a:cs typeface="+mn-cs"/>
              </a:rPr>
              <a:t>out.println</a:t>
            </a:r>
            <a:r>
              <a:rPr lang="en-US" sz="1800" b="1" i="1" u="sng" dirty="0">
                <a:ea typeface="+mn-ea"/>
                <a:cs typeface="+mn-cs"/>
              </a:rPr>
              <a:t>("Task completed! Retrieving the result"); </a:t>
            </a:r>
          </a:p>
          <a:p>
            <a:pPr lvl="1">
              <a:lnSpc>
                <a:spcPct val="150000"/>
              </a:lnSpc>
              <a:buFontTx/>
              <a:buNone/>
              <a:defRPr/>
            </a:pPr>
            <a:r>
              <a:rPr lang="en-US" sz="1800" dirty="0">
                <a:ea typeface="+mn-ea"/>
                <a:cs typeface="+mn-cs"/>
              </a:rPr>
              <a:t>String result;</a:t>
            </a:r>
          </a:p>
          <a:p>
            <a:pPr lvl="1">
              <a:lnSpc>
                <a:spcPct val="150000"/>
              </a:lnSpc>
              <a:buFontTx/>
              <a:buNone/>
              <a:defRPr/>
            </a:pPr>
            <a:r>
              <a:rPr lang="en-US" sz="1800" b="1" dirty="0">
                <a:ea typeface="+mn-ea"/>
                <a:cs typeface="+mn-cs"/>
              </a:rPr>
              <a:t>try {</a:t>
            </a:r>
          </a:p>
          <a:p>
            <a:pPr lvl="1">
              <a:lnSpc>
                <a:spcPct val="150000"/>
              </a:lnSpc>
              <a:buFontTx/>
              <a:buNone/>
              <a:defRPr/>
            </a:pPr>
            <a:r>
              <a:rPr lang="en-US" sz="1800" dirty="0">
                <a:ea typeface="+mn-ea"/>
                <a:cs typeface="+mn-cs"/>
              </a:rPr>
              <a:t>result = </a:t>
            </a:r>
            <a:r>
              <a:rPr lang="en-US" sz="1800" dirty="0" err="1">
                <a:ea typeface="+mn-ea"/>
                <a:cs typeface="+mn-cs"/>
              </a:rPr>
              <a:t>future.get</a:t>
            </a:r>
            <a:r>
              <a:rPr lang="en-US" sz="1800" dirty="0">
                <a:ea typeface="+mn-ea"/>
                <a:cs typeface="+mn-cs"/>
              </a:rPr>
              <a:t>();</a:t>
            </a:r>
          </a:p>
          <a:p>
            <a:pPr lvl="1">
              <a:lnSpc>
                <a:spcPct val="150000"/>
              </a:lnSpc>
              <a:buFontTx/>
              <a:buNone/>
              <a:defRPr/>
            </a:pPr>
            <a:r>
              <a:rPr lang="en-US" sz="1800" u="sng" dirty="0" err="1">
                <a:ea typeface="+mn-ea"/>
                <a:cs typeface="+mn-cs"/>
              </a:rPr>
              <a:t>System.</a:t>
            </a:r>
            <a:r>
              <a:rPr lang="en-US" sz="1800" b="1" i="1" u="sng" dirty="0" err="1">
                <a:ea typeface="+mn-ea"/>
                <a:cs typeface="+mn-cs"/>
              </a:rPr>
              <a:t>out.println</a:t>
            </a:r>
            <a:r>
              <a:rPr lang="en-US" sz="1800" b="1" i="1" u="sng" dirty="0">
                <a:ea typeface="+mn-ea"/>
                <a:cs typeface="+mn-cs"/>
              </a:rPr>
              <a:t>(result); </a:t>
            </a:r>
          </a:p>
          <a:p>
            <a:pPr lvl="1">
              <a:lnSpc>
                <a:spcPct val="150000"/>
              </a:lnSpc>
              <a:buFontTx/>
              <a:buNone/>
              <a:defRPr/>
            </a:pPr>
            <a:r>
              <a:rPr lang="en-US" sz="1800" dirty="0">
                <a:ea typeface="+mn-ea"/>
                <a:cs typeface="+mn-cs"/>
              </a:rPr>
              <a:t>} </a:t>
            </a:r>
            <a:r>
              <a:rPr lang="en-US" sz="1800" b="1" dirty="0">
                <a:ea typeface="+mn-ea"/>
                <a:cs typeface="+mn-cs"/>
              </a:rPr>
              <a:t>catch (</a:t>
            </a:r>
            <a:r>
              <a:rPr lang="en-US" sz="1800" b="1" u="sng" dirty="0" err="1">
                <a:ea typeface="+mn-ea"/>
                <a:cs typeface="+mn-cs"/>
              </a:rPr>
              <a:t>InterruptedException</a:t>
            </a:r>
            <a:r>
              <a:rPr lang="en-US" sz="1800" b="1" u="sng" dirty="0">
                <a:ea typeface="+mn-ea"/>
                <a:cs typeface="+mn-cs"/>
              </a:rPr>
              <a:t> e) {</a:t>
            </a:r>
          </a:p>
          <a:p>
            <a:pPr lvl="1">
              <a:lnSpc>
                <a:spcPct val="150000"/>
              </a:lnSpc>
              <a:buFontTx/>
              <a:buNone/>
              <a:defRPr/>
            </a:pPr>
            <a:r>
              <a:rPr lang="en-US" sz="1800" dirty="0" err="1">
                <a:ea typeface="+mn-ea"/>
                <a:cs typeface="+mn-cs"/>
              </a:rPr>
              <a:t>e.</a:t>
            </a:r>
            <a:r>
              <a:rPr lang="en-US" sz="1800" u="sng" dirty="0" err="1">
                <a:ea typeface="+mn-ea"/>
                <a:cs typeface="+mn-cs"/>
              </a:rPr>
              <a:t>printStackTrace</a:t>
            </a:r>
            <a:r>
              <a:rPr lang="en-US" sz="1800" u="sng" dirty="0">
                <a:ea typeface="+mn-ea"/>
                <a:cs typeface="+mn-cs"/>
              </a:rPr>
              <a:t>();</a:t>
            </a:r>
          </a:p>
          <a:p>
            <a:pPr lvl="1">
              <a:lnSpc>
                <a:spcPct val="150000"/>
              </a:lnSpc>
              <a:buFontTx/>
              <a:buNone/>
              <a:defRPr/>
            </a:pPr>
            <a:r>
              <a:rPr lang="en-US" sz="1800" dirty="0">
                <a:ea typeface="+mn-ea"/>
                <a:cs typeface="+mn-cs"/>
              </a:rPr>
              <a:t>} </a:t>
            </a:r>
            <a:r>
              <a:rPr lang="en-US" sz="1800" b="1" dirty="0">
                <a:ea typeface="+mn-ea"/>
                <a:cs typeface="+mn-cs"/>
              </a:rPr>
              <a:t>catch (</a:t>
            </a:r>
            <a:r>
              <a:rPr lang="en-US" sz="1800" b="1" u="sng" dirty="0" err="1">
                <a:ea typeface="+mn-ea"/>
                <a:cs typeface="+mn-cs"/>
              </a:rPr>
              <a:t>ExecutionException</a:t>
            </a:r>
            <a:r>
              <a:rPr lang="en-US" sz="1800" b="1" u="sng" dirty="0">
                <a:ea typeface="+mn-ea"/>
                <a:cs typeface="+mn-cs"/>
              </a:rPr>
              <a:t> e) {</a:t>
            </a:r>
          </a:p>
          <a:p>
            <a:pPr lvl="1">
              <a:lnSpc>
                <a:spcPct val="150000"/>
              </a:lnSpc>
              <a:buFontTx/>
              <a:buNone/>
              <a:defRPr/>
            </a:pPr>
            <a:r>
              <a:rPr lang="en-US" sz="1800" dirty="0" err="1">
                <a:ea typeface="+mn-ea"/>
                <a:cs typeface="+mn-cs"/>
              </a:rPr>
              <a:t>e.</a:t>
            </a:r>
            <a:r>
              <a:rPr lang="en-US" sz="1800" u="sng" dirty="0" err="1">
                <a:ea typeface="+mn-ea"/>
                <a:cs typeface="+mn-cs"/>
              </a:rPr>
              <a:t>printStackTrace</a:t>
            </a:r>
            <a:r>
              <a:rPr lang="en-US" sz="1800" u="sng" dirty="0">
                <a:ea typeface="+mn-ea"/>
                <a:cs typeface="+mn-cs"/>
              </a:rPr>
              <a:t>();</a:t>
            </a:r>
          </a:p>
          <a:p>
            <a:pPr lvl="1">
              <a:lnSpc>
                <a:spcPct val="150000"/>
              </a:lnSpc>
              <a:buFontTx/>
              <a:buNone/>
              <a:defRPr/>
            </a:pPr>
            <a:r>
              <a:rPr lang="en-US" sz="1800" dirty="0">
                <a:ea typeface="+mn-ea"/>
                <a:cs typeface="+mn-cs"/>
              </a:rPr>
              <a:t>} </a:t>
            </a:r>
          </a:p>
          <a:p>
            <a:pPr lvl="1">
              <a:lnSpc>
                <a:spcPct val="150000"/>
              </a:lnSpc>
              <a:buFontTx/>
              <a:buNone/>
              <a:defRPr/>
            </a:pPr>
            <a:r>
              <a:rPr lang="en-US" sz="1800" dirty="0" err="1">
                <a:ea typeface="+mn-ea"/>
                <a:cs typeface="+mn-cs"/>
              </a:rPr>
              <a:t>executorService.shutdown</a:t>
            </a:r>
            <a:r>
              <a:rPr lang="en-US" sz="1800" dirty="0">
                <a:ea typeface="+mn-ea"/>
                <a:cs typeface="+mn-cs"/>
              </a:rPr>
              <a:t>(); </a:t>
            </a:r>
          </a:p>
          <a:p>
            <a:pPr lvl="1">
              <a:lnSpc>
                <a:spcPct val="150000"/>
              </a:lnSpc>
              <a:buFontTx/>
              <a:buNone/>
              <a:defRPr/>
            </a:pPr>
            <a:r>
              <a:rPr lang="en-US" sz="1800" dirty="0">
                <a:ea typeface="+mn-ea"/>
                <a:cs typeface="+mn-cs"/>
              </a:rPr>
              <a:t>} </a:t>
            </a:r>
          </a:p>
          <a:p>
            <a:pPr lvl="1">
              <a:lnSpc>
                <a:spcPct val="150000"/>
              </a:lnSpc>
              <a:buFontTx/>
              <a:buNone/>
              <a:defRPr/>
            </a:pPr>
            <a:r>
              <a:rPr lang="en-US" sz="1800" dirty="0">
                <a:ea typeface="+mn-ea"/>
                <a:cs typeface="+mn-cs"/>
              </a:rPr>
              <a:t>}</a:t>
            </a:r>
            <a:endParaRPr lang="en-US" sz="1800" dirty="0"/>
          </a:p>
          <a:p>
            <a:pPr lvl="1">
              <a:lnSpc>
                <a:spcPct val="150000"/>
              </a:lnSpc>
              <a:buFontTx/>
              <a:buNone/>
              <a:defRPr/>
            </a:pP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a:extLst>
              <a:ext uri="{FF2B5EF4-FFF2-40B4-BE49-F238E27FC236}">
                <a16:creationId xmlns:a16="http://schemas.microsoft.com/office/drawing/2014/main" id="{41092D76-3391-6620-7C09-9EF5CFB25A0D}"/>
              </a:ext>
            </a:extLst>
          </p:cNvPr>
          <p:cNvSpPr>
            <a:spLocks noGrp="1" noChangeArrowheads="1"/>
          </p:cNvSpPr>
          <p:nvPr>
            <p:ph type="title"/>
          </p:nvPr>
        </p:nvSpPr>
        <p:spPr/>
        <p:txBody>
          <a:bodyPr/>
          <a:lstStyle/>
          <a:p>
            <a:r>
              <a:rPr lang="en-US" altLang="en-US"/>
              <a:t>Cancelling  the Future</a:t>
            </a:r>
          </a:p>
        </p:txBody>
      </p:sp>
      <p:sp>
        <p:nvSpPr>
          <p:cNvPr id="90115" name="Content Placeholder 2">
            <a:extLst>
              <a:ext uri="{FF2B5EF4-FFF2-40B4-BE49-F238E27FC236}">
                <a16:creationId xmlns:a16="http://schemas.microsoft.com/office/drawing/2014/main" id="{E39C16F1-B21E-3249-C867-E9D5CAA019DF}"/>
              </a:ext>
            </a:extLst>
          </p:cNvPr>
          <p:cNvSpPr>
            <a:spLocks noGrp="1" noChangeArrowheads="1"/>
          </p:cNvSpPr>
          <p:nvPr>
            <p:ph idx="1"/>
          </p:nvPr>
        </p:nvSpPr>
        <p:spPr/>
        <p:txBody>
          <a:bodyPr/>
          <a:lstStyle/>
          <a:p>
            <a:pPr lvl="1"/>
            <a:endParaRPr lang="en-US" altLang="en-US"/>
          </a:p>
          <a:p>
            <a:pPr lvl="1">
              <a:buFontTx/>
              <a:buNone/>
            </a:pPr>
            <a:r>
              <a:rPr lang="en-US" altLang="en-US" sz="2000"/>
              <a:t>if(!future.isCancelled()) { </a:t>
            </a:r>
          </a:p>
          <a:p>
            <a:pPr lvl="1">
              <a:buFontTx/>
              <a:buNone/>
            </a:pPr>
            <a:r>
              <a:rPr lang="en-US" altLang="en-US" sz="2000"/>
              <a:t>	</a:t>
            </a:r>
          </a:p>
          <a:p>
            <a:pPr lvl="1">
              <a:buFontTx/>
              <a:buNone/>
            </a:pPr>
            <a:r>
              <a:rPr lang="en-US" altLang="en-US" sz="2000"/>
              <a:t>     System.out.println("Task completed! Retrieving the result"); </a:t>
            </a:r>
          </a:p>
          <a:p>
            <a:pPr lvl="1">
              <a:buFontTx/>
              <a:buNone/>
            </a:pPr>
            <a:r>
              <a:rPr lang="en-US" altLang="en-US" sz="2000"/>
              <a:t>	String result = future.get(); 	</a:t>
            </a:r>
          </a:p>
          <a:p>
            <a:pPr lvl="1">
              <a:buFontTx/>
              <a:buNone/>
            </a:pPr>
            <a:r>
              <a:rPr lang="en-US" altLang="en-US" sz="2000"/>
              <a:t>	System.out.println(result); </a:t>
            </a:r>
          </a:p>
          <a:p>
            <a:pPr lvl="1">
              <a:buFontTx/>
              <a:buNone/>
            </a:pPr>
            <a:endParaRPr lang="en-US" altLang="en-US" sz="2000"/>
          </a:p>
          <a:p>
            <a:pPr lvl="1">
              <a:buFontTx/>
              <a:buNone/>
            </a:pPr>
            <a:r>
              <a:rPr lang="en-US" altLang="en-US" sz="2000"/>
              <a:t>}  else { </a:t>
            </a:r>
          </a:p>
          <a:p>
            <a:pPr lvl="1">
              <a:buFontTx/>
              <a:buNone/>
            </a:pPr>
            <a:r>
              <a:rPr lang="en-US" altLang="en-US" sz="2000"/>
              <a:t>	System.out.println("Task was cancelled"); </a:t>
            </a:r>
          </a:p>
          <a:p>
            <a:pPr lvl="1">
              <a:buFontTx/>
              <a:buNone/>
            </a:pPr>
            <a:r>
              <a:rPr lang="en-US" altLang="en-US" sz="2000"/>
              <a:t>} </a:t>
            </a:r>
          </a:p>
          <a:p>
            <a:pPr lvl="1">
              <a:buFontTx/>
              <a:buNone/>
            </a:pPr>
            <a:br>
              <a:rPr lang="en-US" altLang="en-US"/>
            </a:br>
            <a:endParaRPr lang="en-US" altLang="en-US"/>
          </a:p>
          <a:p>
            <a:pPr lvl="1"/>
            <a:endParaRPr lang="en-US" altLang="en-US"/>
          </a:p>
          <a:p>
            <a:pPr lvl="1"/>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EB738-62B9-D38C-BD1F-08E5EA530979}"/>
              </a:ext>
            </a:extLst>
          </p:cNvPr>
          <p:cNvSpPr>
            <a:spLocks noGrp="1"/>
          </p:cNvSpPr>
          <p:nvPr>
            <p:ph type="title"/>
          </p:nvPr>
        </p:nvSpPr>
        <p:spPr/>
        <p:txBody>
          <a:bodyPr/>
          <a:lstStyle/>
          <a:p>
            <a:r>
              <a:rPr lang="en-IN" b="0" i="0" dirty="0" err="1">
                <a:solidFill>
                  <a:srgbClr val="242424"/>
                </a:solidFill>
                <a:effectLst/>
                <a:latin typeface="source-serif-pro"/>
              </a:rPr>
              <a:t>ReentrantLock</a:t>
            </a:r>
            <a:r>
              <a:rPr lang="en-US" dirty="0"/>
              <a:t> </a:t>
            </a:r>
          </a:p>
        </p:txBody>
      </p:sp>
      <p:sp>
        <p:nvSpPr>
          <p:cNvPr id="3" name="Content Placeholder 2">
            <a:extLst>
              <a:ext uri="{FF2B5EF4-FFF2-40B4-BE49-F238E27FC236}">
                <a16:creationId xmlns:a16="http://schemas.microsoft.com/office/drawing/2014/main" id="{F6A3E869-A54A-06B7-622E-5BD17238B7E1}"/>
              </a:ext>
            </a:extLst>
          </p:cNvPr>
          <p:cNvSpPr>
            <a:spLocks noGrp="1"/>
          </p:cNvSpPr>
          <p:nvPr>
            <p:ph idx="1"/>
          </p:nvPr>
        </p:nvSpPr>
        <p:spPr/>
        <p:txBody>
          <a:bodyPr/>
          <a:lstStyle/>
          <a:p>
            <a:pPr>
              <a:lnSpc>
                <a:spcPts val="2400"/>
              </a:lnSpc>
            </a:pPr>
            <a:r>
              <a:rPr lang="en-IN" b="0" i="0" dirty="0">
                <a:solidFill>
                  <a:srgbClr val="242424"/>
                </a:solidFill>
                <a:effectLst/>
                <a:latin typeface="source-serif-pro"/>
              </a:rPr>
              <a:t>Multi-threaded applications need ways to manage resources safely across multiple threads. </a:t>
            </a:r>
          </a:p>
          <a:p>
            <a:pPr>
              <a:lnSpc>
                <a:spcPts val="2400"/>
              </a:lnSpc>
            </a:pPr>
            <a:r>
              <a:rPr lang="en-IN" b="0" i="0" dirty="0" err="1">
                <a:solidFill>
                  <a:srgbClr val="242424"/>
                </a:solidFill>
                <a:effectLst/>
                <a:latin typeface="source-serif-pro"/>
              </a:rPr>
              <a:t>ReentrantLock</a:t>
            </a:r>
            <a:r>
              <a:rPr lang="en-IN" b="0" i="0" dirty="0">
                <a:solidFill>
                  <a:srgbClr val="242424"/>
                </a:solidFill>
                <a:effectLst/>
                <a:latin typeface="source-serif-pro"/>
              </a:rPr>
              <a:t> is a class in </a:t>
            </a:r>
            <a:r>
              <a:rPr lang="en-IN" b="0" i="0" dirty="0" err="1">
                <a:solidFill>
                  <a:srgbClr val="242424"/>
                </a:solidFill>
                <a:effectLst/>
                <a:latin typeface="source-serif-pro"/>
              </a:rPr>
              <a:t>java.util.concurrent.locks</a:t>
            </a:r>
            <a:r>
              <a:rPr lang="en-IN" b="0" i="0" dirty="0">
                <a:solidFill>
                  <a:srgbClr val="242424"/>
                </a:solidFill>
                <a:effectLst/>
                <a:latin typeface="source-serif-pro"/>
              </a:rPr>
              <a:t> </a:t>
            </a:r>
          </a:p>
          <a:p>
            <a:pPr>
              <a:lnSpc>
                <a:spcPts val="2400"/>
              </a:lnSpc>
            </a:pPr>
            <a:r>
              <a:rPr lang="en-IN" dirty="0">
                <a:solidFill>
                  <a:srgbClr val="242424"/>
                </a:solidFill>
                <a:latin typeface="source-serif-pro"/>
              </a:rPr>
              <a:t>It </a:t>
            </a:r>
            <a:r>
              <a:rPr lang="en-IN" b="0" i="0" dirty="0">
                <a:solidFill>
                  <a:srgbClr val="242424"/>
                </a:solidFill>
                <a:effectLst/>
                <a:latin typeface="source-serif-pro"/>
              </a:rPr>
              <a:t>provides ways flexible ways compared to synchronized blocks. </a:t>
            </a:r>
          </a:p>
          <a:p>
            <a:pPr algn="l">
              <a:lnSpc>
                <a:spcPts val="2400"/>
              </a:lnSpc>
              <a:buNone/>
            </a:pPr>
            <a:endParaRPr lang="en-IN" b="0" i="0" dirty="0">
              <a:solidFill>
                <a:srgbClr val="242424"/>
              </a:solidFill>
              <a:effectLst/>
              <a:latin typeface="source-serif-pro"/>
            </a:endParaRPr>
          </a:p>
          <a:p>
            <a:pPr>
              <a:lnSpc>
                <a:spcPts val="2400"/>
              </a:lnSpc>
            </a:pPr>
            <a:r>
              <a:rPr lang="en-IN" b="0" i="0" dirty="0">
                <a:solidFill>
                  <a:srgbClr val="242424"/>
                </a:solidFill>
                <a:effectLst/>
                <a:latin typeface="source-serif-pro"/>
              </a:rPr>
              <a:t>If a thread that already holds the lock attempts to acquire it again, it won’t be stopped or placed into a waiting state. </a:t>
            </a:r>
          </a:p>
          <a:p>
            <a:pPr>
              <a:lnSpc>
                <a:spcPts val="2400"/>
              </a:lnSpc>
            </a:pPr>
            <a:r>
              <a:rPr lang="en-IN" b="0" i="0" dirty="0">
                <a:solidFill>
                  <a:srgbClr val="242424"/>
                </a:solidFill>
                <a:effectLst/>
                <a:latin typeface="source-serif-pro"/>
              </a:rPr>
              <a:t>This is especially useful in recursive methods, where a thread might call itself and need to re-acquire the lock each time without deadlocking.</a:t>
            </a:r>
          </a:p>
          <a:p>
            <a:pPr algn="l">
              <a:lnSpc>
                <a:spcPts val="2400"/>
              </a:lnSpc>
              <a:buNone/>
            </a:pPr>
            <a:r>
              <a:rPr lang="en-IN" b="0" i="0" dirty="0">
                <a:solidFill>
                  <a:srgbClr val="242424"/>
                </a:solidFill>
                <a:effectLst/>
                <a:latin typeface="source-serif-pro"/>
              </a:rPr>
              <a:t>The </a:t>
            </a:r>
            <a:r>
              <a:rPr lang="en-IN" b="0" i="0" dirty="0" err="1">
                <a:solidFill>
                  <a:srgbClr val="242424"/>
                </a:solidFill>
                <a:effectLst/>
                <a:latin typeface="source-serif-pro"/>
              </a:rPr>
              <a:t>reentrant</a:t>
            </a:r>
            <a:r>
              <a:rPr lang="en-IN" b="0" i="0" dirty="0">
                <a:solidFill>
                  <a:srgbClr val="242424"/>
                </a:solidFill>
                <a:effectLst/>
                <a:latin typeface="source-serif-pro"/>
              </a:rPr>
              <a:t> nature of this lock allows a thread to enter a locked code section it already controls, making it suitable for complex applications where the same resource may need to be locked repeatedly by the same thread.</a:t>
            </a:r>
          </a:p>
        </p:txBody>
      </p:sp>
      <p:sp>
        <p:nvSpPr>
          <p:cNvPr id="4" name="Slide Number Placeholder 3">
            <a:extLst>
              <a:ext uri="{FF2B5EF4-FFF2-40B4-BE49-F238E27FC236}">
                <a16:creationId xmlns:a16="http://schemas.microsoft.com/office/drawing/2014/main" id="{26E25975-7EFE-83E0-4B21-9C284B4AB729}"/>
              </a:ext>
            </a:extLst>
          </p:cNvPr>
          <p:cNvSpPr>
            <a:spLocks noGrp="1"/>
          </p:cNvSpPr>
          <p:nvPr>
            <p:ph type="sldNum" sz="quarter" idx="12"/>
          </p:nvPr>
        </p:nvSpPr>
        <p:spPr/>
        <p:txBody>
          <a:bodyPr/>
          <a:lstStyle/>
          <a:p>
            <a:pPr>
              <a:defRPr/>
            </a:pPr>
            <a:fld id="{F6617354-3243-824E-909C-3BB0015B4040}" type="slidenum">
              <a:rPr lang="en-US" altLang="en-US" smtClean="0"/>
              <a:pPr>
                <a:defRPr/>
              </a:pPr>
              <a:t>75</a:t>
            </a:fld>
            <a:endParaRPr lang="en-US" altLang="en-US"/>
          </a:p>
        </p:txBody>
      </p:sp>
    </p:spTree>
    <p:extLst>
      <p:ext uri="{BB962C8B-B14F-4D97-AF65-F5344CB8AC3E}">
        <p14:creationId xmlns:p14="http://schemas.microsoft.com/office/powerpoint/2010/main" val="310067190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E4D6C-8D53-5658-AEF7-26D3BAD58C97}"/>
              </a:ext>
            </a:extLst>
          </p:cNvPr>
          <p:cNvSpPr>
            <a:spLocks noGrp="1"/>
          </p:cNvSpPr>
          <p:nvPr>
            <p:ph type="title"/>
          </p:nvPr>
        </p:nvSpPr>
        <p:spPr/>
        <p:txBody>
          <a:bodyPr/>
          <a:lstStyle/>
          <a:p>
            <a:r>
              <a:rPr lang="en-US" dirty="0"/>
              <a:t>Working of lock()</a:t>
            </a:r>
          </a:p>
        </p:txBody>
      </p:sp>
      <p:sp>
        <p:nvSpPr>
          <p:cNvPr id="3" name="Content Placeholder 2">
            <a:extLst>
              <a:ext uri="{FF2B5EF4-FFF2-40B4-BE49-F238E27FC236}">
                <a16:creationId xmlns:a16="http://schemas.microsoft.com/office/drawing/2014/main" id="{22400F2D-36BC-9C49-7CE2-880008243940}"/>
              </a:ext>
            </a:extLst>
          </p:cNvPr>
          <p:cNvSpPr>
            <a:spLocks noGrp="1"/>
          </p:cNvSpPr>
          <p:nvPr>
            <p:ph idx="1"/>
          </p:nvPr>
        </p:nvSpPr>
        <p:spPr/>
        <p:txBody>
          <a:bodyPr/>
          <a:lstStyle/>
          <a:p>
            <a:pPr algn="l">
              <a:lnSpc>
                <a:spcPts val="2400"/>
              </a:lnSpc>
              <a:buFont typeface="+mj-lt"/>
              <a:buAutoNum type="arabicPeriod"/>
            </a:pPr>
            <a:r>
              <a:rPr lang="en-IN" b="1" i="0" dirty="0">
                <a:solidFill>
                  <a:srgbClr val="242424"/>
                </a:solidFill>
                <a:effectLst/>
                <a:latin typeface="source-serif-pro"/>
              </a:rPr>
              <a:t>Acquiring the Lock</a:t>
            </a:r>
            <a:r>
              <a:rPr lang="en-IN" b="0" i="0" dirty="0">
                <a:solidFill>
                  <a:srgbClr val="242424"/>
                </a:solidFill>
                <a:effectLst/>
                <a:latin typeface="source-serif-pro"/>
              </a:rPr>
              <a:t>: A thread calls lock() to attempt to gain control of the shared resource. If the lock is not already held by another thread, the thread gains access. If the lock is currently held by another thread, the calling thread will be put into a waiting state until the lock becomes available.</a:t>
            </a:r>
          </a:p>
          <a:p>
            <a:pPr algn="l">
              <a:lnSpc>
                <a:spcPts val="2400"/>
              </a:lnSpc>
              <a:buFont typeface="+mj-lt"/>
              <a:buAutoNum type="arabicPeriod"/>
            </a:pPr>
            <a:r>
              <a:rPr lang="en-IN" b="1" i="0" dirty="0">
                <a:solidFill>
                  <a:srgbClr val="242424"/>
                </a:solidFill>
                <a:effectLst/>
                <a:latin typeface="source-serif-pro"/>
              </a:rPr>
              <a:t>Performing the Action</a:t>
            </a:r>
            <a:r>
              <a:rPr lang="en-IN" b="0" i="0" dirty="0">
                <a:solidFill>
                  <a:srgbClr val="242424"/>
                </a:solidFill>
                <a:effectLst/>
                <a:latin typeface="source-serif-pro"/>
              </a:rPr>
              <a:t>: Once the lock is acquired, the thread can safely perform actions on the shared resource, knowing that other threads are blocked from accessing it.</a:t>
            </a:r>
          </a:p>
          <a:p>
            <a:pPr algn="l">
              <a:lnSpc>
                <a:spcPts val="2400"/>
              </a:lnSpc>
              <a:buFont typeface="+mj-lt"/>
              <a:buAutoNum type="arabicPeriod"/>
            </a:pPr>
            <a:r>
              <a:rPr lang="en-IN" b="1" i="0" dirty="0">
                <a:solidFill>
                  <a:srgbClr val="242424"/>
                </a:solidFill>
                <a:effectLst/>
                <a:latin typeface="source-serif-pro"/>
              </a:rPr>
              <a:t>Releasing the Lock</a:t>
            </a:r>
            <a:r>
              <a:rPr lang="en-IN" b="0" i="0" dirty="0">
                <a:solidFill>
                  <a:srgbClr val="242424"/>
                </a:solidFill>
                <a:effectLst/>
                <a:latin typeface="source-serif-pro"/>
              </a:rPr>
              <a:t>: After the actions are complete, the thread should call unlock() to release the lock, making it available for other threads.</a:t>
            </a:r>
          </a:p>
        </p:txBody>
      </p:sp>
      <p:sp>
        <p:nvSpPr>
          <p:cNvPr id="4" name="Slide Number Placeholder 3">
            <a:extLst>
              <a:ext uri="{FF2B5EF4-FFF2-40B4-BE49-F238E27FC236}">
                <a16:creationId xmlns:a16="http://schemas.microsoft.com/office/drawing/2014/main" id="{94FDBF34-17BC-3BB5-0504-190F10E51FB7}"/>
              </a:ext>
            </a:extLst>
          </p:cNvPr>
          <p:cNvSpPr>
            <a:spLocks noGrp="1"/>
          </p:cNvSpPr>
          <p:nvPr>
            <p:ph type="sldNum" sz="quarter" idx="12"/>
          </p:nvPr>
        </p:nvSpPr>
        <p:spPr/>
        <p:txBody>
          <a:bodyPr/>
          <a:lstStyle/>
          <a:p>
            <a:pPr>
              <a:defRPr/>
            </a:pPr>
            <a:fld id="{F6617354-3243-824E-909C-3BB0015B4040}" type="slidenum">
              <a:rPr lang="en-US" altLang="en-US" smtClean="0"/>
              <a:pPr>
                <a:defRPr/>
              </a:pPr>
              <a:t>76</a:t>
            </a:fld>
            <a:endParaRPr lang="en-US" altLang="en-US"/>
          </a:p>
        </p:txBody>
      </p:sp>
    </p:spTree>
    <p:extLst>
      <p:ext uri="{BB962C8B-B14F-4D97-AF65-F5344CB8AC3E}">
        <p14:creationId xmlns:p14="http://schemas.microsoft.com/office/powerpoint/2010/main" val="327599677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466DA-E18E-AD6F-5CE8-B88171F6D12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6A3EF9D-1EBC-C258-AD59-10030EBFD9E6}"/>
              </a:ext>
            </a:extLst>
          </p:cNvPr>
          <p:cNvSpPr>
            <a:spLocks noGrp="1"/>
          </p:cNvSpPr>
          <p:nvPr>
            <p:ph idx="1"/>
          </p:nvPr>
        </p:nvSpPr>
        <p:spPr/>
        <p:txBody>
          <a:bodyPr/>
          <a:lstStyle/>
          <a:p>
            <a:pPr algn="l">
              <a:lnSpc>
                <a:spcPts val="2400"/>
              </a:lnSpc>
              <a:buNone/>
            </a:pPr>
            <a:r>
              <a:rPr lang="en-IN" b="0" i="0" dirty="0" err="1">
                <a:solidFill>
                  <a:srgbClr val="5C2699"/>
                </a:solidFill>
                <a:effectLst/>
                <a:latin typeface="source-code-pro"/>
              </a:rPr>
              <a:t>ReentrantLock</a:t>
            </a:r>
            <a:r>
              <a:rPr lang="en-IN" b="0" i="0" dirty="0">
                <a:effectLst/>
                <a:latin typeface="source-code-pro"/>
              </a:rPr>
              <a:t> </a:t>
            </a:r>
            <a:r>
              <a:rPr lang="en-IN" b="0" i="0" dirty="0">
                <a:solidFill>
                  <a:srgbClr val="3F6E74"/>
                </a:solidFill>
                <a:effectLst/>
                <a:latin typeface="source-code-pro"/>
              </a:rPr>
              <a:t>lock</a:t>
            </a:r>
            <a:r>
              <a:rPr lang="en-IN" b="0" i="0" dirty="0">
                <a:effectLst/>
                <a:latin typeface="source-code-pro"/>
              </a:rPr>
              <a:t> = </a:t>
            </a:r>
            <a:r>
              <a:rPr lang="en-IN" b="0" i="0" dirty="0">
                <a:solidFill>
                  <a:srgbClr val="AA0D91"/>
                </a:solidFill>
                <a:effectLst/>
                <a:latin typeface="source-code-pro"/>
              </a:rPr>
              <a:t>new</a:t>
            </a:r>
            <a:r>
              <a:rPr lang="en-IN" b="0" i="0" dirty="0">
                <a:effectLst/>
                <a:latin typeface="source-code-pro"/>
              </a:rPr>
              <a:t> </a:t>
            </a:r>
            <a:r>
              <a:rPr lang="en-IN" b="0" i="0" dirty="0" err="1">
                <a:effectLst/>
                <a:latin typeface="source-code-pro"/>
              </a:rPr>
              <a:t>ReentrantLock</a:t>
            </a:r>
            <a:r>
              <a:rPr lang="en-IN" b="0" i="0" dirty="0">
                <a:effectLst/>
                <a:latin typeface="source-code-pro"/>
              </a:rPr>
              <a:t>();</a:t>
            </a:r>
            <a:br>
              <a:rPr lang="en-IN" b="0" i="0" dirty="0">
                <a:effectLst/>
                <a:latin typeface="source-code-pro"/>
              </a:rPr>
            </a:br>
            <a:br>
              <a:rPr lang="en-IN" b="0" i="0" dirty="0">
                <a:effectLst/>
                <a:latin typeface="source-code-pro"/>
              </a:rPr>
            </a:br>
            <a:r>
              <a:rPr lang="en-IN" b="0" i="0" dirty="0">
                <a:solidFill>
                  <a:srgbClr val="AA0D91"/>
                </a:solidFill>
                <a:effectLst/>
                <a:latin typeface="source-code-pro"/>
              </a:rPr>
              <a:t>public</a:t>
            </a:r>
            <a:r>
              <a:rPr lang="en-IN" b="0" i="0" dirty="0">
                <a:effectLst/>
                <a:latin typeface="source-code-pro"/>
              </a:rPr>
              <a:t> </a:t>
            </a:r>
            <a:r>
              <a:rPr lang="en-IN" b="0" i="0" dirty="0">
                <a:solidFill>
                  <a:srgbClr val="AA0D91"/>
                </a:solidFill>
                <a:effectLst/>
                <a:latin typeface="source-code-pro"/>
              </a:rPr>
              <a:t>void</a:t>
            </a:r>
            <a:r>
              <a:rPr lang="en-IN" b="0" i="0" dirty="0">
                <a:effectLst/>
                <a:latin typeface="source-code-pro"/>
              </a:rPr>
              <a:t> </a:t>
            </a:r>
            <a:r>
              <a:rPr lang="en-IN" b="0" i="0" dirty="0" err="1">
                <a:effectLst/>
                <a:latin typeface="source-code-pro"/>
              </a:rPr>
              <a:t>performTask</a:t>
            </a:r>
            <a:r>
              <a:rPr lang="en-IN" b="0" i="0" dirty="0">
                <a:solidFill>
                  <a:srgbClr val="5C2699"/>
                </a:solidFill>
                <a:effectLst/>
                <a:latin typeface="source-code-pro"/>
              </a:rPr>
              <a:t>()</a:t>
            </a:r>
            <a:r>
              <a:rPr lang="en-IN" b="0" i="0" dirty="0">
                <a:effectLst/>
                <a:latin typeface="source-code-pro"/>
              </a:rPr>
              <a:t> {</a:t>
            </a:r>
            <a:br>
              <a:rPr lang="en-IN" b="0" i="0" dirty="0">
                <a:effectLst/>
                <a:latin typeface="source-code-pro"/>
              </a:rPr>
            </a:br>
            <a:r>
              <a:rPr lang="en-IN" b="0" i="0" dirty="0" err="1">
                <a:effectLst/>
                <a:latin typeface="source-code-pro"/>
              </a:rPr>
              <a:t>lock.lock</a:t>
            </a:r>
            <a:r>
              <a:rPr lang="en-IN" b="0" i="0" dirty="0">
                <a:effectLst/>
                <a:latin typeface="source-code-pro"/>
              </a:rPr>
              <a:t>(); </a:t>
            </a:r>
            <a:r>
              <a:rPr lang="en-IN" b="0" i="0" dirty="0">
                <a:solidFill>
                  <a:srgbClr val="007400"/>
                </a:solidFill>
                <a:effectLst/>
                <a:latin typeface="source-code-pro"/>
              </a:rPr>
              <a:t>// Acquire the lock</a:t>
            </a:r>
            <a:br>
              <a:rPr lang="en-IN" b="0" i="0" dirty="0">
                <a:effectLst/>
                <a:latin typeface="source-code-pro"/>
              </a:rPr>
            </a:br>
            <a:r>
              <a:rPr lang="en-IN" b="0" i="0" dirty="0">
                <a:solidFill>
                  <a:srgbClr val="AA0D91"/>
                </a:solidFill>
                <a:effectLst/>
                <a:latin typeface="source-code-pro"/>
              </a:rPr>
              <a:t>try</a:t>
            </a:r>
            <a:r>
              <a:rPr lang="en-IN" b="0" i="0" dirty="0">
                <a:effectLst/>
                <a:latin typeface="source-code-pro"/>
              </a:rPr>
              <a:t> {</a:t>
            </a:r>
            <a:br>
              <a:rPr lang="en-IN" b="0" i="0" dirty="0">
                <a:effectLst/>
                <a:latin typeface="source-code-pro"/>
              </a:rPr>
            </a:br>
            <a:r>
              <a:rPr lang="en-IN" b="0" i="0" dirty="0">
                <a:solidFill>
                  <a:srgbClr val="007400"/>
                </a:solidFill>
                <a:effectLst/>
                <a:latin typeface="source-code-pro"/>
              </a:rPr>
              <a:t>// Perform actions on the shared resource</a:t>
            </a:r>
            <a:br>
              <a:rPr lang="en-IN" b="0" i="0" dirty="0">
                <a:effectLst/>
                <a:latin typeface="source-code-pro"/>
              </a:rPr>
            </a:br>
            <a:r>
              <a:rPr lang="en-IN" b="0" i="0" dirty="0">
                <a:effectLst/>
                <a:latin typeface="source-code-pro"/>
              </a:rPr>
              <a:t>} </a:t>
            </a:r>
            <a:r>
              <a:rPr lang="en-IN" b="0" i="0" dirty="0">
                <a:solidFill>
                  <a:srgbClr val="AA0D91"/>
                </a:solidFill>
                <a:effectLst/>
                <a:latin typeface="source-code-pro"/>
              </a:rPr>
              <a:t>finally</a:t>
            </a:r>
            <a:r>
              <a:rPr lang="en-IN" b="0" i="0" dirty="0">
                <a:effectLst/>
                <a:latin typeface="source-code-pro"/>
              </a:rPr>
              <a:t> {</a:t>
            </a:r>
            <a:br>
              <a:rPr lang="en-IN" b="0" i="0" dirty="0">
                <a:effectLst/>
                <a:latin typeface="source-code-pro"/>
              </a:rPr>
            </a:br>
            <a:r>
              <a:rPr lang="en-IN" b="0" i="0" dirty="0" err="1">
                <a:effectLst/>
                <a:latin typeface="source-code-pro"/>
              </a:rPr>
              <a:t>lock.unlock</a:t>
            </a:r>
            <a:r>
              <a:rPr lang="en-IN" b="0" i="0" dirty="0">
                <a:effectLst/>
                <a:latin typeface="source-code-pro"/>
              </a:rPr>
              <a:t>(); </a:t>
            </a:r>
            <a:r>
              <a:rPr lang="en-IN" b="0" i="0" dirty="0">
                <a:solidFill>
                  <a:srgbClr val="007400"/>
                </a:solidFill>
                <a:effectLst/>
                <a:latin typeface="source-code-pro"/>
              </a:rPr>
              <a:t>// Always release the lock</a:t>
            </a:r>
            <a:br>
              <a:rPr lang="en-IN" b="0" i="0" dirty="0">
                <a:effectLst/>
                <a:latin typeface="source-code-pro"/>
              </a:rPr>
            </a:br>
            <a:r>
              <a:rPr lang="en-IN" b="0" i="0" dirty="0">
                <a:effectLst/>
                <a:latin typeface="source-code-pro"/>
              </a:rPr>
              <a:t>}</a:t>
            </a:r>
            <a:br>
              <a:rPr lang="en-IN" b="0" i="0" dirty="0">
                <a:effectLst/>
                <a:latin typeface="source-code-pro"/>
              </a:rPr>
            </a:br>
            <a:r>
              <a:rPr lang="en-IN" b="0" i="0" dirty="0">
                <a:effectLst/>
                <a:latin typeface="source-code-pro"/>
              </a:rPr>
              <a:t>}</a:t>
            </a:r>
          </a:p>
          <a:p>
            <a:pPr algn="l">
              <a:lnSpc>
                <a:spcPts val="2400"/>
              </a:lnSpc>
              <a:buNone/>
            </a:pPr>
            <a:r>
              <a:rPr lang="en-IN" b="0" i="0" dirty="0">
                <a:solidFill>
                  <a:srgbClr val="242424"/>
                </a:solidFill>
                <a:effectLst/>
                <a:latin typeface="source-serif-pro"/>
              </a:rPr>
              <a:t>In this code, </a:t>
            </a:r>
            <a:r>
              <a:rPr lang="en-IN" b="0" i="0" dirty="0" err="1">
                <a:solidFill>
                  <a:srgbClr val="242424"/>
                </a:solidFill>
                <a:effectLst/>
                <a:latin typeface="source-serif-pro"/>
              </a:rPr>
              <a:t>lock.lock</a:t>
            </a:r>
            <a:r>
              <a:rPr lang="en-IN" b="0" i="0" dirty="0">
                <a:solidFill>
                  <a:srgbClr val="242424"/>
                </a:solidFill>
                <a:effectLst/>
                <a:latin typeface="source-serif-pro"/>
              </a:rPr>
              <a:t>() acquires the lock, and </a:t>
            </a:r>
            <a:r>
              <a:rPr lang="en-IN" b="0" i="0" dirty="0" err="1">
                <a:solidFill>
                  <a:srgbClr val="242424"/>
                </a:solidFill>
                <a:effectLst/>
                <a:latin typeface="source-serif-pro"/>
              </a:rPr>
              <a:t>lock.unlock</a:t>
            </a:r>
            <a:r>
              <a:rPr lang="en-IN" b="0" i="0" dirty="0">
                <a:solidFill>
                  <a:srgbClr val="242424"/>
                </a:solidFill>
                <a:effectLst/>
                <a:latin typeface="source-serif-pro"/>
              </a:rPr>
              <a:t>() releases it in the finally block. The finally block ensures that the lock is released no matter what happens within the try block, such as an exception, which is critical for avoiding deadlocks or locked resources that are no longer needed.</a:t>
            </a:r>
          </a:p>
          <a:p>
            <a:endParaRPr lang="en-US" dirty="0"/>
          </a:p>
        </p:txBody>
      </p:sp>
      <p:sp>
        <p:nvSpPr>
          <p:cNvPr id="4" name="Slide Number Placeholder 3">
            <a:extLst>
              <a:ext uri="{FF2B5EF4-FFF2-40B4-BE49-F238E27FC236}">
                <a16:creationId xmlns:a16="http://schemas.microsoft.com/office/drawing/2014/main" id="{16F0612F-5AC5-734A-FFAD-32F337AC7FC3}"/>
              </a:ext>
            </a:extLst>
          </p:cNvPr>
          <p:cNvSpPr>
            <a:spLocks noGrp="1"/>
          </p:cNvSpPr>
          <p:nvPr>
            <p:ph type="sldNum" sz="quarter" idx="12"/>
          </p:nvPr>
        </p:nvSpPr>
        <p:spPr/>
        <p:txBody>
          <a:bodyPr/>
          <a:lstStyle/>
          <a:p>
            <a:pPr>
              <a:defRPr/>
            </a:pPr>
            <a:fld id="{F6617354-3243-824E-909C-3BB0015B4040}" type="slidenum">
              <a:rPr lang="en-US" altLang="en-US" smtClean="0"/>
              <a:pPr>
                <a:defRPr/>
              </a:pPr>
              <a:t>77</a:t>
            </a:fld>
            <a:endParaRPr lang="en-US" altLang="en-US"/>
          </a:p>
        </p:txBody>
      </p:sp>
    </p:spTree>
    <p:extLst>
      <p:ext uri="{BB962C8B-B14F-4D97-AF65-F5344CB8AC3E}">
        <p14:creationId xmlns:p14="http://schemas.microsoft.com/office/powerpoint/2010/main" val="413378794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2673A-3AF1-23C7-680C-1C133B913C46}"/>
              </a:ext>
            </a:extLst>
          </p:cNvPr>
          <p:cNvSpPr>
            <a:spLocks noGrp="1"/>
          </p:cNvSpPr>
          <p:nvPr>
            <p:ph type="title"/>
          </p:nvPr>
        </p:nvSpPr>
        <p:spPr/>
        <p:txBody>
          <a:bodyPr/>
          <a:lstStyle/>
          <a:p>
            <a:br>
              <a:rPr lang="en-IN" b="1" i="0" dirty="0">
                <a:solidFill>
                  <a:srgbClr val="242424"/>
                </a:solidFill>
                <a:effectLst/>
                <a:latin typeface="sohne"/>
              </a:rPr>
            </a:br>
            <a:r>
              <a:rPr lang="en-IN" b="1" i="0" dirty="0">
                <a:solidFill>
                  <a:srgbClr val="242424"/>
                </a:solidFill>
                <a:effectLst/>
                <a:latin typeface="sohne"/>
              </a:rPr>
              <a:t>Features of </a:t>
            </a:r>
            <a:r>
              <a:rPr lang="en-IN" b="1" i="0" dirty="0" err="1">
                <a:solidFill>
                  <a:srgbClr val="242424"/>
                </a:solidFill>
                <a:effectLst/>
                <a:latin typeface="sohne"/>
              </a:rPr>
              <a:t>ReentrantLock</a:t>
            </a:r>
            <a:br>
              <a:rPr lang="en-IN" b="1" i="0" dirty="0">
                <a:solidFill>
                  <a:srgbClr val="242424"/>
                </a:solidFill>
                <a:effectLst/>
                <a:latin typeface="sohne"/>
              </a:rPr>
            </a:br>
            <a:endParaRPr lang="en-US" dirty="0"/>
          </a:p>
        </p:txBody>
      </p:sp>
      <p:sp>
        <p:nvSpPr>
          <p:cNvPr id="3" name="Content Placeholder 2">
            <a:extLst>
              <a:ext uri="{FF2B5EF4-FFF2-40B4-BE49-F238E27FC236}">
                <a16:creationId xmlns:a16="http://schemas.microsoft.com/office/drawing/2014/main" id="{E4F7F2ED-9CEB-A67D-70C1-A7B7446405FE}"/>
              </a:ext>
            </a:extLst>
          </p:cNvPr>
          <p:cNvSpPr>
            <a:spLocks noGrp="1"/>
          </p:cNvSpPr>
          <p:nvPr>
            <p:ph idx="1"/>
          </p:nvPr>
        </p:nvSpPr>
        <p:spPr/>
        <p:txBody>
          <a:bodyPr/>
          <a:lstStyle/>
          <a:p>
            <a:pPr algn="l">
              <a:lnSpc>
                <a:spcPts val="2400"/>
              </a:lnSpc>
              <a:buFont typeface="Arial" panose="020B0604020202020204" pitchFamily="34" charset="0"/>
              <a:buChar char="•"/>
            </a:pPr>
            <a:r>
              <a:rPr lang="en-IN" b="1" i="0" dirty="0">
                <a:solidFill>
                  <a:srgbClr val="242424"/>
                </a:solidFill>
                <a:effectLst/>
                <a:latin typeface="source-serif-pro"/>
              </a:rPr>
              <a:t>Fair Locking</a:t>
            </a:r>
            <a:r>
              <a:rPr lang="en-IN" b="0" i="0" dirty="0">
                <a:solidFill>
                  <a:srgbClr val="242424"/>
                </a:solidFill>
                <a:effectLst/>
                <a:latin typeface="source-serif-pro"/>
              </a:rPr>
              <a:t>: </a:t>
            </a:r>
          </a:p>
          <a:p>
            <a:pPr algn="l">
              <a:lnSpc>
                <a:spcPts val="2400"/>
              </a:lnSpc>
              <a:buFont typeface="Arial" panose="020B0604020202020204" pitchFamily="34" charset="0"/>
              <a:buChar char="•"/>
            </a:pPr>
            <a:r>
              <a:rPr lang="en-IN" dirty="0">
                <a:solidFill>
                  <a:srgbClr val="242424"/>
                </a:solidFill>
                <a:latin typeface="source-serif-pro"/>
              </a:rPr>
              <a:t>Can </a:t>
            </a:r>
            <a:r>
              <a:rPr lang="en-IN" b="0" i="0" dirty="0">
                <a:solidFill>
                  <a:srgbClr val="242424"/>
                </a:solidFill>
                <a:effectLst/>
                <a:latin typeface="source-serif-pro"/>
              </a:rPr>
              <a:t>specify if the lock should use a fairness policy by setting true in the constructor (new </a:t>
            </a:r>
            <a:r>
              <a:rPr lang="en-IN" b="0" i="0" dirty="0" err="1">
                <a:solidFill>
                  <a:srgbClr val="242424"/>
                </a:solidFill>
                <a:effectLst/>
                <a:latin typeface="source-serif-pro"/>
              </a:rPr>
              <a:t>ReentrantLock</a:t>
            </a:r>
            <a:r>
              <a:rPr lang="en-IN" b="0" i="0" dirty="0">
                <a:solidFill>
                  <a:srgbClr val="242424"/>
                </a:solidFill>
                <a:effectLst/>
                <a:latin typeface="source-serif-pro"/>
              </a:rPr>
              <a:t>(true)). </a:t>
            </a:r>
          </a:p>
          <a:p>
            <a:pPr algn="l">
              <a:lnSpc>
                <a:spcPts val="2400"/>
              </a:lnSpc>
              <a:buFont typeface="Arial" panose="020B0604020202020204" pitchFamily="34" charset="0"/>
              <a:buChar char="•"/>
            </a:pPr>
            <a:r>
              <a:rPr lang="en-IN" b="0" i="0" dirty="0">
                <a:solidFill>
                  <a:srgbClr val="242424"/>
                </a:solidFill>
                <a:effectLst/>
                <a:latin typeface="source-serif-pro"/>
              </a:rPr>
              <a:t>Fair locking ensures that the longest-waiting thread gets the lock next, reducing the risk of starvation, where some threads might never acquire the lock.</a:t>
            </a:r>
          </a:p>
          <a:p>
            <a:pPr algn="l">
              <a:lnSpc>
                <a:spcPts val="2400"/>
              </a:lnSpc>
              <a:buFont typeface="Arial" panose="020B0604020202020204" pitchFamily="34" charset="0"/>
              <a:buChar char="•"/>
            </a:pPr>
            <a:r>
              <a:rPr lang="en-IN" b="0" i="0" dirty="0">
                <a:solidFill>
                  <a:srgbClr val="242424"/>
                </a:solidFill>
                <a:effectLst/>
                <a:latin typeface="source-serif-pro"/>
              </a:rPr>
              <a:t> Fair locks, however, might introduce more overhead and slower throughput, so their use depends on the requirements of the application.</a:t>
            </a:r>
          </a:p>
        </p:txBody>
      </p:sp>
      <p:sp>
        <p:nvSpPr>
          <p:cNvPr id="4" name="Slide Number Placeholder 3">
            <a:extLst>
              <a:ext uri="{FF2B5EF4-FFF2-40B4-BE49-F238E27FC236}">
                <a16:creationId xmlns:a16="http://schemas.microsoft.com/office/drawing/2014/main" id="{2E29E3E3-C018-26F4-952B-ECF7FB9B3059}"/>
              </a:ext>
            </a:extLst>
          </p:cNvPr>
          <p:cNvSpPr>
            <a:spLocks noGrp="1"/>
          </p:cNvSpPr>
          <p:nvPr>
            <p:ph type="sldNum" sz="quarter" idx="12"/>
          </p:nvPr>
        </p:nvSpPr>
        <p:spPr/>
        <p:txBody>
          <a:bodyPr/>
          <a:lstStyle/>
          <a:p>
            <a:pPr>
              <a:defRPr/>
            </a:pPr>
            <a:fld id="{F6617354-3243-824E-909C-3BB0015B4040}" type="slidenum">
              <a:rPr lang="en-US" altLang="en-US" smtClean="0"/>
              <a:pPr>
                <a:defRPr/>
              </a:pPr>
              <a:t>78</a:t>
            </a:fld>
            <a:endParaRPr lang="en-US" altLang="en-US"/>
          </a:p>
        </p:txBody>
      </p:sp>
    </p:spTree>
    <p:extLst>
      <p:ext uri="{BB962C8B-B14F-4D97-AF65-F5344CB8AC3E}">
        <p14:creationId xmlns:p14="http://schemas.microsoft.com/office/powerpoint/2010/main" val="171245168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2ACBF-CACD-4684-F932-D94BDFAAB728}"/>
              </a:ext>
            </a:extLst>
          </p:cNvPr>
          <p:cNvSpPr>
            <a:spLocks noGrp="1"/>
          </p:cNvSpPr>
          <p:nvPr>
            <p:ph type="title"/>
          </p:nvPr>
        </p:nvSpPr>
        <p:spPr/>
        <p:txBody>
          <a:bodyPr/>
          <a:lstStyle/>
          <a:p>
            <a:r>
              <a:rPr lang="en-US" dirty="0"/>
              <a:t>Features of Lock</a:t>
            </a:r>
          </a:p>
        </p:txBody>
      </p:sp>
      <p:sp>
        <p:nvSpPr>
          <p:cNvPr id="3" name="Content Placeholder 2">
            <a:extLst>
              <a:ext uri="{FF2B5EF4-FFF2-40B4-BE49-F238E27FC236}">
                <a16:creationId xmlns:a16="http://schemas.microsoft.com/office/drawing/2014/main" id="{06F64745-D424-3631-0FE6-090291DC2FA0}"/>
              </a:ext>
            </a:extLst>
          </p:cNvPr>
          <p:cNvSpPr>
            <a:spLocks noGrp="1"/>
          </p:cNvSpPr>
          <p:nvPr>
            <p:ph idx="1"/>
          </p:nvPr>
        </p:nvSpPr>
        <p:spPr/>
        <p:txBody>
          <a:bodyPr/>
          <a:lstStyle/>
          <a:p>
            <a:pPr algn="l">
              <a:lnSpc>
                <a:spcPts val="2400"/>
              </a:lnSpc>
              <a:buFont typeface="Arial" panose="020B0604020202020204" pitchFamily="34" charset="0"/>
              <a:buChar char="•"/>
            </a:pPr>
            <a:r>
              <a:rPr lang="en-IN" b="1" i="0" dirty="0">
                <a:solidFill>
                  <a:srgbClr val="242424"/>
                </a:solidFill>
                <a:effectLst/>
                <a:latin typeface="source-serif-pro"/>
              </a:rPr>
              <a:t>Interruptible Locking</a:t>
            </a:r>
            <a:r>
              <a:rPr lang="en-IN" b="0" i="0" dirty="0">
                <a:solidFill>
                  <a:srgbClr val="242424"/>
                </a:solidFill>
                <a:effectLst/>
                <a:latin typeface="source-serif-pro"/>
              </a:rPr>
              <a:t>: </a:t>
            </a:r>
          </a:p>
          <a:p>
            <a:pPr algn="l">
              <a:lnSpc>
                <a:spcPts val="2400"/>
              </a:lnSpc>
              <a:buFont typeface="Arial" panose="020B0604020202020204" pitchFamily="34" charset="0"/>
              <a:buChar char="•"/>
            </a:pPr>
            <a:r>
              <a:rPr lang="en-IN" b="0" i="0" dirty="0">
                <a:solidFill>
                  <a:srgbClr val="242424"/>
                </a:solidFill>
                <a:effectLst/>
                <a:latin typeface="source-serif-pro"/>
              </a:rPr>
              <a:t>Can choose to acquire a lock in an interruptible way using the </a:t>
            </a:r>
            <a:r>
              <a:rPr lang="en-IN" b="0" i="0" dirty="0" err="1">
                <a:solidFill>
                  <a:srgbClr val="242424"/>
                </a:solidFill>
                <a:effectLst/>
                <a:latin typeface="source-serif-pro"/>
              </a:rPr>
              <a:t>lockInterruptibly</a:t>
            </a:r>
            <a:r>
              <a:rPr lang="en-IN" b="0" i="0" dirty="0">
                <a:solidFill>
                  <a:srgbClr val="242424"/>
                </a:solidFill>
                <a:effectLst/>
                <a:latin typeface="source-serif-pro"/>
              </a:rPr>
              <a:t>() method. </a:t>
            </a:r>
          </a:p>
          <a:p>
            <a:pPr algn="l">
              <a:lnSpc>
                <a:spcPts val="2400"/>
              </a:lnSpc>
              <a:buFont typeface="Arial" panose="020B0604020202020204" pitchFamily="34" charset="0"/>
              <a:buChar char="•"/>
            </a:pPr>
            <a:r>
              <a:rPr lang="en-IN" b="0" i="0" dirty="0">
                <a:solidFill>
                  <a:srgbClr val="242424"/>
                </a:solidFill>
                <a:effectLst/>
                <a:latin typeface="source-serif-pro"/>
              </a:rPr>
              <a:t>This feature lets you interrupt a thread waiting to acquire the lock, which is particularly useful in applications where threads should not be blocked indefinitely. </a:t>
            </a:r>
          </a:p>
          <a:p>
            <a:pPr algn="l">
              <a:lnSpc>
                <a:spcPts val="2400"/>
              </a:lnSpc>
              <a:buFont typeface="Arial" panose="020B0604020202020204" pitchFamily="34" charset="0"/>
              <a:buChar char="•"/>
            </a:pPr>
            <a:r>
              <a:rPr lang="en-IN" b="0" i="0" dirty="0">
                <a:solidFill>
                  <a:srgbClr val="242424"/>
                </a:solidFill>
                <a:effectLst/>
                <a:latin typeface="source-serif-pro"/>
              </a:rPr>
              <a:t>If the lock cannot be acquired, the waiting thread can be interrupted and freed to perform other tasks.</a:t>
            </a:r>
          </a:p>
        </p:txBody>
      </p:sp>
      <p:sp>
        <p:nvSpPr>
          <p:cNvPr id="4" name="Slide Number Placeholder 3">
            <a:extLst>
              <a:ext uri="{FF2B5EF4-FFF2-40B4-BE49-F238E27FC236}">
                <a16:creationId xmlns:a16="http://schemas.microsoft.com/office/drawing/2014/main" id="{7F4CC49A-362B-DCDC-4813-F5121293CE46}"/>
              </a:ext>
            </a:extLst>
          </p:cNvPr>
          <p:cNvSpPr>
            <a:spLocks noGrp="1"/>
          </p:cNvSpPr>
          <p:nvPr>
            <p:ph type="sldNum" sz="quarter" idx="12"/>
          </p:nvPr>
        </p:nvSpPr>
        <p:spPr/>
        <p:txBody>
          <a:bodyPr/>
          <a:lstStyle/>
          <a:p>
            <a:pPr>
              <a:defRPr/>
            </a:pPr>
            <a:fld id="{F6617354-3243-824E-909C-3BB0015B4040}" type="slidenum">
              <a:rPr lang="en-US" altLang="en-US" smtClean="0"/>
              <a:pPr>
                <a:defRPr/>
              </a:pPr>
              <a:t>79</a:t>
            </a:fld>
            <a:endParaRPr lang="en-US" altLang="en-US"/>
          </a:p>
        </p:txBody>
      </p:sp>
    </p:spTree>
    <p:extLst>
      <p:ext uri="{BB962C8B-B14F-4D97-AF65-F5344CB8AC3E}">
        <p14:creationId xmlns:p14="http://schemas.microsoft.com/office/powerpoint/2010/main" val="708769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8A40AEF2-44DE-85AC-D43B-98718A16DB79}"/>
              </a:ext>
            </a:extLst>
          </p:cNvPr>
          <p:cNvSpPr>
            <a:spLocks noGrp="1" noChangeArrowheads="1"/>
          </p:cNvSpPr>
          <p:nvPr>
            <p:ph type="title"/>
          </p:nvPr>
        </p:nvSpPr>
        <p:spPr/>
        <p:txBody>
          <a:bodyPr/>
          <a:lstStyle/>
          <a:p>
            <a:pPr eaLnBrk="1" hangingPunct="1"/>
            <a:r>
              <a:rPr lang="en-US" altLang="en-US" sz="2400"/>
              <a:t>Implementing java.lang.Runnable</a:t>
            </a:r>
            <a:br>
              <a:rPr lang="en-US" altLang="en-US" sz="2400"/>
            </a:br>
            <a:endParaRPr lang="en-US" altLang="en-US" sz="2400"/>
          </a:p>
        </p:txBody>
      </p:sp>
      <p:sp>
        <p:nvSpPr>
          <p:cNvPr id="151555" name="Rectangle 3">
            <a:extLst>
              <a:ext uri="{FF2B5EF4-FFF2-40B4-BE49-F238E27FC236}">
                <a16:creationId xmlns:a16="http://schemas.microsoft.com/office/drawing/2014/main" id="{360C3328-480A-409A-89A3-0DFCA94A4AE6}"/>
              </a:ext>
            </a:extLst>
          </p:cNvPr>
          <p:cNvSpPr>
            <a:spLocks noGrp="1" noChangeArrowheads="1"/>
          </p:cNvSpPr>
          <p:nvPr>
            <p:ph idx="1"/>
          </p:nvPr>
        </p:nvSpPr>
        <p:spPr>
          <a:xfrm>
            <a:off x="457200" y="609600"/>
            <a:ext cx="8229600" cy="5516563"/>
          </a:xfrm>
        </p:spPr>
        <p:txBody>
          <a:bodyPr/>
          <a:lstStyle/>
          <a:p>
            <a:pPr lvl="1">
              <a:buFontTx/>
              <a:buNone/>
              <a:defRPr/>
            </a:pPr>
            <a:r>
              <a:rPr lang="en-US" sz="2000" b="1" dirty="0">
                <a:ea typeface="+mn-ea"/>
                <a:cs typeface="+mn-cs"/>
              </a:rPr>
              <a:t>public class </a:t>
            </a:r>
            <a:r>
              <a:rPr lang="en-US" sz="2000" b="1" dirty="0" err="1">
                <a:ea typeface="+mn-ea"/>
                <a:cs typeface="+mn-cs"/>
              </a:rPr>
              <a:t>NumberAddingService</a:t>
            </a:r>
            <a:r>
              <a:rPr lang="en-US" sz="2000" b="1" dirty="0">
                <a:ea typeface="+mn-ea"/>
                <a:cs typeface="+mn-cs"/>
              </a:rPr>
              <a:t>  </a:t>
            </a:r>
            <a:r>
              <a:rPr lang="en-US" sz="2000" b="1" dirty="0">
                <a:solidFill>
                  <a:srgbClr val="C00000"/>
                </a:solidFill>
                <a:ea typeface="+mn-ea"/>
                <a:cs typeface="+mn-cs"/>
              </a:rPr>
              <a:t>implements </a:t>
            </a:r>
            <a:r>
              <a:rPr lang="en-US" sz="2000" b="1" dirty="0" err="1">
                <a:solidFill>
                  <a:srgbClr val="C00000"/>
                </a:solidFill>
                <a:ea typeface="+mn-ea"/>
                <a:cs typeface="+mn-cs"/>
              </a:rPr>
              <a:t>Runnable</a:t>
            </a:r>
            <a:r>
              <a:rPr lang="en-US" sz="2000" b="1" dirty="0">
                <a:ea typeface="+mn-ea"/>
                <a:cs typeface="+mn-cs"/>
              </a:rPr>
              <a:t>{</a:t>
            </a:r>
          </a:p>
          <a:p>
            <a:pPr lvl="1">
              <a:buFontTx/>
              <a:buNone/>
              <a:defRPr/>
            </a:pPr>
            <a:endParaRPr lang="en-US" sz="2000" dirty="0">
              <a:ea typeface="+mn-ea"/>
              <a:cs typeface="+mn-cs"/>
            </a:endParaRPr>
          </a:p>
          <a:p>
            <a:pPr lvl="1">
              <a:buFontTx/>
              <a:buNone/>
              <a:defRPr/>
            </a:pPr>
            <a:r>
              <a:rPr lang="en-US" sz="1800" dirty="0">
                <a:ea typeface="+mn-ea"/>
                <a:cs typeface="+mn-cs"/>
              </a:rPr>
              <a:t>  </a:t>
            </a:r>
            <a:r>
              <a:rPr lang="en-US" sz="1800" b="1" dirty="0">
                <a:ea typeface="+mn-ea"/>
                <a:cs typeface="+mn-cs"/>
              </a:rPr>
              <a:t>private </a:t>
            </a:r>
            <a:r>
              <a:rPr lang="en-US" sz="1800" b="1" dirty="0" err="1">
                <a:ea typeface="+mn-ea"/>
                <a:cs typeface="+mn-cs"/>
              </a:rPr>
              <a:t>int</a:t>
            </a:r>
            <a:r>
              <a:rPr lang="en-US" sz="1800" b="1" dirty="0">
                <a:ea typeface="+mn-ea"/>
                <a:cs typeface="+mn-cs"/>
              </a:rPr>
              <a:t> </a:t>
            </a:r>
            <a:r>
              <a:rPr lang="en-US" sz="1800" b="1" dirty="0" err="1">
                <a:ea typeface="+mn-ea"/>
                <a:cs typeface="+mn-cs"/>
              </a:rPr>
              <a:t>countTo</a:t>
            </a:r>
            <a:r>
              <a:rPr lang="en-US" sz="1800" b="1" dirty="0">
                <a:ea typeface="+mn-ea"/>
                <a:cs typeface="+mn-cs"/>
              </a:rPr>
              <a:t>;</a:t>
            </a:r>
          </a:p>
          <a:p>
            <a:pPr lvl="1">
              <a:buFontTx/>
              <a:buNone/>
              <a:defRPr/>
            </a:pPr>
            <a:r>
              <a:rPr lang="en-US" sz="1800" dirty="0">
                <a:ea typeface="+mn-ea"/>
                <a:cs typeface="+mn-cs"/>
              </a:rPr>
              <a:t>  </a:t>
            </a:r>
            <a:r>
              <a:rPr lang="en-US" sz="1800" b="1" dirty="0">
                <a:ea typeface="+mn-ea"/>
                <a:cs typeface="+mn-cs"/>
              </a:rPr>
              <a:t>private</a:t>
            </a:r>
            <a:r>
              <a:rPr lang="en-US" sz="1800" dirty="0">
                <a:ea typeface="+mn-ea"/>
                <a:cs typeface="+mn-cs"/>
              </a:rPr>
              <a:t> </a:t>
            </a:r>
            <a:r>
              <a:rPr lang="en-US" sz="1800" dirty="0" err="1">
                <a:ea typeface="+mn-ea"/>
                <a:cs typeface="+mn-cs"/>
              </a:rPr>
              <a:t>NumberService</a:t>
            </a:r>
            <a:r>
              <a:rPr lang="en-US" sz="1800" dirty="0">
                <a:ea typeface="+mn-ea"/>
                <a:cs typeface="+mn-cs"/>
              </a:rPr>
              <a:t> service;</a:t>
            </a:r>
          </a:p>
          <a:p>
            <a:pPr lvl="1">
              <a:buFontTx/>
              <a:buNone/>
              <a:defRPr/>
            </a:pPr>
            <a:r>
              <a:rPr lang="en-US" sz="2000" dirty="0">
                <a:ea typeface="+mn-ea"/>
                <a:cs typeface="+mn-cs"/>
              </a:rPr>
              <a:t>  </a:t>
            </a:r>
          </a:p>
          <a:p>
            <a:pPr lvl="1">
              <a:buFontTx/>
              <a:buNone/>
              <a:defRPr/>
            </a:pPr>
            <a:r>
              <a:rPr lang="en-US" sz="1800" b="1" dirty="0">
                <a:ea typeface="+mn-ea"/>
                <a:cs typeface="+mn-cs"/>
              </a:rPr>
              <a:t>public </a:t>
            </a:r>
            <a:r>
              <a:rPr lang="en-US" sz="1800" b="1" dirty="0" err="1">
                <a:ea typeface="+mn-ea"/>
                <a:cs typeface="+mn-cs"/>
              </a:rPr>
              <a:t>NumberAddingService</a:t>
            </a:r>
            <a:r>
              <a:rPr lang="en-US" sz="1800" b="1" dirty="0">
                <a:ea typeface="+mn-ea"/>
                <a:cs typeface="+mn-cs"/>
              </a:rPr>
              <a:t>(</a:t>
            </a:r>
            <a:r>
              <a:rPr lang="en-US" sz="1800" b="1" dirty="0" err="1">
                <a:ea typeface="+mn-ea"/>
                <a:cs typeface="+mn-cs"/>
              </a:rPr>
              <a:t>int</a:t>
            </a:r>
            <a:r>
              <a:rPr lang="en-US" sz="1800" b="1" dirty="0">
                <a:ea typeface="+mn-ea"/>
                <a:cs typeface="+mn-cs"/>
              </a:rPr>
              <a:t> </a:t>
            </a:r>
            <a:r>
              <a:rPr lang="en-US" sz="1800" b="1" dirty="0" err="1">
                <a:ea typeface="+mn-ea"/>
                <a:cs typeface="+mn-cs"/>
              </a:rPr>
              <a:t>countTo,String</a:t>
            </a:r>
            <a:r>
              <a:rPr lang="en-US" sz="1800" b="1" dirty="0">
                <a:ea typeface="+mn-ea"/>
                <a:cs typeface="+mn-cs"/>
              </a:rPr>
              <a:t> name) {</a:t>
            </a:r>
          </a:p>
          <a:p>
            <a:pPr lvl="1">
              <a:buFontTx/>
              <a:buNone/>
              <a:defRPr/>
            </a:pPr>
            <a:r>
              <a:rPr lang="en-US" sz="2000" b="1" dirty="0">
                <a:ea typeface="+mn-ea"/>
                <a:cs typeface="+mn-cs"/>
              </a:rPr>
              <a:t>      </a:t>
            </a:r>
            <a:r>
              <a:rPr lang="en-US" b="1" dirty="0">
                <a:ea typeface="+mn-ea"/>
                <a:cs typeface="+mn-cs"/>
              </a:rPr>
              <a:t>     </a:t>
            </a:r>
            <a:r>
              <a:rPr lang="en-US" b="1" dirty="0" err="1">
                <a:ea typeface="+mn-ea"/>
                <a:cs typeface="+mn-cs"/>
              </a:rPr>
              <a:t>this.countTo</a:t>
            </a:r>
            <a:r>
              <a:rPr lang="en-US" b="1" dirty="0">
                <a:ea typeface="+mn-ea"/>
                <a:cs typeface="+mn-cs"/>
              </a:rPr>
              <a:t> = </a:t>
            </a:r>
            <a:r>
              <a:rPr lang="en-US" b="1" dirty="0" err="1">
                <a:ea typeface="+mn-ea"/>
                <a:cs typeface="+mn-cs"/>
              </a:rPr>
              <a:t>countTo</a:t>
            </a:r>
            <a:r>
              <a:rPr lang="en-US" b="1" dirty="0">
                <a:ea typeface="+mn-ea"/>
                <a:cs typeface="+mn-cs"/>
              </a:rPr>
              <a:t>;</a:t>
            </a:r>
          </a:p>
          <a:p>
            <a:pPr lvl="1">
              <a:buFontTx/>
              <a:buNone/>
              <a:defRPr/>
            </a:pPr>
            <a:r>
              <a:rPr lang="en-US" b="1" dirty="0">
                <a:ea typeface="+mn-ea"/>
                <a:cs typeface="+mn-cs"/>
              </a:rPr>
              <a:t>           </a:t>
            </a:r>
            <a:r>
              <a:rPr lang="en-US" b="1" dirty="0" err="1">
                <a:ea typeface="+mn-ea"/>
                <a:cs typeface="+mn-cs"/>
              </a:rPr>
              <a:t>this.service</a:t>
            </a:r>
            <a:r>
              <a:rPr lang="en-US" b="1" dirty="0">
                <a:ea typeface="+mn-ea"/>
                <a:cs typeface="+mn-cs"/>
              </a:rPr>
              <a:t> = new </a:t>
            </a:r>
            <a:r>
              <a:rPr lang="en-US" b="1" dirty="0" err="1">
                <a:ea typeface="+mn-ea"/>
                <a:cs typeface="+mn-cs"/>
              </a:rPr>
              <a:t>NumberService</a:t>
            </a:r>
            <a:r>
              <a:rPr lang="en-US" b="1" dirty="0">
                <a:ea typeface="+mn-ea"/>
                <a:cs typeface="+mn-cs"/>
              </a:rPr>
              <a:t>();</a:t>
            </a:r>
          </a:p>
          <a:p>
            <a:pPr lvl="1">
              <a:buFontTx/>
              <a:buNone/>
              <a:defRPr/>
            </a:pPr>
            <a:r>
              <a:rPr lang="en-US" dirty="0">
                <a:ea typeface="+mn-ea"/>
                <a:cs typeface="+mn-cs"/>
              </a:rPr>
              <a:t>      </a:t>
            </a:r>
          </a:p>
          <a:p>
            <a:pPr lvl="1">
              <a:buFontTx/>
              <a:buNone/>
              <a:defRPr/>
            </a:pPr>
            <a:r>
              <a:rPr lang="en-US" sz="1800" dirty="0">
                <a:solidFill>
                  <a:schemeClr val="accent2">
                    <a:lumMod val="50000"/>
                  </a:schemeClr>
                </a:solidFill>
                <a:ea typeface="+mn-ea"/>
                <a:cs typeface="+mn-cs"/>
              </a:rPr>
              <a:t>         Thread t1 = </a:t>
            </a:r>
            <a:r>
              <a:rPr lang="en-US" sz="1800" b="1" dirty="0">
                <a:solidFill>
                  <a:schemeClr val="accent2">
                    <a:lumMod val="50000"/>
                  </a:schemeClr>
                </a:solidFill>
                <a:ea typeface="+mn-ea"/>
                <a:cs typeface="+mn-cs"/>
              </a:rPr>
              <a:t>new Thread(</a:t>
            </a:r>
            <a:r>
              <a:rPr lang="en-US" sz="1800" b="1" dirty="0" err="1">
                <a:solidFill>
                  <a:schemeClr val="accent2">
                    <a:lumMod val="50000"/>
                  </a:schemeClr>
                </a:solidFill>
                <a:ea typeface="+mn-ea"/>
                <a:cs typeface="+mn-cs"/>
              </a:rPr>
              <a:t>this,name</a:t>
            </a:r>
            <a:r>
              <a:rPr lang="en-US" sz="1800" b="1" dirty="0">
                <a:solidFill>
                  <a:schemeClr val="accent2">
                    <a:lumMod val="50000"/>
                  </a:schemeClr>
                </a:solidFill>
                <a:ea typeface="+mn-ea"/>
                <a:cs typeface="+mn-cs"/>
              </a:rPr>
              <a:t>);</a:t>
            </a:r>
          </a:p>
          <a:p>
            <a:pPr lvl="1">
              <a:buFontTx/>
              <a:buNone/>
              <a:defRPr/>
            </a:pPr>
            <a:r>
              <a:rPr lang="en-US" sz="1800" dirty="0">
                <a:solidFill>
                  <a:schemeClr val="accent2">
                    <a:lumMod val="50000"/>
                  </a:schemeClr>
                </a:solidFill>
                <a:ea typeface="+mn-ea"/>
                <a:cs typeface="+mn-cs"/>
              </a:rPr>
              <a:t>           t1.start();     </a:t>
            </a:r>
          </a:p>
          <a:p>
            <a:pPr lvl="1">
              <a:buFontTx/>
              <a:buNone/>
              <a:defRPr/>
            </a:pPr>
            <a:r>
              <a:rPr lang="en-US" sz="2000" dirty="0">
                <a:ea typeface="+mn-ea"/>
                <a:cs typeface="+mn-cs"/>
              </a:rPr>
              <a:t>}</a:t>
            </a:r>
          </a:p>
          <a:p>
            <a:pPr lvl="1">
              <a:buFontTx/>
              <a:buNone/>
              <a:defRPr/>
            </a:pPr>
            <a:r>
              <a:rPr lang="en-US" dirty="0">
                <a:ea typeface="+mn-ea"/>
                <a:cs typeface="+mn-cs"/>
              </a:rPr>
              <a:t>@Override</a:t>
            </a:r>
          </a:p>
          <a:p>
            <a:pPr lvl="1">
              <a:buFontTx/>
              <a:buNone/>
              <a:defRPr/>
            </a:pPr>
            <a:r>
              <a:rPr lang="en-US" sz="2000" b="1" dirty="0">
                <a:ea typeface="+mn-ea"/>
                <a:cs typeface="+mn-cs"/>
              </a:rPr>
              <a:t>public void run() {</a:t>
            </a:r>
          </a:p>
          <a:p>
            <a:pPr lvl="1">
              <a:buFontTx/>
              <a:buNone/>
              <a:defRPr/>
            </a:pPr>
            <a:r>
              <a:rPr lang="en-US" sz="2000" dirty="0">
                <a:solidFill>
                  <a:srgbClr val="7030A0"/>
                </a:solidFill>
                <a:ea typeface="+mn-ea"/>
                <a:cs typeface="+mn-cs"/>
              </a:rPr>
              <a:t>        </a:t>
            </a:r>
            <a:r>
              <a:rPr lang="en-US" sz="2000" b="1" dirty="0" err="1">
                <a:solidFill>
                  <a:srgbClr val="7030A0"/>
                </a:solidFill>
                <a:ea typeface="+mn-ea"/>
                <a:cs typeface="+mn-cs"/>
              </a:rPr>
              <a:t>this.service.sumNumbers</a:t>
            </a:r>
            <a:r>
              <a:rPr lang="en-US" sz="2000" b="1" dirty="0">
                <a:solidFill>
                  <a:srgbClr val="7030A0"/>
                </a:solidFill>
                <a:ea typeface="+mn-ea"/>
                <a:cs typeface="+mn-cs"/>
              </a:rPr>
              <a:t>(</a:t>
            </a:r>
            <a:r>
              <a:rPr lang="en-US" sz="2000" b="1" dirty="0" err="1">
                <a:solidFill>
                  <a:srgbClr val="7030A0"/>
                </a:solidFill>
                <a:ea typeface="+mn-ea"/>
                <a:cs typeface="+mn-cs"/>
              </a:rPr>
              <a:t>countTo</a:t>
            </a:r>
            <a:r>
              <a:rPr lang="en-US" sz="2000" b="1" dirty="0">
                <a:solidFill>
                  <a:srgbClr val="7030A0"/>
                </a:solidFill>
                <a:ea typeface="+mn-ea"/>
                <a:cs typeface="+mn-cs"/>
              </a:rPr>
              <a:t>);</a:t>
            </a:r>
          </a:p>
          <a:p>
            <a:pPr lvl="1">
              <a:buFontTx/>
              <a:buNone/>
              <a:defRPr/>
            </a:pPr>
            <a:r>
              <a:rPr lang="en-US" sz="2000" dirty="0">
                <a:ea typeface="+mn-ea"/>
                <a:cs typeface="+mn-cs"/>
              </a:rPr>
              <a:t>     </a:t>
            </a:r>
            <a:r>
              <a:rPr lang="en-US" sz="1400" dirty="0">
                <a:ea typeface="+mn-ea"/>
                <a:cs typeface="+mn-cs"/>
              </a:rPr>
              <a:t>}</a:t>
            </a:r>
          </a:p>
          <a:p>
            <a:pPr lvl="1">
              <a:buFontTx/>
              <a:buNone/>
              <a:defRPr/>
            </a:pPr>
            <a:r>
              <a:rPr lang="en-US" sz="1400" dirty="0">
                <a:ea typeface="+mn-ea"/>
                <a:cs typeface="+mn-cs"/>
              </a:rPr>
              <a:t>}</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535AD-4953-B101-FAA2-964893C740A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DDA6785-A5C1-5410-6175-A39A3D0C36DE}"/>
              </a:ext>
            </a:extLst>
          </p:cNvPr>
          <p:cNvSpPr>
            <a:spLocks noGrp="1"/>
          </p:cNvSpPr>
          <p:nvPr>
            <p:ph idx="1"/>
          </p:nvPr>
        </p:nvSpPr>
        <p:spPr/>
        <p:txBody>
          <a:bodyPr/>
          <a:lstStyle/>
          <a:p>
            <a:pPr algn="l">
              <a:lnSpc>
                <a:spcPts val="2400"/>
              </a:lnSpc>
              <a:buFont typeface="Arial" panose="020B0604020202020204" pitchFamily="34" charset="0"/>
              <a:buChar char="•"/>
            </a:pPr>
            <a:r>
              <a:rPr lang="en-IN" b="0" i="0" dirty="0">
                <a:solidFill>
                  <a:srgbClr val="AA0D91"/>
                </a:solidFill>
                <a:effectLst/>
                <a:latin typeface="source-code-pro"/>
              </a:rPr>
              <a:t>public</a:t>
            </a:r>
            <a:r>
              <a:rPr lang="en-IN" b="0" i="0" dirty="0">
                <a:effectLst/>
                <a:latin typeface="source-code-pro"/>
              </a:rPr>
              <a:t> </a:t>
            </a:r>
            <a:r>
              <a:rPr lang="en-IN" b="0" i="0" dirty="0">
                <a:solidFill>
                  <a:srgbClr val="AA0D91"/>
                </a:solidFill>
                <a:effectLst/>
                <a:latin typeface="source-code-pro"/>
              </a:rPr>
              <a:t>void</a:t>
            </a:r>
            <a:r>
              <a:rPr lang="en-IN" b="0" i="0" dirty="0">
                <a:effectLst/>
                <a:latin typeface="source-code-pro"/>
              </a:rPr>
              <a:t> </a:t>
            </a:r>
            <a:r>
              <a:rPr lang="en-IN" b="0" i="0" dirty="0" err="1">
                <a:effectLst/>
                <a:latin typeface="source-code-pro"/>
              </a:rPr>
              <a:t>performInterruptibleTask</a:t>
            </a:r>
            <a:r>
              <a:rPr lang="en-IN" b="0" i="0" dirty="0">
                <a:solidFill>
                  <a:srgbClr val="5C2699"/>
                </a:solidFill>
                <a:effectLst/>
                <a:latin typeface="source-code-pro"/>
              </a:rPr>
              <a:t>()</a:t>
            </a:r>
            <a:r>
              <a:rPr lang="en-IN" b="0" i="0" dirty="0">
                <a:effectLst/>
                <a:latin typeface="source-code-pro"/>
              </a:rPr>
              <a:t> {</a:t>
            </a:r>
            <a:br>
              <a:rPr lang="en-IN" b="0" i="0" dirty="0">
                <a:effectLst/>
                <a:latin typeface="source-code-pro"/>
              </a:rPr>
            </a:br>
            <a:r>
              <a:rPr lang="en-IN" b="0" i="0" dirty="0">
                <a:solidFill>
                  <a:srgbClr val="AA0D91"/>
                </a:solidFill>
                <a:effectLst/>
                <a:latin typeface="source-code-pro"/>
              </a:rPr>
              <a:t>try</a:t>
            </a:r>
            <a:r>
              <a:rPr lang="en-IN" b="0" i="0" dirty="0">
                <a:effectLst/>
                <a:latin typeface="source-code-pro"/>
              </a:rPr>
              <a:t> {</a:t>
            </a:r>
            <a:br>
              <a:rPr lang="en-IN" b="0" i="0" dirty="0">
                <a:effectLst/>
                <a:latin typeface="source-code-pro"/>
              </a:rPr>
            </a:br>
            <a:r>
              <a:rPr lang="en-IN" b="0" i="0" dirty="0" err="1">
                <a:effectLst/>
                <a:latin typeface="source-code-pro"/>
              </a:rPr>
              <a:t>lock.lockInterruptibly</a:t>
            </a:r>
            <a:r>
              <a:rPr lang="en-IN" b="0" i="0" dirty="0">
                <a:effectLst/>
                <a:latin typeface="source-code-pro"/>
              </a:rPr>
              <a:t>(); </a:t>
            </a:r>
            <a:r>
              <a:rPr lang="en-IN" b="0" i="0" dirty="0">
                <a:solidFill>
                  <a:srgbClr val="007400"/>
                </a:solidFill>
                <a:effectLst/>
                <a:latin typeface="source-code-pro"/>
              </a:rPr>
              <a:t>// Attempt to acquire the lock, but allow interruption</a:t>
            </a:r>
            <a:br>
              <a:rPr lang="en-IN" b="0" i="0" dirty="0">
                <a:effectLst/>
                <a:latin typeface="source-code-pro"/>
              </a:rPr>
            </a:br>
            <a:r>
              <a:rPr lang="en-IN" b="0" i="0" dirty="0">
                <a:solidFill>
                  <a:srgbClr val="AA0D91"/>
                </a:solidFill>
                <a:effectLst/>
                <a:latin typeface="source-code-pro"/>
              </a:rPr>
              <a:t>try</a:t>
            </a:r>
            <a:r>
              <a:rPr lang="en-IN" b="0" i="0" dirty="0">
                <a:effectLst/>
                <a:latin typeface="source-code-pro"/>
              </a:rPr>
              <a:t> {</a:t>
            </a:r>
            <a:br>
              <a:rPr lang="en-IN" b="0" i="0" dirty="0">
                <a:effectLst/>
                <a:latin typeface="source-code-pro"/>
              </a:rPr>
            </a:br>
            <a:r>
              <a:rPr lang="en-IN" b="0" i="0" dirty="0">
                <a:solidFill>
                  <a:srgbClr val="007400"/>
                </a:solidFill>
                <a:effectLst/>
                <a:latin typeface="source-code-pro"/>
              </a:rPr>
              <a:t>// Perform actions on the shared resource</a:t>
            </a:r>
            <a:br>
              <a:rPr lang="en-IN" b="0" i="0" dirty="0">
                <a:effectLst/>
                <a:latin typeface="source-code-pro"/>
              </a:rPr>
            </a:br>
            <a:r>
              <a:rPr lang="en-IN" b="0" i="0" dirty="0">
                <a:effectLst/>
                <a:latin typeface="source-code-pro"/>
              </a:rPr>
              <a:t>} </a:t>
            </a:r>
            <a:r>
              <a:rPr lang="en-IN" b="0" i="0" dirty="0">
                <a:solidFill>
                  <a:srgbClr val="AA0D91"/>
                </a:solidFill>
                <a:effectLst/>
                <a:latin typeface="source-code-pro"/>
              </a:rPr>
              <a:t>finally</a:t>
            </a:r>
            <a:r>
              <a:rPr lang="en-IN" b="0" i="0" dirty="0">
                <a:effectLst/>
                <a:latin typeface="source-code-pro"/>
              </a:rPr>
              <a:t> {</a:t>
            </a:r>
            <a:br>
              <a:rPr lang="en-IN" b="0" i="0" dirty="0">
                <a:effectLst/>
                <a:latin typeface="source-code-pro"/>
              </a:rPr>
            </a:br>
            <a:r>
              <a:rPr lang="en-IN" b="0" i="0" dirty="0" err="1">
                <a:effectLst/>
                <a:latin typeface="source-code-pro"/>
              </a:rPr>
              <a:t>lock.unlock</a:t>
            </a:r>
            <a:r>
              <a:rPr lang="en-IN" b="0" i="0" dirty="0">
                <a:effectLst/>
                <a:latin typeface="source-code-pro"/>
              </a:rPr>
              <a:t>();</a:t>
            </a:r>
            <a:br>
              <a:rPr lang="en-IN" b="0" i="0" dirty="0">
                <a:effectLst/>
                <a:latin typeface="source-code-pro"/>
              </a:rPr>
            </a:br>
            <a:r>
              <a:rPr lang="en-IN" b="0" i="0" dirty="0">
                <a:effectLst/>
                <a:latin typeface="source-code-pro"/>
              </a:rPr>
              <a:t>}</a:t>
            </a:r>
            <a:br>
              <a:rPr lang="en-IN" b="0" i="0" dirty="0">
                <a:effectLst/>
                <a:latin typeface="source-code-pro"/>
              </a:rPr>
            </a:br>
            <a:r>
              <a:rPr lang="en-IN" b="0" i="0" dirty="0">
                <a:effectLst/>
                <a:latin typeface="source-code-pro"/>
              </a:rPr>
              <a:t>} </a:t>
            </a:r>
            <a:r>
              <a:rPr lang="en-IN" b="0" i="0" dirty="0">
                <a:solidFill>
                  <a:srgbClr val="AA0D91"/>
                </a:solidFill>
                <a:effectLst/>
                <a:latin typeface="source-code-pro"/>
              </a:rPr>
              <a:t>catch</a:t>
            </a:r>
            <a:r>
              <a:rPr lang="en-IN" b="0" i="0" dirty="0">
                <a:effectLst/>
                <a:latin typeface="source-code-pro"/>
              </a:rPr>
              <a:t> (</a:t>
            </a:r>
            <a:r>
              <a:rPr lang="en-IN" b="0" i="0" dirty="0" err="1">
                <a:effectLst/>
                <a:latin typeface="source-code-pro"/>
              </a:rPr>
              <a:t>InterruptedException</a:t>
            </a:r>
            <a:r>
              <a:rPr lang="en-IN" b="0" i="0" dirty="0">
                <a:effectLst/>
                <a:latin typeface="source-code-pro"/>
              </a:rPr>
              <a:t> e) {</a:t>
            </a:r>
            <a:br>
              <a:rPr lang="en-IN" b="0" i="0" dirty="0">
                <a:effectLst/>
                <a:latin typeface="source-code-pro"/>
              </a:rPr>
            </a:br>
            <a:r>
              <a:rPr lang="en-IN" b="0" i="0" dirty="0">
                <a:solidFill>
                  <a:srgbClr val="007400"/>
                </a:solidFill>
                <a:effectLst/>
                <a:latin typeface="source-code-pro"/>
              </a:rPr>
              <a:t>// Handle the interruption, e.g., cleanup or retry</a:t>
            </a:r>
            <a:br>
              <a:rPr lang="en-IN" b="0" i="0" dirty="0">
                <a:effectLst/>
                <a:latin typeface="source-code-pro"/>
              </a:rPr>
            </a:br>
            <a:r>
              <a:rPr lang="en-IN" b="0" i="0" dirty="0" err="1">
                <a:effectLst/>
                <a:latin typeface="source-code-pro"/>
              </a:rPr>
              <a:t>Thread.currentThread</a:t>
            </a:r>
            <a:r>
              <a:rPr lang="en-IN" b="0" i="0" dirty="0">
                <a:effectLst/>
                <a:latin typeface="source-code-pro"/>
              </a:rPr>
              <a:t>().interrupt(); </a:t>
            </a:r>
            <a:r>
              <a:rPr lang="en-IN" b="0" i="0" dirty="0">
                <a:solidFill>
                  <a:srgbClr val="007400"/>
                </a:solidFill>
                <a:effectLst/>
                <a:latin typeface="source-code-pro"/>
              </a:rPr>
              <a:t>// Restore interrupt status</a:t>
            </a:r>
            <a:br>
              <a:rPr lang="en-IN" b="0" i="0" dirty="0">
                <a:effectLst/>
                <a:latin typeface="source-code-pro"/>
              </a:rPr>
            </a:br>
            <a:r>
              <a:rPr lang="en-IN" b="0" i="0" dirty="0">
                <a:solidFill>
                  <a:srgbClr val="007400"/>
                </a:solidFill>
                <a:effectLst/>
                <a:latin typeface="source-code-pro"/>
              </a:rPr>
              <a:t>// Additional handling code if needed</a:t>
            </a:r>
            <a:br>
              <a:rPr lang="en-IN" b="0" i="0" dirty="0">
                <a:effectLst/>
                <a:latin typeface="source-code-pro"/>
              </a:rPr>
            </a:br>
            <a:r>
              <a:rPr lang="en-IN" b="0" i="0" dirty="0">
                <a:effectLst/>
                <a:latin typeface="source-code-pro"/>
              </a:rPr>
              <a:t>}</a:t>
            </a:r>
            <a:br>
              <a:rPr lang="en-IN" b="0" i="0" dirty="0">
                <a:effectLst/>
                <a:latin typeface="source-code-pro"/>
              </a:rPr>
            </a:br>
            <a:r>
              <a:rPr lang="en-IN" b="0" i="0" dirty="0">
                <a:effectLst/>
                <a:latin typeface="source-code-pro"/>
              </a:rPr>
              <a:t>}</a:t>
            </a:r>
          </a:p>
          <a:p>
            <a:endParaRPr lang="en-US" dirty="0"/>
          </a:p>
        </p:txBody>
      </p:sp>
      <p:sp>
        <p:nvSpPr>
          <p:cNvPr id="4" name="Slide Number Placeholder 3">
            <a:extLst>
              <a:ext uri="{FF2B5EF4-FFF2-40B4-BE49-F238E27FC236}">
                <a16:creationId xmlns:a16="http://schemas.microsoft.com/office/drawing/2014/main" id="{01FBEC9D-0BE5-7A96-467B-B8D268070777}"/>
              </a:ext>
            </a:extLst>
          </p:cNvPr>
          <p:cNvSpPr>
            <a:spLocks noGrp="1"/>
          </p:cNvSpPr>
          <p:nvPr>
            <p:ph type="sldNum" sz="quarter" idx="12"/>
          </p:nvPr>
        </p:nvSpPr>
        <p:spPr/>
        <p:txBody>
          <a:bodyPr/>
          <a:lstStyle/>
          <a:p>
            <a:pPr>
              <a:defRPr/>
            </a:pPr>
            <a:fld id="{F6617354-3243-824E-909C-3BB0015B4040}" type="slidenum">
              <a:rPr lang="en-US" altLang="en-US" smtClean="0"/>
              <a:pPr>
                <a:defRPr/>
              </a:pPr>
              <a:t>80</a:t>
            </a:fld>
            <a:endParaRPr lang="en-US" altLang="en-US"/>
          </a:p>
        </p:txBody>
      </p:sp>
    </p:spTree>
    <p:extLst>
      <p:ext uri="{BB962C8B-B14F-4D97-AF65-F5344CB8AC3E}">
        <p14:creationId xmlns:p14="http://schemas.microsoft.com/office/powerpoint/2010/main" val="378355721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2D723-7CB1-EF02-6E26-798ECA01D424}"/>
              </a:ext>
            </a:extLst>
          </p:cNvPr>
          <p:cNvSpPr>
            <a:spLocks noGrp="1"/>
          </p:cNvSpPr>
          <p:nvPr>
            <p:ph type="title"/>
          </p:nvPr>
        </p:nvSpPr>
        <p:spPr/>
        <p:txBody>
          <a:bodyPr/>
          <a:lstStyle/>
          <a:p>
            <a:r>
              <a:rPr lang="en-US" dirty="0"/>
              <a:t>Features of Lock</a:t>
            </a:r>
          </a:p>
        </p:txBody>
      </p:sp>
      <p:sp>
        <p:nvSpPr>
          <p:cNvPr id="3" name="Content Placeholder 2">
            <a:extLst>
              <a:ext uri="{FF2B5EF4-FFF2-40B4-BE49-F238E27FC236}">
                <a16:creationId xmlns:a16="http://schemas.microsoft.com/office/drawing/2014/main" id="{0CE418B7-D5F1-4B1E-04C4-59CF0F5C3904}"/>
              </a:ext>
            </a:extLst>
          </p:cNvPr>
          <p:cNvSpPr>
            <a:spLocks noGrp="1"/>
          </p:cNvSpPr>
          <p:nvPr>
            <p:ph idx="1"/>
          </p:nvPr>
        </p:nvSpPr>
        <p:spPr/>
        <p:txBody>
          <a:bodyPr/>
          <a:lstStyle/>
          <a:p>
            <a:pPr algn="l">
              <a:lnSpc>
                <a:spcPts val="2400"/>
              </a:lnSpc>
              <a:buFont typeface="Arial" panose="020B0604020202020204" pitchFamily="34" charset="0"/>
              <a:buChar char="•"/>
            </a:pPr>
            <a:r>
              <a:rPr lang="en-IN" b="0" i="0" dirty="0">
                <a:solidFill>
                  <a:srgbClr val="242424"/>
                </a:solidFill>
                <a:effectLst/>
                <a:latin typeface="source-serif-pro"/>
              </a:rPr>
              <a:t> </a:t>
            </a:r>
            <a:r>
              <a:rPr lang="en-IN" b="0" i="0" dirty="0" err="1">
                <a:solidFill>
                  <a:srgbClr val="242424"/>
                </a:solidFill>
                <a:effectLst/>
                <a:latin typeface="source-serif-pro"/>
              </a:rPr>
              <a:t>tryLock</a:t>
            </a:r>
            <a:r>
              <a:rPr lang="en-IN" b="0" i="0" dirty="0">
                <a:solidFill>
                  <a:srgbClr val="242424"/>
                </a:solidFill>
                <a:effectLst/>
                <a:latin typeface="source-serif-pro"/>
              </a:rPr>
              <a:t>() :</a:t>
            </a:r>
          </a:p>
          <a:p>
            <a:pPr lvl="1">
              <a:lnSpc>
                <a:spcPts val="2400"/>
              </a:lnSpc>
              <a:buFont typeface="Arial" panose="020B0604020202020204" pitchFamily="34" charset="0"/>
              <a:buChar char="•"/>
            </a:pPr>
            <a:r>
              <a:rPr lang="en-IN" b="0" i="0" dirty="0">
                <a:solidFill>
                  <a:srgbClr val="242424"/>
                </a:solidFill>
                <a:effectLst/>
                <a:latin typeface="source-serif-pro"/>
              </a:rPr>
              <a:t>Allows a thread to attempt to acquire the lock without waiting. </a:t>
            </a:r>
          </a:p>
          <a:p>
            <a:pPr lvl="1">
              <a:lnSpc>
                <a:spcPts val="2400"/>
              </a:lnSpc>
              <a:buFont typeface="Arial" panose="020B0604020202020204" pitchFamily="34" charset="0"/>
              <a:buChar char="•"/>
            </a:pPr>
            <a:r>
              <a:rPr lang="en-IN" b="0" i="0" dirty="0">
                <a:solidFill>
                  <a:srgbClr val="242424"/>
                </a:solidFill>
                <a:effectLst/>
                <a:latin typeface="source-serif-pro"/>
              </a:rPr>
              <a:t>If the lock is available, it is acquired immediately; if not, the thread can continue executing other tasks. </a:t>
            </a:r>
            <a:r>
              <a:rPr lang="en-IN" b="0" i="0" dirty="0" err="1">
                <a:solidFill>
                  <a:srgbClr val="242424"/>
                </a:solidFill>
                <a:effectLst/>
                <a:latin typeface="source-serif-pro"/>
              </a:rPr>
              <a:t>tryLock</a:t>
            </a:r>
            <a:r>
              <a:rPr lang="en-IN" b="0" i="0" dirty="0">
                <a:solidFill>
                  <a:srgbClr val="242424"/>
                </a:solidFill>
                <a:effectLst/>
                <a:latin typeface="source-serif-pro"/>
              </a:rPr>
              <a:t>() can also be used with a timeout value, </a:t>
            </a:r>
          </a:p>
          <a:p>
            <a:pPr lvl="1">
              <a:lnSpc>
                <a:spcPts val="2400"/>
              </a:lnSpc>
              <a:buFont typeface="Arial" panose="020B0604020202020204" pitchFamily="34" charset="0"/>
              <a:buChar char="•"/>
            </a:pPr>
            <a:r>
              <a:rPr lang="en-IN" b="0" i="0" dirty="0">
                <a:solidFill>
                  <a:srgbClr val="242424"/>
                </a:solidFill>
                <a:effectLst/>
                <a:latin typeface="source-serif-pro"/>
              </a:rPr>
              <a:t>Thread only waits for a set period before moving on if it cannot acquire the lock.</a:t>
            </a:r>
          </a:p>
        </p:txBody>
      </p:sp>
      <p:sp>
        <p:nvSpPr>
          <p:cNvPr id="4" name="Slide Number Placeholder 3">
            <a:extLst>
              <a:ext uri="{FF2B5EF4-FFF2-40B4-BE49-F238E27FC236}">
                <a16:creationId xmlns:a16="http://schemas.microsoft.com/office/drawing/2014/main" id="{0BDF486F-ED41-3A0B-AD58-8D7807A16529}"/>
              </a:ext>
            </a:extLst>
          </p:cNvPr>
          <p:cNvSpPr>
            <a:spLocks noGrp="1"/>
          </p:cNvSpPr>
          <p:nvPr>
            <p:ph type="sldNum" sz="quarter" idx="12"/>
          </p:nvPr>
        </p:nvSpPr>
        <p:spPr/>
        <p:txBody>
          <a:bodyPr/>
          <a:lstStyle/>
          <a:p>
            <a:pPr>
              <a:defRPr/>
            </a:pPr>
            <a:fld id="{F6617354-3243-824E-909C-3BB0015B4040}" type="slidenum">
              <a:rPr lang="en-US" altLang="en-US" smtClean="0"/>
              <a:pPr>
                <a:defRPr/>
              </a:pPr>
              <a:t>81</a:t>
            </a:fld>
            <a:endParaRPr lang="en-US" altLang="en-US"/>
          </a:p>
        </p:txBody>
      </p:sp>
    </p:spTree>
    <p:extLst>
      <p:ext uri="{BB962C8B-B14F-4D97-AF65-F5344CB8AC3E}">
        <p14:creationId xmlns:p14="http://schemas.microsoft.com/office/powerpoint/2010/main" val="219226822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F01C9-2147-981A-68A7-24D3672BF77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253105A-38DA-6A4D-471B-A3BF4056AFEC}"/>
              </a:ext>
            </a:extLst>
          </p:cNvPr>
          <p:cNvSpPr>
            <a:spLocks noGrp="1"/>
          </p:cNvSpPr>
          <p:nvPr>
            <p:ph idx="1"/>
          </p:nvPr>
        </p:nvSpPr>
        <p:spPr/>
        <p:txBody>
          <a:bodyPr/>
          <a:lstStyle/>
          <a:p>
            <a:pPr algn="l">
              <a:lnSpc>
                <a:spcPts val="2400"/>
              </a:lnSpc>
              <a:buFont typeface="Arial" panose="020B0604020202020204" pitchFamily="34" charset="0"/>
              <a:buChar char="•"/>
            </a:pPr>
            <a:r>
              <a:rPr lang="en-IN" b="0" i="0" dirty="0">
                <a:solidFill>
                  <a:srgbClr val="AA0D91"/>
                </a:solidFill>
                <a:effectLst/>
                <a:latin typeface="source-code-pro"/>
              </a:rPr>
              <a:t>try</a:t>
            </a:r>
            <a:r>
              <a:rPr lang="en-IN" b="0" i="0" dirty="0">
                <a:effectLst/>
                <a:latin typeface="source-code-pro"/>
              </a:rPr>
              <a:t> {</a:t>
            </a:r>
            <a:br>
              <a:rPr lang="en-IN" b="0" i="0" dirty="0">
                <a:effectLst/>
                <a:latin typeface="source-code-pro"/>
              </a:rPr>
            </a:br>
            <a:r>
              <a:rPr lang="en-IN" b="0" i="0" dirty="0">
                <a:solidFill>
                  <a:srgbClr val="AA0D91"/>
                </a:solidFill>
                <a:effectLst/>
                <a:latin typeface="source-code-pro"/>
              </a:rPr>
              <a:t>if</a:t>
            </a:r>
            <a:r>
              <a:rPr lang="en-IN" b="0" i="0" dirty="0">
                <a:effectLst/>
                <a:latin typeface="source-code-pro"/>
              </a:rPr>
              <a:t> (</a:t>
            </a:r>
            <a:r>
              <a:rPr lang="en-IN" b="0" i="0" dirty="0" err="1">
                <a:effectLst/>
                <a:latin typeface="source-code-pro"/>
              </a:rPr>
              <a:t>lock.tryLock</a:t>
            </a:r>
            <a:r>
              <a:rPr lang="en-IN" b="0" i="0" dirty="0">
                <a:effectLst/>
                <a:latin typeface="source-code-pro"/>
              </a:rPr>
              <a:t>(</a:t>
            </a:r>
            <a:r>
              <a:rPr lang="en-IN" b="0" i="0" dirty="0">
                <a:solidFill>
                  <a:srgbClr val="1C00CF"/>
                </a:solidFill>
                <a:effectLst/>
                <a:latin typeface="source-code-pro"/>
              </a:rPr>
              <a:t>1</a:t>
            </a:r>
            <a:r>
              <a:rPr lang="en-IN" b="0" i="0" dirty="0">
                <a:effectLst/>
                <a:latin typeface="source-code-pro"/>
              </a:rPr>
              <a:t>, </a:t>
            </a:r>
            <a:r>
              <a:rPr lang="en-IN" b="0" i="0" dirty="0" err="1">
                <a:effectLst/>
                <a:latin typeface="source-code-pro"/>
              </a:rPr>
              <a:t>TimeUnit.SECONDS</a:t>
            </a:r>
            <a:r>
              <a:rPr lang="en-IN" b="0" i="0" dirty="0">
                <a:effectLst/>
                <a:latin typeface="source-code-pro"/>
              </a:rPr>
              <a:t>)) { </a:t>
            </a:r>
            <a:r>
              <a:rPr lang="en-IN" b="0" i="0" dirty="0">
                <a:solidFill>
                  <a:srgbClr val="007400"/>
                </a:solidFill>
                <a:effectLst/>
                <a:latin typeface="source-code-pro"/>
              </a:rPr>
              <a:t>// Attempts to lock within 1 second</a:t>
            </a:r>
            <a:br>
              <a:rPr lang="en-IN" b="0" i="0" dirty="0">
                <a:effectLst/>
                <a:latin typeface="source-code-pro"/>
              </a:rPr>
            </a:br>
            <a:r>
              <a:rPr lang="en-IN" b="0" i="0" dirty="0">
                <a:solidFill>
                  <a:srgbClr val="AA0D91"/>
                </a:solidFill>
                <a:effectLst/>
                <a:latin typeface="source-code-pro"/>
              </a:rPr>
              <a:t>try</a:t>
            </a:r>
            <a:r>
              <a:rPr lang="en-IN" b="0" i="0" dirty="0">
                <a:effectLst/>
                <a:latin typeface="source-code-pro"/>
              </a:rPr>
              <a:t> {</a:t>
            </a:r>
            <a:br>
              <a:rPr lang="en-IN" b="0" i="0" dirty="0">
                <a:effectLst/>
                <a:latin typeface="source-code-pro"/>
              </a:rPr>
            </a:br>
            <a:r>
              <a:rPr lang="en-IN" b="0" i="0" dirty="0">
                <a:solidFill>
                  <a:srgbClr val="007400"/>
                </a:solidFill>
                <a:effectLst/>
                <a:latin typeface="source-code-pro"/>
              </a:rPr>
              <a:t>// Actions on the shared resource</a:t>
            </a:r>
            <a:br>
              <a:rPr lang="en-IN" b="0" i="0" dirty="0">
                <a:effectLst/>
                <a:latin typeface="source-code-pro"/>
              </a:rPr>
            </a:br>
            <a:r>
              <a:rPr lang="en-IN" b="0" i="0" dirty="0">
                <a:effectLst/>
                <a:latin typeface="source-code-pro"/>
              </a:rPr>
              <a:t>} </a:t>
            </a:r>
            <a:r>
              <a:rPr lang="en-IN" b="0" i="0" dirty="0">
                <a:solidFill>
                  <a:srgbClr val="AA0D91"/>
                </a:solidFill>
                <a:effectLst/>
                <a:latin typeface="source-code-pro"/>
              </a:rPr>
              <a:t>finally</a:t>
            </a:r>
            <a:r>
              <a:rPr lang="en-IN" b="0" i="0" dirty="0">
                <a:effectLst/>
                <a:latin typeface="source-code-pro"/>
              </a:rPr>
              <a:t> {</a:t>
            </a:r>
            <a:br>
              <a:rPr lang="en-IN" b="0" i="0" dirty="0">
                <a:effectLst/>
                <a:latin typeface="source-code-pro"/>
              </a:rPr>
            </a:br>
            <a:r>
              <a:rPr lang="en-IN" b="0" i="0" dirty="0" err="1">
                <a:effectLst/>
                <a:latin typeface="source-code-pro"/>
              </a:rPr>
              <a:t>lock.unlock</a:t>
            </a:r>
            <a:r>
              <a:rPr lang="en-IN" b="0" i="0" dirty="0">
                <a:effectLst/>
                <a:latin typeface="source-code-pro"/>
              </a:rPr>
              <a:t>();</a:t>
            </a:r>
            <a:br>
              <a:rPr lang="en-IN" b="0" i="0" dirty="0">
                <a:effectLst/>
                <a:latin typeface="source-code-pro"/>
              </a:rPr>
            </a:br>
            <a:r>
              <a:rPr lang="en-IN" b="0" i="0" dirty="0">
                <a:effectLst/>
                <a:latin typeface="source-code-pro"/>
              </a:rPr>
              <a:t>}</a:t>
            </a:r>
            <a:br>
              <a:rPr lang="en-IN" b="0" i="0" dirty="0">
                <a:effectLst/>
                <a:latin typeface="source-code-pro"/>
              </a:rPr>
            </a:br>
            <a:r>
              <a:rPr lang="en-IN" b="0" i="0" dirty="0">
                <a:effectLst/>
                <a:latin typeface="source-code-pro"/>
              </a:rPr>
              <a:t>} </a:t>
            </a:r>
            <a:r>
              <a:rPr lang="en-IN" b="0" i="0" dirty="0">
                <a:solidFill>
                  <a:srgbClr val="AA0D91"/>
                </a:solidFill>
                <a:effectLst/>
                <a:latin typeface="source-code-pro"/>
              </a:rPr>
              <a:t>else</a:t>
            </a:r>
            <a:r>
              <a:rPr lang="en-IN" b="0" i="0" dirty="0">
                <a:effectLst/>
                <a:latin typeface="source-code-pro"/>
              </a:rPr>
              <a:t> {</a:t>
            </a:r>
            <a:br>
              <a:rPr lang="en-IN" b="0" i="0" dirty="0">
                <a:effectLst/>
                <a:latin typeface="source-code-pro"/>
              </a:rPr>
            </a:br>
            <a:r>
              <a:rPr lang="en-IN" b="0" i="0" dirty="0">
                <a:solidFill>
                  <a:srgbClr val="007400"/>
                </a:solidFill>
                <a:effectLst/>
                <a:latin typeface="source-code-pro"/>
              </a:rPr>
              <a:t>// Perform alternative actions if lock cannot be acquired</a:t>
            </a:r>
            <a:br>
              <a:rPr lang="en-IN" b="0" i="0" dirty="0">
                <a:effectLst/>
                <a:latin typeface="source-code-pro"/>
              </a:rPr>
            </a:br>
            <a:r>
              <a:rPr lang="en-IN" b="0" i="0" dirty="0">
                <a:effectLst/>
                <a:latin typeface="source-code-pro"/>
              </a:rPr>
              <a:t>}</a:t>
            </a:r>
            <a:br>
              <a:rPr lang="en-IN" b="0" i="0" dirty="0">
                <a:effectLst/>
                <a:latin typeface="source-code-pro"/>
              </a:rPr>
            </a:br>
            <a:r>
              <a:rPr lang="en-IN" b="0" i="0" dirty="0">
                <a:effectLst/>
                <a:latin typeface="source-code-pro"/>
              </a:rPr>
              <a:t>} </a:t>
            </a:r>
            <a:r>
              <a:rPr lang="en-IN" b="0" i="0" dirty="0">
                <a:solidFill>
                  <a:srgbClr val="AA0D91"/>
                </a:solidFill>
                <a:effectLst/>
                <a:latin typeface="source-code-pro"/>
              </a:rPr>
              <a:t>catch</a:t>
            </a:r>
            <a:r>
              <a:rPr lang="en-IN" b="0" i="0" dirty="0">
                <a:effectLst/>
                <a:latin typeface="source-code-pro"/>
              </a:rPr>
              <a:t> (</a:t>
            </a:r>
            <a:r>
              <a:rPr lang="en-IN" b="0" i="0" dirty="0" err="1">
                <a:effectLst/>
                <a:latin typeface="source-code-pro"/>
              </a:rPr>
              <a:t>InterruptedException</a:t>
            </a:r>
            <a:r>
              <a:rPr lang="en-IN" b="0" i="0" dirty="0">
                <a:effectLst/>
                <a:latin typeface="source-code-pro"/>
              </a:rPr>
              <a:t> e) {</a:t>
            </a:r>
            <a:br>
              <a:rPr lang="en-IN" b="0" i="0" dirty="0">
                <a:effectLst/>
                <a:latin typeface="source-code-pro"/>
              </a:rPr>
            </a:br>
            <a:r>
              <a:rPr lang="en-IN" b="0" i="0" dirty="0">
                <a:solidFill>
                  <a:srgbClr val="007400"/>
                </a:solidFill>
                <a:effectLst/>
                <a:latin typeface="source-code-pro"/>
              </a:rPr>
              <a:t>// Handle interruption, possibly restore the interrupt status</a:t>
            </a:r>
            <a:br>
              <a:rPr lang="en-IN" b="0" i="0" dirty="0">
                <a:effectLst/>
                <a:latin typeface="source-code-pro"/>
              </a:rPr>
            </a:br>
            <a:r>
              <a:rPr lang="en-IN" b="0" i="0" dirty="0" err="1">
                <a:effectLst/>
                <a:latin typeface="source-code-pro"/>
              </a:rPr>
              <a:t>Thread.currentThread</a:t>
            </a:r>
            <a:r>
              <a:rPr lang="en-IN" b="0" i="0" dirty="0">
                <a:effectLst/>
                <a:latin typeface="source-code-pro"/>
              </a:rPr>
              <a:t>().interrupt();</a:t>
            </a:r>
            <a:br>
              <a:rPr lang="en-IN" b="0" i="0" dirty="0">
                <a:effectLst/>
                <a:latin typeface="source-code-pro"/>
              </a:rPr>
            </a:br>
            <a:r>
              <a:rPr lang="en-IN" b="0" i="0" dirty="0">
                <a:solidFill>
                  <a:srgbClr val="007400"/>
                </a:solidFill>
                <a:effectLst/>
                <a:latin typeface="source-code-pro"/>
              </a:rPr>
              <a:t>// Additional handling code if needed</a:t>
            </a:r>
            <a:br>
              <a:rPr lang="en-IN" b="0" i="0" dirty="0">
                <a:effectLst/>
                <a:latin typeface="source-code-pro"/>
              </a:rPr>
            </a:br>
            <a:r>
              <a:rPr lang="en-IN" b="0" i="0" dirty="0">
                <a:effectLst/>
                <a:latin typeface="source-code-pro"/>
              </a:rPr>
              <a:t>}</a:t>
            </a:r>
          </a:p>
          <a:p>
            <a:endParaRPr lang="en-US" dirty="0"/>
          </a:p>
          <a:p>
            <a:endParaRPr lang="en-US" dirty="0"/>
          </a:p>
        </p:txBody>
      </p:sp>
      <p:sp>
        <p:nvSpPr>
          <p:cNvPr id="4" name="Slide Number Placeholder 3">
            <a:extLst>
              <a:ext uri="{FF2B5EF4-FFF2-40B4-BE49-F238E27FC236}">
                <a16:creationId xmlns:a16="http://schemas.microsoft.com/office/drawing/2014/main" id="{4AF842A3-3E53-210E-0B07-77C91E857A31}"/>
              </a:ext>
            </a:extLst>
          </p:cNvPr>
          <p:cNvSpPr>
            <a:spLocks noGrp="1"/>
          </p:cNvSpPr>
          <p:nvPr>
            <p:ph type="sldNum" sz="quarter" idx="12"/>
          </p:nvPr>
        </p:nvSpPr>
        <p:spPr/>
        <p:txBody>
          <a:bodyPr/>
          <a:lstStyle/>
          <a:p>
            <a:pPr>
              <a:defRPr/>
            </a:pPr>
            <a:fld id="{F6617354-3243-824E-909C-3BB0015B4040}" type="slidenum">
              <a:rPr lang="en-US" altLang="en-US" smtClean="0"/>
              <a:pPr>
                <a:defRPr/>
              </a:pPr>
              <a:t>82</a:t>
            </a:fld>
            <a:endParaRPr lang="en-US" altLang="en-US"/>
          </a:p>
        </p:txBody>
      </p:sp>
    </p:spTree>
    <p:extLst>
      <p:ext uri="{BB962C8B-B14F-4D97-AF65-F5344CB8AC3E}">
        <p14:creationId xmlns:p14="http://schemas.microsoft.com/office/powerpoint/2010/main" val="372331680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CB587-7DA9-A22E-7C48-62695CD653AC}"/>
              </a:ext>
            </a:extLst>
          </p:cNvPr>
          <p:cNvSpPr>
            <a:spLocks noGrp="1"/>
          </p:cNvSpPr>
          <p:nvPr>
            <p:ph type="title"/>
          </p:nvPr>
        </p:nvSpPr>
        <p:spPr/>
        <p:txBody>
          <a:bodyPr/>
          <a:lstStyle/>
          <a:p>
            <a:r>
              <a:rPr lang="en-US" dirty="0"/>
              <a:t>Use Cases </a:t>
            </a:r>
          </a:p>
        </p:txBody>
      </p:sp>
      <p:sp>
        <p:nvSpPr>
          <p:cNvPr id="3" name="Content Placeholder 2">
            <a:extLst>
              <a:ext uri="{FF2B5EF4-FFF2-40B4-BE49-F238E27FC236}">
                <a16:creationId xmlns:a16="http://schemas.microsoft.com/office/drawing/2014/main" id="{C0CAB1C0-9500-37E6-0F46-DE28D9B401B9}"/>
              </a:ext>
            </a:extLst>
          </p:cNvPr>
          <p:cNvSpPr>
            <a:spLocks noGrp="1"/>
          </p:cNvSpPr>
          <p:nvPr>
            <p:ph idx="1"/>
          </p:nvPr>
        </p:nvSpPr>
        <p:spPr/>
        <p:txBody>
          <a:bodyPr/>
          <a:lstStyle/>
          <a:p>
            <a:pPr algn="l">
              <a:lnSpc>
                <a:spcPts val="2400"/>
              </a:lnSpc>
              <a:buNone/>
            </a:pPr>
            <a:r>
              <a:rPr lang="en-IN" b="0" i="0" dirty="0">
                <a:solidFill>
                  <a:srgbClr val="242424"/>
                </a:solidFill>
                <a:effectLst/>
                <a:latin typeface="source-serif-pro"/>
              </a:rPr>
              <a:t> </a:t>
            </a:r>
            <a:r>
              <a:rPr lang="en-IN" b="0" i="0" dirty="0" err="1">
                <a:solidFill>
                  <a:srgbClr val="242424"/>
                </a:solidFill>
                <a:effectLst/>
                <a:latin typeface="source-serif-pro"/>
              </a:rPr>
              <a:t>ReentrantLock</a:t>
            </a:r>
            <a:r>
              <a:rPr lang="en-IN" b="0" i="0" dirty="0">
                <a:solidFill>
                  <a:srgbClr val="242424"/>
                </a:solidFill>
                <a:effectLst/>
                <a:latin typeface="source-serif-pro"/>
              </a:rPr>
              <a:t> provides valuable flexibility for cases where timed or interruptible locking is needed, or when you require multiple conditions for waiting threads. However, because </a:t>
            </a:r>
            <a:r>
              <a:rPr lang="en-IN" b="0" i="0" dirty="0" err="1">
                <a:solidFill>
                  <a:srgbClr val="242424"/>
                </a:solidFill>
                <a:effectLst/>
                <a:latin typeface="source-serif-pro"/>
              </a:rPr>
              <a:t>ReentrantLock</a:t>
            </a:r>
            <a:r>
              <a:rPr lang="en-IN" b="0" i="0" dirty="0">
                <a:solidFill>
                  <a:srgbClr val="242424"/>
                </a:solidFill>
                <a:effectLst/>
                <a:latin typeface="source-serif-pro"/>
              </a:rPr>
              <a:t> requires explicit locking and unlocking, it is crucial to follow best practices to avoid unintentional errors, such as forgetting to release the lock.</a:t>
            </a:r>
          </a:p>
          <a:p>
            <a:pPr algn="l">
              <a:lnSpc>
                <a:spcPts val="2250"/>
              </a:lnSpc>
              <a:buNone/>
            </a:pPr>
            <a:r>
              <a:rPr lang="en-IN" b="1" i="0" dirty="0">
                <a:solidFill>
                  <a:srgbClr val="242424"/>
                </a:solidFill>
                <a:effectLst/>
                <a:latin typeface="sohne"/>
              </a:rPr>
              <a:t>Differences Between </a:t>
            </a:r>
            <a:r>
              <a:rPr lang="en-IN" b="1" i="0" dirty="0" err="1">
                <a:solidFill>
                  <a:srgbClr val="242424"/>
                </a:solidFill>
                <a:effectLst/>
                <a:latin typeface="sohne"/>
              </a:rPr>
              <a:t>ReentrantLock</a:t>
            </a:r>
            <a:r>
              <a:rPr lang="en-IN" b="1" i="0" dirty="0">
                <a:solidFill>
                  <a:srgbClr val="242424"/>
                </a:solidFill>
                <a:effectLst/>
                <a:latin typeface="sohne"/>
              </a:rPr>
              <a:t> and Synchronized Blocks</a:t>
            </a:r>
          </a:p>
          <a:p>
            <a:pPr algn="l">
              <a:lnSpc>
                <a:spcPts val="2400"/>
              </a:lnSpc>
              <a:buNone/>
            </a:pPr>
            <a:r>
              <a:rPr lang="en-IN" b="0" i="0" dirty="0">
                <a:solidFill>
                  <a:srgbClr val="242424"/>
                </a:solidFill>
                <a:effectLst/>
                <a:latin typeface="source-serif-pro"/>
              </a:rPr>
              <a:t>Both </a:t>
            </a:r>
            <a:r>
              <a:rPr lang="en-IN" b="0" i="0" dirty="0" err="1">
                <a:solidFill>
                  <a:srgbClr val="242424"/>
                </a:solidFill>
                <a:effectLst/>
                <a:latin typeface="source-serif-pro"/>
              </a:rPr>
              <a:t>ReentrantLock</a:t>
            </a:r>
            <a:r>
              <a:rPr lang="en-IN" b="0" i="0" dirty="0">
                <a:solidFill>
                  <a:srgbClr val="242424"/>
                </a:solidFill>
                <a:effectLst/>
                <a:latin typeface="source-serif-pro"/>
              </a:rPr>
              <a:t> and synchronized blocks are commonly used mechanisms for managing thread access to shared resources. While they serve similar purposes, there are key differences in functionality and flexibility that set </a:t>
            </a:r>
            <a:r>
              <a:rPr lang="en-IN" b="0" i="0" dirty="0" err="1">
                <a:solidFill>
                  <a:srgbClr val="242424"/>
                </a:solidFill>
                <a:effectLst/>
                <a:latin typeface="source-serif-pro"/>
              </a:rPr>
              <a:t>ReentrantLock</a:t>
            </a:r>
            <a:r>
              <a:rPr lang="en-IN" b="0" i="0" dirty="0">
                <a:solidFill>
                  <a:srgbClr val="242424"/>
                </a:solidFill>
                <a:effectLst/>
                <a:latin typeface="source-serif-pro"/>
              </a:rPr>
              <a:t> apart, especially for applications requiring finer control over locking </a:t>
            </a:r>
            <a:r>
              <a:rPr lang="en-IN" b="0" i="0" dirty="0" err="1">
                <a:solidFill>
                  <a:srgbClr val="242424"/>
                </a:solidFill>
                <a:effectLst/>
                <a:latin typeface="source-serif-pro"/>
              </a:rPr>
              <a:t>behavior</a:t>
            </a:r>
            <a:r>
              <a:rPr lang="en-IN" b="0" i="0" dirty="0">
                <a:solidFill>
                  <a:srgbClr val="242424"/>
                </a:solidFill>
                <a:effectLst/>
                <a:latin typeface="source-serif-pro"/>
              </a:rPr>
              <a:t>.</a:t>
            </a:r>
          </a:p>
        </p:txBody>
      </p:sp>
      <p:sp>
        <p:nvSpPr>
          <p:cNvPr id="4" name="Slide Number Placeholder 3">
            <a:extLst>
              <a:ext uri="{FF2B5EF4-FFF2-40B4-BE49-F238E27FC236}">
                <a16:creationId xmlns:a16="http://schemas.microsoft.com/office/drawing/2014/main" id="{FA20AAAD-982A-78DA-42E1-24A5363D1E08}"/>
              </a:ext>
            </a:extLst>
          </p:cNvPr>
          <p:cNvSpPr>
            <a:spLocks noGrp="1"/>
          </p:cNvSpPr>
          <p:nvPr>
            <p:ph type="sldNum" sz="quarter" idx="12"/>
          </p:nvPr>
        </p:nvSpPr>
        <p:spPr/>
        <p:txBody>
          <a:bodyPr/>
          <a:lstStyle/>
          <a:p>
            <a:pPr>
              <a:defRPr/>
            </a:pPr>
            <a:fld id="{F6617354-3243-824E-909C-3BB0015B4040}" type="slidenum">
              <a:rPr lang="en-US" altLang="en-US" smtClean="0"/>
              <a:pPr>
                <a:defRPr/>
              </a:pPr>
              <a:t>83</a:t>
            </a:fld>
            <a:endParaRPr lang="en-US" altLang="en-US"/>
          </a:p>
        </p:txBody>
      </p:sp>
    </p:spTree>
    <p:extLst>
      <p:ext uri="{BB962C8B-B14F-4D97-AF65-F5344CB8AC3E}">
        <p14:creationId xmlns:p14="http://schemas.microsoft.com/office/powerpoint/2010/main" val="54225230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4DFDA-F330-0791-6D43-2E48E3EB823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F36811B-81EF-DDB4-A772-C25F64F5E1E6}"/>
              </a:ext>
            </a:extLst>
          </p:cNvPr>
          <p:cNvSpPr>
            <a:spLocks noGrp="1"/>
          </p:cNvSpPr>
          <p:nvPr>
            <p:ph idx="1"/>
          </p:nvPr>
        </p:nvSpPr>
        <p:spPr/>
        <p:txBody>
          <a:bodyPr/>
          <a:lstStyle/>
          <a:p>
            <a:pPr algn="l">
              <a:lnSpc>
                <a:spcPts val="2250"/>
              </a:lnSpc>
              <a:buNone/>
            </a:pPr>
            <a:r>
              <a:rPr lang="en-IN" b="1" i="0" dirty="0">
                <a:solidFill>
                  <a:srgbClr val="242424"/>
                </a:solidFill>
                <a:effectLst/>
                <a:latin typeface="sohne"/>
              </a:rPr>
              <a:t>Best Practices for Using </a:t>
            </a:r>
            <a:r>
              <a:rPr lang="en-IN" b="1" i="0" dirty="0" err="1">
                <a:solidFill>
                  <a:srgbClr val="242424"/>
                </a:solidFill>
                <a:effectLst/>
                <a:latin typeface="sohne"/>
              </a:rPr>
              <a:t>ReentrantLock</a:t>
            </a:r>
            <a:r>
              <a:rPr lang="en-IN" b="1" i="0" dirty="0">
                <a:solidFill>
                  <a:srgbClr val="242424"/>
                </a:solidFill>
                <a:effectLst/>
                <a:latin typeface="sohne"/>
              </a:rPr>
              <a:t> and Alternatives</a:t>
            </a:r>
          </a:p>
          <a:p>
            <a:pPr algn="l">
              <a:lnSpc>
                <a:spcPts val="2400"/>
              </a:lnSpc>
              <a:buNone/>
            </a:pPr>
            <a:r>
              <a:rPr lang="en-IN" b="0" i="0" dirty="0">
                <a:solidFill>
                  <a:srgbClr val="242424"/>
                </a:solidFill>
                <a:effectLst/>
                <a:latin typeface="source-serif-pro"/>
              </a:rPr>
              <a:t>While </a:t>
            </a:r>
            <a:r>
              <a:rPr lang="en-IN" b="0" i="0" dirty="0" err="1">
                <a:solidFill>
                  <a:srgbClr val="242424"/>
                </a:solidFill>
                <a:effectLst/>
                <a:latin typeface="source-serif-pro"/>
              </a:rPr>
              <a:t>ReentrantLock</a:t>
            </a:r>
            <a:r>
              <a:rPr lang="en-IN" b="0" i="0" dirty="0">
                <a:solidFill>
                  <a:srgbClr val="242424"/>
                </a:solidFill>
                <a:effectLst/>
                <a:latin typeface="source-serif-pro"/>
              </a:rPr>
              <a:t> provides a powerful tool for handling concurrency in Java, it’s essential to understand when and how to use it effectively, as well as when simpler alternatives might be more suitable. Here are some best practices for using </a:t>
            </a:r>
            <a:r>
              <a:rPr lang="en-IN" b="0" i="0" dirty="0" err="1">
                <a:solidFill>
                  <a:srgbClr val="242424"/>
                </a:solidFill>
                <a:effectLst/>
                <a:latin typeface="source-serif-pro"/>
              </a:rPr>
              <a:t>ReentrantLock</a:t>
            </a:r>
            <a:r>
              <a:rPr lang="en-IN" b="0" i="0" dirty="0">
                <a:solidFill>
                  <a:srgbClr val="242424"/>
                </a:solidFill>
                <a:effectLst/>
                <a:latin typeface="source-serif-pro"/>
              </a:rPr>
              <a:t> alongside alternative locking mechanisms like synchronized blocks, </a:t>
            </a:r>
            <a:r>
              <a:rPr lang="en-IN" b="0" i="0" dirty="0" err="1">
                <a:solidFill>
                  <a:srgbClr val="242424"/>
                </a:solidFill>
                <a:effectLst/>
                <a:latin typeface="source-serif-pro"/>
              </a:rPr>
              <a:t>ReadWriteLock</a:t>
            </a:r>
            <a:r>
              <a:rPr lang="en-IN" b="0" i="0" dirty="0">
                <a:solidFill>
                  <a:srgbClr val="242424"/>
                </a:solidFill>
                <a:effectLst/>
                <a:latin typeface="source-serif-pro"/>
              </a:rPr>
              <a:t>, and </a:t>
            </a:r>
            <a:r>
              <a:rPr lang="en-IN" b="0" i="0" dirty="0" err="1">
                <a:solidFill>
                  <a:srgbClr val="242424"/>
                </a:solidFill>
                <a:effectLst/>
                <a:latin typeface="source-serif-pro"/>
              </a:rPr>
              <a:t>StampedLock</a:t>
            </a:r>
            <a:r>
              <a:rPr lang="en-IN" b="0" i="0" dirty="0">
                <a:solidFill>
                  <a:srgbClr val="242424"/>
                </a:solidFill>
                <a:effectLst/>
                <a:latin typeface="source-serif-pro"/>
              </a:rPr>
              <a:t>, each of which can be applied based on specific concurrency needs.</a:t>
            </a:r>
          </a:p>
          <a:p>
            <a:pPr algn="l">
              <a:lnSpc>
                <a:spcPts val="1800"/>
              </a:lnSpc>
              <a:buNone/>
            </a:pPr>
            <a:r>
              <a:rPr lang="en-IN" b="1" i="0" dirty="0">
                <a:solidFill>
                  <a:srgbClr val="242424"/>
                </a:solidFill>
                <a:effectLst/>
                <a:latin typeface="sohne"/>
              </a:rPr>
              <a:t>Using try-finally for Proper Lock Release</a:t>
            </a:r>
          </a:p>
          <a:p>
            <a:pPr algn="l">
              <a:lnSpc>
                <a:spcPts val="2400"/>
              </a:lnSpc>
              <a:buNone/>
            </a:pPr>
            <a:r>
              <a:rPr lang="en-IN" b="0" i="0" dirty="0">
                <a:solidFill>
                  <a:srgbClr val="242424"/>
                </a:solidFill>
                <a:effectLst/>
                <a:latin typeface="source-serif-pro"/>
              </a:rPr>
              <a:t>When working with </a:t>
            </a:r>
            <a:r>
              <a:rPr lang="en-IN" b="0" i="0" dirty="0" err="1">
                <a:solidFill>
                  <a:srgbClr val="242424"/>
                </a:solidFill>
                <a:effectLst/>
                <a:latin typeface="source-serif-pro"/>
              </a:rPr>
              <a:t>ReentrantLock</a:t>
            </a:r>
            <a:r>
              <a:rPr lang="en-IN" b="0" i="0" dirty="0">
                <a:solidFill>
                  <a:srgbClr val="242424"/>
                </a:solidFill>
                <a:effectLst/>
                <a:latin typeface="source-serif-pro"/>
              </a:rPr>
              <a:t>, always release the lock in a finally block to avoid holding the lock longer than necessary. This way, the lock is released regardless of any errors or exceptions that may occur during execution.</a:t>
            </a:r>
          </a:p>
          <a:p>
            <a:pPr algn="l">
              <a:lnSpc>
                <a:spcPts val="2400"/>
              </a:lnSpc>
              <a:buNone/>
            </a:pPr>
            <a:r>
              <a:rPr lang="en-IN" b="0" i="0" dirty="0" err="1">
                <a:effectLst/>
                <a:latin typeface="source-code-pro"/>
              </a:rPr>
              <a:t>lock.lock</a:t>
            </a:r>
            <a:r>
              <a:rPr lang="en-IN" b="0" i="0" dirty="0">
                <a:effectLst/>
                <a:latin typeface="source-code-pro"/>
              </a:rPr>
              <a:t>(); </a:t>
            </a:r>
            <a:br>
              <a:rPr lang="en-IN" b="0" i="0" dirty="0">
                <a:effectLst/>
                <a:latin typeface="source-code-pro"/>
              </a:rPr>
            </a:br>
            <a:r>
              <a:rPr lang="en-IN" b="0" i="0" dirty="0">
                <a:solidFill>
                  <a:srgbClr val="AA0D91"/>
                </a:solidFill>
                <a:effectLst/>
                <a:latin typeface="source-code-pro"/>
              </a:rPr>
              <a:t>try</a:t>
            </a:r>
            <a:r>
              <a:rPr lang="en-IN" b="0" i="0" dirty="0">
                <a:effectLst/>
                <a:latin typeface="source-code-pro"/>
              </a:rPr>
              <a:t> {</a:t>
            </a:r>
            <a:br>
              <a:rPr lang="en-IN" b="0" i="0" dirty="0">
                <a:effectLst/>
                <a:latin typeface="source-code-pro"/>
              </a:rPr>
            </a:br>
            <a:r>
              <a:rPr lang="en-IN" b="0" i="0" dirty="0">
                <a:solidFill>
                  <a:srgbClr val="007400"/>
                </a:solidFill>
                <a:effectLst/>
                <a:latin typeface="source-code-pro"/>
              </a:rPr>
              <a:t>// Critical section code</a:t>
            </a:r>
            <a:br>
              <a:rPr lang="en-IN" b="0" i="0" dirty="0">
                <a:effectLst/>
                <a:latin typeface="source-code-pro"/>
              </a:rPr>
            </a:br>
            <a:r>
              <a:rPr lang="en-IN" b="0" i="0" dirty="0">
                <a:effectLst/>
                <a:latin typeface="source-code-pro"/>
              </a:rPr>
              <a:t>} </a:t>
            </a:r>
            <a:r>
              <a:rPr lang="en-IN" b="0" i="0" dirty="0">
                <a:solidFill>
                  <a:srgbClr val="AA0D91"/>
                </a:solidFill>
                <a:effectLst/>
                <a:latin typeface="source-code-pro"/>
              </a:rPr>
              <a:t>finally</a:t>
            </a:r>
            <a:r>
              <a:rPr lang="en-IN" b="0" i="0" dirty="0">
                <a:effectLst/>
                <a:latin typeface="source-code-pro"/>
              </a:rPr>
              <a:t> {</a:t>
            </a:r>
            <a:br>
              <a:rPr lang="en-IN" b="0" i="0" dirty="0">
                <a:effectLst/>
                <a:latin typeface="source-code-pro"/>
              </a:rPr>
            </a:br>
            <a:r>
              <a:rPr lang="en-IN" b="0" i="0" dirty="0" err="1">
                <a:effectLst/>
                <a:latin typeface="source-code-pro"/>
              </a:rPr>
              <a:t>lock.unlock</a:t>
            </a:r>
            <a:r>
              <a:rPr lang="en-IN" b="0" i="0" dirty="0">
                <a:effectLst/>
                <a:latin typeface="source-code-pro"/>
              </a:rPr>
              <a:t>();</a:t>
            </a:r>
            <a:br>
              <a:rPr lang="en-IN" b="0" i="0" dirty="0">
                <a:effectLst/>
                <a:latin typeface="source-code-pro"/>
              </a:rPr>
            </a:br>
            <a:r>
              <a:rPr lang="en-IN" b="0" i="0" dirty="0">
                <a:effectLst/>
                <a:latin typeface="source-code-pro"/>
              </a:rPr>
              <a:t>}</a:t>
            </a:r>
            <a:r>
              <a:rPr lang="en-IN" b="0" i="0" dirty="0">
                <a:solidFill>
                  <a:srgbClr val="242424"/>
                </a:solidFill>
                <a:effectLst/>
                <a:latin typeface="source-serif-pro"/>
              </a:rPr>
              <a:t>This pattern avoids leaving resources locked if an exception occurs, promoting safe resource management.</a:t>
            </a:r>
          </a:p>
          <a:p>
            <a:pPr algn="l">
              <a:lnSpc>
                <a:spcPts val="1800"/>
              </a:lnSpc>
              <a:buNone/>
            </a:pPr>
            <a:r>
              <a:rPr lang="en-IN" b="1" i="0" dirty="0">
                <a:solidFill>
                  <a:srgbClr val="242424"/>
                </a:solidFill>
                <a:effectLst/>
                <a:latin typeface="sohne"/>
              </a:rPr>
              <a:t>Prefer Synchronized Blocks for Simple Cases</a:t>
            </a:r>
          </a:p>
          <a:p>
            <a:pPr algn="l">
              <a:lnSpc>
                <a:spcPts val="2400"/>
              </a:lnSpc>
              <a:buNone/>
            </a:pPr>
            <a:r>
              <a:rPr lang="en-IN" b="0" i="0" dirty="0">
                <a:solidFill>
                  <a:srgbClr val="242424"/>
                </a:solidFill>
                <a:effectLst/>
                <a:latin typeface="source-serif-pro"/>
              </a:rPr>
              <a:t>For many standard concurrency needs, synchronized blocks are simpler and automatically managed by the JVM. They work well in situations where code doesn’t require advanced features like timed locking or </a:t>
            </a:r>
            <a:r>
              <a:rPr lang="en-IN" b="0" i="0" dirty="0" err="1">
                <a:solidFill>
                  <a:srgbClr val="242424"/>
                </a:solidFill>
                <a:effectLst/>
                <a:latin typeface="source-serif-pro"/>
              </a:rPr>
              <a:t>interruptibility</a:t>
            </a:r>
            <a:r>
              <a:rPr lang="en-IN" b="0" i="0" dirty="0">
                <a:solidFill>
                  <a:srgbClr val="242424"/>
                </a:solidFill>
                <a:effectLst/>
                <a:latin typeface="source-serif-pro"/>
              </a:rPr>
              <a:t>. Using synchronized is often more readable and less error-prone because it handles lock acquisition and release automatically.</a:t>
            </a:r>
          </a:p>
          <a:p>
            <a:pPr algn="l">
              <a:lnSpc>
                <a:spcPts val="2400"/>
              </a:lnSpc>
              <a:buNone/>
            </a:pPr>
            <a:r>
              <a:rPr lang="en-IN" b="0" i="0" dirty="0">
                <a:solidFill>
                  <a:srgbClr val="242424"/>
                </a:solidFill>
                <a:effectLst/>
                <a:latin typeface="source-serif-pro"/>
              </a:rPr>
              <a:t>For example:</a:t>
            </a:r>
          </a:p>
          <a:p>
            <a:pPr algn="l">
              <a:lnSpc>
                <a:spcPts val="2400"/>
              </a:lnSpc>
              <a:buNone/>
            </a:pPr>
            <a:r>
              <a:rPr lang="en-IN" b="0" i="0" dirty="0">
                <a:solidFill>
                  <a:srgbClr val="AA0D91"/>
                </a:solidFill>
                <a:effectLst/>
                <a:latin typeface="source-code-pro"/>
              </a:rPr>
              <a:t>public</a:t>
            </a:r>
            <a:r>
              <a:rPr lang="en-IN" b="0" i="0" dirty="0">
                <a:effectLst/>
                <a:latin typeface="source-code-pro"/>
              </a:rPr>
              <a:t> </a:t>
            </a:r>
            <a:r>
              <a:rPr lang="en-IN" b="0" i="0" dirty="0">
                <a:solidFill>
                  <a:srgbClr val="AA0D91"/>
                </a:solidFill>
                <a:effectLst/>
                <a:latin typeface="source-code-pro"/>
              </a:rPr>
              <a:t>synchronized</a:t>
            </a:r>
            <a:r>
              <a:rPr lang="en-IN" b="0" i="0" dirty="0">
                <a:effectLst/>
                <a:latin typeface="source-code-pro"/>
              </a:rPr>
              <a:t> </a:t>
            </a:r>
            <a:r>
              <a:rPr lang="en-IN" b="0" i="0" dirty="0">
                <a:solidFill>
                  <a:srgbClr val="AA0D91"/>
                </a:solidFill>
                <a:effectLst/>
                <a:latin typeface="source-code-pro"/>
              </a:rPr>
              <a:t>void</a:t>
            </a:r>
            <a:r>
              <a:rPr lang="en-IN" b="0" i="0" dirty="0">
                <a:effectLst/>
                <a:latin typeface="source-code-pro"/>
              </a:rPr>
              <a:t> </a:t>
            </a:r>
            <a:r>
              <a:rPr lang="en-IN" b="0" i="0" dirty="0" err="1">
                <a:effectLst/>
                <a:latin typeface="source-code-pro"/>
              </a:rPr>
              <a:t>performTask</a:t>
            </a:r>
            <a:r>
              <a:rPr lang="en-IN" b="0" i="0" dirty="0">
                <a:solidFill>
                  <a:srgbClr val="5C2699"/>
                </a:solidFill>
                <a:effectLst/>
                <a:latin typeface="source-code-pro"/>
              </a:rPr>
              <a:t>()</a:t>
            </a:r>
            <a:r>
              <a:rPr lang="en-IN" b="0" i="0" dirty="0">
                <a:effectLst/>
                <a:latin typeface="source-code-pro"/>
              </a:rPr>
              <a:t> {</a:t>
            </a:r>
            <a:br>
              <a:rPr lang="en-IN" b="0" i="0" dirty="0">
                <a:effectLst/>
                <a:latin typeface="source-code-pro"/>
              </a:rPr>
            </a:br>
            <a:r>
              <a:rPr lang="en-IN" b="0" i="0" dirty="0">
                <a:solidFill>
                  <a:srgbClr val="007400"/>
                </a:solidFill>
                <a:effectLst/>
                <a:latin typeface="source-code-pro"/>
              </a:rPr>
              <a:t>// Critical section code</a:t>
            </a:r>
            <a:br>
              <a:rPr lang="en-IN" b="0" i="0" dirty="0">
                <a:effectLst/>
                <a:latin typeface="source-code-pro"/>
              </a:rPr>
            </a:br>
            <a:r>
              <a:rPr lang="en-IN" b="0" i="0" dirty="0">
                <a:effectLst/>
                <a:latin typeface="source-code-pro"/>
              </a:rPr>
              <a:t>}</a:t>
            </a:r>
            <a:r>
              <a:rPr lang="en-IN" b="0" i="0" dirty="0">
                <a:solidFill>
                  <a:srgbClr val="242424"/>
                </a:solidFill>
                <a:effectLst/>
                <a:latin typeface="source-serif-pro"/>
              </a:rPr>
              <a:t>In simpler applications, synchronized provides adequate protection and lower overhead, making it an ideal first choice unless specific control features are required.</a:t>
            </a:r>
          </a:p>
          <a:p>
            <a:endParaRPr lang="en-US" dirty="0"/>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8139DC41-2C74-112D-E625-E0624A2F1E5A}"/>
              </a:ext>
            </a:extLst>
          </p:cNvPr>
          <p:cNvSpPr>
            <a:spLocks noGrp="1"/>
          </p:cNvSpPr>
          <p:nvPr>
            <p:ph type="sldNum" sz="quarter" idx="12"/>
          </p:nvPr>
        </p:nvSpPr>
        <p:spPr/>
        <p:txBody>
          <a:bodyPr/>
          <a:lstStyle/>
          <a:p>
            <a:pPr>
              <a:defRPr/>
            </a:pPr>
            <a:fld id="{F6617354-3243-824E-909C-3BB0015B4040}" type="slidenum">
              <a:rPr lang="en-US" altLang="en-US" smtClean="0"/>
              <a:pPr>
                <a:defRPr/>
              </a:pPr>
              <a:t>84</a:t>
            </a:fld>
            <a:endParaRPr lang="en-US" altLang="en-US"/>
          </a:p>
        </p:txBody>
      </p:sp>
    </p:spTree>
    <p:extLst>
      <p:ext uri="{BB962C8B-B14F-4D97-AF65-F5344CB8AC3E}">
        <p14:creationId xmlns:p14="http://schemas.microsoft.com/office/powerpoint/2010/main" val="154323153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D292D-B461-6B78-2BEB-5DB7088594F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4E31BAC-1777-CB80-B29D-E9D8CDBD9D21}"/>
              </a:ext>
            </a:extLst>
          </p:cNvPr>
          <p:cNvSpPr>
            <a:spLocks noGrp="1"/>
          </p:cNvSpPr>
          <p:nvPr>
            <p:ph idx="1"/>
          </p:nvPr>
        </p:nvSpPr>
        <p:spPr/>
        <p:txBody>
          <a:bodyPr/>
          <a:lstStyle/>
          <a:p>
            <a:pPr algn="l">
              <a:lnSpc>
                <a:spcPts val="1800"/>
              </a:lnSpc>
              <a:buNone/>
            </a:pPr>
            <a:r>
              <a:rPr lang="en-IN" b="1" i="0" dirty="0">
                <a:solidFill>
                  <a:srgbClr val="242424"/>
                </a:solidFill>
                <a:effectLst/>
                <a:latin typeface="sohne"/>
              </a:rPr>
              <a:t>Utilizing </a:t>
            </a:r>
            <a:r>
              <a:rPr lang="en-IN" b="1" i="0" dirty="0" err="1">
                <a:solidFill>
                  <a:srgbClr val="242424"/>
                </a:solidFill>
                <a:effectLst/>
                <a:latin typeface="sohne"/>
              </a:rPr>
              <a:t>tryLock</a:t>
            </a:r>
            <a:r>
              <a:rPr lang="en-IN" b="1" i="0" dirty="0">
                <a:solidFill>
                  <a:srgbClr val="242424"/>
                </a:solidFill>
                <a:effectLst/>
                <a:latin typeface="sohne"/>
              </a:rPr>
              <a:t> with Timeouts to Avoid Deadlocks</a:t>
            </a:r>
          </a:p>
          <a:p>
            <a:pPr algn="l">
              <a:lnSpc>
                <a:spcPts val="2400"/>
              </a:lnSpc>
              <a:buNone/>
            </a:pPr>
            <a:r>
              <a:rPr lang="en-IN" b="0" i="0" dirty="0">
                <a:solidFill>
                  <a:srgbClr val="242424"/>
                </a:solidFill>
                <a:effectLst/>
                <a:latin typeface="source-serif-pro"/>
              </a:rPr>
              <a:t>In applications where deadlocks might be a risk, consider using the </a:t>
            </a:r>
            <a:r>
              <a:rPr lang="en-IN" b="0" i="0" dirty="0" err="1">
                <a:solidFill>
                  <a:srgbClr val="242424"/>
                </a:solidFill>
                <a:effectLst/>
                <a:latin typeface="source-serif-pro"/>
              </a:rPr>
              <a:t>tryLock</a:t>
            </a:r>
            <a:r>
              <a:rPr lang="en-IN" b="0" i="0" dirty="0">
                <a:solidFill>
                  <a:srgbClr val="242424"/>
                </a:solidFill>
                <a:effectLst/>
                <a:latin typeface="source-serif-pro"/>
              </a:rPr>
              <a:t>() method with a timeout. This allows a thread to attempt acquiring the lock for a limited period. If the lock isn’t available within that time, the thread can either retry or proceed with alternative actions, avoiding long or indefinite waits that could lead to deadlock scenarios.</a:t>
            </a:r>
          </a:p>
          <a:p>
            <a:pPr algn="l">
              <a:lnSpc>
                <a:spcPts val="2400"/>
              </a:lnSpc>
              <a:buNone/>
            </a:pPr>
            <a:r>
              <a:rPr lang="en-IN" b="0" i="0" dirty="0">
                <a:solidFill>
                  <a:srgbClr val="AA0D91"/>
                </a:solidFill>
                <a:effectLst/>
                <a:latin typeface="source-code-pro"/>
              </a:rPr>
              <a:t>if</a:t>
            </a:r>
            <a:r>
              <a:rPr lang="en-IN" b="0" i="0" dirty="0">
                <a:effectLst/>
                <a:latin typeface="source-code-pro"/>
              </a:rPr>
              <a:t> (</a:t>
            </a:r>
            <a:r>
              <a:rPr lang="en-IN" b="0" i="0" dirty="0" err="1">
                <a:effectLst/>
                <a:latin typeface="source-code-pro"/>
              </a:rPr>
              <a:t>lock.tryLock</a:t>
            </a:r>
            <a:r>
              <a:rPr lang="en-IN" b="0" i="0" dirty="0">
                <a:effectLst/>
                <a:latin typeface="source-code-pro"/>
              </a:rPr>
              <a:t>(</a:t>
            </a:r>
            <a:r>
              <a:rPr lang="en-IN" b="0" i="0" dirty="0">
                <a:solidFill>
                  <a:srgbClr val="1C00CF"/>
                </a:solidFill>
                <a:effectLst/>
                <a:latin typeface="source-code-pro"/>
              </a:rPr>
              <a:t>1</a:t>
            </a:r>
            <a:r>
              <a:rPr lang="en-IN" b="0" i="0" dirty="0">
                <a:effectLst/>
                <a:latin typeface="source-code-pro"/>
              </a:rPr>
              <a:t>, </a:t>
            </a:r>
            <a:r>
              <a:rPr lang="en-IN" b="0" i="0" dirty="0" err="1">
                <a:effectLst/>
                <a:latin typeface="source-code-pro"/>
              </a:rPr>
              <a:t>TimeUnit.SECONDS</a:t>
            </a:r>
            <a:r>
              <a:rPr lang="en-IN" b="0" i="0" dirty="0">
                <a:effectLst/>
                <a:latin typeface="source-code-pro"/>
              </a:rPr>
              <a:t>)) {</a:t>
            </a:r>
            <a:br>
              <a:rPr lang="en-IN" b="0" i="0" dirty="0">
                <a:effectLst/>
                <a:latin typeface="source-code-pro"/>
              </a:rPr>
            </a:br>
            <a:r>
              <a:rPr lang="en-IN" b="0" i="0" dirty="0">
                <a:solidFill>
                  <a:srgbClr val="AA0D91"/>
                </a:solidFill>
                <a:effectLst/>
                <a:latin typeface="source-code-pro"/>
              </a:rPr>
              <a:t>try</a:t>
            </a:r>
            <a:r>
              <a:rPr lang="en-IN" b="0" i="0" dirty="0">
                <a:effectLst/>
                <a:latin typeface="source-code-pro"/>
              </a:rPr>
              <a:t> {</a:t>
            </a:r>
            <a:br>
              <a:rPr lang="en-IN" b="0" i="0" dirty="0">
                <a:effectLst/>
                <a:latin typeface="source-code-pro"/>
              </a:rPr>
            </a:br>
            <a:r>
              <a:rPr lang="en-IN" b="0" i="0" dirty="0">
                <a:solidFill>
                  <a:srgbClr val="007400"/>
                </a:solidFill>
                <a:effectLst/>
                <a:latin typeface="source-code-pro"/>
              </a:rPr>
              <a:t>// Critical section code</a:t>
            </a:r>
            <a:br>
              <a:rPr lang="en-IN" b="0" i="0" dirty="0">
                <a:effectLst/>
                <a:latin typeface="source-code-pro"/>
              </a:rPr>
            </a:br>
            <a:r>
              <a:rPr lang="en-IN" b="0" i="0" dirty="0">
                <a:effectLst/>
                <a:latin typeface="source-code-pro"/>
              </a:rPr>
              <a:t>} </a:t>
            </a:r>
            <a:r>
              <a:rPr lang="en-IN" b="0" i="0" dirty="0">
                <a:solidFill>
                  <a:srgbClr val="AA0D91"/>
                </a:solidFill>
                <a:effectLst/>
                <a:latin typeface="source-code-pro"/>
              </a:rPr>
              <a:t>finally</a:t>
            </a:r>
            <a:r>
              <a:rPr lang="en-IN" b="0" i="0" dirty="0">
                <a:effectLst/>
                <a:latin typeface="source-code-pro"/>
              </a:rPr>
              <a:t> {</a:t>
            </a:r>
            <a:br>
              <a:rPr lang="en-IN" b="0" i="0" dirty="0">
                <a:effectLst/>
                <a:latin typeface="source-code-pro"/>
              </a:rPr>
            </a:br>
            <a:r>
              <a:rPr lang="en-IN" b="0" i="0" dirty="0" err="1">
                <a:effectLst/>
                <a:latin typeface="source-code-pro"/>
              </a:rPr>
              <a:t>lock.unlock</a:t>
            </a:r>
            <a:r>
              <a:rPr lang="en-IN" b="0" i="0" dirty="0">
                <a:effectLst/>
                <a:latin typeface="source-code-pro"/>
              </a:rPr>
              <a:t>();</a:t>
            </a:r>
            <a:br>
              <a:rPr lang="en-IN" b="0" i="0" dirty="0">
                <a:effectLst/>
                <a:latin typeface="source-code-pro"/>
              </a:rPr>
            </a:br>
            <a:r>
              <a:rPr lang="en-IN" b="0" i="0" dirty="0">
                <a:effectLst/>
                <a:latin typeface="source-code-pro"/>
              </a:rPr>
              <a:t>}</a:t>
            </a:r>
            <a:br>
              <a:rPr lang="en-IN" b="0" i="0" dirty="0">
                <a:effectLst/>
                <a:latin typeface="source-code-pro"/>
              </a:rPr>
            </a:br>
            <a:r>
              <a:rPr lang="en-IN" b="0" i="0" dirty="0">
                <a:effectLst/>
                <a:latin typeface="source-code-pro"/>
              </a:rPr>
              <a:t>} </a:t>
            </a:r>
            <a:r>
              <a:rPr lang="en-IN" b="0" i="0" dirty="0">
                <a:solidFill>
                  <a:srgbClr val="AA0D91"/>
                </a:solidFill>
                <a:effectLst/>
                <a:latin typeface="source-code-pro"/>
              </a:rPr>
              <a:t>else</a:t>
            </a:r>
            <a:r>
              <a:rPr lang="en-IN" b="0" i="0" dirty="0">
                <a:effectLst/>
                <a:latin typeface="source-code-pro"/>
              </a:rPr>
              <a:t> {</a:t>
            </a:r>
            <a:br>
              <a:rPr lang="en-IN" b="0" i="0" dirty="0">
                <a:effectLst/>
                <a:latin typeface="source-code-pro"/>
              </a:rPr>
            </a:br>
            <a:r>
              <a:rPr lang="en-IN" b="0" i="0" dirty="0">
                <a:solidFill>
                  <a:srgbClr val="007400"/>
                </a:solidFill>
                <a:effectLst/>
                <a:latin typeface="source-code-pro"/>
              </a:rPr>
              <a:t>// Alternative actions if lock not acquired</a:t>
            </a:r>
            <a:br>
              <a:rPr lang="en-IN" b="0" i="0" dirty="0">
                <a:effectLst/>
                <a:latin typeface="source-code-pro"/>
              </a:rPr>
            </a:br>
            <a:r>
              <a:rPr lang="en-IN" b="0" i="0" dirty="0">
                <a:effectLst/>
                <a:latin typeface="source-code-pro"/>
              </a:rPr>
              <a:t>}</a:t>
            </a:r>
            <a:r>
              <a:rPr lang="en-IN" b="0" i="0" dirty="0">
                <a:solidFill>
                  <a:srgbClr val="242424"/>
                </a:solidFill>
                <a:effectLst/>
                <a:latin typeface="source-serif-pro"/>
              </a:rPr>
              <a:t>This approach is beneficial in applications where long waits should be avoided, or alternative actions can be taken.</a:t>
            </a:r>
          </a:p>
          <a:p>
            <a:pPr algn="l">
              <a:lnSpc>
                <a:spcPts val="1800"/>
              </a:lnSpc>
              <a:buNone/>
            </a:pPr>
            <a:r>
              <a:rPr lang="en-IN" b="1" i="0" dirty="0">
                <a:solidFill>
                  <a:srgbClr val="242424"/>
                </a:solidFill>
                <a:effectLst/>
                <a:latin typeface="sohne"/>
              </a:rPr>
              <a:t>Use </a:t>
            </a:r>
            <a:r>
              <a:rPr lang="en-IN" b="1" i="0" dirty="0" err="1">
                <a:solidFill>
                  <a:srgbClr val="242424"/>
                </a:solidFill>
                <a:effectLst/>
                <a:latin typeface="sohne"/>
              </a:rPr>
              <a:t>ReadWriteLock</a:t>
            </a:r>
            <a:r>
              <a:rPr lang="en-IN" b="1" i="0" dirty="0">
                <a:solidFill>
                  <a:srgbClr val="242424"/>
                </a:solidFill>
                <a:effectLst/>
                <a:latin typeface="sohne"/>
              </a:rPr>
              <a:t> for Read-Heavy Operations</a:t>
            </a:r>
          </a:p>
          <a:p>
            <a:pPr algn="l">
              <a:lnSpc>
                <a:spcPts val="2400"/>
              </a:lnSpc>
              <a:buNone/>
            </a:pPr>
            <a:r>
              <a:rPr lang="en-IN" b="0" i="0" dirty="0">
                <a:solidFill>
                  <a:srgbClr val="242424"/>
                </a:solidFill>
                <a:effectLst/>
                <a:latin typeface="source-serif-pro"/>
              </a:rPr>
              <a:t>If your application involves read-heavy operations where multiple threads can safely read the same data concurrently, consider using </a:t>
            </a:r>
            <a:r>
              <a:rPr lang="en-IN" b="0" i="0" dirty="0" err="1">
                <a:solidFill>
                  <a:srgbClr val="242424"/>
                </a:solidFill>
                <a:effectLst/>
                <a:latin typeface="source-serif-pro"/>
              </a:rPr>
              <a:t>ReadWriteLock</a:t>
            </a:r>
            <a:r>
              <a:rPr lang="en-IN" b="0" i="0" dirty="0">
                <a:solidFill>
                  <a:srgbClr val="242424"/>
                </a:solidFill>
                <a:effectLst/>
                <a:latin typeface="source-serif-pro"/>
              </a:rPr>
              <a:t> instead of </a:t>
            </a:r>
            <a:r>
              <a:rPr lang="en-IN" b="0" i="0" dirty="0" err="1">
                <a:solidFill>
                  <a:srgbClr val="242424"/>
                </a:solidFill>
                <a:effectLst/>
                <a:latin typeface="source-serif-pro"/>
              </a:rPr>
              <a:t>ReentrantLock</a:t>
            </a:r>
            <a:r>
              <a:rPr lang="en-IN" b="0" i="0" dirty="0">
                <a:solidFill>
                  <a:srgbClr val="242424"/>
                </a:solidFill>
                <a:effectLst/>
                <a:latin typeface="source-serif-pro"/>
              </a:rPr>
              <a:t>. </a:t>
            </a:r>
            <a:r>
              <a:rPr lang="en-IN" b="0" i="0" dirty="0" err="1">
                <a:solidFill>
                  <a:srgbClr val="242424"/>
                </a:solidFill>
                <a:effectLst/>
                <a:latin typeface="source-serif-pro"/>
              </a:rPr>
              <a:t>ReadWriteLock</a:t>
            </a:r>
            <a:r>
              <a:rPr lang="en-IN" b="0" i="0" dirty="0">
                <a:solidFill>
                  <a:srgbClr val="242424"/>
                </a:solidFill>
                <a:effectLst/>
                <a:latin typeface="source-serif-pro"/>
              </a:rPr>
              <a:t> allows multiple threads to acquire a read lock simultaneously, while write locks are exclusive. This provides better performance for scenarios that require frequent reads and occasional writes.</a:t>
            </a:r>
          </a:p>
          <a:p>
            <a:pPr algn="l">
              <a:lnSpc>
                <a:spcPts val="2400"/>
              </a:lnSpc>
              <a:buNone/>
            </a:pPr>
            <a:r>
              <a:rPr lang="en-IN" b="0" i="0" dirty="0" err="1">
                <a:solidFill>
                  <a:srgbClr val="5C2699"/>
                </a:solidFill>
                <a:effectLst/>
                <a:latin typeface="source-code-pro"/>
              </a:rPr>
              <a:t>ReadWriteLock</a:t>
            </a:r>
            <a:r>
              <a:rPr lang="en-IN" b="0" i="0" dirty="0">
                <a:effectLst/>
                <a:latin typeface="source-code-pro"/>
              </a:rPr>
              <a:t> </a:t>
            </a:r>
            <a:r>
              <a:rPr lang="en-IN" b="0" i="0" dirty="0">
                <a:solidFill>
                  <a:srgbClr val="3F6E74"/>
                </a:solidFill>
                <a:effectLst/>
                <a:latin typeface="source-code-pro"/>
              </a:rPr>
              <a:t>lock</a:t>
            </a:r>
            <a:r>
              <a:rPr lang="en-IN" b="0" i="0" dirty="0">
                <a:effectLst/>
                <a:latin typeface="source-code-pro"/>
              </a:rPr>
              <a:t> = </a:t>
            </a:r>
            <a:r>
              <a:rPr lang="en-IN" b="0" i="0" dirty="0">
                <a:solidFill>
                  <a:srgbClr val="AA0D91"/>
                </a:solidFill>
                <a:effectLst/>
                <a:latin typeface="source-code-pro"/>
              </a:rPr>
              <a:t>new</a:t>
            </a:r>
            <a:r>
              <a:rPr lang="en-IN" b="0" i="0" dirty="0">
                <a:effectLst/>
                <a:latin typeface="source-code-pro"/>
              </a:rPr>
              <a:t> </a:t>
            </a:r>
            <a:r>
              <a:rPr lang="en-IN" b="0" i="0" dirty="0" err="1">
                <a:effectLst/>
                <a:latin typeface="source-code-pro"/>
              </a:rPr>
              <a:t>ReentrantReadWriteLock</a:t>
            </a:r>
            <a:r>
              <a:rPr lang="en-IN" b="0" i="0" dirty="0">
                <a:effectLst/>
                <a:latin typeface="source-code-pro"/>
              </a:rPr>
              <a:t>();</a:t>
            </a:r>
            <a:br>
              <a:rPr lang="en-IN" b="0" i="0" dirty="0">
                <a:effectLst/>
                <a:latin typeface="source-code-pro"/>
              </a:rPr>
            </a:br>
            <a:r>
              <a:rPr lang="en-IN" b="0" i="0" dirty="0">
                <a:solidFill>
                  <a:srgbClr val="5C2699"/>
                </a:solidFill>
                <a:effectLst/>
                <a:latin typeface="source-code-pro"/>
              </a:rPr>
              <a:t>Lock</a:t>
            </a:r>
            <a:r>
              <a:rPr lang="en-IN" b="0" i="0" dirty="0">
                <a:effectLst/>
                <a:latin typeface="source-code-pro"/>
              </a:rPr>
              <a:t> </a:t>
            </a:r>
            <a:r>
              <a:rPr lang="en-IN" b="0" i="0" dirty="0" err="1">
                <a:solidFill>
                  <a:srgbClr val="3F6E74"/>
                </a:solidFill>
                <a:effectLst/>
                <a:latin typeface="source-code-pro"/>
              </a:rPr>
              <a:t>readLock</a:t>
            </a:r>
            <a:r>
              <a:rPr lang="en-IN" b="0" i="0" dirty="0">
                <a:effectLst/>
                <a:latin typeface="source-code-pro"/>
              </a:rPr>
              <a:t> = </a:t>
            </a:r>
            <a:r>
              <a:rPr lang="en-IN" b="0" i="0" dirty="0" err="1">
                <a:effectLst/>
                <a:latin typeface="source-code-pro"/>
              </a:rPr>
              <a:t>lock.readLock</a:t>
            </a:r>
            <a:r>
              <a:rPr lang="en-IN" b="0" i="0" dirty="0">
                <a:effectLst/>
                <a:latin typeface="source-code-pro"/>
              </a:rPr>
              <a:t>();</a:t>
            </a:r>
            <a:br>
              <a:rPr lang="en-IN" b="0" i="0" dirty="0">
                <a:effectLst/>
                <a:latin typeface="source-code-pro"/>
              </a:rPr>
            </a:br>
            <a:r>
              <a:rPr lang="en-IN" b="0" i="0" dirty="0">
                <a:solidFill>
                  <a:srgbClr val="5C2699"/>
                </a:solidFill>
                <a:effectLst/>
                <a:latin typeface="source-code-pro"/>
              </a:rPr>
              <a:t>Lock</a:t>
            </a:r>
            <a:r>
              <a:rPr lang="en-IN" b="0" i="0" dirty="0">
                <a:effectLst/>
                <a:latin typeface="source-code-pro"/>
              </a:rPr>
              <a:t> </a:t>
            </a:r>
            <a:r>
              <a:rPr lang="en-IN" b="0" i="0" dirty="0" err="1">
                <a:solidFill>
                  <a:srgbClr val="3F6E74"/>
                </a:solidFill>
                <a:effectLst/>
                <a:latin typeface="source-code-pro"/>
              </a:rPr>
              <a:t>writeLock</a:t>
            </a:r>
            <a:r>
              <a:rPr lang="en-IN" b="0" i="0" dirty="0">
                <a:effectLst/>
                <a:latin typeface="source-code-pro"/>
              </a:rPr>
              <a:t> = </a:t>
            </a:r>
            <a:r>
              <a:rPr lang="en-IN" b="0" i="0" dirty="0" err="1">
                <a:effectLst/>
                <a:latin typeface="source-code-pro"/>
              </a:rPr>
              <a:t>lock.writeLock</a:t>
            </a:r>
            <a:r>
              <a:rPr lang="en-IN" b="0" i="0" dirty="0">
                <a:effectLst/>
                <a:latin typeface="source-code-pro"/>
              </a:rPr>
              <a:t>();</a:t>
            </a:r>
            <a:br>
              <a:rPr lang="en-IN" b="0" i="0" dirty="0">
                <a:effectLst/>
                <a:latin typeface="source-code-pro"/>
              </a:rPr>
            </a:br>
            <a:br>
              <a:rPr lang="en-IN" b="0" i="0" dirty="0">
                <a:effectLst/>
                <a:latin typeface="source-code-pro"/>
              </a:rPr>
            </a:br>
            <a:r>
              <a:rPr lang="en-IN" b="0" i="0" dirty="0">
                <a:solidFill>
                  <a:srgbClr val="AA0D91"/>
                </a:solidFill>
                <a:effectLst/>
                <a:latin typeface="source-code-pro"/>
              </a:rPr>
              <a:t>public</a:t>
            </a:r>
            <a:r>
              <a:rPr lang="en-IN" b="0" i="0" dirty="0">
                <a:effectLst/>
                <a:latin typeface="source-code-pro"/>
              </a:rPr>
              <a:t> </a:t>
            </a:r>
            <a:r>
              <a:rPr lang="en-IN" b="0" i="0" dirty="0">
                <a:solidFill>
                  <a:srgbClr val="AA0D91"/>
                </a:solidFill>
                <a:effectLst/>
                <a:latin typeface="source-code-pro"/>
              </a:rPr>
              <a:t>void</a:t>
            </a:r>
            <a:r>
              <a:rPr lang="en-IN" b="0" i="0" dirty="0">
                <a:effectLst/>
                <a:latin typeface="source-code-pro"/>
              </a:rPr>
              <a:t> </a:t>
            </a:r>
            <a:r>
              <a:rPr lang="en-IN" b="0" i="0" dirty="0" err="1">
                <a:effectLst/>
                <a:latin typeface="source-code-pro"/>
              </a:rPr>
              <a:t>readData</a:t>
            </a:r>
            <a:r>
              <a:rPr lang="en-IN" b="0" i="0" dirty="0">
                <a:solidFill>
                  <a:srgbClr val="5C2699"/>
                </a:solidFill>
                <a:effectLst/>
                <a:latin typeface="source-code-pro"/>
              </a:rPr>
              <a:t>()</a:t>
            </a:r>
            <a:r>
              <a:rPr lang="en-IN" b="0" i="0" dirty="0">
                <a:effectLst/>
                <a:latin typeface="source-code-pro"/>
              </a:rPr>
              <a:t> {</a:t>
            </a:r>
            <a:br>
              <a:rPr lang="en-IN" b="0" i="0" dirty="0">
                <a:effectLst/>
                <a:latin typeface="source-code-pro"/>
              </a:rPr>
            </a:br>
            <a:r>
              <a:rPr lang="en-IN" b="0" i="0" dirty="0" err="1">
                <a:effectLst/>
                <a:latin typeface="source-code-pro"/>
              </a:rPr>
              <a:t>readLock.lock</a:t>
            </a:r>
            <a:r>
              <a:rPr lang="en-IN" b="0" i="0" dirty="0">
                <a:effectLst/>
                <a:latin typeface="source-code-pro"/>
              </a:rPr>
              <a:t>();</a:t>
            </a:r>
            <a:br>
              <a:rPr lang="en-IN" b="0" i="0" dirty="0">
                <a:effectLst/>
                <a:latin typeface="source-code-pro"/>
              </a:rPr>
            </a:br>
            <a:r>
              <a:rPr lang="en-IN" b="0" i="0" dirty="0">
                <a:solidFill>
                  <a:srgbClr val="AA0D91"/>
                </a:solidFill>
                <a:effectLst/>
                <a:latin typeface="source-code-pro"/>
              </a:rPr>
              <a:t>try</a:t>
            </a:r>
            <a:r>
              <a:rPr lang="en-IN" b="0" i="0" dirty="0">
                <a:effectLst/>
                <a:latin typeface="source-code-pro"/>
              </a:rPr>
              <a:t> {</a:t>
            </a:r>
            <a:br>
              <a:rPr lang="en-IN" b="0" i="0" dirty="0">
                <a:effectLst/>
                <a:latin typeface="source-code-pro"/>
              </a:rPr>
            </a:br>
            <a:r>
              <a:rPr lang="en-IN" b="0" i="0" dirty="0">
                <a:solidFill>
                  <a:srgbClr val="007400"/>
                </a:solidFill>
                <a:effectLst/>
                <a:latin typeface="source-code-pro"/>
              </a:rPr>
              <a:t>// Read-only operations</a:t>
            </a:r>
            <a:br>
              <a:rPr lang="en-IN" b="0" i="0" dirty="0">
                <a:effectLst/>
                <a:latin typeface="source-code-pro"/>
              </a:rPr>
            </a:br>
            <a:r>
              <a:rPr lang="en-IN" b="0" i="0" dirty="0">
                <a:effectLst/>
                <a:latin typeface="source-code-pro"/>
              </a:rPr>
              <a:t>} </a:t>
            </a:r>
            <a:r>
              <a:rPr lang="en-IN" b="0" i="0" dirty="0">
                <a:solidFill>
                  <a:srgbClr val="AA0D91"/>
                </a:solidFill>
                <a:effectLst/>
                <a:latin typeface="source-code-pro"/>
              </a:rPr>
              <a:t>finally</a:t>
            </a:r>
            <a:r>
              <a:rPr lang="en-IN" b="0" i="0" dirty="0">
                <a:effectLst/>
                <a:latin typeface="source-code-pro"/>
              </a:rPr>
              <a:t> {</a:t>
            </a:r>
            <a:br>
              <a:rPr lang="en-IN" b="0" i="0" dirty="0">
                <a:effectLst/>
                <a:latin typeface="source-code-pro"/>
              </a:rPr>
            </a:br>
            <a:r>
              <a:rPr lang="en-IN" b="0" i="0" dirty="0" err="1">
                <a:effectLst/>
                <a:latin typeface="source-code-pro"/>
              </a:rPr>
              <a:t>readLock.unlock</a:t>
            </a:r>
            <a:r>
              <a:rPr lang="en-IN" b="0" i="0" dirty="0">
                <a:effectLst/>
                <a:latin typeface="source-code-pro"/>
              </a:rPr>
              <a:t>();</a:t>
            </a:r>
            <a:br>
              <a:rPr lang="en-IN" b="0" i="0" dirty="0">
                <a:effectLst/>
                <a:latin typeface="source-code-pro"/>
              </a:rPr>
            </a:br>
            <a:r>
              <a:rPr lang="en-IN" b="0" i="0" dirty="0">
                <a:effectLst/>
                <a:latin typeface="source-code-pro"/>
              </a:rPr>
              <a:t>}</a:t>
            </a:r>
            <a:br>
              <a:rPr lang="en-IN" b="0" i="0" dirty="0">
                <a:effectLst/>
                <a:latin typeface="source-code-pro"/>
              </a:rPr>
            </a:br>
            <a:r>
              <a:rPr lang="en-IN" b="0" i="0" dirty="0">
                <a:effectLst/>
                <a:latin typeface="source-code-pro"/>
              </a:rPr>
              <a:t>}</a:t>
            </a:r>
            <a:br>
              <a:rPr lang="en-IN" b="0" i="0" dirty="0">
                <a:effectLst/>
                <a:latin typeface="source-code-pro"/>
              </a:rPr>
            </a:br>
            <a:br>
              <a:rPr lang="en-IN" b="0" i="0" dirty="0">
                <a:effectLst/>
                <a:latin typeface="source-code-pro"/>
              </a:rPr>
            </a:br>
            <a:r>
              <a:rPr lang="en-IN" b="0" i="0" dirty="0">
                <a:solidFill>
                  <a:srgbClr val="AA0D91"/>
                </a:solidFill>
                <a:effectLst/>
                <a:latin typeface="source-code-pro"/>
              </a:rPr>
              <a:t>public</a:t>
            </a:r>
            <a:r>
              <a:rPr lang="en-IN" b="0" i="0" dirty="0">
                <a:effectLst/>
                <a:latin typeface="source-code-pro"/>
              </a:rPr>
              <a:t> </a:t>
            </a:r>
            <a:r>
              <a:rPr lang="en-IN" b="0" i="0" dirty="0">
                <a:solidFill>
                  <a:srgbClr val="AA0D91"/>
                </a:solidFill>
                <a:effectLst/>
                <a:latin typeface="source-code-pro"/>
              </a:rPr>
              <a:t>void</a:t>
            </a:r>
            <a:r>
              <a:rPr lang="en-IN" b="0" i="0" dirty="0">
                <a:effectLst/>
                <a:latin typeface="source-code-pro"/>
              </a:rPr>
              <a:t> </a:t>
            </a:r>
            <a:r>
              <a:rPr lang="en-IN" b="0" i="0" dirty="0" err="1">
                <a:effectLst/>
                <a:latin typeface="source-code-pro"/>
              </a:rPr>
              <a:t>writeData</a:t>
            </a:r>
            <a:r>
              <a:rPr lang="en-IN" b="0" i="0" dirty="0">
                <a:solidFill>
                  <a:srgbClr val="5C2699"/>
                </a:solidFill>
                <a:effectLst/>
                <a:latin typeface="source-code-pro"/>
              </a:rPr>
              <a:t>()</a:t>
            </a:r>
            <a:r>
              <a:rPr lang="en-IN" b="0" i="0" dirty="0">
                <a:effectLst/>
                <a:latin typeface="source-code-pro"/>
              </a:rPr>
              <a:t> {</a:t>
            </a:r>
            <a:br>
              <a:rPr lang="en-IN" b="0" i="0" dirty="0">
                <a:effectLst/>
                <a:latin typeface="source-code-pro"/>
              </a:rPr>
            </a:br>
            <a:r>
              <a:rPr lang="en-IN" b="0" i="0" dirty="0" err="1">
                <a:effectLst/>
                <a:latin typeface="source-code-pro"/>
              </a:rPr>
              <a:t>writeLock.lock</a:t>
            </a:r>
            <a:r>
              <a:rPr lang="en-IN" b="0" i="0" dirty="0">
                <a:effectLst/>
                <a:latin typeface="source-code-pro"/>
              </a:rPr>
              <a:t>();</a:t>
            </a:r>
            <a:br>
              <a:rPr lang="en-IN" b="0" i="0" dirty="0">
                <a:effectLst/>
                <a:latin typeface="source-code-pro"/>
              </a:rPr>
            </a:br>
            <a:r>
              <a:rPr lang="en-IN" b="0" i="0" dirty="0">
                <a:solidFill>
                  <a:srgbClr val="AA0D91"/>
                </a:solidFill>
                <a:effectLst/>
                <a:latin typeface="source-code-pro"/>
              </a:rPr>
              <a:t>try</a:t>
            </a:r>
            <a:r>
              <a:rPr lang="en-IN" b="0" i="0" dirty="0">
                <a:effectLst/>
                <a:latin typeface="source-code-pro"/>
              </a:rPr>
              <a:t> {</a:t>
            </a:r>
            <a:br>
              <a:rPr lang="en-IN" b="0" i="0" dirty="0">
                <a:effectLst/>
                <a:latin typeface="source-code-pro"/>
              </a:rPr>
            </a:br>
            <a:r>
              <a:rPr lang="en-IN" b="0" i="0" dirty="0">
                <a:solidFill>
                  <a:srgbClr val="007400"/>
                </a:solidFill>
                <a:effectLst/>
                <a:latin typeface="source-code-pro"/>
              </a:rPr>
              <a:t>// Write operations</a:t>
            </a:r>
            <a:br>
              <a:rPr lang="en-IN" b="0" i="0" dirty="0">
                <a:effectLst/>
                <a:latin typeface="source-code-pro"/>
              </a:rPr>
            </a:br>
            <a:r>
              <a:rPr lang="en-IN" b="0" i="0" dirty="0">
                <a:effectLst/>
                <a:latin typeface="source-code-pro"/>
              </a:rPr>
              <a:t>} </a:t>
            </a:r>
            <a:r>
              <a:rPr lang="en-IN" b="0" i="0" dirty="0">
                <a:solidFill>
                  <a:srgbClr val="AA0D91"/>
                </a:solidFill>
                <a:effectLst/>
                <a:latin typeface="source-code-pro"/>
              </a:rPr>
              <a:t>finally</a:t>
            </a:r>
            <a:r>
              <a:rPr lang="en-IN" b="0" i="0" dirty="0">
                <a:effectLst/>
                <a:latin typeface="source-code-pro"/>
              </a:rPr>
              <a:t> {</a:t>
            </a:r>
            <a:br>
              <a:rPr lang="en-IN" b="0" i="0" dirty="0">
                <a:effectLst/>
                <a:latin typeface="source-code-pro"/>
              </a:rPr>
            </a:br>
            <a:r>
              <a:rPr lang="en-IN" b="0" i="0" dirty="0" err="1">
                <a:effectLst/>
                <a:latin typeface="source-code-pro"/>
              </a:rPr>
              <a:t>writeLock.unlock</a:t>
            </a:r>
            <a:r>
              <a:rPr lang="en-IN" b="0" i="0" dirty="0">
                <a:effectLst/>
                <a:latin typeface="source-code-pro"/>
              </a:rPr>
              <a:t>();</a:t>
            </a:r>
            <a:br>
              <a:rPr lang="en-IN" b="0" i="0" dirty="0">
                <a:effectLst/>
                <a:latin typeface="source-code-pro"/>
              </a:rPr>
            </a:br>
            <a:r>
              <a:rPr lang="en-IN" b="0" i="0" dirty="0">
                <a:effectLst/>
                <a:latin typeface="source-code-pro"/>
              </a:rPr>
              <a:t>}</a:t>
            </a:r>
            <a:br>
              <a:rPr lang="en-IN" b="0" i="0" dirty="0">
                <a:effectLst/>
                <a:latin typeface="source-code-pro"/>
              </a:rPr>
            </a:br>
            <a:r>
              <a:rPr lang="en-IN" b="0" i="0" dirty="0">
                <a:effectLst/>
                <a:latin typeface="source-code-pro"/>
              </a:rPr>
              <a:t>}</a:t>
            </a:r>
            <a:r>
              <a:rPr lang="en-IN" b="0" i="0" dirty="0">
                <a:solidFill>
                  <a:srgbClr val="242424"/>
                </a:solidFill>
                <a:effectLst/>
                <a:latin typeface="source-serif-pro"/>
              </a:rPr>
              <a:t>This approach can reduce contention by allowing more threads to access resources for reading while still protecting against conflicting write operations.</a:t>
            </a:r>
          </a:p>
          <a:p>
            <a:pPr algn="l">
              <a:lnSpc>
                <a:spcPts val="1800"/>
              </a:lnSpc>
              <a:buNone/>
            </a:pPr>
            <a:r>
              <a:rPr lang="en-IN" b="1" i="0" dirty="0">
                <a:solidFill>
                  <a:srgbClr val="242424"/>
                </a:solidFill>
                <a:effectLst/>
                <a:latin typeface="sohne"/>
              </a:rPr>
              <a:t>Consider </a:t>
            </a:r>
            <a:r>
              <a:rPr lang="en-IN" b="1" i="0" dirty="0" err="1">
                <a:solidFill>
                  <a:srgbClr val="242424"/>
                </a:solidFill>
                <a:effectLst/>
                <a:latin typeface="sohne"/>
              </a:rPr>
              <a:t>StampedLock</a:t>
            </a:r>
            <a:r>
              <a:rPr lang="en-IN" b="1" i="0" dirty="0">
                <a:solidFill>
                  <a:srgbClr val="242424"/>
                </a:solidFill>
                <a:effectLst/>
                <a:latin typeface="sohne"/>
              </a:rPr>
              <a:t> for Optimistic Reads</a:t>
            </a:r>
          </a:p>
          <a:p>
            <a:pPr algn="l">
              <a:lnSpc>
                <a:spcPts val="2400"/>
              </a:lnSpc>
              <a:buNone/>
            </a:pPr>
            <a:r>
              <a:rPr lang="en-IN" b="0" i="0" dirty="0" err="1">
                <a:solidFill>
                  <a:srgbClr val="242424"/>
                </a:solidFill>
                <a:effectLst/>
                <a:latin typeface="source-serif-pro"/>
              </a:rPr>
              <a:t>StampedLock</a:t>
            </a:r>
            <a:r>
              <a:rPr lang="en-IN" b="0" i="0" dirty="0">
                <a:solidFill>
                  <a:srgbClr val="242424"/>
                </a:solidFill>
                <a:effectLst/>
                <a:latin typeface="source-serif-pro"/>
              </a:rPr>
              <a:t> is another alternative that provides optimistic reads, which can be useful in scenarios with a high volume of reads and relatively fewer writes. Unlike </a:t>
            </a:r>
            <a:r>
              <a:rPr lang="en-IN" b="0" i="0" dirty="0" err="1">
                <a:solidFill>
                  <a:srgbClr val="242424"/>
                </a:solidFill>
                <a:effectLst/>
                <a:latin typeface="source-serif-pro"/>
              </a:rPr>
              <a:t>ReentrantLock</a:t>
            </a:r>
            <a:r>
              <a:rPr lang="en-IN" b="0" i="0" dirty="0">
                <a:solidFill>
                  <a:srgbClr val="242424"/>
                </a:solidFill>
                <a:effectLst/>
                <a:latin typeface="source-serif-pro"/>
              </a:rPr>
              <a:t> and </a:t>
            </a:r>
            <a:r>
              <a:rPr lang="en-IN" b="0" i="0" dirty="0" err="1">
                <a:solidFill>
                  <a:srgbClr val="242424"/>
                </a:solidFill>
                <a:effectLst/>
                <a:latin typeface="source-serif-pro"/>
              </a:rPr>
              <a:t>ReadWriteLock</a:t>
            </a:r>
            <a:r>
              <a:rPr lang="en-IN" b="0" i="0" dirty="0">
                <a:solidFill>
                  <a:srgbClr val="242424"/>
                </a:solidFill>
                <a:effectLst/>
                <a:latin typeface="source-serif-pro"/>
              </a:rPr>
              <a:t>, </a:t>
            </a:r>
            <a:r>
              <a:rPr lang="en-IN" b="0" i="0" dirty="0" err="1">
                <a:solidFill>
                  <a:srgbClr val="242424"/>
                </a:solidFill>
                <a:effectLst/>
                <a:latin typeface="source-serif-pro"/>
              </a:rPr>
              <a:t>StampedLock</a:t>
            </a:r>
            <a:r>
              <a:rPr lang="en-IN" b="0" i="0" dirty="0">
                <a:solidFill>
                  <a:srgbClr val="242424"/>
                </a:solidFill>
                <a:effectLst/>
                <a:latin typeface="source-serif-pro"/>
              </a:rPr>
              <a:t> allows threads to proceed with an optimistic read lock, assuming no concurrent writes. If a write does occur, the lock will validate and revert the read operation.</a:t>
            </a:r>
          </a:p>
          <a:p>
            <a:pPr algn="l">
              <a:lnSpc>
                <a:spcPts val="2400"/>
              </a:lnSpc>
              <a:buNone/>
            </a:pPr>
            <a:r>
              <a:rPr lang="en-IN" b="0" i="0" dirty="0" err="1">
                <a:solidFill>
                  <a:srgbClr val="5C2699"/>
                </a:solidFill>
                <a:effectLst/>
                <a:latin typeface="source-code-pro"/>
              </a:rPr>
              <a:t>StampedLock</a:t>
            </a:r>
            <a:r>
              <a:rPr lang="en-IN" b="0" i="0" dirty="0">
                <a:effectLst/>
                <a:latin typeface="source-code-pro"/>
              </a:rPr>
              <a:t> </a:t>
            </a:r>
            <a:r>
              <a:rPr lang="en-IN" b="0" i="0" dirty="0" err="1">
                <a:solidFill>
                  <a:srgbClr val="3F6E74"/>
                </a:solidFill>
                <a:effectLst/>
                <a:latin typeface="source-code-pro"/>
              </a:rPr>
              <a:t>stampedLock</a:t>
            </a:r>
            <a:r>
              <a:rPr lang="en-IN" b="0" i="0" dirty="0">
                <a:effectLst/>
                <a:latin typeface="source-code-pro"/>
              </a:rPr>
              <a:t> = </a:t>
            </a:r>
            <a:r>
              <a:rPr lang="en-IN" b="0" i="0" dirty="0">
                <a:solidFill>
                  <a:srgbClr val="AA0D91"/>
                </a:solidFill>
                <a:effectLst/>
                <a:latin typeface="source-code-pro"/>
              </a:rPr>
              <a:t>new</a:t>
            </a:r>
            <a:r>
              <a:rPr lang="en-IN" b="0" i="0" dirty="0">
                <a:effectLst/>
                <a:latin typeface="source-code-pro"/>
              </a:rPr>
              <a:t> </a:t>
            </a:r>
            <a:r>
              <a:rPr lang="en-IN" b="0" i="0" dirty="0" err="1">
                <a:effectLst/>
                <a:latin typeface="source-code-pro"/>
              </a:rPr>
              <a:t>StampedLock</a:t>
            </a:r>
            <a:r>
              <a:rPr lang="en-IN" b="0" i="0" dirty="0">
                <a:effectLst/>
                <a:latin typeface="source-code-pro"/>
              </a:rPr>
              <a:t>();</a:t>
            </a:r>
            <a:br>
              <a:rPr lang="en-IN" b="0" i="0" dirty="0">
                <a:effectLst/>
                <a:latin typeface="source-code-pro"/>
              </a:rPr>
            </a:br>
            <a:br>
              <a:rPr lang="en-IN" b="0" i="0" dirty="0">
                <a:effectLst/>
                <a:latin typeface="source-code-pro"/>
              </a:rPr>
            </a:br>
            <a:r>
              <a:rPr lang="en-IN" b="0" i="0" dirty="0">
                <a:solidFill>
                  <a:srgbClr val="AA0D91"/>
                </a:solidFill>
                <a:effectLst/>
                <a:latin typeface="source-code-pro"/>
              </a:rPr>
              <a:t>public</a:t>
            </a:r>
            <a:r>
              <a:rPr lang="en-IN" b="0" i="0" dirty="0">
                <a:effectLst/>
                <a:latin typeface="source-code-pro"/>
              </a:rPr>
              <a:t> </a:t>
            </a:r>
            <a:r>
              <a:rPr lang="en-IN" b="0" i="0" dirty="0">
                <a:solidFill>
                  <a:srgbClr val="AA0D91"/>
                </a:solidFill>
                <a:effectLst/>
                <a:latin typeface="source-code-pro"/>
              </a:rPr>
              <a:t>void</a:t>
            </a:r>
            <a:r>
              <a:rPr lang="en-IN" b="0" i="0" dirty="0">
                <a:effectLst/>
                <a:latin typeface="source-code-pro"/>
              </a:rPr>
              <a:t> </a:t>
            </a:r>
            <a:r>
              <a:rPr lang="en-IN" b="0" i="0" dirty="0" err="1">
                <a:effectLst/>
                <a:latin typeface="source-code-pro"/>
              </a:rPr>
              <a:t>optimisticRead</a:t>
            </a:r>
            <a:r>
              <a:rPr lang="en-IN" b="0" i="0" dirty="0">
                <a:solidFill>
                  <a:srgbClr val="5C2699"/>
                </a:solidFill>
                <a:effectLst/>
                <a:latin typeface="source-code-pro"/>
              </a:rPr>
              <a:t>()</a:t>
            </a:r>
            <a:r>
              <a:rPr lang="en-IN" b="0" i="0" dirty="0">
                <a:effectLst/>
                <a:latin typeface="source-code-pro"/>
              </a:rPr>
              <a:t> {</a:t>
            </a:r>
            <a:br>
              <a:rPr lang="en-IN" b="0" i="0" dirty="0">
                <a:effectLst/>
                <a:latin typeface="source-code-pro"/>
              </a:rPr>
            </a:br>
            <a:r>
              <a:rPr lang="en-IN" b="0" i="0" dirty="0">
                <a:solidFill>
                  <a:srgbClr val="5C2699"/>
                </a:solidFill>
                <a:effectLst/>
                <a:latin typeface="source-code-pro"/>
              </a:rPr>
              <a:t>long</a:t>
            </a:r>
            <a:r>
              <a:rPr lang="en-IN" b="0" i="0" dirty="0">
                <a:effectLst/>
                <a:latin typeface="source-code-pro"/>
              </a:rPr>
              <a:t> </a:t>
            </a:r>
            <a:r>
              <a:rPr lang="en-IN" b="0" i="0" dirty="0">
                <a:solidFill>
                  <a:srgbClr val="3F6E74"/>
                </a:solidFill>
                <a:effectLst/>
                <a:latin typeface="source-code-pro"/>
              </a:rPr>
              <a:t>stamp</a:t>
            </a:r>
            <a:r>
              <a:rPr lang="en-IN" b="0" i="0" dirty="0">
                <a:effectLst/>
                <a:latin typeface="source-code-pro"/>
              </a:rPr>
              <a:t> = </a:t>
            </a:r>
            <a:r>
              <a:rPr lang="en-IN" b="0" i="0" dirty="0" err="1">
                <a:effectLst/>
                <a:latin typeface="source-code-pro"/>
              </a:rPr>
              <a:t>stampedLock.tryOptimisticRead</a:t>
            </a:r>
            <a:r>
              <a:rPr lang="en-IN" b="0" i="0" dirty="0">
                <a:effectLst/>
                <a:latin typeface="source-code-pro"/>
              </a:rPr>
              <a:t>();</a:t>
            </a:r>
            <a:br>
              <a:rPr lang="en-IN" b="0" i="0" dirty="0">
                <a:effectLst/>
                <a:latin typeface="source-code-pro"/>
              </a:rPr>
            </a:br>
            <a:r>
              <a:rPr lang="en-IN" b="0" i="0" dirty="0">
                <a:solidFill>
                  <a:srgbClr val="007400"/>
                </a:solidFill>
                <a:effectLst/>
                <a:latin typeface="source-code-pro"/>
              </a:rPr>
              <a:t>// Perform read operations, e.g., read shared variables</a:t>
            </a:r>
            <a:br>
              <a:rPr lang="en-IN" b="0" i="0" dirty="0">
                <a:effectLst/>
                <a:latin typeface="source-code-pro"/>
              </a:rPr>
            </a:br>
            <a:r>
              <a:rPr lang="en-IN" b="0" i="0" dirty="0">
                <a:solidFill>
                  <a:srgbClr val="5C2699"/>
                </a:solidFill>
                <a:effectLst/>
                <a:latin typeface="source-code-pro"/>
              </a:rPr>
              <a:t>int</a:t>
            </a:r>
            <a:r>
              <a:rPr lang="en-IN" b="0" i="0" dirty="0">
                <a:effectLst/>
                <a:latin typeface="source-code-pro"/>
              </a:rPr>
              <a:t> </a:t>
            </a:r>
            <a:r>
              <a:rPr lang="en-IN" b="0" i="0" dirty="0">
                <a:solidFill>
                  <a:srgbClr val="3F6E74"/>
                </a:solidFill>
                <a:effectLst/>
                <a:latin typeface="source-code-pro"/>
              </a:rPr>
              <a:t>data</a:t>
            </a:r>
            <a:r>
              <a:rPr lang="en-IN" b="0" i="0" dirty="0">
                <a:effectLst/>
                <a:latin typeface="source-code-pro"/>
              </a:rPr>
              <a:t> = </a:t>
            </a:r>
            <a:r>
              <a:rPr lang="en-IN" b="0" i="0" dirty="0" err="1">
                <a:effectLst/>
                <a:latin typeface="source-code-pro"/>
              </a:rPr>
              <a:t>sharedResource.getData</a:t>
            </a:r>
            <a:r>
              <a:rPr lang="en-IN" b="0" i="0" dirty="0">
                <a:effectLst/>
                <a:latin typeface="source-code-pro"/>
              </a:rPr>
              <a:t>();</a:t>
            </a:r>
            <a:br>
              <a:rPr lang="en-IN" b="0" i="0" dirty="0">
                <a:effectLst/>
                <a:latin typeface="source-code-pro"/>
              </a:rPr>
            </a:br>
            <a:br>
              <a:rPr lang="en-IN" b="0" i="0" dirty="0">
                <a:effectLst/>
                <a:latin typeface="source-code-pro"/>
              </a:rPr>
            </a:br>
            <a:r>
              <a:rPr lang="en-IN" b="0" i="0" dirty="0">
                <a:solidFill>
                  <a:srgbClr val="007400"/>
                </a:solidFill>
                <a:effectLst/>
                <a:latin typeface="source-code-pro"/>
              </a:rPr>
              <a:t>// Validate that no write occurred during the read</a:t>
            </a:r>
            <a:br>
              <a:rPr lang="en-IN" b="0" i="0" dirty="0">
                <a:effectLst/>
                <a:latin typeface="source-code-pro"/>
              </a:rPr>
            </a:br>
            <a:r>
              <a:rPr lang="en-IN" b="0" i="0" dirty="0">
                <a:solidFill>
                  <a:srgbClr val="AA0D91"/>
                </a:solidFill>
                <a:effectLst/>
                <a:latin typeface="source-code-pro"/>
              </a:rPr>
              <a:t>if</a:t>
            </a:r>
            <a:r>
              <a:rPr lang="en-IN" b="0" i="0" dirty="0">
                <a:effectLst/>
                <a:latin typeface="source-code-pro"/>
              </a:rPr>
              <a:t> (!</a:t>
            </a:r>
            <a:r>
              <a:rPr lang="en-IN" b="0" i="0" dirty="0" err="1">
                <a:effectLst/>
                <a:latin typeface="source-code-pro"/>
              </a:rPr>
              <a:t>stampedLock.validate</a:t>
            </a:r>
            <a:r>
              <a:rPr lang="en-IN" b="0" i="0" dirty="0">
                <a:effectLst/>
                <a:latin typeface="source-code-pro"/>
              </a:rPr>
              <a:t>(stamp)) {</a:t>
            </a:r>
            <a:br>
              <a:rPr lang="en-IN" b="0" i="0" dirty="0">
                <a:effectLst/>
                <a:latin typeface="source-code-pro"/>
              </a:rPr>
            </a:br>
            <a:r>
              <a:rPr lang="en-IN" b="0" i="0" dirty="0">
                <a:solidFill>
                  <a:srgbClr val="007400"/>
                </a:solidFill>
                <a:effectLst/>
                <a:latin typeface="source-code-pro"/>
              </a:rPr>
              <a:t>// A write occurred, need to read again under a read lock</a:t>
            </a:r>
            <a:br>
              <a:rPr lang="en-IN" b="0" i="0" dirty="0">
                <a:effectLst/>
                <a:latin typeface="source-code-pro"/>
              </a:rPr>
            </a:br>
            <a:r>
              <a:rPr lang="en-IN" b="0" i="0" dirty="0">
                <a:effectLst/>
                <a:latin typeface="source-code-pro"/>
              </a:rPr>
              <a:t>stamp = </a:t>
            </a:r>
            <a:r>
              <a:rPr lang="en-IN" b="0" i="0" dirty="0" err="1">
                <a:effectLst/>
                <a:latin typeface="source-code-pro"/>
              </a:rPr>
              <a:t>stampedLock.readLock</a:t>
            </a:r>
            <a:r>
              <a:rPr lang="en-IN" b="0" i="0" dirty="0">
                <a:effectLst/>
                <a:latin typeface="source-code-pro"/>
              </a:rPr>
              <a:t>();</a:t>
            </a:r>
            <a:br>
              <a:rPr lang="en-IN" b="0" i="0" dirty="0">
                <a:effectLst/>
                <a:latin typeface="source-code-pro"/>
              </a:rPr>
            </a:br>
            <a:r>
              <a:rPr lang="en-IN" b="0" i="0" dirty="0">
                <a:solidFill>
                  <a:srgbClr val="AA0D91"/>
                </a:solidFill>
                <a:effectLst/>
                <a:latin typeface="source-code-pro"/>
              </a:rPr>
              <a:t>try</a:t>
            </a:r>
            <a:r>
              <a:rPr lang="en-IN" b="0" i="0" dirty="0">
                <a:effectLst/>
                <a:latin typeface="source-code-pro"/>
              </a:rPr>
              <a:t> {</a:t>
            </a:r>
            <a:br>
              <a:rPr lang="en-IN" b="0" i="0" dirty="0">
                <a:effectLst/>
                <a:latin typeface="source-code-pro"/>
              </a:rPr>
            </a:br>
            <a:r>
              <a:rPr lang="en-IN" b="0" i="0" dirty="0">
                <a:effectLst/>
                <a:latin typeface="source-code-pro"/>
              </a:rPr>
              <a:t>data = </a:t>
            </a:r>
            <a:r>
              <a:rPr lang="en-IN" b="0" i="0" dirty="0" err="1">
                <a:effectLst/>
                <a:latin typeface="source-code-pro"/>
              </a:rPr>
              <a:t>sharedResource.getData</a:t>
            </a:r>
            <a:r>
              <a:rPr lang="en-IN" b="0" i="0" dirty="0">
                <a:effectLst/>
                <a:latin typeface="source-code-pro"/>
              </a:rPr>
              <a:t>();</a:t>
            </a:r>
            <a:br>
              <a:rPr lang="en-IN" b="0" i="0" dirty="0">
                <a:effectLst/>
                <a:latin typeface="source-code-pro"/>
              </a:rPr>
            </a:br>
            <a:r>
              <a:rPr lang="en-IN" b="0" i="0" dirty="0">
                <a:solidFill>
                  <a:srgbClr val="007400"/>
                </a:solidFill>
                <a:effectLst/>
                <a:latin typeface="source-code-pro"/>
              </a:rPr>
              <a:t>// Proceed with consistent data</a:t>
            </a:r>
            <a:br>
              <a:rPr lang="en-IN" b="0" i="0" dirty="0">
                <a:effectLst/>
                <a:latin typeface="source-code-pro"/>
              </a:rPr>
            </a:br>
            <a:r>
              <a:rPr lang="en-IN" b="0" i="0" dirty="0">
                <a:effectLst/>
                <a:latin typeface="source-code-pro"/>
              </a:rPr>
              <a:t>} </a:t>
            </a:r>
            <a:r>
              <a:rPr lang="en-IN" b="0" i="0" dirty="0">
                <a:solidFill>
                  <a:srgbClr val="AA0D91"/>
                </a:solidFill>
                <a:effectLst/>
                <a:latin typeface="source-code-pro"/>
              </a:rPr>
              <a:t>finally</a:t>
            </a:r>
            <a:r>
              <a:rPr lang="en-IN" b="0" i="0" dirty="0">
                <a:effectLst/>
                <a:latin typeface="source-code-pro"/>
              </a:rPr>
              <a:t> {</a:t>
            </a:r>
            <a:br>
              <a:rPr lang="en-IN" b="0" i="0" dirty="0">
                <a:effectLst/>
                <a:latin typeface="source-code-pro"/>
              </a:rPr>
            </a:br>
            <a:r>
              <a:rPr lang="en-IN" b="0" i="0" dirty="0" err="1">
                <a:effectLst/>
                <a:latin typeface="source-code-pro"/>
              </a:rPr>
              <a:t>stampedLock.unlockRead</a:t>
            </a:r>
            <a:r>
              <a:rPr lang="en-IN" b="0" i="0" dirty="0">
                <a:effectLst/>
                <a:latin typeface="source-code-pro"/>
              </a:rPr>
              <a:t>(stamp);</a:t>
            </a:r>
            <a:br>
              <a:rPr lang="en-IN" b="0" i="0" dirty="0">
                <a:effectLst/>
                <a:latin typeface="source-code-pro"/>
              </a:rPr>
            </a:br>
            <a:r>
              <a:rPr lang="en-IN" b="0" i="0" dirty="0">
                <a:effectLst/>
                <a:latin typeface="source-code-pro"/>
              </a:rPr>
              <a:t>}</a:t>
            </a:r>
            <a:br>
              <a:rPr lang="en-IN" b="0" i="0" dirty="0">
                <a:effectLst/>
                <a:latin typeface="source-code-pro"/>
              </a:rPr>
            </a:br>
            <a:r>
              <a:rPr lang="en-IN" b="0" i="0" dirty="0">
                <a:effectLst/>
                <a:latin typeface="source-code-pro"/>
              </a:rPr>
              <a:t>}</a:t>
            </a:r>
            <a:br>
              <a:rPr lang="en-IN" b="0" i="0" dirty="0">
                <a:effectLst/>
                <a:latin typeface="source-code-pro"/>
              </a:rPr>
            </a:br>
            <a:r>
              <a:rPr lang="en-IN" b="0" i="0" dirty="0">
                <a:solidFill>
                  <a:srgbClr val="007400"/>
                </a:solidFill>
                <a:effectLst/>
                <a:latin typeface="source-code-pro"/>
              </a:rPr>
              <a:t>// Use the data as needed</a:t>
            </a:r>
            <a:br>
              <a:rPr lang="en-IN" b="0" i="0" dirty="0">
                <a:effectLst/>
                <a:latin typeface="source-code-pro"/>
              </a:rPr>
            </a:br>
            <a:r>
              <a:rPr lang="en-IN" b="0" i="0" dirty="0">
                <a:effectLst/>
                <a:latin typeface="source-code-pro"/>
              </a:rPr>
              <a:t>}</a:t>
            </a:r>
            <a:r>
              <a:rPr lang="en-IN" b="0" i="0" dirty="0">
                <a:solidFill>
                  <a:srgbClr val="242424"/>
                </a:solidFill>
                <a:effectLst/>
                <a:latin typeface="source-serif-pro"/>
              </a:rPr>
              <a:t>This mechanism is suitable for applications where it’s likely that concurrent modifications are rare, offering an efficient way to handle reads without strict locking.</a:t>
            </a:r>
          </a:p>
        </p:txBody>
      </p:sp>
      <p:sp>
        <p:nvSpPr>
          <p:cNvPr id="4" name="Slide Number Placeholder 3">
            <a:extLst>
              <a:ext uri="{FF2B5EF4-FFF2-40B4-BE49-F238E27FC236}">
                <a16:creationId xmlns:a16="http://schemas.microsoft.com/office/drawing/2014/main" id="{08A36D5B-F254-4418-18B4-98BD6E8E7CE2}"/>
              </a:ext>
            </a:extLst>
          </p:cNvPr>
          <p:cNvSpPr>
            <a:spLocks noGrp="1"/>
          </p:cNvSpPr>
          <p:nvPr>
            <p:ph type="sldNum" sz="quarter" idx="12"/>
          </p:nvPr>
        </p:nvSpPr>
        <p:spPr/>
        <p:txBody>
          <a:bodyPr/>
          <a:lstStyle/>
          <a:p>
            <a:pPr>
              <a:defRPr/>
            </a:pPr>
            <a:fld id="{F6617354-3243-824E-909C-3BB0015B4040}" type="slidenum">
              <a:rPr lang="en-US" altLang="en-US" smtClean="0"/>
              <a:pPr>
                <a:defRPr/>
              </a:pPr>
              <a:t>85</a:t>
            </a:fld>
            <a:endParaRPr lang="en-US" altLang="en-US"/>
          </a:p>
        </p:txBody>
      </p:sp>
    </p:spTree>
    <p:extLst>
      <p:ext uri="{BB962C8B-B14F-4D97-AF65-F5344CB8AC3E}">
        <p14:creationId xmlns:p14="http://schemas.microsoft.com/office/powerpoint/2010/main" val="41261396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E933F-CDDE-B4C7-4C7D-9E8608BB3C4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0CFE05B-477E-09AA-7D30-BA737AD68B7E}"/>
              </a:ext>
            </a:extLst>
          </p:cNvPr>
          <p:cNvSpPr>
            <a:spLocks noGrp="1"/>
          </p:cNvSpPr>
          <p:nvPr>
            <p:ph idx="1"/>
          </p:nvPr>
        </p:nvSpPr>
        <p:spPr/>
        <p:txBody>
          <a:bodyPr/>
          <a:lstStyle/>
          <a:p>
            <a:pPr algn="l">
              <a:lnSpc>
                <a:spcPts val="1800"/>
              </a:lnSpc>
              <a:buNone/>
            </a:pPr>
            <a:r>
              <a:rPr lang="en-IN" b="1" i="0" dirty="0">
                <a:solidFill>
                  <a:srgbClr val="242424"/>
                </a:solidFill>
                <a:effectLst/>
                <a:latin typeface="sohne"/>
              </a:rPr>
              <a:t>Avoiding Nested Locks to Prevent Deadlocks</a:t>
            </a:r>
          </a:p>
          <a:p>
            <a:pPr algn="l">
              <a:lnSpc>
                <a:spcPts val="2400"/>
              </a:lnSpc>
              <a:buNone/>
            </a:pPr>
            <a:r>
              <a:rPr lang="en-IN" b="0" i="0" dirty="0">
                <a:solidFill>
                  <a:srgbClr val="242424"/>
                </a:solidFill>
                <a:effectLst/>
                <a:latin typeface="source-serif-pro"/>
              </a:rPr>
              <a:t>One common cause of deadlocks is nesting locks in different order across threads. With </a:t>
            </a:r>
            <a:r>
              <a:rPr lang="en-IN" b="0" i="0" dirty="0" err="1">
                <a:solidFill>
                  <a:srgbClr val="242424"/>
                </a:solidFill>
                <a:effectLst/>
                <a:latin typeface="source-serif-pro"/>
              </a:rPr>
              <a:t>ReentrantLock</a:t>
            </a:r>
            <a:r>
              <a:rPr lang="en-IN" b="0" i="0" dirty="0">
                <a:solidFill>
                  <a:srgbClr val="242424"/>
                </a:solidFill>
                <a:effectLst/>
                <a:latin typeface="source-serif-pro"/>
              </a:rPr>
              <a:t> and other lock types, avoid acquiring multiple locks simultaneously unless absolutely necessary. If multiple locks must be acquired, always acquire them in a consistent order across threads to minimize the risk of deadlocks.</a:t>
            </a:r>
          </a:p>
          <a:p>
            <a:pPr algn="l">
              <a:lnSpc>
                <a:spcPts val="2400"/>
              </a:lnSpc>
              <a:buNone/>
            </a:pPr>
            <a:r>
              <a:rPr lang="en-IN" b="0" i="0" dirty="0">
                <a:solidFill>
                  <a:srgbClr val="242424"/>
                </a:solidFill>
                <a:effectLst/>
                <a:latin typeface="source-serif-pro"/>
              </a:rPr>
              <a:t>For instance, if threads require both lock1 and lock2, always acquire lock1 before lock2 in every thread. This predictable order prevents threads from blocking each other indefinitely.</a:t>
            </a:r>
          </a:p>
          <a:p>
            <a:pPr algn="l">
              <a:lnSpc>
                <a:spcPts val="1800"/>
              </a:lnSpc>
              <a:buNone/>
            </a:pPr>
            <a:r>
              <a:rPr lang="en-IN" b="1" i="0" dirty="0">
                <a:solidFill>
                  <a:srgbClr val="242424"/>
                </a:solidFill>
                <a:effectLst/>
                <a:latin typeface="sohne"/>
              </a:rPr>
              <a:t>Choosing Condition Variables for Complex Synchronization Needs</a:t>
            </a:r>
          </a:p>
          <a:p>
            <a:pPr algn="l">
              <a:lnSpc>
                <a:spcPts val="2400"/>
              </a:lnSpc>
              <a:buNone/>
            </a:pPr>
            <a:r>
              <a:rPr lang="en-IN" b="0" i="0" dirty="0">
                <a:solidFill>
                  <a:srgbClr val="242424"/>
                </a:solidFill>
                <a:effectLst/>
                <a:latin typeface="source-serif-pro"/>
              </a:rPr>
              <a:t>When using </a:t>
            </a:r>
            <a:r>
              <a:rPr lang="en-IN" b="0" i="0" dirty="0" err="1">
                <a:solidFill>
                  <a:srgbClr val="242424"/>
                </a:solidFill>
                <a:effectLst/>
                <a:latin typeface="source-serif-pro"/>
              </a:rPr>
              <a:t>ReentrantLock</a:t>
            </a:r>
            <a:r>
              <a:rPr lang="en-IN" b="0" i="0" dirty="0">
                <a:solidFill>
                  <a:srgbClr val="242424"/>
                </a:solidFill>
                <a:effectLst/>
                <a:latin typeface="source-serif-pro"/>
              </a:rPr>
              <a:t> in more complex scenarios, consider using condition variables with </a:t>
            </a:r>
            <a:r>
              <a:rPr lang="en-IN" b="0" i="0" dirty="0" err="1">
                <a:solidFill>
                  <a:srgbClr val="242424"/>
                </a:solidFill>
                <a:effectLst/>
                <a:latin typeface="source-serif-pro"/>
              </a:rPr>
              <a:t>newCondition</a:t>
            </a:r>
            <a:r>
              <a:rPr lang="en-IN" b="0" i="0" dirty="0">
                <a:solidFill>
                  <a:srgbClr val="242424"/>
                </a:solidFill>
                <a:effectLst/>
                <a:latin typeface="source-serif-pro"/>
              </a:rPr>
              <a:t>(). Condition variables allow finer control over when threads wait and when they proceed, particularly useful when threads need to wait for specific conditions.</a:t>
            </a:r>
          </a:p>
          <a:p>
            <a:pPr algn="l">
              <a:lnSpc>
                <a:spcPts val="2400"/>
              </a:lnSpc>
            </a:pPr>
            <a:r>
              <a:rPr lang="en-IN" b="0" i="0" dirty="0">
                <a:solidFill>
                  <a:srgbClr val="242424"/>
                </a:solidFill>
                <a:effectLst/>
                <a:latin typeface="source-serif-pro"/>
              </a:rPr>
              <a:t>In simpler cases, though, synchronized blocks provide wait() and notify() methods which can be adequate for basic </a:t>
            </a:r>
            <a:r>
              <a:rPr lang="en-IN" b="0" i="0" dirty="0" err="1">
                <a:solidFill>
                  <a:srgbClr val="242424"/>
                </a:solidFill>
                <a:effectLst/>
                <a:latin typeface="source-serif-pro"/>
              </a:rPr>
              <a:t>signaling</a:t>
            </a:r>
            <a:r>
              <a:rPr lang="en-IN" b="0" i="0" dirty="0">
                <a:solidFill>
                  <a:srgbClr val="242424"/>
                </a:solidFill>
                <a:effectLst/>
                <a:latin typeface="source-serif-pro"/>
              </a:rPr>
              <a:t>. However, if multiple conditions need to be monitored, </a:t>
            </a:r>
            <a:r>
              <a:rPr lang="en-IN" b="0" i="0" dirty="0" err="1">
                <a:solidFill>
                  <a:srgbClr val="242424"/>
                </a:solidFill>
                <a:effectLst/>
                <a:latin typeface="source-serif-pro"/>
              </a:rPr>
              <a:t>ReentrantLock</a:t>
            </a:r>
            <a:r>
              <a:rPr lang="en-IN" b="0" i="0" dirty="0">
                <a:solidFill>
                  <a:srgbClr val="242424"/>
                </a:solidFill>
                <a:effectLst/>
                <a:latin typeface="source-serif-pro"/>
              </a:rPr>
              <a:t> with condition variables is a preferred choi</a:t>
            </a:r>
          </a:p>
          <a:p>
            <a:endParaRPr lang="en-US" dirty="0"/>
          </a:p>
          <a:p>
            <a:endParaRPr lang="en-US" dirty="0"/>
          </a:p>
        </p:txBody>
      </p:sp>
      <p:sp>
        <p:nvSpPr>
          <p:cNvPr id="4" name="Slide Number Placeholder 3">
            <a:extLst>
              <a:ext uri="{FF2B5EF4-FFF2-40B4-BE49-F238E27FC236}">
                <a16:creationId xmlns:a16="http://schemas.microsoft.com/office/drawing/2014/main" id="{4230A071-7E62-0577-2035-153506CB6890}"/>
              </a:ext>
            </a:extLst>
          </p:cNvPr>
          <p:cNvSpPr>
            <a:spLocks noGrp="1"/>
          </p:cNvSpPr>
          <p:nvPr>
            <p:ph type="sldNum" sz="quarter" idx="12"/>
          </p:nvPr>
        </p:nvSpPr>
        <p:spPr/>
        <p:txBody>
          <a:bodyPr/>
          <a:lstStyle/>
          <a:p>
            <a:pPr>
              <a:defRPr/>
            </a:pPr>
            <a:fld id="{F6617354-3243-824E-909C-3BB0015B4040}" type="slidenum">
              <a:rPr lang="en-US" altLang="en-US" smtClean="0"/>
              <a:pPr>
                <a:defRPr/>
              </a:pPr>
              <a:t>86</a:t>
            </a:fld>
            <a:endParaRPr lang="en-US" altLang="en-US"/>
          </a:p>
        </p:txBody>
      </p:sp>
    </p:spTree>
    <p:extLst>
      <p:ext uri="{BB962C8B-B14F-4D97-AF65-F5344CB8AC3E}">
        <p14:creationId xmlns:p14="http://schemas.microsoft.com/office/powerpoint/2010/main" val="139250513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0326E-B007-FDE3-4EF4-1CE6A485CFEE}"/>
              </a:ext>
            </a:extLst>
          </p:cNvPr>
          <p:cNvSpPr>
            <a:spLocks noGrp="1"/>
          </p:cNvSpPr>
          <p:nvPr>
            <p:ph type="title"/>
          </p:nvPr>
        </p:nvSpPr>
        <p:spPr/>
        <p:txBody>
          <a:bodyPr/>
          <a:lstStyle/>
          <a:p>
            <a:r>
              <a:rPr lang="en-US" dirty="0" err="1"/>
              <a:t>CountDownLatch</a:t>
            </a:r>
            <a:endParaRPr lang="en-US" dirty="0"/>
          </a:p>
        </p:txBody>
      </p:sp>
      <p:sp>
        <p:nvSpPr>
          <p:cNvPr id="3" name="Content Placeholder 2">
            <a:extLst>
              <a:ext uri="{FF2B5EF4-FFF2-40B4-BE49-F238E27FC236}">
                <a16:creationId xmlns:a16="http://schemas.microsoft.com/office/drawing/2014/main" id="{AF52637A-7AB4-C99D-3A8E-5C293539B8A7}"/>
              </a:ext>
            </a:extLst>
          </p:cNvPr>
          <p:cNvSpPr>
            <a:spLocks noGrp="1"/>
          </p:cNvSpPr>
          <p:nvPr>
            <p:ph idx="1"/>
          </p:nvPr>
        </p:nvSpPr>
        <p:spPr/>
        <p:txBody>
          <a:bodyPr/>
          <a:lstStyle/>
          <a:p>
            <a:pPr algn="l">
              <a:lnSpc>
                <a:spcPts val="2400"/>
              </a:lnSpc>
              <a:buNone/>
            </a:pPr>
            <a:r>
              <a:rPr lang="en-IN" b="0" i="0" dirty="0">
                <a:solidFill>
                  <a:srgbClr val="242424"/>
                </a:solidFill>
                <a:effectLst/>
                <a:latin typeface="source-serif-pro"/>
              </a:rPr>
              <a:t>Java provides several utilities to help manage synchronization, one of which is </a:t>
            </a:r>
            <a:r>
              <a:rPr lang="en-IN" b="0" i="0" dirty="0" err="1">
                <a:solidFill>
                  <a:srgbClr val="242424"/>
                </a:solidFill>
                <a:effectLst/>
                <a:latin typeface="source-serif-pro"/>
              </a:rPr>
              <a:t>CountDownLatch</a:t>
            </a:r>
            <a:r>
              <a:rPr lang="en-IN" b="0" i="0" dirty="0">
                <a:solidFill>
                  <a:srgbClr val="242424"/>
                </a:solidFill>
                <a:effectLst/>
                <a:latin typeface="source-serif-pro"/>
              </a:rPr>
              <a:t>. This powerful synchronization aid allows one or more threads to wait until a set of operations being performed in other threads is complete.</a:t>
            </a:r>
          </a:p>
          <a:p>
            <a:pPr algn="l">
              <a:lnSpc>
                <a:spcPts val="2400"/>
              </a:lnSpc>
              <a:buNone/>
            </a:pPr>
            <a:br>
              <a:rPr lang="en-IN" dirty="0"/>
            </a:br>
            <a:r>
              <a:rPr lang="en-IN" b="0" i="0" dirty="0" err="1">
                <a:solidFill>
                  <a:srgbClr val="242424"/>
                </a:solidFill>
                <a:effectLst/>
                <a:latin typeface="source-serif-pro"/>
              </a:rPr>
              <a:t>CountDownLatch</a:t>
            </a:r>
            <a:r>
              <a:rPr lang="en-IN" b="0" i="0" dirty="0">
                <a:solidFill>
                  <a:srgbClr val="242424"/>
                </a:solidFill>
                <a:effectLst/>
                <a:latin typeface="source-serif-pro"/>
              </a:rPr>
              <a:t> is a part of the </a:t>
            </a:r>
            <a:r>
              <a:rPr lang="en-IN" b="0" i="0" dirty="0" err="1">
                <a:solidFill>
                  <a:srgbClr val="242424"/>
                </a:solidFill>
                <a:effectLst/>
                <a:latin typeface="source-serif-pro"/>
              </a:rPr>
              <a:t>java.util.concurrent</a:t>
            </a:r>
            <a:r>
              <a:rPr lang="en-IN" b="0" i="0" dirty="0">
                <a:solidFill>
                  <a:srgbClr val="242424"/>
                </a:solidFill>
                <a:effectLst/>
                <a:latin typeface="source-serif-pro"/>
              </a:rPr>
              <a:t> package and was introduced in Java 5. It is used to synchronize one or more threads by allowing them to wait for a certain condition to be met before proceeding. The condition is defined by a count, which represents the number of events or operations that must occur before the waiting threads can continue.</a:t>
            </a:r>
          </a:p>
          <a:p>
            <a:pPr>
              <a:buNone/>
            </a:pPr>
            <a:br>
              <a:rPr lang="en-IN" dirty="0"/>
            </a:br>
            <a:endParaRPr lang="en-US" dirty="0"/>
          </a:p>
        </p:txBody>
      </p:sp>
      <p:sp>
        <p:nvSpPr>
          <p:cNvPr id="4" name="Slide Number Placeholder 3">
            <a:extLst>
              <a:ext uri="{FF2B5EF4-FFF2-40B4-BE49-F238E27FC236}">
                <a16:creationId xmlns:a16="http://schemas.microsoft.com/office/drawing/2014/main" id="{894F3426-0B6E-4557-A5E0-ABB522C5BB01}"/>
              </a:ext>
            </a:extLst>
          </p:cNvPr>
          <p:cNvSpPr>
            <a:spLocks noGrp="1"/>
          </p:cNvSpPr>
          <p:nvPr>
            <p:ph type="sldNum" sz="quarter" idx="12"/>
          </p:nvPr>
        </p:nvSpPr>
        <p:spPr/>
        <p:txBody>
          <a:bodyPr/>
          <a:lstStyle/>
          <a:p>
            <a:pPr>
              <a:defRPr/>
            </a:pPr>
            <a:fld id="{F6617354-3243-824E-909C-3BB0015B4040}" type="slidenum">
              <a:rPr lang="en-US" altLang="en-US" smtClean="0"/>
              <a:pPr>
                <a:defRPr/>
              </a:pPr>
              <a:t>87</a:t>
            </a:fld>
            <a:endParaRPr lang="en-US" altLang="en-US"/>
          </a:p>
        </p:txBody>
      </p:sp>
    </p:spTree>
    <p:extLst>
      <p:ext uri="{BB962C8B-B14F-4D97-AF65-F5344CB8AC3E}">
        <p14:creationId xmlns:p14="http://schemas.microsoft.com/office/powerpoint/2010/main" val="369516636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6D8D7-5255-F879-79A9-6A7437DA6AB3}"/>
              </a:ext>
            </a:extLst>
          </p:cNvPr>
          <p:cNvSpPr>
            <a:spLocks noGrp="1"/>
          </p:cNvSpPr>
          <p:nvPr>
            <p:ph type="title"/>
          </p:nvPr>
        </p:nvSpPr>
        <p:spPr/>
        <p:txBody>
          <a:bodyPr/>
          <a:lstStyle/>
          <a:p>
            <a:br>
              <a:rPr lang="en-IN" b="1" i="0" dirty="0">
                <a:solidFill>
                  <a:srgbClr val="242424"/>
                </a:solidFill>
                <a:effectLst/>
                <a:latin typeface="sohne"/>
              </a:rPr>
            </a:br>
            <a:r>
              <a:rPr lang="en-IN" b="1" i="0" dirty="0" err="1">
                <a:solidFill>
                  <a:srgbClr val="242424"/>
                </a:solidFill>
                <a:effectLst/>
                <a:latin typeface="sohne"/>
              </a:rPr>
              <a:t>CountDownLatch</a:t>
            </a:r>
            <a:br>
              <a:rPr lang="en-IN" b="1" i="0" dirty="0">
                <a:solidFill>
                  <a:srgbClr val="242424"/>
                </a:solidFill>
                <a:effectLst/>
                <a:latin typeface="sohne"/>
              </a:rPr>
            </a:br>
            <a:endParaRPr lang="en-US" dirty="0"/>
          </a:p>
        </p:txBody>
      </p:sp>
      <p:sp>
        <p:nvSpPr>
          <p:cNvPr id="3" name="Content Placeholder 2">
            <a:extLst>
              <a:ext uri="{FF2B5EF4-FFF2-40B4-BE49-F238E27FC236}">
                <a16:creationId xmlns:a16="http://schemas.microsoft.com/office/drawing/2014/main" id="{C2321870-2A6D-6A8E-AD82-9DA8F0F6C252}"/>
              </a:ext>
            </a:extLst>
          </p:cNvPr>
          <p:cNvSpPr>
            <a:spLocks noGrp="1"/>
          </p:cNvSpPr>
          <p:nvPr>
            <p:ph idx="1"/>
          </p:nvPr>
        </p:nvSpPr>
        <p:spPr/>
        <p:txBody>
          <a:bodyPr/>
          <a:lstStyle/>
          <a:p>
            <a:pPr algn="l">
              <a:lnSpc>
                <a:spcPts val="2250"/>
              </a:lnSpc>
              <a:buNone/>
            </a:pPr>
            <a:r>
              <a:rPr lang="en-IN" b="1" i="0" dirty="0">
                <a:solidFill>
                  <a:srgbClr val="242424"/>
                </a:solidFill>
                <a:effectLst/>
                <a:latin typeface="sohne"/>
              </a:rPr>
              <a:t>Key Features of </a:t>
            </a:r>
            <a:r>
              <a:rPr lang="en-IN" b="1" i="0" dirty="0" err="1">
                <a:solidFill>
                  <a:srgbClr val="242424"/>
                </a:solidFill>
                <a:effectLst/>
                <a:latin typeface="sohne"/>
              </a:rPr>
              <a:t>CountDownLatch</a:t>
            </a:r>
            <a:endParaRPr lang="en-IN" b="1" i="0" dirty="0">
              <a:solidFill>
                <a:srgbClr val="242424"/>
              </a:solidFill>
              <a:effectLst/>
              <a:latin typeface="sohne"/>
            </a:endParaRPr>
          </a:p>
          <a:p>
            <a:pPr algn="l">
              <a:lnSpc>
                <a:spcPts val="2400"/>
              </a:lnSpc>
              <a:buFont typeface="Arial" panose="020B0604020202020204" pitchFamily="34" charset="0"/>
              <a:buChar char="•"/>
            </a:pPr>
            <a:r>
              <a:rPr lang="en-IN" b="1" i="0" dirty="0">
                <a:solidFill>
                  <a:srgbClr val="242424"/>
                </a:solidFill>
                <a:effectLst/>
                <a:latin typeface="source-serif-pro"/>
              </a:rPr>
              <a:t>Initialization with a Count</a:t>
            </a:r>
            <a:r>
              <a:rPr lang="en-IN" b="0" i="0" dirty="0">
                <a:solidFill>
                  <a:srgbClr val="242424"/>
                </a:solidFill>
                <a:effectLst/>
                <a:latin typeface="source-serif-pro"/>
              </a:rPr>
              <a:t>: </a:t>
            </a:r>
            <a:r>
              <a:rPr lang="en-IN" b="0" i="0" dirty="0" err="1">
                <a:solidFill>
                  <a:srgbClr val="242424"/>
                </a:solidFill>
                <a:effectLst/>
                <a:latin typeface="source-serif-pro"/>
              </a:rPr>
              <a:t>CountDownLatch</a:t>
            </a:r>
            <a:r>
              <a:rPr lang="en-IN" b="0" i="0" dirty="0">
                <a:solidFill>
                  <a:srgbClr val="242424"/>
                </a:solidFill>
                <a:effectLst/>
                <a:latin typeface="source-serif-pro"/>
              </a:rPr>
              <a:t> is initialized with a specific count, which represents the number of events to wait for.</a:t>
            </a:r>
          </a:p>
          <a:p>
            <a:pPr algn="l">
              <a:lnSpc>
                <a:spcPts val="2400"/>
              </a:lnSpc>
              <a:buFont typeface="Arial" panose="020B0604020202020204" pitchFamily="34" charset="0"/>
              <a:buChar char="•"/>
            </a:pPr>
            <a:r>
              <a:rPr lang="en-IN" b="1" i="0" dirty="0">
                <a:solidFill>
                  <a:srgbClr val="242424"/>
                </a:solidFill>
                <a:effectLst/>
                <a:latin typeface="source-serif-pro"/>
              </a:rPr>
              <a:t>Countdown Mechanism</a:t>
            </a:r>
            <a:r>
              <a:rPr lang="en-IN" b="0" i="0" dirty="0">
                <a:solidFill>
                  <a:srgbClr val="242424"/>
                </a:solidFill>
                <a:effectLst/>
                <a:latin typeface="source-serif-pro"/>
              </a:rPr>
              <a:t>: Each event that occurs decrements the count by one.</a:t>
            </a:r>
          </a:p>
          <a:p>
            <a:pPr algn="l">
              <a:lnSpc>
                <a:spcPts val="2400"/>
              </a:lnSpc>
              <a:buFont typeface="Arial" panose="020B0604020202020204" pitchFamily="34" charset="0"/>
              <a:buChar char="•"/>
            </a:pPr>
            <a:r>
              <a:rPr lang="en-IN" b="1" i="0" dirty="0">
                <a:solidFill>
                  <a:srgbClr val="242424"/>
                </a:solidFill>
                <a:effectLst/>
                <a:latin typeface="source-serif-pro"/>
              </a:rPr>
              <a:t>Waiting for Completion</a:t>
            </a:r>
            <a:r>
              <a:rPr lang="en-IN" b="0" i="0" dirty="0">
                <a:solidFill>
                  <a:srgbClr val="242424"/>
                </a:solidFill>
                <a:effectLst/>
                <a:latin typeface="source-serif-pro"/>
              </a:rPr>
              <a:t>: Threads can wait for the count to reach zero, meaning all events have occurred.</a:t>
            </a:r>
          </a:p>
          <a:p>
            <a:pPr algn="l">
              <a:lnSpc>
                <a:spcPts val="2400"/>
              </a:lnSpc>
              <a:buFont typeface="Arial" panose="020B0604020202020204" pitchFamily="34" charset="0"/>
              <a:buChar char="•"/>
            </a:pPr>
            <a:r>
              <a:rPr lang="en-IN" b="1" i="0" dirty="0">
                <a:solidFill>
                  <a:srgbClr val="242424"/>
                </a:solidFill>
                <a:effectLst/>
                <a:latin typeface="source-serif-pro"/>
              </a:rPr>
              <a:t>One-Time Use</a:t>
            </a:r>
            <a:r>
              <a:rPr lang="en-IN" b="0" i="0" dirty="0">
                <a:solidFill>
                  <a:srgbClr val="242424"/>
                </a:solidFill>
                <a:effectLst/>
                <a:latin typeface="source-serif-pro"/>
              </a:rPr>
              <a:t>: </a:t>
            </a:r>
            <a:r>
              <a:rPr lang="en-IN" b="0" i="0" dirty="0" err="1">
                <a:solidFill>
                  <a:srgbClr val="242424"/>
                </a:solidFill>
                <a:effectLst/>
                <a:latin typeface="source-serif-pro"/>
              </a:rPr>
              <a:t>CountDownLatch</a:t>
            </a:r>
            <a:r>
              <a:rPr lang="en-IN" b="0" i="0" dirty="0">
                <a:solidFill>
                  <a:srgbClr val="242424"/>
                </a:solidFill>
                <a:effectLst/>
                <a:latin typeface="source-serif-pro"/>
              </a:rPr>
              <a:t> cannot be reset; it is a one-time use synchronization aid.</a:t>
            </a:r>
          </a:p>
          <a:p>
            <a:endParaRPr lang="en-US" dirty="0"/>
          </a:p>
        </p:txBody>
      </p:sp>
      <p:sp>
        <p:nvSpPr>
          <p:cNvPr id="4" name="Slide Number Placeholder 3">
            <a:extLst>
              <a:ext uri="{FF2B5EF4-FFF2-40B4-BE49-F238E27FC236}">
                <a16:creationId xmlns:a16="http://schemas.microsoft.com/office/drawing/2014/main" id="{F7FD825E-66CB-EE2C-087A-D50DB22AD445}"/>
              </a:ext>
            </a:extLst>
          </p:cNvPr>
          <p:cNvSpPr>
            <a:spLocks noGrp="1"/>
          </p:cNvSpPr>
          <p:nvPr>
            <p:ph type="sldNum" sz="quarter" idx="12"/>
          </p:nvPr>
        </p:nvSpPr>
        <p:spPr/>
        <p:txBody>
          <a:bodyPr/>
          <a:lstStyle/>
          <a:p>
            <a:pPr>
              <a:defRPr/>
            </a:pPr>
            <a:fld id="{F6617354-3243-824E-909C-3BB0015B4040}" type="slidenum">
              <a:rPr lang="en-US" altLang="en-US" smtClean="0"/>
              <a:pPr>
                <a:defRPr/>
              </a:pPr>
              <a:t>88</a:t>
            </a:fld>
            <a:endParaRPr lang="en-US" altLang="en-US"/>
          </a:p>
        </p:txBody>
      </p:sp>
    </p:spTree>
    <p:extLst>
      <p:ext uri="{BB962C8B-B14F-4D97-AF65-F5344CB8AC3E}">
        <p14:creationId xmlns:p14="http://schemas.microsoft.com/office/powerpoint/2010/main" val="99321515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97676-09C8-F302-D57F-CFF049FCD7C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3A07961-A41D-7469-5F2A-4A795E58C6F4}"/>
              </a:ext>
            </a:extLst>
          </p:cNvPr>
          <p:cNvSpPr>
            <a:spLocks noGrp="1"/>
          </p:cNvSpPr>
          <p:nvPr>
            <p:ph idx="1"/>
          </p:nvPr>
        </p:nvSpPr>
        <p:spPr/>
        <p:txBody>
          <a:bodyPr/>
          <a:lstStyle/>
          <a:p>
            <a:pPr algn="l">
              <a:lnSpc>
                <a:spcPts val="2250"/>
              </a:lnSpc>
              <a:buNone/>
            </a:pPr>
            <a:r>
              <a:rPr lang="en-IN" b="1" i="0" dirty="0">
                <a:solidFill>
                  <a:srgbClr val="242424"/>
                </a:solidFill>
                <a:effectLst/>
                <a:latin typeface="sohne"/>
              </a:rPr>
              <a:t>When to Use </a:t>
            </a:r>
            <a:r>
              <a:rPr lang="en-IN" b="1" i="0" dirty="0" err="1">
                <a:solidFill>
                  <a:srgbClr val="242424"/>
                </a:solidFill>
                <a:effectLst/>
                <a:latin typeface="sohne"/>
              </a:rPr>
              <a:t>CountDownLatch</a:t>
            </a:r>
            <a:r>
              <a:rPr lang="en-IN" b="1" i="0" dirty="0">
                <a:solidFill>
                  <a:srgbClr val="242424"/>
                </a:solidFill>
                <a:effectLst/>
                <a:latin typeface="sohne"/>
              </a:rPr>
              <a:t>?</a:t>
            </a:r>
          </a:p>
          <a:p>
            <a:pPr algn="l">
              <a:lnSpc>
                <a:spcPts val="2400"/>
              </a:lnSpc>
              <a:buNone/>
            </a:pPr>
            <a:r>
              <a:rPr lang="en-IN" b="0" i="0" dirty="0" err="1">
                <a:solidFill>
                  <a:srgbClr val="242424"/>
                </a:solidFill>
                <a:effectLst/>
                <a:latin typeface="source-serif-pro"/>
              </a:rPr>
              <a:t>CountDownLatch</a:t>
            </a:r>
            <a:r>
              <a:rPr lang="en-IN" b="0" i="0" dirty="0">
                <a:solidFill>
                  <a:srgbClr val="242424"/>
                </a:solidFill>
                <a:effectLst/>
                <a:latin typeface="source-serif-pro"/>
              </a:rPr>
              <a:t> is particularly useful in scenarios where you need to wait for a set of operations to complete before proceeding. Here are some common use cases:</a:t>
            </a:r>
          </a:p>
          <a:p>
            <a:pPr algn="l">
              <a:lnSpc>
                <a:spcPts val="2400"/>
              </a:lnSpc>
              <a:buFont typeface="Arial" panose="020B0604020202020204" pitchFamily="34" charset="0"/>
              <a:buChar char="•"/>
            </a:pPr>
            <a:r>
              <a:rPr lang="en-IN" b="1" i="0" dirty="0">
                <a:solidFill>
                  <a:srgbClr val="242424"/>
                </a:solidFill>
                <a:effectLst/>
                <a:latin typeface="source-serif-pro"/>
              </a:rPr>
              <a:t>Starting Multiple Threads at the Same Time</a:t>
            </a:r>
            <a:r>
              <a:rPr lang="en-IN" b="0" i="0" dirty="0">
                <a:solidFill>
                  <a:srgbClr val="242424"/>
                </a:solidFill>
                <a:effectLst/>
                <a:latin typeface="source-serif-pro"/>
              </a:rPr>
              <a:t>: Ensure multiple threads start running at the same time.</a:t>
            </a:r>
          </a:p>
          <a:p>
            <a:pPr algn="l">
              <a:lnSpc>
                <a:spcPts val="2400"/>
              </a:lnSpc>
              <a:buFont typeface="Arial" panose="020B0604020202020204" pitchFamily="34" charset="0"/>
              <a:buChar char="•"/>
            </a:pPr>
            <a:r>
              <a:rPr lang="en-IN" b="1" i="0" dirty="0">
                <a:solidFill>
                  <a:srgbClr val="242424"/>
                </a:solidFill>
                <a:effectLst/>
                <a:latin typeface="source-serif-pro"/>
              </a:rPr>
              <a:t>Waiting for Multiple Threads to Complete</a:t>
            </a:r>
            <a:r>
              <a:rPr lang="en-IN" b="0" i="0" dirty="0">
                <a:solidFill>
                  <a:srgbClr val="242424"/>
                </a:solidFill>
                <a:effectLst/>
                <a:latin typeface="source-serif-pro"/>
              </a:rPr>
              <a:t>: Wait for several threads to finish their tasks before proceeding.</a:t>
            </a:r>
          </a:p>
          <a:p>
            <a:pPr algn="l">
              <a:lnSpc>
                <a:spcPts val="2400"/>
              </a:lnSpc>
              <a:buFont typeface="Arial" panose="020B0604020202020204" pitchFamily="34" charset="0"/>
              <a:buChar char="•"/>
            </a:pPr>
            <a:r>
              <a:rPr lang="en-IN" b="1" i="0" dirty="0">
                <a:solidFill>
                  <a:srgbClr val="242424"/>
                </a:solidFill>
                <a:effectLst/>
                <a:latin typeface="source-serif-pro"/>
              </a:rPr>
              <a:t>Splitting a Task into Subtasks</a:t>
            </a:r>
            <a:r>
              <a:rPr lang="en-IN" b="0" i="0" dirty="0">
                <a:solidFill>
                  <a:srgbClr val="242424"/>
                </a:solidFill>
                <a:effectLst/>
                <a:latin typeface="source-serif-pro"/>
              </a:rPr>
              <a:t>: Divide a task into subtasks and wait for all subtasks to complete.</a:t>
            </a:r>
          </a:p>
          <a:p>
            <a:pPr algn="l">
              <a:lnSpc>
                <a:spcPts val="2400"/>
              </a:lnSpc>
              <a:buFont typeface="Arial" panose="020B0604020202020204" pitchFamily="34" charset="0"/>
              <a:buChar char="•"/>
            </a:pPr>
            <a:r>
              <a:rPr lang="en-IN" b="1" i="0" dirty="0">
                <a:solidFill>
                  <a:srgbClr val="242424"/>
                </a:solidFill>
                <a:effectLst/>
                <a:latin typeface="source-serif-pro"/>
              </a:rPr>
              <a:t>Simulating Complex Scenarios in Testing</a:t>
            </a:r>
            <a:r>
              <a:rPr lang="en-IN" b="0" i="0" dirty="0">
                <a:solidFill>
                  <a:srgbClr val="242424"/>
                </a:solidFill>
                <a:effectLst/>
                <a:latin typeface="source-serif-pro"/>
              </a:rPr>
              <a:t>: Simulate real-world scenarios in testing environments by coordinating thread execution.</a:t>
            </a:r>
          </a:p>
          <a:p>
            <a:pPr>
              <a:buNone/>
            </a:pPr>
            <a:br>
              <a:rPr lang="en-IN" dirty="0"/>
            </a:br>
            <a:endParaRPr lang="en-US" dirty="0"/>
          </a:p>
        </p:txBody>
      </p:sp>
      <p:sp>
        <p:nvSpPr>
          <p:cNvPr id="4" name="Slide Number Placeholder 3">
            <a:extLst>
              <a:ext uri="{FF2B5EF4-FFF2-40B4-BE49-F238E27FC236}">
                <a16:creationId xmlns:a16="http://schemas.microsoft.com/office/drawing/2014/main" id="{A04D1834-B3E8-339A-CE57-C78869AAFB65}"/>
              </a:ext>
            </a:extLst>
          </p:cNvPr>
          <p:cNvSpPr>
            <a:spLocks noGrp="1"/>
          </p:cNvSpPr>
          <p:nvPr>
            <p:ph type="sldNum" sz="quarter" idx="12"/>
          </p:nvPr>
        </p:nvSpPr>
        <p:spPr/>
        <p:txBody>
          <a:bodyPr/>
          <a:lstStyle/>
          <a:p>
            <a:pPr>
              <a:defRPr/>
            </a:pPr>
            <a:fld id="{F6617354-3243-824E-909C-3BB0015B4040}" type="slidenum">
              <a:rPr lang="en-US" altLang="en-US" smtClean="0"/>
              <a:pPr>
                <a:defRPr/>
              </a:pPr>
              <a:t>89</a:t>
            </a:fld>
            <a:endParaRPr lang="en-US" altLang="en-US"/>
          </a:p>
        </p:txBody>
      </p:sp>
    </p:spTree>
    <p:extLst>
      <p:ext uri="{BB962C8B-B14F-4D97-AF65-F5344CB8AC3E}">
        <p14:creationId xmlns:p14="http://schemas.microsoft.com/office/powerpoint/2010/main" val="1079332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D30F6A6F-9E46-6515-38BC-215BB99B7CAC}"/>
              </a:ext>
            </a:extLst>
          </p:cNvPr>
          <p:cNvSpPr>
            <a:spLocks noGrp="1" noChangeArrowheads="1"/>
          </p:cNvSpPr>
          <p:nvPr>
            <p:ph type="title"/>
          </p:nvPr>
        </p:nvSpPr>
        <p:spPr>
          <a:xfrm>
            <a:off x="457200" y="274638"/>
            <a:ext cx="8229600" cy="231775"/>
          </a:xfrm>
        </p:spPr>
        <p:txBody>
          <a:bodyPr/>
          <a:lstStyle/>
          <a:p>
            <a:pPr eaLnBrk="1" hangingPunct="1"/>
            <a:r>
              <a:rPr lang="en-US" altLang="en-US" sz="2000"/>
              <a:t>Starting a Thread</a:t>
            </a:r>
          </a:p>
        </p:txBody>
      </p:sp>
      <p:sp>
        <p:nvSpPr>
          <p:cNvPr id="16387" name="Rectangle 3">
            <a:extLst>
              <a:ext uri="{FF2B5EF4-FFF2-40B4-BE49-F238E27FC236}">
                <a16:creationId xmlns:a16="http://schemas.microsoft.com/office/drawing/2014/main" id="{AB441317-9827-4485-6B9F-3A79EA79CAA5}"/>
              </a:ext>
            </a:extLst>
          </p:cNvPr>
          <p:cNvSpPr>
            <a:spLocks noGrp="1" noChangeArrowheads="1"/>
          </p:cNvSpPr>
          <p:nvPr>
            <p:ph type="body" idx="1"/>
          </p:nvPr>
        </p:nvSpPr>
        <p:spPr/>
        <p:txBody>
          <a:bodyPr/>
          <a:lstStyle/>
          <a:p>
            <a:pPr eaLnBrk="1" hangingPunct="1"/>
            <a:r>
              <a:rPr lang="en-US" altLang="en-US" sz="1800" b="1"/>
              <a:t>start()</a:t>
            </a:r>
          </a:p>
          <a:p>
            <a:pPr lvl="1" eaLnBrk="1" hangingPunct="1">
              <a:lnSpc>
                <a:spcPct val="150000"/>
              </a:lnSpc>
            </a:pPr>
            <a:r>
              <a:rPr lang="en-US" altLang="en-US" sz="2000"/>
              <a:t>Creates a new thread and makes it runnable</a:t>
            </a:r>
          </a:p>
          <a:p>
            <a:pPr lvl="1" eaLnBrk="1" hangingPunct="1">
              <a:lnSpc>
                <a:spcPct val="150000"/>
              </a:lnSpc>
            </a:pPr>
            <a:r>
              <a:rPr lang="en-US" altLang="en-US" sz="2000"/>
              <a:t>A new thread of execution starts (with a new call stack).</a:t>
            </a:r>
          </a:p>
          <a:p>
            <a:pPr lvl="1" eaLnBrk="1" hangingPunct="1">
              <a:lnSpc>
                <a:spcPct val="150000"/>
              </a:lnSpc>
            </a:pPr>
            <a:r>
              <a:rPr lang="en-US" altLang="en-US" sz="2000"/>
              <a:t>The thread moves from the </a:t>
            </a:r>
            <a:r>
              <a:rPr lang="en-US" altLang="en-US" sz="2000" i="1"/>
              <a:t>new </a:t>
            </a:r>
            <a:r>
              <a:rPr lang="en-US" altLang="en-US" sz="2000"/>
              <a:t>state to the </a:t>
            </a:r>
            <a:r>
              <a:rPr lang="en-US" altLang="en-US" sz="2000" i="1"/>
              <a:t>runnable </a:t>
            </a:r>
            <a:r>
              <a:rPr lang="en-US" altLang="en-US" sz="2000"/>
              <a:t>state.</a:t>
            </a:r>
          </a:p>
          <a:p>
            <a:pPr lvl="1" eaLnBrk="1" hangingPunct="1">
              <a:lnSpc>
                <a:spcPct val="150000"/>
              </a:lnSpc>
            </a:pPr>
            <a:r>
              <a:rPr lang="en-US" altLang="en-US" sz="2000"/>
              <a:t> When the thread gets a chance to execute, its target run() method will run.</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32F47-B2E5-6260-797B-EEE16AA729F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9F72861-269C-0DA4-1197-EEB847E212E1}"/>
              </a:ext>
            </a:extLst>
          </p:cNvPr>
          <p:cNvSpPr>
            <a:spLocks noGrp="1"/>
          </p:cNvSpPr>
          <p:nvPr>
            <p:ph idx="1"/>
          </p:nvPr>
        </p:nvSpPr>
        <p:spPr/>
        <p:txBody>
          <a:bodyPr/>
          <a:lstStyle/>
          <a:p>
            <a:pPr algn="l">
              <a:lnSpc>
                <a:spcPts val="2250"/>
              </a:lnSpc>
              <a:buNone/>
            </a:pPr>
            <a:r>
              <a:rPr lang="en-IN" b="1" i="0" dirty="0">
                <a:solidFill>
                  <a:srgbClr val="242424"/>
                </a:solidFill>
                <a:effectLst/>
                <a:latin typeface="sohne"/>
              </a:rPr>
              <a:t>How to Use </a:t>
            </a:r>
            <a:r>
              <a:rPr lang="en-IN" b="1" i="0" dirty="0" err="1">
                <a:solidFill>
                  <a:srgbClr val="242424"/>
                </a:solidFill>
                <a:effectLst/>
                <a:latin typeface="sohne"/>
              </a:rPr>
              <a:t>CountDownLatch</a:t>
            </a:r>
            <a:r>
              <a:rPr lang="en-IN" b="1" i="0" dirty="0">
                <a:solidFill>
                  <a:srgbClr val="242424"/>
                </a:solidFill>
                <a:effectLst/>
                <a:latin typeface="sohne"/>
              </a:rPr>
              <a:t>?</a:t>
            </a:r>
          </a:p>
          <a:p>
            <a:pPr algn="l">
              <a:lnSpc>
                <a:spcPts val="2400"/>
              </a:lnSpc>
              <a:buNone/>
            </a:pPr>
            <a:r>
              <a:rPr lang="en-IN" b="0" i="0" dirty="0">
                <a:solidFill>
                  <a:srgbClr val="242424"/>
                </a:solidFill>
                <a:effectLst/>
                <a:latin typeface="source-serif-pro"/>
              </a:rPr>
              <a:t>Using </a:t>
            </a:r>
            <a:r>
              <a:rPr lang="en-IN" b="0" i="0" dirty="0" err="1">
                <a:solidFill>
                  <a:srgbClr val="242424"/>
                </a:solidFill>
                <a:effectLst/>
                <a:latin typeface="source-serif-pro"/>
              </a:rPr>
              <a:t>CountDownLatch</a:t>
            </a:r>
            <a:r>
              <a:rPr lang="en-IN" b="0" i="0" dirty="0">
                <a:solidFill>
                  <a:srgbClr val="242424"/>
                </a:solidFill>
                <a:effectLst/>
                <a:latin typeface="source-serif-pro"/>
              </a:rPr>
              <a:t> involves a few key steps:</a:t>
            </a:r>
          </a:p>
          <a:p>
            <a:pPr algn="l">
              <a:lnSpc>
                <a:spcPts val="2400"/>
              </a:lnSpc>
              <a:buFont typeface="+mj-lt"/>
              <a:buAutoNum type="arabicPeriod"/>
            </a:pPr>
            <a:r>
              <a:rPr lang="en-IN" b="1" i="0" dirty="0">
                <a:solidFill>
                  <a:srgbClr val="242424"/>
                </a:solidFill>
                <a:effectLst/>
                <a:latin typeface="source-serif-pro"/>
              </a:rPr>
              <a:t>Initialize the Latch</a:t>
            </a:r>
            <a:r>
              <a:rPr lang="en-IN" b="0" i="0" dirty="0">
                <a:solidFill>
                  <a:srgbClr val="242424"/>
                </a:solidFill>
                <a:effectLst/>
                <a:latin typeface="source-serif-pro"/>
              </a:rPr>
              <a:t>: Create an instance of </a:t>
            </a:r>
            <a:r>
              <a:rPr lang="en-IN" b="0" i="0" dirty="0" err="1">
                <a:solidFill>
                  <a:srgbClr val="242424"/>
                </a:solidFill>
                <a:effectLst/>
                <a:latin typeface="source-serif-pro"/>
              </a:rPr>
              <a:t>CountDownLatch</a:t>
            </a:r>
            <a:r>
              <a:rPr lang="en-IN" b="0" i="0" dirty="0">
                <a:solidFill>
                  <a:srgbClr val="242424"/>
                </a:solidFill>
                <a:effectLst/>
                <a:latin typeface="source-serif-pro"/>
              </a:rPr>
              <a:t> with a specified count.</a:t>
            </a:r>
          </a:p>
          <a:p>
            <a:pPr algn="l">
              <a:lnSpc>
                <a:spcPts val="2400"/>
              </a:lnSpc>
              <a:buFont typeface="+mj-lt"/>
              <a:buAutoNum type="arabicPeriod"/>
            </a:pPr>
            <a:r>
              <a:rPr lang="en-IN" b="1" i="0" dirty="0">
                <a:solidFill>
                  <a:srgbClr val="242424"/>
                </a:solidFill>
                <a:effectLst/>
                <a:latin typeface="source-serif-pro"/>
              </a:rPr>
              <a:t>Countdown Events</a:t>
            </a:r>
            <a:r>
              <a:rPr lang="en-IN" b="0" i="0" dirty="0">
                <a:solidFill>
                  <a:srgbClr val="242424"/>
                </a:solidFill>
                <a:effectLst/>
                <a:latin typeface="source-serif-pro"/>
              </a:rPr>
              <a:t>: Decrement the count each time an event occurs using the </a:t>
            </a:r>
            <a:r>
              <a:rPr lang="en-IN" b="0" i="0" dirty="0" err="1">
                <a:solidFill>
                  <a:srgbClr val="242424"/>
                </a:solidFill>
                <a:effectLst/>
                <a:latin typeface="source-serif-pro"/>
              </a:rPr>
              <a:t>countDown</a:t>
            </a:r>
            <a:r>
              <a:rPr lang="en-IN" b="0" i="0" dirty="0">
                <a:solidFill>
                  <a:srgbClr val="242424"/>
                </a:solidFill>
                <a:effectLst/>
                <a:latin typeface="source-serif-pro"/>
              </a:rPr>
              <a:t>() method.</a:t>
            </a:r>
          </a:p>
          <a:p>
            <a:pPr algn="l">
              <a:lnSpc>
                <a:spcPts val="2400"/>
              </a:lnSpc>
              <a:buFont typeface="+mj-lt"/>
              <a:buAutoNum type="arabicPeriod"/>
            </a:pPr>
            <a:r>
              <a:rPr lang="en-IN" b="1" i="0" dirty="0">
                <a:solidFill>
                  <a:srgbClr val="242424"/>
                </a:solidFill>
                <a:effectLst/>
                <a:latin typeface="source-serif-pro"/>
              </a:rPr>
              <a:t>Await Completion</a:t>
            </a:r>
            <a:r>
              <a:rPr lang="en-IN" b="0" i="0" dirty="0">
                <a:solidFill>
                  <a:srgbClr val="242424"/>
                </a:solidFill>
                <a:effectLst/>
                <a:latin typeface="source-serif-pro"/>
              </a:rPr>
              <a:t>: Use the await() method to block the current thread until the count reaches zero.</a:t>
            </a:r>
          </a:p>
          <a:p>
            <a:pPr>
              <a:buNone/>
            </a:pPr>
            <a:br>
              <a:rPr lang="en-IN" dirty="0"/>
            </a:br>
            <a:endParaRPr lang="en-US" dirty="0"/>
          </a:p>
        </p:txBody>
      </p:sp>
      <p:sp>
        <p:nvSpPr>
          <p:cNvPr id="4" name="Slide Number Placeholder 3">
            <a:extLst>
              <a:ext uri="{FF2B5EF4-FFF2-40B4-BE49-F238E27FC236}">
                <a16:creationId xmlns:a16="http://schemas.microsoft.com/office/drawing/2014/main" id="{971677FE-E6D7-5BA6-912C-5F85566D5AE7}"/>
              </a:ext>
            </a:extLst>
          </p:cNvPr>
          <p:cNvSpPr>
            <a:spLocks noGrp="1"/>
          </p:cNvSpPr>
          <p:nvPr>
            <p:ph type="sldNum" sz="quarter" idx="12"/>
          </p:nvPr>
        </p:nvSpPr>
        <p:spPr/>
        <p:txBody>
          <a:bodyPr/>
          <a:lstStyle/>
          <a:p>
            <a:pPr>
              <a:defRPr/>
            </a:pPr>
            <a:fld id="{F6617354-3243-824E-909C-3BB0015B4040}" type="slidenum">
              <a:rPr lang="en-US" altLang="en-US" smtClean="0"/>
              <a:pPr>
                <a:defRPr/>
              </a:pPr>
              <a:t>90</a:t>
            </a:fld>
            <a:endParaRPr lang="en-US" altLang="en-US"/>
          </a:p>
        </p:txBody>
      </p:sp>
    </p:spTree>
    <p:extLst>
      <p:ext uri="{BB962C8B-B14F-4D97-AF65-F5344CB8AC3E}">
        <p14:creationId xmlns:p14="http://schemas.microsoft.com/office/powerpoint/2010/main" val="260226004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1CF8E-EDDD-B3FF-8B05-CEB5BE4AB99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9204E34-8066-F228-7B0B-F211E121C51E}"/>
              </a:ext>
            </a:extLst>
          </p:cNvPr>
          <p:cNvSpPr>
            <a:spLocks noGrp="1"/>
          </p:cNvSpPr>
          <p:nvPr>
            <p:ph idx="1"/>
          </p:nvPr>
        </p:nvSpPr>
        <p:spPr/>
        <p:txBody>
          <a:bodyPr/>
          <a:lstStyle/>
          <a:p>
            <a:pPr algn="l">
              <a:lnSpc>
                <a:spcPts val="2250"/>
              </a:lnSpc>
              <a:buNone/>
            </a:pPr>
            <a:r>
              <a:rPr lang="en-IN" b="1" i="0" dirty="0">
                <a:solidFill>
                  <a:srgbClr val="242424"/>
                </a:solidFill>
                <a:effectLst/>
                <a:latin typeface="sohne"/>
              </a:rPr>
              <a:t>Advantages of </a:t>
            </a:r>
            <a:r>
              <a:rPr lang="en-IN" b="1" i="0" dirty="0" err="1">
                <a:solidFill>
                  <a:srgbClr val="242424"/>
                </a:solidFill>
                <a:effectLst/>
                <a:latin typeface="sohne"/>
              </a:rPr>
              <a:t>CountDownLatch</a:t>
            </a:r>
            <a:endParaRPr lang="en-IN" b="1" i="0" dirty="0">
              <a:solidFill>
                <a:srgbClr val="242424"/>
              </a:solidFill>
              <a:effectLst/>
              <a:latin typeface="sohne"/>
            </a:endParaRPr>
          </a:p>
          <a:p>
            <a:pPr algn="l">
              <a:lnSpc>
                <a:spcPts val="2400"/>
              </a:lnSpc>
              <a:buFont typeface="Arial" panose="020B0604020202020204" pitchFamily="34" charset="0"/>
              <a:buChar char="•"/>
            </a:pPr>
            <a:r>
              <a:rPr lang="en-IN" b="1" i="0" dirty="0">
                <a:solidFill>
                  <a:srgbClr val="242424"/>
                </a:solidFill>
                <a:effectLst/>
                <a:latin typeface="source-serif-pro"/>
              </a:rPr>
              <a:t>Simplifies Thread Coordination</a:t>
            </a:r>
            <a:r>
              <a:rPr lang="en-IN" b="0" i="0" dirty="0">
                <a:solidFill>
                  <a:srgbClr val="242424"/>
                </a:solidFill>
                <a:effectLst/>
                <a:latin typeface="source-serif-pro"/>
              </a:rPr>
              <a:t>: </a:t>
            </a:r>
            <a:r>
              <a:rPr lang="en-IN" b="0" i="0" dirty="0" err="1">
                <a:solidFill>
                  <a:srgbClr val="242424"/>
                </a:solidFill>
                <a:effectLst/>
                <a:latin typeface="source-serif-pro"/>
              </a:rPr>
              <a:t>CountDownLatch</a:t>
            </a:r>
            <a:r>
              <a:rPr lang="en-IN" b="0" i="0" dirty="0">
                <a:solidFill>
                  <a:srgbClr val="242424"/>
                </a:solidFill>
                <a:effectLst/>
                <a:latin typeface="source-serif-pro"/>
              </a:rPr>
              <a:t> simplifies the coordination of multiple threads by providing a straightforward mechanism to wait for a set of events to complete.</a:t>
            </a:r>
          </a:p>
          <a:p>
            <a:pPr algn="l">
              <a:lnSpc>
                <a:spcPts val="2400"/>
              </a:lnSpc>
              <a:buFont typeface="Arial" panose="020B0604020202020204" pitchFamily="34" charset="0"/>
              <a:buChar char="•"/>
            </a:pPr>
            <a:r>
              <a:rPr lang="en-IN" b="1" i="0" dirty="0">
                <a:solidFill>
                  <a:srgbClr val="242424"/>
                </a:solidFill>
                <a:effectLst/>
                <a:latin typeface="source-serif-pro"/>
              </a:rPr>
              <a:t>Improves Performance</a:t>
            </a:r>
            <a:r>
              <a:rPr lang="en-IN" b="0" i="0" dirty="0">
                <a:solidFill>
                  <a:srgbClr val="242424"/>
                </a:solidFill>
                <a:effectLst/>
                <a:latin typeface="source-serif-pro"/>
              </a:rPr>
              <a:t>: By allowing threads to proceed only when necessary, </a:t>
            </a:r>
            <a:r>
              <a:rPr lang="en-IN" b="0" i="0" dirty="0" err="1">
                <a:solidFill>
                  <a:srgbClr val="242424"/>
                </a:solidFill>
                <a:effectLst/>
                <a:latin typeface="source-serif-pro"/>
              </a:rPr>
              <a:t>CountDownLatch</a:t>
            </a:r>
            <a:r>
              <a:rPr lang="en-IN" b="0" i="0" dirty="0">
                <a:solidFill>
                  <a:srgbClr val="242424"/>
                </a:solidFill>
                <a:effectLst/>
                <a:latin typeface="source-serif-pro"/>
              </a:rPr>
              <a:t> can help improve the performance and responsiveness of applications.</a:t>
            </a:r>
          </a:p>
          <a:p>
            <a:pPr algn="l">
              <a:lnSpc>
                <a:spcPts val="2400"/>
              </a:lnSpc>
              <a:buFont typeface="Arial" panose="020B0604020202020204" pitchFamily="34" charset="0"/>
              <a:buChar char="•"/>
            </a:pPr>
            <a:r>
              <a:rPr lang="en-IN" b="1" i="0" dirty="0">
                <a:solidFill>
                  <a:srgbClr val="242424"/>
                </a:solidFill>
                <a:effectLst/>
                <a:latin typeface="source-serif-pro"/>
              </a:rPr>
              <a:t>Enhances Readability and Maintainability</a:t>
            </a:r>
            <a:r>
              <a:rPr lang="en-IN" b="0" i="0" dirty="0">
                <a:solidFill>
                  <a:srgbClr val="242424"/>
                </a:solidFill>
                <a:effectLst/>
                <a:latin typeface="source-serif-pro"/>
              </a:rPr>
              <a:t>: Code that uses </a:t>
            </a:r>
            <a:r>
              <a:rPr lang="en-IN" b="0" i="0" dirty="0" err="1">
                <a:solidFill>
                  <a:srgbClr val="242424"/>
                </a:solidFill>
                <a:effectLst/>
                <a:latin typeface="source-serif-pro"/>
              </a:rPr>
              <a:t>CountDownLatch</a:t>
            </a:r>
            <a:r>
              <a:rPr lang="en-IN" b="0" i="0" dirty="0">
                <a:solidFill>
                  <a:srgbClr val="242424"/>
                </a:solidFill>
                <a:effectLst/>
                <a:latin typeface="source-serif-pro"/>
              </a:rPr>
              <a:t> is often more readable and maintainable compared to using low-level synchronization constructs like wait and notify.</a:t>
            </a:r>
          </a:p>
          <a:p>
            <a:pPr algn="l">
              <a:lnSpc>
                <a:spcPts val="2250"/>
              </a:lnSpc>
              <a:buNone/>
            </a:pPr>
            <a:r>
              <a:rPr lang="en-IN" b="1" i="0" dirty="0">
                <a:solidFill>
                  <a:srgbClr val="242424"/>
                </a:solidFill>
                <a:effectLst/>
                <a:latin typeface="sohne"/>
              </a:rPr>
              <a:t>Disadvantages of </a:t>
            </a:r>
            <a:r>
              <a:rPr lang="en-IN" b="1" i="0" dirty="0" err="1">
                <a:solidFill>
                  <a:srgbClr val="242424"/>
                </a:solidFill>
                <a:effectLst/>
                <a:latin typeface="sohne"/>
              </a:rPr>
              <a:t>CountDownLatch</a:t>
            </a:r>
            <a:endParaRPr lang="en-IN" b="1" i="0" dirty="0">
              <a:solidFill>
                <a:srgbClr val="242424"/>
              </a:solidFill>
              <a:effectLst/>
              <a:latin typeface="sohne"/>
            </a:endParaRPr>
          </a:p>
          <a:p>
            <a:pPr algn="l">
              <a:lnSpc>
                <a:spcPts val="2400"/>
              </a:lnSpc>
              <a:buFont typeface="Arial" panose="020B0604020202020204" pitchFamily="34" charset="0"/>
              <a:buChar char="•"/>
            </a:pPr>
            <a:r>
              <a:rPr lang="en-IN" b="1" i="0" dirty="0">
                <a:solidFill>
                  <a:srgbClr val="242424"/>
                </a:solidFill>
                <a:effectLst/>
                <a:latin typeface="source-serif-pro"/>
              </a:rPr>
              <a:t>One-Time Use</a:t>
            </a:r>
            <a:r>
              <a:rPr lang="en-IN" b="0" i="0" dirty="0">
                <a:solidFill>
                  <a:srgbClr val="242424"/>
                </a:solidFill>
                <a:effectLst/>
                <a:latin typeface="source-serif-pro"/>
              </a:rPr>
              <a:t>: </a:t>
            </a:r>
            <a:r>
              <a:rPr lang="en-IN" b="0" i="0" dirty="0" err="1">
                <a:solidFill>
                  <a:srgbClr val="242424"/>
                </a:solidFill>
                <a:effectLst/>
                <a:latin typeface="source-serif-pro"/>
              </a:rPr>
              <a:t>CountDownLatch</a:t>
            </a:r>
            <a:r>
              <a:rPr lang="en-IN" b="0" i="0" dirty="0">
                <a:solidFill>
                  <a:srgbClr val="242424"/>
                </a:solidFill>
                <a:effectLst/>
                <a:latin typeface="source-serif-pro"/>
              </a:rPr>
              <a:t> is a one-time use synchronization aid. Once the count reaches zero, it cannot be reset.</a:t>
            </a:r>
          </a:p>
          <a:p>
            <a:pPr algn="l">
              <a:lnSpc>
                <a:spcPts val="2400"/>
              </a:lnSpc>
              <a:buFont typeface="Arial" panose="020B0604020202020204" pitchFamily="34" charset="0"/>
              <a:buChar char="•"/>
            </a:pPr>
            <a:r>
              <a:rPr lang="en-IN" b="1" i="0" dirty="0">
                <a:solidFill>
                  <a:srgbClr val="242424"/>
                </a:solidFill>
                <a:effectLst/>
                <a:latin typeface="source-serif-pro"/>
              </a:rPr>
              <a:t>Potential for Deadlock</a:t>
            </a:r>
            <a:r>
              <a:rPr lang="en-IN" b="0" i="0" dirty="0">
                <a:solidFill>
                  <a:srgbClr val="242424"/>
                </a:solidFill>
                <a:effectLst/>
                <a:latin typeface="source-serif-pro"/>
              </a:rPr>
              <a:t>: Incorrect usage can lead to deadlocks if the count is not decremented correctly or if threads are not properly synchronized.</a:t>
            </a:r>
          </a:p>
          <a:p>
            <a:pPr algn="l">
              <a:lnSpc>
                <a:spcPts val="2400"/>
              </a:lnSpc>
              <a:buFont typeface="Arial" panose="020B0604020202020204" pitchFamily="34" charset="0"/>
              <a:buChar char="•"/>
            </a:pPr>
            <a:r>
              <a:rPr lang="en-IN" b="1" i="0" dirty="0">
                <a:solidFill>
                  <a:srgbClr val="242424"/>
                </a:solidFill>
                <a:effectLst/>
                <a:latin typeface="source-serif-pro"/>
              </a:rPr>
              <a:t>Limited Flexibility</a:t>
            </a:r>
            <a:r>
              <a:rPr lang="en-IN" b="0" i="0" dirty="0">
                <a:solidFill>
                  <a:srgbClr val="242424"/>
                </a:solidFill>
                <a:effectLst/>
                <a:latin typeface="source-serif-pro"/>
              </a:rPr>
              <a:t>: Compared to other synchronization tools like </a:t>
            </a:r>
            <a:r>
              <a:rPr lang="en-IN" b="0" i="0" dirty="0" err="1">
                <a:solidFill>
                  <a:srgbClr val="242424"/>
                </a:solidFill>
                <a:effectLst/>
                <a:latin typeface="source-serif-pro"/>
              </a:rPr>
              <a:t>CyclicBarrier</a:t>
            </a:r>
            <a:r>
              <a:rPr lang="en-IN" b="0" i="0" dirty="0">
                <a:solidFill>
                  <a:srgbClr val="242424"/>
                </a:solidFill>
                <a:effectLst/>
                <a:latin typeface="source-serif-pro"/>
              </a:rPr>
              <a:t> or Semaphore, </a:t>
            </a:r>
            <a:r>
              <a:rPr lang="en-IN" b="0" i="0" dirty="0" err="1">
                <a:solidFill>
                  <a:srgbClr val="242424"/>
                </a:solidFill>
                <a:effectLst/>
                <a:latin typeface="source-serif-pro"/>
              </a:rPr>
              <a:t>CountDownLatch</a:t>
            </a:r>
            <a:r>
              <a:rPr lang="en-IN" b="0" i="0" dirty="0">
                <a:solidFill>
                  <a:srgbClr val="242424"/>
                </a:solidFill>
                <a:effectLst/>
                <a:latin typeface="source-serif-pro"/>
              </a:rPr>
              <a:t> offers limited flexibility in terms of reset and reuse.</a:t>
            </a:r>
          </a:p>
          <a:p>
            <a:pPr>
              <a:buNone/>
            </a:pPr>
            <a:br>
              <a:rPr lang="en-IN" dirty="0"/>
            </a:br>
            <a:endParaRPr lang="en-US" dirty="0"/>
          </a:p>
        </p:txBody>
      </p:sp>
      <p:sp>
        <p:nvSpPr>
          <p:cNvPr id="4" name="Slide Number Placeholder 3">
            <a:extLst>
              <a:ext uri="{FF2B5EF4-FFF2-40B4-BE49-F238E27FC236}">
                <a16:creationId xmlns:a16="http://schemas.microsoft.com/office/drawing/2014/main" id="{62DFFBFB-847F-9FC9-7000-E2E00C9F0CA5}"/>
              </a:ext>
            </a:extLst>
          </p:cNvPr>
          <p:cNvSpPr>
            <a:spLocks noGrp="1"/>
          </p:cNvSpPr>
          <p:nvPr>
            <p:ph type="sldNum" sz="quarter" idx="12"/>
          </p:nvPr>
        </p:nvSpPr>
        <p:spPr/>
        <p:txBody>
          <a:bodyPr/>
          <a:lstStyle/>
          <a:p>
            <a:pPr>
              <a:defRPr/>
            </a:pPr>
            <a:fld id="{F6617354-3243-824E-909C-3BB0015B4040}" type="slidenum">
              <a:rPr lang="en-US" altLang="en-US" smtClean="0"/>
              <a:pPr>
                <a:defRPr/>
              </a:pPr>
              <a:t>91</a:t>
            </a:fld>
            <a:endParaRPr lang="en-US" altLang="en-US"/>
          </a:p>
        </p:txBody>
      </p:sp>
    </p:spTree>
    <p:extLst>
      <p:ext uri="{BB962C8B-B14F-4D97-AF65-F5344CB8AC3E}">
        <p14:creationId xmlns:p14="http://schemas.microsoft.com/office/powerpoint/2010/main" val="116081067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75CF9-99D7-64D8-84CB-2EFDC82B7DBE}"/>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D13EABC1-9C1E-6B4C-38DD-BD3C4427127B}"/>
              </a:ext>
            </a:extLst>
          </p:cNvPr>
          <p:cNvSpPr>
            <a:spLocks noGrp="1"/>
          </p:cNvSpPr>
          <p:nvPr>
            <p:ph idx="1"/>
          </p:nvPr>
        </p:nvSpPr>
        <p:spPr/>
        <p:txBody>
          <a:bodyPr/>
          <a:lstStyle/>
          <a:p>
            <a:pPr marL="0" marR="0">
              <a:buNone/>
            </a:pPr>
            <a:r>
              <a:rPr lang="en-IN" sz="1800" b="1" dirty="0">
                <a:solidFill>
                  <a:srgbClr val="7F0055"/>
                </a:solidFill>
                <a:effectLst/>
                <a:latin typeface="Menlo" panose="020B0609030804020204" pitchFamily="49" charset="0"/>
              </a:rPr>
              <a:t>public</a:t>
            </a:r>
            <a:r>
              <a:rPr lang="en-IN" sz="1800" dirty="0">
                <a:solidFill>
                  <a:srgbClr val="000000"/>
                </a:solidFill>
                <a:effectLst/>
                <a:latin typeface="Menlo" panose="020B0609030804020204" pitchFamily="49" charset="0"/>
              </a:rPr>
              <a:t> </a:t>
            </a:r>
            <a:r>
              <a:rPr lang="en-IN" sz="1800" b="1" dirty="0">
                <a:solidFill>
                  <a:srgbClr val="7F0055"/>
                </a:solidFill>
                <a:effectLst/>
                <a:latin typeface="Menlo" panose="020B0609030804020204" pitchFamily="49" charset="0"/>
              </a:rPr>
              <a:t>class</a:t>
            </a:r>
            <a:r>
              <a:rPr lang="en-IN" sz="1800" dirty="0">
                <a:solidFill>
                  <a:srgbClr val="000000"/>
                </a:solidFill>
                <a:effectLst/>
                <a:latin typeface="Menlo" panose="020B0609030804020204" pitchFamily="49" charset="0"/>
              </a:rPr>
              <a:t> </a:t>
            </a:r>
            <a:r>
              <a:rPr lang="en-IN" sz="1800" dirty="0" err="1">
                <a:solidFill>
                  <a:srgbClr val="000000"/>
                </a:solidFill>
                <a:effectLst/>
                <a:latin typeface="Menlo" panose="020B0609030804020204" pitchFamily="49" charset="0"/>
              </a:rPr>
              <a:t>DataService</a:t>
            </a:r>
            <a:r>
              <a:rPr lang="en-IN" sz="1800" dirty="0">
                <a:solidFill>
                  <a:srgbClr val="000000"/>
                </a:solidFill>
                <a:effectLst/>
                <a:latin typeface="Menlo" panose="020B0609030804020204" pitchFamily="49" charset="0"/>
              </a:rPr>
              <a:t> </a:t>
            </a:r>
            <a:r>
              <a:rPr lang="en-IN" sz="1800" b="1" dirty="0">
                <a:solidFill>
                  <a:srgbClr val="7F0055"/>
                </a:solidFill>
                <a:effectLst/>
                <a:latin typeface="Menlo" panose="020B0609030804020204" pitchFamily="49" charset="0"/>
              </a:rPr>
              <a:t>implements</a:t>
            </a:r>
            <a:r>
              <a:rPr lang="en-IN" sz="1800" dirty="0">
                <a:solidFill>
                  <a:srgbClr val="000000"/>
                </a:solidFill>
                <a:effectLst/>
                <a:latin typeface="Menlo" panose="020B0609030804020204" pitchFamily="49" charset="0"/>
              </a:rPr>
              <a:t> Runnable {</a:t>
            </a:r>
          </a:p>
          <a:p>
            <a:pPr marL="0" marR="0">
              <a:buNone/>
            </a:pPr>
            <a:r>
              <a:rPr lang="en-IN" sz="1800" b="1" dirty="0">
                <a:solidFill>
                  <a:srgbClr val="7F0055"/>
                </a:solidFill>
                <a:effectLst/>
                <a:latin typeface="Menlo" panose="020B0609030804020204" pitchFamily="49" charset="0"/>
              </a:rPr>
              <a:t>private</a:t>
            </a:r>
            <a:r>
              <a:rPr lang="en-IN" sz="1800" dirty="0">
                <a:solidFill>
                  <a:srgbClr val="000000"/>
                </a:solidFill>
                <a:effectLst/>
                <a:latin typeface="Menlo" panose="020B0609030804020204" pitchFamily="49" charset="0"/>
              </a:rPr>
              <a:t> </a:t>
            </a:r>
            <a:r>
              <a:rPr lang="en-IN" sz="1800" b="1" dirty="0">
                <a:solidFill>
                  <a:srgbClr val="7F0055"/>
                </a:solidFill>
                <a:effectLst/>
                <a:latin typeface="Menlo" panose="020B0609030804020204" pitchFamily="49" charset="0"/>
              </a:rPr>
              <a:t>final</a:t>
            </a:r>
            <a:r>
              <a:rPr lang="en-IN" sz="1800" dirty="0">
                <a:solidFill>
                  <a:srgbClr val="000000"/>
                </a:solidFill>
                <a:effectLst/>
                <a:latin typeface="Menlo" panose="020B0609030804020204" pitchFamily="49" charset="0"/>
              </a:rPr>
              <a:t> String </a:t>
            </a:r>
            <a:r>
              <a:rPr lang="en-IN" sz="1800" u="sng" dirty="0">
                <a:solidFill>
                  <a:srgbClr val="0000C0"/>
                </a:solidFill>
                <a:effectLst/>
                <a:latin typeface="Menlo" panose="020B0609030804020204" pitchFamily="49" charset="0"/>
              </a:rPr>
              <a:t>name</a:t>
            </a:r>
            <a:r>
              <a:rPr lang="en-IN" sz="1800" dirty="0">
                <a:solidFill>
                  <a:srgbClr val="000000"/>
                </a:solidFill>
                <a:effectLst/>
                <a:latin typeface="Menlo" panose="020B0609030804020204" pitchFamily="49" charset="0"/>
              </a:rPr>
              <a:t>;</a:t>
            </a:r>
          </a:p>
          <a:p>
            <a:pPr marL="0" marR="0">
              <a:buNone/>
            </a:pPr>
            <a:r>
              <a:rPr lang="en-IN" sz="1800" b="1" dirty="0">
                <a:solidFill>
                  <a:srgbClr val="7F0055"/>
                </a:solidFill>
                <a:effectLst/>
                <a:latin typeface="Menlo" panose="020B0609030804020204" pitchFamily="49" charset="0"/>
              </a:rPr>
              <a:t>private</a:t>
            </a:r>
            <a:r>
              <a:rPr lang="en-IN" sz="1800" dirty="0">
                <a:solidFill>
                  <a:srgbClr val="000000"/>
                </a:solidFill>
                <a:effectLst/>
                <a:latin typeface="Menlo" panose="020B0609030804020204" pitchFamily="49" charset="0"/>
              </a:rPr>
              <a:t> </a:t>
            </a:r>
            <a:r>
              <a:rPr lang="en-IN" sz="1800" b="1" dirty="0">
                <a:solidFill>
                  <a:srgbClr val="7F0055"/>
                </a:solidFill>
                <a:effectLst/>
                <a:latin typeface="Menlo" panose="020B0609030804020204" pitchFamily="49" charset="0"/>
              </a:rPr>
              <a:t>final</a:t>
            </a:r>
            <a:r>
              <a:rPr lang="en-IN" sz="1800" dirty="0">
                <a:solidFill>
                  <a:srgbClr val="000000"/>
                </a:solidFill>
                <a:effectLst/>
                <a:latin typeface="Menlo" panose="020B0609030804020204" pitchFamily="49" charset="0"/>
              </a:rPr>
              <a:t> </a:t>
            </a:r>
            <a:r>
              <a:rPr lang="en-IN" sz="1800" dirty="0" err="1">
                <a:solidFill>
                  <a:srgbClr val="000000"/>
                </a:solidFill>
                <a:effectLst/>
                <a:latin typeface="Menlo" panose="020B0609030804020204" pitchFamily="49" charset="0"/>
              </a:rPr>
              <a:t>CountDownLatch</a:t>
            </a:r>
            <a:r>
              <a:rPr lang="en-IN" sz="1800" dirty="0">
                <a:solidFill>
                  <a:srgbClr val="000000"/>
                </a:solidFill>
                <a:effectLst/>
                <a:latin typeface="Menlo" panose="020B0609030804020204" pitchFamily="49" charset="0"/>
              </a:rPr>
              <a:t> </a:t>
            </a:r>
            <a:r>
              <a:rPr lang="en-IN" sz="1800" dirty="0">
                <a:solidFill>
                  <a:srgbClr val="0000C0"/>
                </a:solidFill>
                <a:effectLst/>
                <a:latin typeface="Menlo" panose="020B0609030804020204" pitchFamily="49" charset="0"/>
              </a:rPr>
              <a:t>latch</a:t>
            </a:r>
            <a:r>
              <a:rPr lang="en-IN" sz="1800" dirty="0">
                <a:solidFill>
                  <a:srgbClr val="000000"/>
                </a:solidFill>
                <a:effectLst/>
                <a:latin typeface="Menlo" panose="020B0609030804020204" pitchFamily="49" charset="0"/>
              </a:rPr>
              <a:t>;</a:t>
            </a:r>
          </a:p>
          <a:p>
            <a:pPr marL="0" marR="0">
              <a:buNone/>
            </a:pPr>
            <a:br>
              <a:rPr lang="en-IN" sz="1800" dirty="0">
                <a:solidFill>
                  <a:srgbClr val="000000"/>
                </a:solidFill>
                <a:effectLst/>
                <a:latin typeface="Menlo" panose="020B0609030804020204" pitchFamily="49" charset="0"/>
              </a:rPr>
            </a:br>
            <a:endParaRPr lang="en-IN" sz="1800" dirty="0">
              <a:solidFill>
                <a:srgbClr val="000000"/>
              </a:solidFill>
              <a:effectLst/>
              <a:latin typeface="Menlo" panose="020B0609030804020204" pitchFamily="49" charset="0"/>
            </a:endParaRPr>
          </a:p>
          <a:p>
            <a:pPr marL="0" marR="0">
              <a:buNone/>
            </a:pPr>
            <a:r>
              <a:rPr lang="en-IN" sz="1800" b="1" dirty="0">
                <a:solidFill>
                  <a:srgbClr val="7F0055"/>
                </a:solidFill>
                <a:effectLst/>
                <a:latin typeface="Menlo" panose="020B0609030804020204" pitchFamily="49" charset="0"/>
              </a:rPr>
              <a:t>public</a:t>
            </a:r>
            <a:r>
              <a:rPr lang="en-IN" sz="1800" dirty="0">
                <a:solidFill>
                  <a:srgbClr val="000000"/>
                </a:solidFill>
                <a:effectLst/>
                <a:latin typeface="Menlo" panose="020B0609030804020204" pitchFamily="49" charset="0"/>
              </a:rPr>
              <a:t> </a:t>
            </a:r>
            <a:r>
              <a:rPr lang="en-IN" sz="1800" dirty="0" err="1">
                <a:solidFill>
                  <a:srgbClr val="000000"/>
                </a:solidFill>
                <a:effectLst/>
                <a:latin typeface="Menlo" panose="020B0609030804020204" pitchFamily="49" charset="0"/>
              </a:rPr>
              <a:t>DataService</a:t>
            </a:r>
            <a:r>
              <a:rPr lang="en-IN" sz="1800" dirty="0">
                <a:solidFill>
                  <a:srgbClr val="000000"/>
                </a:solidFill>
                <a:effectLst/>
                <a:latin typeface="Menlo" panose="020B0609030804020204" pitchFamily="49" charset="0"/>
              </a:rPr>
              <a:t>(String </a:t>
            </a:r>
            <a:r>
              <a:rPr lang="en-IN" sz="1800" dirty="0">
                <a:solidFill>
                  <a:srgbClr val="6A3E3E"/>
                </a:solidFill>
                <a:effectLst/>
                <a:latin typeface="Menlo" panose="020B0609030804020204" pitchFamily="49" charset="0"/>
              </a:rPr>
              <a:t>name</a:t>
            </a:r>
            <a:r>
              <a:rPr lang="en-IN" sz="1800" dirty="0">
                <a:solidFill>
                  <a:srgbClr val="000000"/>
                </a:solidFill>
                <a:effectLst/>
                <a:latin typeface="Menlo" panose="020B0609030804020204" pitchFamily="49" charset="0"/>
              </a:rPr>
              <a:t>, </a:t>
            </a:r>
            <a:r>
              <a:rPr lang="en-IN" sz="1800" dirty="0" err="1">
                <a:solidFill>
                  <a:srgbClr val="000000"/>
                </a:solidFill>
                <a:effectLst/>
                <a:latin typeface="Menlo" panose="020B0609030804020204" pitchFamily="49" charset="0"/>
              </a:rPr>
              <a:t>CountDownLatch</a:t>
            </a:r>
            <a:r>
              <a:rPr lang="en-IN" sz="1800" dirty="0">
                <a:solidFill>
                  <a:srgbClr val="000000"/>
                </a:solidFill>
                <a:effectLst/>
                <a:latin typeface="Menlo" panose="020B0609030804020204" pitchFamily="49" charset="0"/>
              </a:rPr>
              <a:t> </a:t>
            </a:r>
            <a:r>
              <a:rPr lang="en-IN" sz="1800" dirty="0">
                <a:solidFill>
                  <a:srgbClr val="6A3E3E"/>
                </a:solidFill>
                <a:effectLst/>
                <a:latin typeface="Menlo" panose="020B0609030804020204" pitchFamily="49" charset="0"/>
              </a:rPr>
              <a:t>latch</a:t>
            </a:r>
            <a:r>
              <a:rPr lang="en-IN" sz="1800" dirty="0">
                <a:solidFill>
                  <a:srgbClr val="000000"/>
                </a:solidFill>
                <a:effectLst/>
                <a:latin typeface="Menlo" panose="020B0609030804020204" pitchFamily="49" charset="0"/>
              </a:rPr>
              <a:t>) {</a:t>
            </a:r>
          </a:p>
          <a:p>
            <a:pPr marL="0" marR="0">
              <a:buNone/>
            </a:pPr>
            <a:r>
              <a:rPr lang="en-IN" sz="1800" b="1" dirty="0">
                <a:solidFill>
                  <a:srgbClr val="7F0055"/>
                </a:solidFill>
                <a:effectLst/>
                <a:latin typeface="Menlo" panose="020B0609030804020204" pitchFamily="49" charset="0"/>
              </a:rPr>
              <a:t>super</a:t>
            </a:r>
            <a:r>
              <a:rPr lang="en-IN" sz="1800" dirty="0">
                <a:solidFill>
                  <a:srgbClr val="000000"/>
                </a:solidFill>
                <a:effectLst/>
                <a:latin typeface="Menlo" panose="020B0609030804020204" pitchFamily="49" charset="0"/>
              </a:rPr>
              <a:t>();</a:t>
            </a:r>
          </a:p>
          <a:p>
            <a:pPr marL="0" marR="0">
              <a:buNone/>
            </a:pPr>
            <a:r>
              <a:rPr lang="en-IN" sz="1800" b="1" dirty="0" err="1">
                <a:solidFill>
                  <a:srgbClr val="7F0055"/>
                </a:solidFill>
                <a:effectLst/>
                <a:latin typeface="Menlo" panose="020B0609030804020204" pitchFamily="49" charset="0"/>
              </a:rPr>
              <a:t>this</a:t>
            </a:r>
            <a:r>
              <a:rPr lang="en-IN" sz="1800" dirty="0" err="1">
                <a:solidFill>
                  <a:srgbClr val="000000"/>
                </a:solidFill>
                <a:effectLst/>
                <a:latin typeface="Menlo" panose="020B0609030804020204" pitchFamily="49" charset="0"/>
              </a:rPr>
              <a:t>.</a:t>
            </a:r>
            <a:r>
              <a:rPr lang="en-IN" sz="1800" dirty="0" err="1">
                <a:solidFill>
                  <a:srgbClr val="0000C0"/>
                </a:solidFill>
                <a:effectLst/>
                <a:latin typeface="Menlo" panose="020B0609030804020204" pitchFamily="49" charset="0"/>
              </a:rPr>
              <a:t>name</a:t>
            </a:r>
            <a:r>
              <a:rPr lang="en-IN" sz="1800" dirty="0">
                <a:solidFill>
                  <a:srgbClr val="000000"/>
                </a:solidFill>
                <a:effectLst/>
                <a:latin typeface="Menlo" panose="020B0609030804020204" pitchFamily="49" charset="0"/>
              </a:rPr>
              <a:t> = </a:t>
            </a:r>
            <a:r>
              <a:rPr lang="en-IN" sz="1800" dirty="0">
                <a:solidFill>
                  <a:srgbClr val="6A3E3E"/>
                </a:solidFill>
                <a:effectLst/>
                <a:latin typeface="Menlo" panose="020B0609030804020204" pitchFamily="49" charset="0"/>
              </a:rPr>
              <a:t>name</a:t>
            </a:r>
            <a:r>
              <a:rPr lang="en-IN" sz="1800" dirty="0">
                <a:solidFill>
                  <a:srgbClr val="000000"/>
                </a:solidFill>
                <a:effectLst/>
                <a:latin typeface="Menlo" panose="020B0609030804020204" pitchFamily="49" charset="0"/>
              </a:rPr>
              <a:t>;</a:t>
            </a:r>
          </a:p>
          <a:p>
            <a:pPr marL="0" marR="0">
              <a:buNone/>
            </a:pPr>
            <a:r>
              <a:rPr lang="en-IN" sz="1800" b="1" dirty="0" err="1">
                <a:solidFill>
                  <a:srgbClr val="7F0055"/>
                </a:solidFill>
                <a:effectLst/>
                <a:latin typeface="Menlo" panose="020B0609030804020204" pitchFamily="49" charset="0"/>
              </a:rPr>
              <a:t>this</a:t>
            </a:r>
            <a:r>
              <a:rPr lang="en-IN" sz="1800" dirty="0" err="1">
                <a:solidFill>
                  <a:srgbClr val="000000"/>
                </a:solidFill>
                <a:effectLst/>
                <a:latin typeface="Menlo" panose="020B0609030804020204" pitchFamily="49" charset="0"/>
              </a:rPr>
              <a:t>.</a:t>
            </a:r>
            <a:r>
              <a:rPr lang="en-IN" sz="1800" dirty="0" err="1">
                <a:solidFill>
                  <a:srgbClr val="0000C0"/>
                </a:solidFill>
                <a:effectLst/>
                <a:latin typeface="Menlo" panose="020B0609030804020204" pitchFamily="49" charset="0"/>
              </a:rPr>
              <a:t>latch</a:t>
            </a:r>
            <a:r>
              <a:rPr lang="en-IN" sz="1800" dirty="0">
                <a:solidFill>
                  <a:srgbClr val="000000"/>
                </a:solidFill>
                <a:effectLst/>
                <a:latin typeface="Menlo" panose="020B0609030804020204" pitchFamily="49" charset="0"/>
              </a:rPr>
              <a:t> = </a:t>
            </a:r>
            <a:r>
              <a:rPr lang="en-IN" sz="1800" dirty="0">
                <a:solidFill>
                  <a:srgbClr val="6A3E3E"/>
                </a:solidFill>
                <a:effectLst/>
                <a:latin typeface="Menlo" panose="020B0609030804020204" pitchFamily="49" charset="0"/>
              </a:rPr>
              <a:t>latch</a:t>
            </a:r>
            <a:r>
              <a:rPr lang="en-IN" sz="1800" dirty="0">
                <a:solidFill>
                  <a:srgbClr val="000000"/>
                </a:solidFill>
                <a:effectLst/>
                <a:latin typeface="Menlo" panose="020B0609030804020204" pitchFamily="49" charset="0"/>
              </a:rPr>
              <a:t>;</a:t>
            </a:r>
          </a:p>
          <a:p>
            <a:pPr marL="0" marR="0">
              <a:buNone/>
            </a:pPr>
            <a:r>
              <a:rPr lang="en-IN" sz="1800" dirty="0">
                <a:solidFill>
                  <a:srgbClr val="000000"/>
                </a:solidFill>
                <a:effectLst/>
                <a:latin typeface="Menlo" panose="020B0609030804020204" pitchFamily="49" charset="0"/>
              </a:rPr>
              <a:t>}</a:t>
            </a:r>
          </a:p>
          <a:p>
            <a:pPr marL="0" marR="0">
              <a:buNone/>
            </a:pPr>
            <a:br>
              <a:rPr lang="en-IN" sz="1800" dirty="0">
                <a:solidFill>
                  <a:srgbClr val="000000"/>
                </a:solidFill>
                <a:effectLst/>
                <a:latin typeface="Menlo" panose="020B0609030804020204" pitchFamily="49" charset="0"/>
              </a:rPr>
            </a:br>
            <a:endParaRPr lang="en-IN" sz="1800" dirty="0">
              <a:solidFill>
                <a:srgbClr val="000000"/>
              </a:solidFill>
              <a:effectLst/>
              <a:latin typeface="Menlo" panose="020B0609030804020204" pitchFamily="49" charset="0"/>
            </a:endParaRPr>
          </a:p>
          <a:p>
            <a:pPr marL="0" marR="0">
              <a:buNone/>
            </a:pPr>
            <a:br>
              <a:rPr lang="en-IN" sz="1800" dirty="0">
                <a:solidFill>
                  <a:srgbClr val="000000"/>
                </a:solidFill>
                <a:effectLst/>
                <a:latin typeface="Menlo" panose="020B0609030804020204" pitchFamily="49" charset="0"/>
              </a:rPr>
            </a:br>
            <a:endParaRPr lang="en-IN" sz="1800" dirty="0">
              <a:solidFill>
                <a:srgbClr val="000000"/>
              </a:solidFill>
              <a:effectLst/>
              <a:latin typeface="Menlo" panose="020B0609030804020204" pitchFamily="49" charset="0"/>
            </a:endParaRPr>
          </a:p>
          <a:p>
            <a:pPr marL="0" marR="0">
              <a:buNone/>
            </a:pPr>
            <a:r>
              <a:rPr lang="en-IN" sz="1800" dirty="0">
                <a:solidFill>
                  <a:srgbClr val="646464"/>
                </a:solidFill>
                <a:effectLst/>
                <a:latin typeface="Menlo" panose="020B0609030804020204" pitchFamily="49" charset="0"/>
              </a:rPr>
              <a:t>@Override</a:t>
            </a:r>
            <a:endParaRPr lang="en-IN" sz="1800" dirty="0">
              <a:solidFill>
                <a:srgbClr val="000000"/>
              </a:solidFill>
              <a:effectLst/>
              <a:latin typeface="Menlo" panose="020B0609030804020204" pitchFamily="49" charset="0"/>
            </a:endParaRPr>
          </a:p>
          <a:p>
            <a:pPr marL="0" marR="0">
              <a:buNone/>
            </a:pPr>
            <a:r>
              <a:rPr lang="en-IN" sz="1800" b="1" dirty="0">
                <a:solidFill>
                  <a:srgbClr val="7F0055"/>
                </a:solidFill>
                <a:effectLst/>
                <a:latin typeface="Menlo" panose="020B0609030804020204" pitchFamily="49" charset="0"/>
              </a:rPr>
              <a:t>public</a:t>
            </a:r>
            <a:r>
              <a:rPr lang="en-IN" sz="1800" dirty="0">
                <a:solidFill>
                  <a:srgbClr val="000000"/>
                </a:solidFill>
                <a:effectLst/>
                <a:latin typeface="Menlo" panose="020B0609030804020204" pitchFamily="49" charset="0"/>
              </a:rPr>
              <a:t> </a:t>
            </a:r>
            <a:r>
              <a:rPr lang="en-IN" sz="1800" b="1" dirty="0">
                <a:solidFill>
                  <a:srgbClr val="7F0055"/>
                </a:solidFill>
                <a:effectLst/>
                <a:latin typeface="Menlo" panose="020B0609030804020204" pitchFamily="49" charset="0"/>
              </a:rPr>
              <a:t>void</a:t>
            </a:r>
            <a:r>
              <a:rPr lang="en-IN" sz="1800" dirty="0">
                <a:solidFill>
                  <a:srgbClr val="000000"/>
                </a:solidFill>
                <a:effectLst/>
                <a:latin typeface="Menlo" panose="020B0609030804020204" pitchFamily="49" charset="0"/>
              </a:rPr>
              <a:t> run() {</a:t>
            </a:r>
          </a:p>
          <a:p>
            <a:pPr marL="0" marR="0">
              <a:buNone/>
            </a:pPr>
            <a:br>
              <a:rPr lang="en-IN" sz="1800" dirty="0">
                <a:solidFill>
                  <a:srgbClr val="000000"/>
                </a:solidFill>
                <a:effectLst/>
                <a:latin typeface="Menlo" panose="020B0609030804020204" pitchFamily="49" charset="0"/>
              </a:rPr>
            </a:br>
            <a:endParaRPr lang="en-IN" sz="1800" dirty="0">
              <a:solidFill>
                <a:srgbClr val="000000"/>
              </a:solidFill>
              <a:effectLst/>
              <a:latin typeface="Menlo" panose="020B0609030804020204" pitchFamily="49" charset="0"/>
            </a:endParaRPr>
          </a:p>
          <a:p>
            <a:pPr marL="0" marR="0">
              <a:buNone/>
            </a:pPr>
            <a:r>
              <a:rPr lang="en-IN" sz="1800" b="1" dirty="0">
                <a:solidFill>
                  <a:srgbClr val="7F0055"/>
                </a:solidFill>
                <a:effectLst/>
                <a:latin typeface="Menlo" panose="020B0609030804020204" pitchFamily="49" charset="0"/>
              </a:rPr>
              <a:t>try</a:t>
            </a:r>
            <a:r>
              <a:rPr lang="en-IN" sz="1800" dirty="0">
                <a:solidFill>
                  <a:srgbClr val="000000"/>
                </a:solidFill>
                <a:effectLst/>
                <a:latin typeface="Menlo" panose="020B0609030804020204" pitchFamily="49" charset="0"/>
              </a:rPr>
              <a:t> {</a:t>
            </a:r>
          </a:p>
          <a:p>
            <a:pPr marL="0" marR="0">
              <a:buNone/>
            </a:pPr>
            <a:r>
              <a:rPr lang="en-IN" sz="1800" dirty="0" err="1">
                <a:solidFill>
                  <a:srgbClr val="000000"/>
                </a:solidFill>
                <a:effectLst/>
                <a:latin typeface="Menlo" panose="020B0609030804020204" pitchFamily="49" charset="0"/>
              </a:rPr>
              <a:t>System.</a:t>
            </a:r>
            <a:r>
              <a:rPr lang="en-IN" sz="1800" b="1" i="1" dirty="0" err="1">
                <a:solidFill>
                  <a:srgbClr val="0000C0"/>
                </a:solidFill>
                <a:effectLst/>
                <a:latin typeface="Menlo" panose="020B0609030804020204" pitchFamily="49" charset="0"/>
              </a:rPr>
              <a:t>out</a:t>
            </a:r>
            <a:r>
              <a:rPr lang="en-IN" sz="1800" dirty="0" err="1">
                <a:solidFill>
                  <a:srgbClr val="000000"/>
                </a:solidFill>
                <a:effectLst/>
                <a:latin typeface="Menlo" panose="020B0609030804020204" pitchFamily="49" charset="0"/>
              </a:rPr>
              <a:t>.println</a:t>
            </a:r>
            <a:r>
              <a:rPr lang="en-IN" sz="1800" dirty="0">
                <a:solidFill>
                  <a:srgbClr val="000000"/>
                </a:solidFill>
                <a:effectLst/>
                <a:latin typeface="Menlo" panose="020B0609030804020204" pitchFamily="49" charset="0"/>
              </a:rPr>
              <a:t>(</a:t>
            </a:r>
            <a:r>
              <a:rPr lang="en-IN" sz="1800" dirty="0">
                <a:solidFill>
                  <a:srgbClr val="2A00FF"/>
                </a:solidFill>
                <a:effectLst/>
                <a:latin typeface="Menlo" panose="020B0609030804020204" pitchFamily="49" charset="0"/>
              </a:rPr>
              <a:t>"Setting Up Data Service ==="</a:t>
            </a:r>
            <a:r>
              <a:rPr lang="en-IN" sz="1800" dirty="0">
                <a:solidFill>
                  <a:srgbClr val="000000"/>
                </a:solidFill>
                <a:effectLst/>
                <a:latin typeface="Menlo" panose="020B0609030804020204" pitchFamily="49" charset="0"/>
              </a:rPr>
              <a:t>);</a:t>
            </a:r>
          </a:p>
          <a:p>
            <a:pPr marL="0" marR="0">
              <a:buNone/>
            </a:pPr>
            <a:r>
              <a:rPr lang="en-IN" sz="1800" dirty="0" err="1">
                <a:solidFill>
                  <a:srgbClr val="000000"/>
                </a:solidFill>
                <a:effectLst/>
                <a:latin typeface="Menlo" panose="020B0609030804020204" pitchFamily="49" charset="0"/>
              </a:rPr>
              <a:t>TimeUnit.</a:t>
            </a:r>
            <a:r>
              <a:rPr lang="en-IN" sz="1800" b="1" i="1" dirty="0" err="1">
                <a:solidFill>
                  <a:srgbClr val="0000C0"/>
                </a:solidFill>
                <a:effectLst/>
                <a:latin typeface="Menlo" panose="020B0609030804020204" pitchFamily="49" charset="0"/>
              </a:rPr>
              <a:t>SECONDS</a:t>
            </a:r>
            <a:r>
              <a:rPr lang="en-IN" sz="1800" dirty="0" err="1">
                <a:solidFill>
                  <a:srgbClr val="000000"/>
                </a:solidFill>
                <a:effectLst/>
                <a:latin typeface="Menlo" panose="020B0609030804020204" pitchFamily="49" charset="0"/>
              </a:rPr>
              <a:t>.sleep</a:t>
            </a:r>
            <a:r>
              <a:rPr lang="en-IN" sz="1800" dirty="0">
                <a:solidFill>
                  <a:srgbClr val="000000"/>
                </a:solidFill>
                <a:effectLst/>
                <a:latin typeface="Menlo" panose="020B0609030804020204" pitchFamily="49" charset="0"/>
              </a:rPr>
              <a:t>(2);</a:t>
            </a:r>
          </a:p>
          <a:p>
            <a:pPr marL="0" marR="0">
              <a:buNone/>
            </a:pPr>
            <a:r>
              <a:rPr lang="en-IN" sz="1800" dirty="0" err="1">
                <a:solidFill>
                  <a:srgbClr val="000000"/>
                </a:solidFill>
                <a:effectLst/>
                <a:latin typeface="Menlo" panose="020B0609030804020204" pitchFamily="49" charset="0"/>
              </a:rPr>
              <a:t>System.</a:t>
            </a:r>
            <a:r>
              <a:rPr lang="en-IN" sz="1800" b="1" i="1" dirty="0" err="1">
                <a:solidFill>
                  <a:srgbClr val="0000C0"/>
                </a:solidFill>
                <a:effectLst/>
                <a:latin typeface="Menlo" panose="020B0609030804020204" pitchFamily="49" charset="0"/>
              </a:rPr>
              <a:t>out</a:t>
            </a:r>
            <a:r>
              <a:rPr lang="en-IN" sz="1800" dirty="0" err="1">
                <a:solidFill>
                  <a:srgbClr val="000000"/>
                </a:solidFill>
                <a:effectLst/>
                <a:latin typeface="Menlo" panose="020B0609030804020204" pitchFamily="49" charset="0"/>
              </a:rPr>
              <a:t>.println</a:t>
            </a:r>
            <a:r>
              <a:rPr lang="en-IN" sz="1800" dirty="0">
                <a:solidFill>
                  <a:srgbClr val="000000"/>
                </a:solidFill>
                <a:effectLst/>
                <a:latin typeface="Menlo" panose="020B0609030804020204" pitchFamily="49" charset="0"/>
              </a:rPr>
              <a:t>(</a:t>
            </a:r>
            <a:r>
              <a:rPr lang="en-IN" sz="1800" dirty="0">
                <a:solidFill>
                  <a:srgbClr val="2A00FF"/>
                </a:solidFill>
                <a:effectLst/>
                <a:latin typeface="Menlo" panose="020B0609030804020204" pitchFamily="49" charset="0"/>
              </a:rPr>
              <a:t>"Completed Data Service Setup ==="</a:t>
            </a:r>
            <a:r>
              <a:rPr lang="en-IN" sz="1800" dirty="0">
                <a:solidFill>
                  <a:srgbClr val="000000"/>
                </a:solidFill>
                <a:effectLst/>
                <a:latin typeface="Menlo" panose="020B0609030804020204" pitchFamily="49" charset="0"/>
              </a:rPr>
              <a:t>);</a:t>
            </a:r>
          </a:p>
          <a:p>
            <a:pPr marL="0" marR="0">
              <a:buNone/>
            </a:pPr>
            <a:r>
              <a:rPr lang="en-IN" sz="1800" dirty="0">
                <a:solidFill>
                  <a:srgbClr val="000000"/>
                </a:solidFill>
                <a:effectLst/>
                <a:latin typeface="Menlo" panose="020B0609030804020204" pitchFamily="49" charset="0"/>
              </a:rPr>
              <a:t>} </a:t>
            </a:r>
            <a:r>
              <a:rPr lang="en-IN" sz="1800" b="1" dirty="0">
                <a:solidFill>
                  <a:srgbClr val="7F0055"/>
                </a:solidFill>
                <a:effectLst/>
                <a:latin typeface="Menlo" panose="020B0609030804020204" pitchFamily="49" charset="0"/>
              </a:rPr>
              <a:t>catch</a:t>
            </a:r>
            <a:r>
              <a:rPr lang="en-IN" sz="1800" dirty="0">
                <a:solidFill>
                  <a:srgbClr val="000000"/>
                </a:solidFill>
                <a:effectLst/>
                <a:latin typeface="Menlo" panose="020B0609030804020204" pitchFamily="49" charset="0"/>
              </a:rPr>
              <a:t> (Exception </a:t>
            </a:r>
            <a:r>
              <a:rPr lang="en-IN" sz="1800" dirty="0">
                <a:solidFill>
                  <a:srgbClr val="6A3E3E"/>
                </a:solidFill>
                <a:effectLst/>
                <a:latin typeface="Menlo" panose="020B0609030804020204" pitchFamily="49" charset="0"/>
              </a:rPr>
              <a:t>e</a:t>
            </a:r>
            <a:r>
              <a:rPr lang="en-IN" sz="1800" dirty="0">
                <a:solidFill>
                  <a:srgbClr val="000000"/>
                </a:solidFill>
                <a:effectLst/>
                <a:latin typeface="Menlo" panose="020B0609030804020204" pitchFamily="49" charset="0"/>
              </a:rPr>
              <a:t>) {</a:t>
            </a:r>
          </a:p>
          <a:p>
            <a:pPr marL="0" marR="0">
              <a:buNone/>
            </a:pPr>
            <a:r>
              <a:rPr lang="en-IN" sz="1800" dirty="0" err="1">
                <a:solidFill>
                  <a:srgbClr val="6A3E3E"/>
                </a:solidFill>
                <a:effectLst/>
                <a:latin typeface="Menlo" panose="020B0609030804020204" pitchFamily="49" charset="0"/>
              </a:rPr>
              <a:t>e</a:t>
            </a:r>
            <a:r>
              <a:rPr lang="en-IN" sz="1800" dirty="0" err="1">
                <a:solidFill>
                  <a:srgbClr val="000000"/>
                </a:solidFill>
                <a:effectLst/>
                <a:latin typeface="Menlo" panose="020B0609030804020204" pitchFamily="49" charset="0"/>
              </a:rPr>
              <a:t>.printStackTrace</a:t>
            </a:r>
            <a:r>
              <a:rPr lang="en-IN" sz="1800" dirty="0">
                <a:solidFill>
                  <a:srgbClr val="000000"/>
                </a:solidFill>
                <a:effectLst/>
                <a:latin typeface="Menlo" panose="020B0609030804020204" pitchFamily="49" charset="0"/>
              </a:rPr>
              <a:t>();</a:t>
            </a:r>
          </a:p>
          <a:p>
            <a:pPr marL="0" marR="0">
              <a:buNone/>
            </a:pPr>
            <a:r>
              <a:rPr lang="en-IN" sz="1800" dirty="0">
                <a:solidFill>
                  <a:srgbClr val="000000"/>
                </a:solidFill>
                <a:effectLst/>
                <a:latin typeface="Menlo" panose="020B0609030804020204" pitchFamily="49" charset="0"/>
              </a:rPr>
              <a:t>}</a:t>
            </a:r>
          </a:p>
          <a:p>
            <a:pPr marL="0" marR="0">
              <a:buNone/>
            </a:pPr>
            <a:r>
              <a:rPr lang="en-IN" sz="1800" b="1" dirty="0">
                <a:solidFill>
                  <a:srgbClr val="7F0055"/>
                </a:solidFill>
                <a:effectLst/>
                <a:latin typeface="Menlo" panose="020B0609030804020204" pitchFamily="49" charset="0"/>
              </a:rPr>
              <a:t>finally</a:t>
            </a:r>
            <a:r>
              <a:rPr lang="en-IN" sz="1800" dirty="0">
                <a:solidFill>
                  <a:srgbClr val="000000"/>
                </a:solidFill>
                <a:effectLst/>
                <a:latin typeface="Menlo" panose="020B0609030804020204" pitchFamily="49" charset="0"/>
              </a:rPr>
              <a:t> {</a:t>
            </a:r>
          </a:p>
          <a:p>
            <a:pPr marL="0" marR="0">
              <a:buNone/>
            </a:pPr>
            <a:r>
              <a:rPr lang="en-IN" sz="1800" dirty="0" err="1">
                <a:solidFill>
                  <a:srgbClr val="0000C0"/>
                </a:solidFill>
                <a:effectLst/>
                <a:latin typeface="Menlo" panose="020B0609030804020204" pitchFamily="49" charset="0"/>
              </a:rPr>
              <a:t>latch</a:t>
            </a:r>
            <a:r>
              <a:rPr lang="en-IN" sz="1800" dirty="0" err="1">
                <a:solidFill>
                  <a:srgbClr val="000000"/>
                </a:solidFill>
                <a:effectLst/>
                <a:latin typeface="Menlo" panose="020B0609030804020204" pitchFamily="49" charset="0"/>
              </a:rPr>
              <a:t>.countDown</a:t>
            </a:r>
            <a:r>
              <a:rPr lang="en-IN" sz="1800" dirty="0">
                <a:solidFill>
                  <a:srgbClr val="000000"/>
                </a:solidFill>
                <a:effectLst/>
                <a:latin typeface="Menlo" panose="020B0609030804020204" pitchFamily="49" charset="0"/>
              </a:rPr>
              <a:t>();</a:t>
            </a:r>
          </a:p>
          <a:p>
            <a:pPr marL="0" marR="0">
              <a:buNone/>
            </a:pPr>
            <a:r>
              <a:rPr lang="en-IN" sz="1800" dirty="0">
                <a:solidFill>
                  <a:srgbClr val="000000"/>
                </a:solidFill>
                <a:effectLst/>
                <a:latin typeface="Menlo" panose="020B0609030804020204" pitchFamily="49" charset="0"/>
              </a:rPr>
              <a:t>}</a:t>
            </a:r>
          </a:p>
          <a:p>
            <a:pPr marL="0" marR="0">
              <a:buNone/>
            </a:pPr>
            <a:r>
              <a:rPr lang="en-IN" sz="1800" dirty="0">
                <a:solidFill>
                  <a:srgbClr val="000000"/>
                </a:solidFill>
                <a:effectLst/>
                <a:latin typeface="Menlo" panose="020B0609030804020204" pitchFamily="49" charset="0"/>
              </a:rPr>
              <a:t>}</a:t>
            </a:r>
          </a:p>
          <a:p>
            <a:pPr marL="0" marR="0">
              <a:buNone/>
            </a:pPr>
            <a:br>
              <a:rPr lang="en-IN" sz="1800" dirty="0">
                <a:solidFill>
                  <a:srgbClr val="000000"/>
                </a:solidFill>
                <a:effectLst/>
                <a:latin typeface="Menlo" panose="020B0609030804020204" pitchFamily="49" charset="0"/>
              </a:rPr>
            </a:br>
            <a:endParaRPr lang="en-IN" sz="1800" dirty="0">
              <a:solidFill>
                <a:srgbClr val="000000"/>
              </a:solidFill>
              <a:effectLst/>
              <a:latin typeface="Menlo" panose="020B0609030804020204" pitchFamily="49" charset="0"/>
            </a:endParaRPr>
          </a:p>
          <a:p>
            <a:pPr marL="0" marR="0"/>
            <a:r>
              <a:rPr lang="en-IN" sz="1800" dirty="0">
                <a:solidFill>
                  <a:srgbClr val="000000"/>
                </a:solidFill>
                <a:effectLst/>
                <a:latin typeface="Menlo" panose="020B0609030804020204" pitchFamily="49" charset="0"/>
              </a:rPr>
              <a:t>}</a:t>
            </a:r>
          </a:p>
          <a:p>
            <a:endParaRPr lang="en-US" dirty="0"/>
          </a:p>
        </p:txBody>
      </p:sp>
      <p:sp>
        <p:nvSpPr>
          <p:cNvPr id="4" name="Slide Number Placeholder 3">
            <a:extLst>
              <a:ext uri="{FF2B5EF4-FFF2-40B4-BE49-F238E27FC236}">
                <a16:creationId xmlns:a16="http://schemas.microsoft.com/office/drawing/2014/main" id="{A9B1034B-42DF-5A5B-277F-B4651767D711}"/>
              </a:ext>
            </a:extLst>
          </p:cNvPr>
          <p:cNvSpPr>
            <a:spLocks noGrp="1"/>
          </p:cNvSpPr>
          <p:nvPr>
            <p:ph type="sldNum" sz="quarter" idx="12"/>
          </p:nvPr>
        </p:nvSpPr>
        <p:spPr/>
        <p:txBody>
          <a:bodyPr/>
          <a:lstStyle/>
          <a:p>
            <a:pPr>
              <a:defRPr/>
            </a:pPr>
            <a:fld id="{F6617354-3243-824E-909C-3BB0015B4040}" type="slidenum">
              <a:rPr lang="en-US" altLang="en-US" smtClean="0"/>
              <a:pPr>
                <a:defRPr/>
              </a:pPr>
              <a:t>92</a:t>
            </a:fld>
            <a:endParaRPr lang="en-US" altLang="en-US"/>
          </a:p>
        </p:txBody>
      </p:sp>
    </p:spTree>
    <p:extLst>
      <p:ext uri="{BB962C8B-B14F-4D97-AF65-F5344CB8AC3E}">
        <p14:creationId xmlns:p14="http://schemas.microsoft.com/office/powerpoint/2010/main" val="68874911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88347-AD70-E1DE-1EB5-F44F0EB764C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B3427957-4EB7-DC59-8338-6AD368E8C337}"/>
              </a:ext>
            </a:extLst>
          </p:cNvPr>
          <p:cNvSpPr>
            <a:spLocks noGrp="1"/>
          </p:cNvSpPr>
          <p:nvPr>
            <p:ph idx="1"/>
          </p:nvPr>
        </p:nvSpPr>
        <p:spPr/>
        <p:txBody>
          <a:bodyPr/>
          <a:lstStyle/>
          <a:p>
            <a:pPr marL="0" marR="0">
              <a:buNone/>
            </a:pPr>
            <a:r>
              <a:rPr lang="en-IN" sz="1800" b="1" dirty="0">
                <a:solidFill>
                  <a:srgbClr val="7F0055"/>
                </a:solidFill>
                <a:effectLst/>
                <a:latin typeface="Menlo" panose="020B0609030804020204" pitchFamily="49" charset="0"/>
              </a:rPr>
              <a:t>public</a:t>
            </a:r>
            <a:r>
              <a:rPr lang="en-IN" sz="1800" dirty="0">
                <a:solidFill>
                  <a:srgbClr val="000000"/>
                </a:solidFill>
                <a:effectLst/>
                <a:latin typeface="Menlo" panose="020B0609030804020204" pitchFamily="49" charset="0"/>
              </a:rPr>
              <a:t> </a:t>
            </a:r>
            <a:r>
              <a:rPr lang="en-IN" sz="1800" b="1" dirty="0">
                <a:solidFill>
                  <a:srgbClr val="7F0055"/>
                </a:solidFill>
                <a:effectLst/>
                <a:latin typeface="Menlo" panose="020B0609030804020204" pitchFamily="49" charset="0"/>
              </a:rPr>
              <a:t>static</a:t>
            </a:r>
            <a:r>
              <a:rPr lang="en-IN" sz="1800" dirty="0">
                <a:solidFill>
                  <a:srgbClr val="000000"/>
                </a:solidFill>
                <a:effectLst/>
                <a:latin typeface="Menlo" panose="020B0609030804020204" pitchFamily="49" charset="0"/>
              </a:rPr>
              <a:t> </a:t>
            </a:r>
            <a:r>
              <a:rPr lang="en-IN" sz="1800" b="1" dirty="0">
                <a:solidFill>
                  <a:srgbClr val="7F0055"/>
                </a:solidFill>
                <a:effectLst/>
                <a:latin typeface="Menlo" panose="020B0609030804020204" pitchFamily="49" charset="0"/>
              </a:rPr>
              <a:t>final</a:t>
            </a:r>
            <a:r>
              <a:rPr lang="en-IN" sz="1800" dirty="0">
                <a:solidFill>
                  <a:srgbClr val="000000"/>
                </a:solidFill>
                <a:effectLst/>
                <a:latin typeface="Menlo" panose="020B0609030804020204" pitchFamily="49" charset="0"/>
              </a:rPr>
              <a:t> </a:t>
            </a:r>
            <a:r>
              <a:rPr lang="en-IN" sz="1800" b="1" dirty="0">
                <a:solidFill>
                  <a:srgbClr val="7F0055"/>
                </a:solidFill>
                <a:effectLst/>
                <a:latin typeface="Menlo" panose="020B0609030804020204" pitchFamily="49" charset="0"/>
              </a:rPr>
              <a:t>int</a:t>
            </a:r>
            <a:r>
              <a:rPr lang="en-IN" sz="1800" dirty="0">
                <a:solidFill>
                  <a:srgbClr val="000000"/>
                </a:solidFill>
                <a:effectLst/>
                <a:latin typeface="Menlo" panose="020B0609030804020204" pitchFamily="49" charset="0"/>
              </a:rPr>
              <a:t> </a:t>
            </a:r>
            <a:r>
              <a:rPr lang="en-IN" sz="1800" b="1" i="1" dirty="0">
                <a:solidFill>
                  <a:srgbClr val="0000C0"/>
                </a:solidFill>
                <a:effectLst/>
                <a:latin typeface="Menlo" panose="020B0609030804020204" pitchFamily="49" charset="0"/>
              </a:rPr>
              <a:t>SERVICE_COUNT</a:t>
            </a:r>
            <a:r>
              <a:rPr lang="en-IN" sz="1800" dirty="0">
                <a:solidFill>
                  <a:srgbClr val="000000"/>
                </a:solidFill>
                <a:effectLst/>
                <a:latin typeface="Menlo" panose="020B0609030804020204" pitchFamily="49" charset="0"/>
              </a:rPr>
              <a:t> =2;</a:t>
            </a:r>
          </a:p>
          <a:p>
            <a:pPr marL="0" marR="0">
              <a:buNone/>
            </a:pPr>
            <a:r>
              <a:rPr lang="en-IN" sz="1800" b="1" dirty="0">
                <a:solidFill>
                  <a:srgbClr val="7F0055"/>
                </a:solidFill>
                <a:effectLst/>
                <a:latin typeface="Menlo" panose="020B0609030804020204" pitchFamily="49" charset="0"/>
              </a:rPr>
              <a:t>public</a:t>
            </a:r>
            <a:r>
              <a:rPr lang="en-IN" sz="1800" dirty="0">
                <a:solidFill>
                  <a:srgbClr val="000000"/>
                </a:solidFill>
                <a:effectLst/>
                <a:latin typeface="Menlo" panose="020B0609030804020204" pitchFamily="49" charset="0"/>
              </a:rPr>
              <a:t> </a:t>
            </a:r>
            <a:r>
              <a:rPr lang="en-IN" sz="1800" b="1" dirty="0">
                <a:solidFill>
                  <a:srgbClr val="7F0055"/>
                </a:solidFill>
                <a:effectLst/>
                <a:latin typeface="Menlo" panose="020B0609030804020204" pitchFamily="49" charset="0"/>
              </a:rPr>
              <a:t>static</a:t>
            </a:r>
            <a:r>
              <a:rPr lang="en-IN" sz="1800" dirty="0">
                <a:solidFill>
                  <a:srgbClr val="000000"/>
                </a:solidFill>
                <a:effectLst/>
                <a:latin typeface="Menlo" panose="020B0609030804020204" pitchFamily="49" charset="0"/>
              </a:rPr>
              <a:t> </a:t>
            </a:r>
            <a:r>
              <a:rPr lang="en-IN" sz="1800" b="1" dirty="0">
                <a:solidFill>
                  <a:srgbClr val="7F0055"/>
                </a:solidFill>
                <a:effectLst/>
                <a:latin typeface="Menlo" panose="020B0609030804020204" pitchFamily="49" charset="0"/>
              </a:rPr>
              <a:t>void</a:t>
            </a:r>
            <a:r>
              <a:rPr lang="en-IN" sz="1800" dirty="0">
                <a:solidFill>
                  <a:srgbClr val="000000"/>
                </a:solidFill>
                <a:effectLst/>
                <a:latin typeface="Menlo" panose="020B0609030804020204" pitchFamily="49" charset="0"/>
              </a:rPr>
              <a:t> main(String[] </a:t>
            </a:r>
            <a:r>
              <a:rPr lang="en-IN" sz="1800" dirty="0" err="1">
                <a:solidFill>
                  <a:srgbClr val="6A3E3E"/>
                </a:solidFill>
                <a:effectLst/>
                <a:latin typeface="Menlo" panose="020B0609030804020204" pitchFamily="49" charset="0"/>
              </a:rPr>
              <a:t>args</a:t>
            </a:r>
            <a:r>
              <a:rPr lang="en-IN" sz="1800" dirty="0">
                <a:solidFill>
                  <a:srgbClr val="000000"/>
                </a:solidFill>
                <a:effectLst/>
                <a:latin typeface="Menlo" panose="020B0609030804020204" pitchFamily="49" charset="0"/>
              </a:rPr>
              <a:t>) {</a:t>
            </a:r>
          </a:p>
          <a:p>
            <a:pPr marL="0" marR="0">
              <a:buNone/>
            </a:pPr>
            <a:r>
              <a:rPr lang="en-IN" sz="1800" dirty="0" err="1">
                <a:solidFill>
                  <a:srgbClr val="000000"/>
                </a:solidFill>
                <a:effectLst/>
                <a:latin typeface="Menlo" panose="020B0609030804020204" pitchFamily="49" charset="0"/>
              </a:rPr>
              <a:t>CountDownLatch</a:t>
            </a:r>
            <a:r>
              <a:rPr lang="en-IN" sz="1800" dirty="0">
                <a:solidFill>
                  <a:srgbClr val="000000"/>
                </a:solidFill>
                <a:effectLst/>
                <a:latin typeface="Menlo" panose="020B0609030804020204" pitchFamily="49" charset="0"/>
              </a:rPr>
              <a:t> </a:t>
            </a:r>
            <a:r>
              <a:rPr lang="en-IN" sz="1800" dirty="0">
                <a:solidFill>
                  <a:srgbClr val="6A3E3E"/>
                </a:solidFill>
                <a:effectLst/>
                <a:latin typeface="Menlo" panose="020B0609030804020204" pitchFamily="49" charset="0"/>
              </a:rPr>
              <a:t>latch</a:t>
            </a:r>
            <a:r>
              <a:rPr lang="en-IN" sz="1800" dirty="0">
                <a:solidFill>
                  <a:srgbClr val="000000"/>
                </a:solidFill>
                <a:effectLst/>
                <a:latin typeface="Menlo" panose="020B0609030804020204" pitchFamily="49" charset="0"/>
              </a:rPr>
              <a:t> = </a:t>
            </a:r>
            <a:r>
              <a:rPr lang="en-IN" sz="1800" b="1" dirty="0">
                <a:solidFill>
                  <a:srgbClr val="7F0055"/>
                </a:solidFill>
                <a:effectLst/>
                <a:latin typeface="Menlo" panose="020B0609030804020204" pitchFamily="49" charset="0"/>
              </a:rPr>
              <a:t>new</a:t>
            </a:r>
            <a:r>
              <a:rPr lang="en-IN" sz="1800" dirty="0">
                <a:solidFill>
                  <a:srgbClr val="000000"/>
                </a:solidFill>
                <a:effectLst/>
                <a:latin typeface="Menlo" panose="020B0609030804020204" pitchFamily="49" charset="0"/>
              </a:rPr>
              <a:t> </a:t>
            </a:r>
            <a:r>
              <a:rPr lang="en-IN" sz="1800" dirty="0" err="1">
                <a:solidFill>
                  <a:srgbClr val="000000"/>
                </a:solidFill>
                <a:effectLst/>
                <a:latin typeface="Menlo" panose="020B0609030804020204" pitchFamily="49" charset="0"/>
              </a:rPr>
              <a:t>CountDownLatch</a:t>
            </a:r>
            <a:r>
              <a:rPr lang="en-IN" sz="1800" dirty="0">
                <a:solidFill>
                  <a:srgbClr val="000000"/>
                </a:solidFill>
                <a:effectLst/>
                <a:latin typeface="Menlo" panose="020B0609030804020204" pitchFamily="49" charset="0"/>
              </a:rPr>
              <a:t>(</a:t>
            </a:r>
            <a:r>
              <a:rPr lang="en-IN" sz="1800" b="1" i="1" dirty="0">
                <a:solidFill>
                  <a:srgbClr val="0000C0"/>
                </a:solidFill>
                <a:effectLst/>
                <a:latin typeface="Menlo" panose="020B0609030804020204" pitchFamily="49" charset="0"/>
              </a:rPr>
              <a:t>SERVICE_COUNT</a:t>
            </a:r>
            <a:r>
              <a:rPr lang="en-IN" sz="1800" dirty="0">
                <a:solidFill>
                  <a:srgbClr val="000000"/>
                </a:solidFill>
                <a:effectLst/>
                <a:latin typeface="Menlo" panose="020B0609030804020204" pitchFamily="49" charset="0"/>
              </a:rPr>
              <a:t>);</a:t>
            </a:r>
          </a:p>
          <a:p>
            <a:pPr marL="0" marR="0">
              <a:buNone/>
            </a:pPr>
            <a:br>
              <a:rPr lang="en-IN" sz="1800" dirty="0">
                <a:solidFill>
                  <a:srgbClr val="000000"/>
                </a:solidFill>
                <a:effectLst/>
                <a:latin typeface="Menlo" panose="020B0609030804020204" pitchFamily="49" charset="0"/>
              </a:rPr>
            </a:br>
            <a:endParaRPr lang="en-IN" sz="1800" dirty="0">
              <a:solidFill>
                <a:srgbClr val="000000"/>
              </a:solidFill>
              <a:effectLst/>
              <a:latin typeface="Menlo" panose="020B0609030804020204" pitchFamily="49" charset="0"/>
            </a:endParaRPr>
          </a:p>
          <a:p>
            <a:pPr marL="0" marR="0">
              <a:buNone/>
            </a:pPr>
            <a:r>
              <a:rPr lang="en-IN" sz="1800" b="1" dirty="0">
                <a:solidFill>
                  <a:srgbClr val="7F0055"/>
                </a:solidFill>
                <a:effectLst/>
                <a:latin typeface="Menlo" panose="020B0609030804020204" pitchFamily="49" charset="0"/>
              </a:rPr>
              <a:t>new</a:t>
            </a:r>
            <a:r>
              <a:rPr lang="en-IN" sz="1800" dirty="0">
                <a:solidFill>
                  <a:srgbClr val="000000"/>
                </a:solidFill>
                <a:effectLst/>
                <a:latin typeface="Menlo" panose="020B0609030804020204" pitchFamily="49" charset="0"/>
              </a:rPr>
              <a:t> Thread(</a:t>
            </a:r>
            <a:r>
              <a:rPr lang="en-IN" sz="1800" b="1" dirty="0">
                <a:solidFill>
                  <a:srgbClr val="7F0055"/>
                </a:solidFill>
                <a:effectLst/>
                <a:latin typeface="Menlo" panose="020B0609030804020204" pitchFamily="49" charset="0"/>
              </a:rPr>
              <a:t>new</a:t>
            </a:r>
            <a:r>
              <a:rPr lang="en-IN" sz="1800" dirty="0">
                <a:solidFill>
                  <a:srgbClr val="000000"/>
                </a:solidFill>
                <a:effectLst/>
                <a:latin typeface="Menlo" panose="020B0609030804020204" pitchFamily="49" charset="0"/>
              </a:rPr>
              <a:t> </a:t>
            </a:r>
            <a:r>
              <a:rPr lang="en-IN" sz="1800" dirty="0" err="1">
                <a:solidFill>
                  <a:srgbClr val="000000"/>
                </a:solidFill>
                <a:effectLst/>
                <a:latin typeface="Menlo" panose="020B0609030804020204" pitchFamily="49" charset="0"/>
              </a:rPr>
              <a:t>DataService</a:t>
            </a:r>
            <a:r>
              <a:rPr lang="en-IN" sz="1800" dirty="0">
                <a:solidFill>
                  <a:srgbClr val="000000"/>
                </a:solidFill>
                <a:effectLst/>
                <a:latin typeface="Menlo" panose="020B0609030804020204" pitchFamily="49" charset="0"/>
              </a:rPr>
              <a:t>(</a:t>
            </a:r>
            <a:r>
              <a:rPr lang="en-IN" sz="1800" dirty="0">
                <a:solidFill>
                  <a:srgbClr val="2A00FF"/>
                </a:solidFill>
                <a:effectLst/>
                <a:latin typeface="Menlo" panose="020B0609030804020204" pitchFamily="49" charset="0"/>
              </a:rPr>
              <a:t>"SQL"</a:t>
            </a:r>
            <a:r>
              <a:rPr lang="en-IN" sz="1800" dirty="0">
                <a:solidFill>
                  <a:srgbClr val="000000"/>
                </a:solidFill>
                <a:effectLst/>
                <a:latin typeface="Menlo" panose="020B0609030804020204" pitchFamily="49" charset="0"/>
              </a:rPr>
              <a:t>, </a:t>
            </a:r>
            <a:r>
              <a:rPr lang="en-IN" sz="1800" dirty="0">
                <a:solidFill>
                  <a:srgbClr val="6A3E3E"/>
                </a:solidFill>
                <a:effectLst/>
                <a:latin typeface="Menlo" panose="020B0609030804020204" pitchFamily="49" charset="0"/>
              </a:rPr>
              <a:t>latch</a:t>
            </a:r>
            <a:r>
              <a:rPr lang="en-IN" sz="1800" dirty="0">
                <a:solidFill>
                  <a:srgbClr val="000000"/>
                </a:solidFill>
                <a:effectLst/>
                <a:latin typeface="Menlo" panose="020B0609030804020204" pitchFamily="49" charset="0"/>
              </a:rPr>
              <a:t>)).start();</a:t>
            </a:r>
          </a:p>
          <a:p>
            <a:pPr marL="0" marR="0">
              <a:buNone/>
            </a:pPr>
            <a:r>
              <a:rPr lang="en-IN" sz="1800" b="1" dirty="0">
                <a:solidFill>
                  <a:srgbClr val="7F0055"/>
                </a:solidFill>
                <a:effectLst/>
                <a:latin typeface="Menlo" panose="020B0609030804020204" pitchFamily="49" charset="0"/>
              </a:rPr>
              <a:t>new</a:t>
            </a:r>
            <a:r>
              <a:rPr lang="en-IN" sz="1800" dirty="0">
                <a:solidFill>
                  <a:srgbClr val="000000"/>
                </a:solidFill>
                <a:effectLst/>
                <a:latin typeface="Menlo" panose="020B0609030804020204" pitchFamily="49" charset="0"/>
              </a:rPr>
              <a:t> Thread(</a:t>
            </a:r>
            <a:r>
              <a:rPr lang="en-IN" sz="1800" b="1" dirty="0">
                <a:solidFill>
                  <a:srgbClr val="7F0055"/>
                </a:solidFill>
                <a:effectLst/>
                <a:latin typeface="Menlo" panose="020B0609030804020204" pitchFamily="49" charset="0"/>
              </a:rPr>
              <a:t>new</a:t>
            </a:r>
            <a:r>
              <a:rPr lang="en-IN" sz="1800" dirty="0">
                <a:solidFill>
                  <a:srgbClr val="000000"/>
                </a:solidFill>
                <a:effectLst/>
                <a:latin typeface="Menlo" panose="020B0609030804020204" pitchFamily="49" charset="0"/>
              </a:rPr>
              <a:t> </a:t>
            </a:r>
            <a:r>
              <a:rPr lang="en-IN" sz="1800" dirty="0" err="1">
                <a:solidFill>
                  <a:srgbClr val="000000"/>
                </a:solidFill>
                <a:effectLst/>
                <a:latin typeface="Menlo" panose="020B0609030804020204" pitchFamily="49" charset="0"/>
              </a:rPr>
              <a:t>VoiceService</a:t>
            </a:r>
            <a:r>
              <a:rPr lang="en-IN" sz="1800" dirty="0">
                <a:solidFill>
                  <a:srgbClr val="000000"/>
                </a:solidFill>
                <a:effectLst/>
                <a:latin typeface="Menlo" panose="020B0609030804020204" pitchFamily="49" charset="0"/>
              </a:rPr>
              <a:t>(</a:t>
            </a:r>
            <a:r>
              <a:rPr lang="en-IN" sz="1800" dirty="0">
                <a:solidFill>
                  <a:srgbClr val="2A00FF"/>
                </a:solidFill>
                <a:effectLst/>
                <a:latin typeface="Menlo" panose="020B0609030804020204" pitchFamily="49" charset="0"/>
              </a:rPr>
              <a:t>"Sound"</a:t>
            </a:r>
            <a:r>
              <a:rPr lang="en-IN" sz="1800" dirty="0">
                <a:solidFill>
                  <a:srgbClr val="000000"/>
                </a:solidFill>
                <a:effectLst/>
                <a:latin typeface="Menlo" panose="020B0609030804020204" pitchFamily="49" charset="0"/>
              </a:rPr>
              <a:t>, </a:t>
            </a:r>
            <a:r>
              <a:rPr lang="en-IN" sz="1800" dirty="0">
                <a:solidFill>
                  <a:srgbClr val="6A3E3E"/>
                </a:solidFill>
                <a:effectLst/>
                <a:latin typeface="Menlo" panose="020B0609030804020204" pitchFamily="49" charset="0"/>
              </a:rPr>
              <a:t>latch</a:t>
            </a:r>
            <a:r>
              <a:rPr lang="en-IN" sz="1800" dirty="0">
                <a:solidFill>
                  <a:srgbClr val="000000"/>
                </a:solidFill>
                <a:effectLst/>
                <a:latin typeface="Menlo" panose="020B0609030804020204" pitchFamily="49" charset="0"/>
              </a:rPr>
              <a:t>)).start();</a:t>
            </a:r>
          </a:p>
          <a:p>
            <a:pPr marL="0" marR="0">
              <a:buNone/>
            </a:pPr>
            <a:br>
              <a:rPr lang="en-IN" sz="1800" dirty="0">
                <a:solidFill>
                  <a:srgbClr val="000000"/>
                </a:solidFill>
                <a:effectLst/>
                <a:latin typeface="Menlo" panose="020B0609030804020204" pitchFamily="49" charset="0"/>
              </a:rPr>
            </a:br>
            <a:endParaRPr lang="en-IN" sz="1800" dirty="0">
              <a:solidFill>
                <a:srgbClr val="000000"/>
              </a:solidFill>
              <a:effectLst/>
              <a:latin typeface="Menlo" panose="020B0609030804020204" pitchFamily="49" charset="0"/>
            </a:endParaRPr>
          </a:p>
          <a:p>
            <a:pPr marL="0" marR="0">
              <a:buNone/>
            </a:pPr>
            <a:r>
              <a:rPr lang="en-IN" sz="1800" b="1" dirty="0">
                <a:solidFill>
                  <a:srgbClr val="7F0055"/>
                </a:solidFill>
                <a:effectLst/>
                <a:latin typeface="Menlo" panose="020B0609030804020204" pitchFamily="49" charset="0"/>
              </a:rPr>
              <a:t>try</a:t>
            </a:r>
            <a:r>
              <a:rPr lang="en-IN" sz="1800" dirty="0">
                <a:solidFill>
                  <a:srgbClr val="000000"/>
                </a:solidFill>
                <a:effectLst/>
                <a:latin typeface="Menlo" panose="020B0609030804020204" pitchFamily="49" charset="0"/>
              </a:rPr>
              <a:t> {</a:t>
            </a:r>
          </a:p>
          <a:p>
            <a:pPr marL="0" marR="0">
              <a:buNone/>
            </a:pPr>
            <a:r>
              <a:rPr lang="en-IN" sz="1800" dirty="0" err="1">
                <a:solidFill>
                  <a:srgbClr val="6A3E3E"/>
                </a:solidFill>
                <a:effectLst/>
                <a:latin typeface="Menlo" panose="020B0609030804020204" pitchFamily="49" charset="0"/>
              </a:rPr>
              <a:t>latch</a:t>
            </a:r>
            <a:r>
              <a:rPr lang="en-IN" sz="1800" dirty="0" err="1">
                <a:solidFill>
                  <a:srgbClr val="000000"/>
                </a:solidFill>
                <a:effectLst/>
                <a:latin typeface="Menlo" panose="020B0609030804020204" pitchFamily="49" charset="0"/>
              </a:rPr>
              <a:t>.await</a:t>
            </a:r>
            <a:r>
              <a:rPr lang="en-IN" sz="1800" dirty="0">
                <a:solidFill>
                  <a:srgbClr val="000000"/>
                </a:solidFill>
                <a:effectLst/>
                <a:latin typeface="Menlo" panose="020B0609030804020204" pitchFamily="49" charset="0"/>
              </a:rPr>
              <a:t>(); </a:t>
            </a:r>
            <a:r>
              <a:rPr lang="en-IN" sz="1800" dirty="0">
                <a:solidFill>
                  <a:srgbClr val="3F7F5F"/>
                </a:solidFill>
                <a:effectLst/>
                <a:latin typeface="Menlo" panose="020B0609030804020204" pitchFamily="49" charset="0"/>
              </a:rPr>
              <a:t>// Wait for all services to be </a:t>
            </a:r>
            <a:r>
              <a:rPr lang="en-IN" sz="1800" u="sng" dirty="0">
                <a:solidFill>
                  <a:srgbClr val="3F7F5F"/>
                </a:solidFill>
                <a:effectLst/>
                <a:latin typeface="Menlo" panose="020B0609030804020204" pitchFamily="49" charset="0"/>
              </a:rPr>
              <a:t>initialized</a:t>
            </a:r>
            <a:endParaRPr lang="en-IN" sz="1800" dirty="0">
              <a:solidFill>
                <a:srgbClr val="000000"/>
              </a:solidFill>
              <a:effectLst/>
              <a:latin typeface="Menlo" panose="020B0609030804020204" pitchFamily="49" charset="0"/>
            </a:endParaRPr>
          </a:p>
          <a:p>
            <a:pPr marL="0" marR="0">
              <a:buNone/>
            </a:pPr>
            <a:r>
              <a:rPr lang="en-IN" sz="1800" dirty="0" err="1">
                <a:solidFill>
                  <a:srgbClr val="000000"/>
                </a:solidFill>
                <a:effectLst/>
                <a:latin typeface="Menlo" panose="020B0609030804020204" pitchFamily="49" charset="0"/>
              </a:rPr>
              <a:t>System.</a:t>
            </a:r>
            <a:r>
              <a:rPr lang="en-IN" sz="1800" b="1" i="1" dirty="0" err="1">
                <a:solidFill>
                  <a:srgbClr val="0000C0"/>
                </a:solidFill>
                <a:effectLst/>
                <a:latin typeface="Menlo" panose="020B0609030804020204" pitchFamily="49" charset="0"/>
              </a:rPr>
              <a:t>out</a:t>
            </a:r>
            <a:r>
              <a:rPr lang="en-IN" sz="1800" dirty="0" err="1">
                <a:solidFill>
                  <a:srgbClr val="000000"/>
                </a:solidFill>
                <a:effectLst/>
                <a:latin typeface="Menlo" panose="020B0609030804020204" pitchFamily="49" charset="0"/>
              </a:rPr>
              <a:t>.println</a:t>
            </a:r>
            <a:r>
              <a:rPr lang="en-IN" sz="1800" dirty="0">
                <a:solidFill>
                  <a:srgbClr val="000000"/>
                </a:solidFill>
                <a:effectLst/>
                <a:latin typeface="Menlo" panose="020B0609030804020204" pitchFamily="49" charset="0"/>
              </a:rPr>
              <a:t>(</a:t>
            </a:r>
            <a:r>
              <a:rPr lang="en-IN" sz="1800" dirty="0">
                <a:solidFill>
                  <a:srgbClr val="2A00FF"/>
                </a:solidFill>
                <a:effectLst/>
                <a:latin typeface="Menlo" panose="020B0609030804020204" pitchFamily="49" charset="0"/>
              </a:rPr>
              <a:t>"All services are up. System is ready to start."</a:t>
            </a:r>
            <a:r>
              <a:rPr lang="en-IN" sz="1800" dirty="0">
                <a:solidFill>
                  <a:srgbClr val="000000"/>
                </a:solidFill>
                <a:effectLst/>
                <a:latin typeface="Menlo" panose="020B0609030804020204" pitchFamily="49" charset="0"/>
              </a:rPr>
              <a:t>);</a:t>
            </a:r>
          </a:p>
          <a:p>
            <a:pPr marL="0" marR="0">
              <a:buNone/>
            </a:pPr>
            <a:r>
              <a:rPr lang="en-IN" sz="1800" dirty="0">
                <a:solidFill>
                  <a:srgbClr val="000000"/>
                </a:solidFill>
                <a:effectLst/>
                <a:latin typeface="Menlo" panose="020B0609030804020204" pitchFamily="49" charset="0"/>
              </a:rPr>
              <a:t>} </a:t>
            </a:r>
            <a:r>
              <a:rPr lang="en-IN" sz="1800" b="1" dirty="0">
                <a:solidFill>
                  <a:srgbClr val="7F0055"/>
                </a:solidFill>
                <a:effectLst/>
                <a:latin typeface="Menlo" panose="020B0609030804020204" pitchFamily="49" charset="0"/>
              </a:rPr>
              <a:t>catch</a:t>
            </a:r>
            <a:r>
              <a:rPr lang="en-IN" sz="1800" dirty="0">
                <a:solidFill>
                  <a:srgbClr val="000000"/>
                </a:solidFill>
                <a:effectLst/>
                <a:latin typeface="Menlo" panose="020B0609030804020204" pitchFamily="49" charset="0"/>
              </a:rPr>
              <a:t> (</a:t>
            </a:r>
            <a:r>
              <a:rPr lang="en-IN" sz="1800" dirty="0" err="1">
                <a:solidFill>
                  <a:srgbClr val="000000"/>
                </a:solidFill>
                <a:effectLst/>
                <a:latin typeface="Menlo" panose="020B0609030804020204" pitchFamily="49" charset="0"/>
              </a:rPr>
              <a:t>InterruptedException</a:t>
            </a:r>
            <a:r>
              <a:rPr lang="en-IN" sz="1800" dirty="0">
                <a:solidFill>
                  <a:srgbClr val="000000"/>
                </a:solidFill>
                <a:effectLst/>
                <a:latin typeface="Menlo" panose="020B0609030804020204" pitchFamily="49" charset="0"/>
              </a:rPr>
              <a:t> </a:t>
            </a:r>
            <a:r>
              <a:rPr lang="en-IN" sz="1800" dirty="0">
                <a:solidFill>
                  <a:srgbClr val="6A3E3E"/>
                </a:solidFill>
                <a:effectLst/>
                <a:latin typeface="Menlo" panose="020B0609030804020204" pitchFamily="49" charset="0"/>
              </a:rPr>
              <a:t>e</a:t>
            </a:r>
            <a:r>
              <a:rPr lang="en-IN" sz="1800" dirty="0">
                <a:solidFill>
                  <a:srgbClr val="000000"/>
                </a:solidFill>
                <a:effectLst/>
                <a:latin typeface="Menlo" panose="020B0609030804020204" pitchFamily="49" charset="0"/>
              </a:rPr>
              <a:t>) {</a:t>
            </a:r>
          </a:p>
          <a:p>
            <a:pPr marL="0" marR="0">
              <a:buNone/>
            </a:pPr>
            <a:r>
              <a:rPr lang="en-IN" sz="1800" dirty="0" err="1">
                <a:solidFill>
                  <a:srgbClr val="6A3E3E"/>
                </a:solidFill>
                <a:effectLst/>
                <a:latin typeface="Menlo" panose="020B0609030804020204" pitchFamily="49" charset="0"/>
              </a:rPr>
              <a:t>e</a:t>
            </a:r>
            <a:r>
              <a:rPr lang="en-IN" sz="1800" dirty="0" err="1">
                <a:solidFill>
                  <a:srgbClr val="000000"/>
                </a:solidFill>
                <a:effectLst/>
                <a:latin typeface="Menlo" panose="020B0609030804020204" pitchFamily="49" charset="0"/>
              </a:rPr>
              <a:t>.printStackTrace</a:t>
            </a:r>
            <a:r>
              <a:rPr lang="en-IN" sz="1800" dirty="0">
                <a:solidFill>
                  <a:srgbClr val="000000"/>
                </a:solidFill>
                <a:effectLst/>
                <a:latin typeface="Menlo" panose="020B0609030804020204" pitchFamily="49" charset="0"/>
              </a:rPr>
              <a:t>();</a:t>
            </a:r>
          </a:p>
          <a:p>
            <a:pPr marL="0" marR="0">
              <a:buNone/>
            </a:pPr>
            <a:r>
              <a:rPr lang="en-IN" sz="1800" dirty="0">
                <a:solidFill>
                  <a:srgbClr val="000000"/>
                </a:solidFill>
                <a:effectLst/>
                <a:latin typeface="Menlo" panose="020B0609030804020204" pitchFamily="49" charset="0"/>
              </a:rPr>
              <a:t>}</a:t>
            </a:r>
          </a:p>
          <a:p>
            <a:pPr marL="0" marR="0"/>
            <a:r>
              <a:rPr lang="en-IN" sz="1800" dirty="0">
                <a:solidFill>
                  <a:srgbClr val="000000"/>
                </a:solidFill>
                <a:effectLst/>
                <a:latin typeface="Menlo" panose="020B0609030804020204" pitchFamily="49" charset="0"/>
              </a:rPr>
              <a:t>}</a:t>
            </a:r>
          </a:p>
          <a:p>
            <a:endParaRPr lang="en-US" dirty="0"/>
          </a:p>
        </p:txBody>
      </p:sp>
      <p:sp>
        <p:nvSpPr>
          <p:cNvPr id="4" name="Slide Number Placeholder 3">
            <a:extLst>
              <a:ext uri="{FF2B5EF4-FFF2-40B4-BE49-F238E27FC236}">
                <a16:creationId xmlns:a16="http://schemas.microsoft.com/office/drawing/2014/main" id="{78100CDA-B151-2AD0-267B-E983CECE07DF}"/>
              </a:ext>
            </a:extLst>
          </p:cNvPr>
          <p:cNvSpPr>
            <a:spLocks noGrp="1"/>
          </p:cNvSpPr>
          <p:nvPr>
            <p:ph type="sldNum" sz="quarter" idx="12"/>
          </p:nvPr>
        </p:nvSpPr>
        <p:spPr/>
        <p:txBody>
          <a:bodyPr/>
          <a:lstStyle/>
          <a:p>
            <a:pPr>
              <a:defRPr/>
            </a:pPr>
            <a:fld id="{F6617354-3243-824E-909C-3BB0015B4040}" type="slidenum">
              <a:rPr lang="en-US" altLang="en-US" smtClean="0"/>
              <a:pPr>
                <a:defRPr/>
              </a:pPr>
              <a:t>93</a:t>
            </a:fld>
            <a:endParaRPr lang="en-US" altLang="en-US"/>
          </a:p>
        </p:txBody>
      </p:sp>
    </p:spTree>
    <p:extLst>
      <p:ext uri="{BB962C8B-B14F-4D97-AF65-F5344CB8AC3E}">
        <p14:creationId xmlns:p14="http://schemas.microsoft.com/office/powerpoint/2010/main" val="154218741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4C857-4715-49B8-8668-2CA37F7569A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79CB82F-874D-4CDC-BCF1-C94E0242B79D}"/>
              </a:ext>
            </a:extLst>
          </p:cNvPr>
          <p:cNvSpPr>
            <a:spLocks noGrp="1"/>
          </p:cNvSpPr>
          <p:nvPr>
            <p:ph idx="1"/>
          </p:nvPr>
        </p:nvSpPr>
        <p:spPr/>
        <p:txBody>
          <a:bodyPr/>
          <a:lstStyle/>
          <a:p>
            <a:pPr algn="l">
              <a:lnSpc>
                <a:spcPts val="2250"/>
              </a:lnSpc>
              <a:buNone/>
            </a:pPr>
            <a:r>
              <a:rPr lang="en-IN" b="1" i="0" dirty="0">
                <a:solidFill>
                  <a:srgbClr val="242424"/>
                </a:solidFill>
                <a:effectLst/>
                <a:latin typeface="sohne"/>
              </a:rPr>
              <a:t>Waiting with Timeout</a:t>
            </a:r>
          </a:p>
          <a:p>
            <a:pPr algn="l">
              <a:lnSpc>
                <a:spcPts val="2400"/>
              </a:lnSpc>
              <a:buNone/>
            </a:pPr>
            <a:r>
              <a:rPr lang="en-IN" b="0" i="0" dirty="0">
                <a:solidFill>
                  <a:srgbClr val="242424"/>
                </a:solidFill>
                <a:effectLst/>
                <a:latin typeface="source-serif-pro"/>
              </a:rPr>
              <a:t>In some scenarios, you may want to wait for a specific duration and proceed if the count has not reached zero within that time. </a:t>
            </a:r>
            <a:r>
              <a:rPr lang="en-IN" b="0" i="0" dirty="0" err="1">
                <a:solidFill>
                  <a:srgbClr val="242424"/>
                </a:solidFill>
                <a:effectLst/>
                <a:latin typeface="source-serif-pro"/>
              </a:rPr>
              <a:t>CountDownLatch</a:t>
            </a:r>
            <a:r>
              <a:rPr lang="en-IN" b="0" i="0" dirty="0">
                <a:solidFill>
                  <a:srgbClr val="242424"/>
                </a:solidFill>
                <a:effectLst/>
                <a:latin typeface="source-serif-pro"/>
              </a:rPr>
              <a:t> provides an overloaded await method that accepts a timeout parameter.</a:t>
            </a:r>
          </a:p>
          <a:p>
            <a:pPr>
              <a:buNone/>
            </a:pPr>
            <a:br>
              <a:rPr lang="en-IN" dirty="0"/>
            </a:br>
            <a:r>
              <a:rPr lang="en-IN" b="0" i="0" dirty="0" err="1">
                <a:solidFill>
                  <a:srgbClr val="242424"/>
                </a:solidFill>
                <a:effectLst/>
                <a:latin typeface="source-code-pro"/>
              </a:rPr>
              <a:t>atch.await</a:t>
            </a:r>
            <a:r>
              <a:rPr lang="en-IN" b="0" i="0" dirty="0">
                <a:solidFill>
                  <a:srgbClr val="242424"/>
                </a:solidFill>
                <a:effectLst/>
                <a:latin typeface="source-code-pro"/>
              </a:rPr>
              <a:t>(</a:t>
            </a:r>
            <a:r>
              <a:rPr lang="en-IN" b="0" i="0" dirty="0">
                <a:solidFill>
                  <a:srgbClr val="1C00CF"/>
                </a:solidFill>
                <a:effectLst/>
                <a:latin typeface="source-code-pro"/>
              </a:rPr>
              <a:t>1</a:t>
            </a:r>
            <a:r>
              <a:rPr lang="en-IN" b="0" i="0" dirty="0">
                <a:solidFill>
                  <a:srgbClr val="242424"/>
                </a:solidFill>
                <a:effectLst/>
                <a:latin typeface="source-code-pro"/>
              </a:rPr>
              <a:t>, </a:t>
            </a:r>
            <a:r>
              <a:rPr lang="en-IN" b="0" i="0" dirty="0" err="1">
                <a:solidFill>
                  <a:srgbClr val="242424"/>
                </a:solidFill>
                <a:effectLst/>
                <a:latin typeface="source-code-pro"/>
              </a:rPr>
              <a:t>TimeUnit.SECONDS</a:t>
            </a:r>
            <a:r>
              <a:rPr lang="en-IN" b="0" i="0" dirty="0">
                <a:solidFill>
                  <a:srgbClr val="242424"/>
                </a:solidFill>
                <a:effectLst/>
                <a:latin typeface="source-code-pro"/>
              </a:rPr>
              <a:t>))</a:t>
            </a:r>
            <a:br>
              <a:rPr lang="en-IN" dirty="0"/>
            </a:br>
            <a:endParaRPr lang="en-US" dirty="0"/>
          </a:p>
        </p:txBody>
      </p:sp>
      <p:sp>
        <p:nvSpPr>
          <p:cNvPr id="4" name="Slide Number Placeholder 3">
            <a:extLst>
              <a:ext uri="{FF2B5EF4-FFF2-40B4-BE49-F238E27FC236}">
                <a16:creationId xmlns:a16="http://schemas.microsoft.com/office/drawing/2014/main" id="{A355C253-E67E-4539-21B5-87E71941F539}"/>
              </a:ext>
            </a:extLst>
          </p:cNvPr>
          <p:cNvSpPr>
            <a:spLocks noGrp="1"/>
          </p:cNvSpPr>
          <p:nvPr>
            <p:ph type="sldNum" sz="quarter" idx="12"/>
          </p:nvPr>
        </p:nvSpPr>
        <p:spPr/>
        <p:txBody>
          <a:bodyPr/>
          <a:lstStyle/>
          <a:p>
            <a:pPr>
              <a:defRPr/>
            </a:pPr>
            <a:fld id="{F6617354-3243-824E-909C-3BB0015B4040}" type="slidenum">
              <a:rPr lang="en-US" altLang="en-US" smtClean="0"/>
              <a:pPr>
                <a:defRPr/>
              </a:pPr>
              <a:t>94</a:t>
            </a:fld>
            <a:endParaRPr lang="en-US" altLang="en-US"/>
          </a:p>
        </p:txBody>
      </p:sp>
    </p:spTree>
    <p:extLst>
      <p:ext uri="{BB962C8B-B14F-4D97-AF65-F5344CB8AC3E}">
        <p14:creationId xmlns:p14="http://schemas.microsoft.com/office/powerpoint/2010/main" val="76057851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52604-6861-FD0F-3B14-953541DBB27A}"/>
              </a:ext>
            </a:extLst>
          </p:cNvPr>
          <p:cNvSpPr>
            <a:spLocks noGrp="1"/>
          </p:cNvSpPr>
          <p:nvPr>
            <p:ph type="title"/>
          </p:nvPr>
        </p:nvSpPr>
        <p:spPr/>
        <p:txBody>
          <a:bodyPr/>
          <a:lstStyle/>
          <a:p>
            <a:r>
              <a:rPr lang="en-IN" dirty="0"/>
              <a:t>Concurrent collection</a:t>
            </a:r>
            <a:endParaRPr lang="en-US" dirty="0"/>
          </a:p>
        </p:txBody>
      </p:sp>
      <p:sp>
        <p:nvSpPr>
          <p:cNvPr id="3" name="Content Placeholder 2">
            <a:extLst>
              <a:ext uri="{FF2B5EF4-FFF2-40B4-BE49-F238E27FC236}">
                <a16:creationId xmlns:a16="http://schemas.microsoft.com/office/drawing/2014/main" id="{91BF3874-EC05-20DE-1571-15BA54EEEB91}"/>
              </a:ext>
            </a:extLst>
          </p:cNvPr>
          <p:cNvSpPr>
            <a:spLocks noGrp="1"/>
          </p:cNvSpPr>
          <p:nvPr>
            <p:ph idx="1"/>
          </p:nvPr>
        </p:nvSpPr>
        <p:spPr/>
        <p:txBody>
          <a:bodyPr/>
          <a:lstStyle/>
          <a:p>
            <a:pPr>
              <a:spcAft>
                <a:spcPts val="1875"/>
              </a:spcAft>
            </a:pPr>
            <a:r>
              <a:rPr lang="en-IN" sz="1800" dirty="0"/>
              <a:t>Used to ensure safe and concurrent access to data by multiple threads </a:t>
            </a:r>
          </a:p>
          <a:p>
            <a:pPr>
              <a:spcAft>
                <a:spcPts val="1875"/>
              </a:spcAft>
            </a:pPr>
            <a:r>
              <a:rPr lang="en-IN" sz="1800" b="0" i="0" dirty="0">
                <a:solidFill>
                  <a:srgbClr val="1C1D1E"/>
                </a:solidFill>
                <a:effectLst/>
              </a:rPr>
              <a:t>Vector and </a:t>
            </a:r>
            <a:r>
              <a:rPr lang="en-IN" sz="1800" b="0" i="0" dirty="0" err="1">
                <a:solidFill>
                  <a:srgbClr val="1C1D1E"/>
                </a:solidFill>
                <a:effectLst/>
              </a:rPr>
              <a:t>Hashtable</a:t>
            </a:r>
            <a:r>
              <a:rPr lang="en-IN" sz="1800" b="0" i="0" dirty="0">
                <a:solidFill>
                  <a:srgbClr val="1C1D1E"/>
                </a:solidFill>
                <a:effectLst/>
              </a:rPr>
              <a:t> are synchronized </a:t>
            </a:r>
          </a:p>
          <a:p>
            <a:pPr lvl="1">
              <a:spcAft>
                <a:spcPts val="1875"/>
              </a:spcAft>
            </a:pPr>
            <a:r>
              <a:rPr lang="en-IN" sz="1800" b="0" i="0" dirty="0">
                <a:solidFill>
                  <a:srgbClr val="1C1D1E"/>
                </a:solidFill>
                <a:effectLst/>
              </a:rPr>
              <a:t>Can use </a:t>
            </a:r>
            <a:r>
              <a:rPr lang="en-IN" sz="1800" b="0" i="0" dirty="0" err="1">
                <a:solidFill>
                  <a:srgbClr val="1C1D1E"/>
                </a:solidFill>
                <a:effectLst/>
              </a:rPr>
              <a:t>Collections.synchronizedList</a:t>
            </a:r>
            <a:r>
              <a:rPr lang="en-IN" sz="1800" b="0" i="0" dirty="0">
                <a:solidFill>
                  <a:srgbClr val="1C1D1E"/>
                </a:solidFill>
                <a:effectLst/>
              </a:rPr>
              <a:t>() </a:t>
            </a:r>
          </a:p>
          <a:p>
            <a:pPr lvl="1">
              <a:spcAft>
                <a:spcPts val="1875"/>
              </a:spcAft>
            </a:pPr>
            <a:r>
              <a:rPr lang="en-IN" sz="1800" dirty="0">
                <a:solidFill>
                  <a:srgbClr val="1C1D1E"/>
                </a:solidFill>
              </a:rPr>
              <a:t>But one thread locks the </a:t>
            </a:r>
            <a:r>
              <a:rPr lang="en-IN" sz="1800" b="0" i="0" dirty="0">
                <a:solidFill>
                  <a:srgbClr val="1C1D1E"/>
                </a:solidFill>
                <a:effectLst/>
              </a:rPr>
              <a:t>entire list </a:t>
            </a:r>
          </a:p>
          <a:p>
            <a:pPr lvl="1">
              <a:spcAft>
                <a:spcPts val="1875"/>
              </a:spcAft>
            </a:pPr>
            <a:r>
              <a:rPr lang="en-IN" sz="1800" b="0" i="0" dirty="0">
                <a:solidFill>
                  <a:srgbClr val="1C1D1E"/>
                </a:solidFill>
                <a:effectLst/>
              </a:rPr>
              <a:t>Increases the response time significantly.</a:t>
            </a:r>
          </a:p>
          <a:p>
            <a:pPr>
              <a:spcAft>
                <a:spcPts val="1875"/>
              </a:spcAft>
            </a:pPr>
            <a:r>
              <a:rPr lang="en-IN" sz="1800" b="0" i="0" dirty="0">
                <a:solidFill>
                  <a:srgbClr val="1C1D1E"/>
                </a:solidFill>
                <a:effectLst/>
              </a:rPr>
              <a:t>Part of </a:t>
            </a:r>
            <a:r>
              <a:rPr lang="en-IN" sz="1800" b="0" i="0" dirty="0" err="1">
                <a:solidFill>
                  <a:srgbClr val="1C1D1E"/>
                </a:solidFill>
                <a:effectLst/>
              </a:rPr>
              <a:t>java.util.concurrent</a:t>
            </a:r>
            <a:r>
              <a:rPr lang="en-IN" sz="1800" b="0" i="0" dirty="0">
                <a:solidFill>
                  <a:srgbClr val="1C1D1E"/>
                </a:solidFill>
                <a:effectLst/>
              </a:rPr>
              <a:t> package</a:t>
            </a:r>
            <a:endParaRPr lang="en-IN" sz="1800" dirty="0"/>
          </a:p>
          <a:p>
            <a:pPr lvl="1">
              <a:spcBef>
                <a:spcPts val="750"/>
              </a:spcBef>
              <a:spcAft>
                <a:spcPts val="750"/>
              </a:spcAft>
              <a:buFont typeface="+mj-lt"/>
              <a:buAutoNum type="arabicPeriod"/>
            </a:pPr>
            <a:r>
              <a:rPr lang="en-IN" sz="1800" b="0" i="0" dirty="0" err="1">
                <a:effectLst/>
              </a:rPr>
              <a:t>CopyOnWriteArrayList</a:t>
            </a:r>
            <a:endParaRPr lang="en-IN" sz="1800" b="0" i="0" dirty="0">
              <a:effectLst/>
            </a:endParaRPr>
          </a:p>
          <a:p>
            <a:pPr lvl="1">
              <a:spcBef>
                <a:spcPts val="750"/>
              </a:spcBef>
              <a:spcAft>
                <a:spcPts val="750"/>
              </a:spcAft>
              <a:buFont typeface="+mj-lt"/>
              <a:buAutoNum type="arabicPeriod"/>
            </a:pPr>
            <a:r>
              <a:rPr lang="en-IN" sz="1800" b="0" i="0" dirty="0" err="1">
                <a:effectLst/>
              </a:rPr>
              <a:t>CopyOnWriteArraySet</a:t>
            </a:r>
            <a:endParaRPr lang="en-IN" sz="1800" b="0" i="0" dirty="0">
              <a:effectLst/>
            </a:endParaRPr>
          </a:p>
          <a:p>
            <a:pPr lvl="1">
              <a:spcBef>
                <a:spcPts val="750"/>
              </a:spcBef>
              <a:spcAft>
                <a:spcPts val="750"/>
              </a:spcAft>
              <a:buFont typeface="+mj-lt"/>
              <a:buAutoNum type="arabicPeriod"/>
            </a:pPr>
            <a:r>
              <a:rPr lang="en-IN" sz="1800" b="0" i="0" dirty="0" err="1">
                <a:effectLst/>
              </a:rPr>
              <a:t>ConcurrentHashmap</a:t>
            </a:r>
            <a:endParaRPr lang="en-IN" sz="1800" b="0" i="0" dirty="0">
              <a:effectLst/>
            </a:endParaRPr>
          </a:p>
          <a:p>
            <a:pPr marL="0" indent="0" algn="l" fontAlgn="base">
              <a:buNone/>
            </a:pPr>
            <a:br>
              <a:rPr lang="en-IN" b="0" i="0" dirty="0">
                <a:solidFill>
                  <a:srgbClr val="1C1D1E"/>
                </a:solidFill>
                <a:effectLst/>
                <a:latin typeface="Roboto-Regular"/>
              </a:rPr>
            </a:br>
            <a:endParaRPr lang="en-IN" b="0" i="0" dirty="0">
              <a:solidFill>
                <a:srgbClr val="1C1D1E"/>
              </a:solidFill>
              <a:effectLst/>
              <a:latin typeface="Roboto-Regular"/>
            </a:endParaRPr>
          </a:p>
          <a:p>
            <a:endParaRPr lang="en-US" dirty="0"/>
          </a:p>
        </p:txBody>
      </p:sp>
      <p:sp>
        <p:nvSpPr>
          <p:cNvPr id="4" name="Slide Number Placeholder 3">
            <a:extLst>
              <a:ext uri="{FF2B5EF4-FFF2-40B4-BE49-F238E27FC236}">
                <a16:creationId xmlns:a16="http://schemas.microsoft.com/office/drawing/2014/main" id="{DF3B027B-CFCC-65AE-BC3E-ECDCBD19F4BE}"/>
              </a:ext>
            </a:extLst>
          </p:cNvPr>
          <p:cNvSpPr>
            <a:spLocks noGrp="1"/>
          </p:cNvSpPr>
          <p:nvPr>
            <p:ph type="sldNum" sz="quarter" idx="12"/>
          </p:nvPr>
        </p:nvSpPr>
        <p:spPr/>
        <p:txBody>
          <a:bodyPr/>
          <a:lstStyle/>
          <a:p>
            <a:pPr>
              <a:defRPr/>
            </a:pPr>
            <a:fld id="{F6617354-3243-824E-909C-3BB0015B4040}" type="slidenum">
              <a:rPr lang="en-US" altLang="en-US" smtClean="0"/>
              <a:pPr>
                <a:defRPr/>
              </a:pPr>
              <a:t>95</a:t>
            </a:fld>
            <a:endParaRPr lang="en-US" altLang="en-US"/>
          </a:p>
        </p:txBody>
      </p:sp>
    </p:spTree>
    <p:extLst>
      <p:ext uri="{BB962C8B-B14F-4D97-AF65-F5344CB8AC3E}">
        <p14:creationId xmlns:p14="http://schemas.microsoft.com/office/powerpoint/2010/main" val="156197875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1153C-AA49-7A62-8157-B40ADD08391E}"/>
              </a:ext>
            </a:extLst>
          </p:cNvPr>
          <p:cNvSpPr>
            <a:spLocks noGrp="1"/>
          </p:cNvSpPr>
          <p:nvPr>
            <p:ph type="title"/>
          </p:nvPr>
        </p:nvSpPr>
        <p:spPr/>
        <p:txBody>
          <a:bodyPr/>
          <a:lstStyle/>
          <a:p>
            <a:br>
              <a:rPr lang="en-IN" b="1" i="0" dirty="0">
                <a:solidFill>
                  <a:srgbClr val="1C1D1E"/>
                </a:solidFill>
                <a:effectLst/>
                <a:latin typeface="Roboto-Bold"/>
              </a:rPr>
            </a:br>
            <a:r>
              <a:rPr lang="en-IN" b="1" i="0" dirty="0" err="1">
                <a:solidFill>
                  <a:srgbClr val="1C1D1E"/>
                </a:solidFill>
                <a:effectLst/>
                <a:latin typeface="Roboto-Bold"/>
              </a:rPr>
              <a:t>CopyOnWriteArrayList</a:t>
            </a:r>
            <a:br>
              <a:rPr lang="en-IN" b="1" i="0" dirty="0">
                <a:solidFill>
                  <a:srgbClr val="1C1D1E"/>
                </a:solidFill>
                <a:effectLst/>
                <a:latin typeface="Roboto-Bold"/>
              </a:rPr>
            </a:br>
            <a:endParaRPr lang="en-US" dirty="0"/>
          </a:p>
        </p:txBody>
      </p:sp>
      <p:sp>
        <p:nvSpPr>
          <p:cNvPr id="3" name="Content Placeholder 2">
            <a:extLst>
              <a:ext uri="{FF2B5EF4-FFF2-40B4-BE49-F238E27FC236}">
                <a16:creationId xmlns:a16="http://schemas.microsoft.com/office/drawing/2014/main" id="{13FE2EA2-DF60-66D6-031C-DC710331E6F7}"/>
              </a:ext>
            </a:extLst>
          </p:cNvPr>
          <p:cNvSpPr>
            <a:spLocks noGrp="1"/>
          </p:cNvSpPr>
          <p:nvPr>
            <p:ph idx="1"/>
          </p:nvPr>
        </p:nvSpPr>
        <p:spPr/>
        <p:txBody>
          <a:bodyPr/>
          <a:lstStyle/>
          <a:p>
            <a:pPr>
              <a:spcAft>
                <a:spcPts val="1875"/>
              </a:spcAft>
            </a:pPr>
            <a:r>
              <a:rPr lang="en-IN" sz="2000" b="0" i="0" dirty="0">
                <a:solidFill>
                  <a:srgbClr val="1C1D1E"/>
                </a:solidFill>
                <a:effectLst/>
              </a:rPr>
              <a:t>Thread safe version of ArrayList.</a:t>
            </a:r>
          </a:p>
          <a:p>
            <a:pPr>
              <a:spcAft>
                <a:spcPts val="1875"/>
              </a:spcAft>
            </a:pPr>
            <a:r>
              <a:rPr lang="en-IN" sz="2000" b="0" i="0" dirty="0">
                <a:solidFill>
                  <a:srgbClr val="1C1D1E"/>
                </a:solidFill>
                <a:effectLst/>
              </a:rPr>
              <a:t>JVM creates a new copy by Cloning</a:t>
            </a:r>
            <a:r>
              <a:rPr lang="en-IN" sz="2000" dirty="0">
                <a:solidFill>
                  <a:srgbClr val="1C1D1E"/>
                </a:solidFill>
              </a:rPr>
              <a:t> and then does add and update .</a:t>
            </a:r>
          </a:p>
          <a:p>
            <a:pPr>
              <a:spcBef>
                <a:spcPts val="750"/>
              </a:spcBef>
              <a:spcAft>
                <a:spcPts val="750"/>
              </a:spcAft>
            </a:pPr>
            <a:r>
              <a:rPr lang="en-IN" sz="2000" b="0" i="0" dirty="0">
                <a:solidFill>
                  <a:srgbClr val="1C1D1E"/>
                </a:solidFill>
                <a:effectLst/>
              </a:rPr>
              <a:t>Multiple threads can read the data but only one thread can write data at a particular time.</a:t>
            </a:r>
          </a:p>
          <a:p>
            <a:pPr>
              <a:spcBef>
                <a:spcPts val="750"/>
              </a:spcBef>
              <a:spcAft>
                <a:spcPts val="750"/>
              </a:spcAft>
            </a:pPr>
            <a:r>
              <a:rPr lang="en-IN" sz="2000" b="0" i="0" dirty="0">
                <a:solidFill>
                  <a:srgbClr val="1C1D1E"/>
                </a:solidFill>
                <a:effectLst/>
              </a:rPr>
              <a:t>Duplicate elements can be added</a:t>
            </a:r>
          </a:p>
          <a:p>
            <a:pPr>
              <a:spcBef>
                <a:spcPts val="750"/>
              </a:spcBef>
              <a:spcAft>
                <a:spcPts val="750"/>
              </a:spcAft>
            </a:pPr>
            <a:r>
              <a:rPr lang="en-IN" sz="2000" b="0" i="0" dirty="0">
                <a:solidFill>
                  <a:srgbClr val="1C1D1E"/>
                </a:solidFill>
                <a:effectLst/>
              </a:rPr>
              <a:t>Best choice in multithreading, with more read operations.</a:t>
            </a:r>
          </a:p>
          <a:p>
            <a:pPr>
              <a:buNone/>
            </a:pPr>
            <a:br>
              <a:rPr lang="en-IN" dirty="0"/>
            </a:br>
            <a:endParaRPr lang="en-US" dirty="0"/>
          </a:p>
        </p:txBody>
      </p:sp>
      <p:sp>
        <p:nvSpPr>
          <p:cNvPr id="4" name="Slide Number Placeholder 3">
            <a:extLst>
              <a:ext uri="{FF2B5EF4-FFF2-40B4-BE49-F238E27FC236}">
                <a16:creationId xmlns:a16="http://schemas.microsoft.com/office/drawing/2014/main" id="{4BF8E807-5F78-EDB8-51C6-E7AE0C2D3663}"/>
              </a:ext>
            </a:extLst>
          </p:cNvPr>
          <p:cNvSpPr>
            <a:spLocks noGrp="1"/>
          </p:cNvSpPr>
          <p:nvPr>
            <p:ph type="sldNum" sz="quarter" idx="12"/>
          </p:nvPr>
        </p:nvSpPr>
        <p:spPr/>
        <p:txBody>
          <a:bodyPr/>
          <a:lstStyle/>
          <a:p>
            <a:pPr>
              <a:defRPr/>
            </a:pPr>
            <a:fld id="{F6617354-3243-824E-909C-3BB0015B4040}" type="slidenum">
              <a:rPr lang="en-US" altLang="en-US" smtClean="0"/>
              <a:pPr>
                <a:defRPr/>
              </a:pPr>
              <a:t>96</a:t>
            </a:fld>
            <a:endParaRPr lang="en-US" altLang="en-US"/>
          </a:p>
        </p:txBody>
      </p:sp>
    </p:spTree>
    <p:extLst>
      <p:ext uri="{BB962C8B-B14F-4D97-AF65-F5344CB8AC3E}">
        <p14:creationId xmlns:p14="http://schemas.microsoft.com/office/powerpoint/2010/main" val="42210585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E8AE1-BF6C-E8C0-33BD-18C603ED69A2}"/>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322820EC-F5CD-B9E5-60A6-027DFF11BA68}"/>
              </a:ext>
            </a:extLst>
          </p:cNvPr>
          <p:cNvSpPr>
            <a:spLocks noGrp="1"/>
          </p:cNvSpPr>
          <p:nvPr>
            <p:ph idx="1"/>
          </p:nvPr>
        </p:nvSpPr>
        <p:spPr>
          <a:xfrm>
            <a:off x="457200" y="914400"/>
            <a:ext cx="8229600" cy="5211763"/>
          </a:xfrm>
        </p:spPr>
        <p:txBody>
          <a:bodyPr/>
          <a:lstStyle/>
          <a:p>
            <a:pPr marL="800100" lvl="2">
              <a:buNone/>
            </a:pPr>
            <a:r>
              <a:rPr lang="en-IN" sz="1800" dirty="0">
                <a:solidFill>
                  <a:srgbClr val="000000"/>
                </a:solidFill>
                <a:effectLst/>
              </a:rPr>
              <a:t>List&lt;String&gt; </a:t>
            </a:r>
            <a:r>
              <a:rPr lang="en-IN" sz="1800" b="1" dirty="0">
                <a:solidFill>
                  <a:srgbClr val="0070C0"/>
                </a:solidFill>
                <a:effectLst/>
              </a:rPr>
              <a:t>list</a:t>
            </a:r>
            <a:r>
              <a:rPr lang="en-IN" sz="1800" dirty="0">
                <a:solidFill>
                  <a:srgbClr val="000000"/>
                </a:solidFill>
                <a:effectLst/>
              </a:rPr>
              <a:t> = </a:t>
            </a:r>
            <a:r>
              <a:rPr lang="en-IN" sz="1800" dirty="0" err="1">
                <a:solidFill>
                  <a:srgbClr val="000000"/>
                </a:solidFill>
                <a:effectLst/>
              </a:rPr>
              <a:t>Arrays.</a:t>
            </a:r>
            <a:r>
              <a:rPr lang="en-IN" sz="1800" i="1" dirty="0" err="1">
                <a:solidFill>
                  <a:srgbClr val="000000"/>
                </a:solidFill>
                <a:effectLst/>
              </a:rPr>
              <a:t>asList</a:t>
            </a:r>
            <a:r>
              <a:rPr lang="en-IN" sz="1800" dirty="0">
                <a:solidFill>
                  <a:srgbClr val="000000"/>
                </a:solidFill>
                <a:effectLst/>
              </a:rPr>
              <a:t>(</a:t>
            </a:r>
            <a:r>
              <a:rPr lang="en-IN" sz="1800" dirty="0">
                <a:effectLst/>
              </a:rPr>
              <a:t>"Ramesh", "Harish", "Rajesh"</a:t>
            </a:r>
            <a:r>
              <a:rPr lang="en-IN" sz="1800" dirty="0">
                <a:solidFill>
                  <a:srgbClr val="000000"/>
                </a:solidFill>
                <a:effectLst/>
              </a:rPr>
              <a:t>); </a:t>
            </a:r>
          </a:p>
          <a:p>
            <a:pPr marL="800100" lvl="2">
              <a:buNone/>
            </a:pPr>
            <a:endParaRPr lang="en-IN" sz="1800" dirty="0">
              <a:solidFill>
                <a:srgbClr val="000000"/>
              </a:solidFill>
              <a:effectLst/>
            </a:endParaRPr>
          </a:p>
          <a:p>
            <a:pPr marL="800100" lvl="2">
              <a:buNone/>
            </a:pPr>
            <a:r>
              <a:rPr lang="en-IN" sz="1800" dirty="0" err="1">
                <a:solidFill>
                  <a:srgbClr val="000000"/>
                </a:solidFill>
                <a:effectLst/>
              </a:rPr>
              <a:t>CopyOnWriteArrayList</a:t>
            </a:r>
            <a:r>
              <a:rPr lang="en-IN" sz="1800" dirty="0">
                <a:solidFill>
                  <a:srgbClr val="000000"/>
                </a:solidFill>
                <a:effectLst/>
              </a:rPr>
              <a:t>&lt;String&gt; </a:t>
            </a:r>
            <a:r>
              <a:rPr lang="en-IN" sz="1800" dirty="0" err="1">
                <a:solidFill>
                  <a:srgbClr val="6A3E3E"/>
                </a:solidFill>
                <a:effectLst/>
              </a:rPr>
              <a:t>cowArrayList</a:t>
            </a:r>
            <a:r>
              <a:rPr lang="en-IN" sz="1800" dirty="0">
                <a:solidFill>
                  <a:srgbClr val="000000"/>
                </a:solidFill>
                <a:effectLst/>
              </a:rPr>
              <a:t> = </a:t>
            </a:r>
            <a:r>
              <a:rPr lang="en-IN" sz="1800" b="1" dirty="0">
                <a:solidFill>
                  <a:srgbClr val="7F0055"/>
                </a:solidFill>
                <a:effectLst/>
              </a:rPr>
              <a:t>new</a:t>
            </a:r>
            <a:r>
              <a:rPr lang="en-IN" sz="1800" dirty="0">
                <a:solidFill>
                  <a:srgbClr val="000000"/>
                </a:solidFill>
                <a:effectLst/>
              </a:rPr>
              <a:t> </a:t>
            </a:r>
            <a:r>
              <a:rPr lang="en-IN" sz="1800" dirty="0" err="1">
                <a:solidFill>
                  <a:srgbClr val="000000"/>
                </a:solidFill>
                <a:effectLst/>
              </a:rPr>
              <a:t>CopyOnWriteArrayList</a:t>
            </a:r>
            <a:r>
              <a:rPr lang="en-IN" sz="1800" dirty="0">
                <a:solidFill>
                  <a:srgbClr val="000000"/>
                </a:solidFill>
                <a:effectLst/>
              </a:rPr>
              <a:t>&lt;String&gt;(</a:t>
            </a:r>
            <a:r>
              <a:rPr lang="en-IN" sz="1800" b="1" dirty="0">
                <a:solidFill>
                  <a:srgbClr val="7030A0"/>
                </a:solidFill>
                <a:effectLst/>
              </a:rPr>
              <a:t>list</a:t>
            </a:r>
            <a:r>
              <a:rPr lang="en-IN" sz="1800" dirty="0">
                <a:solidFill>
                  <a:srgbClr val="000000"/>
                </a:solidFill>
                <a:effectLst/>
              </a:rPr>
              <a:t>); </a:t>
            </a:r>
          </a:p>
          <a:p>
            <a:pPr marL="800100" lvl="2">
              <a:buNone/>
            </a:pPr>
            <a:endParaRPr lang="en-IN" sz="1800" dirty="0">
              <a:solidFill>
                <a:srgbClr val="000000"/>
              </a:solidFill>
              <a:effectLst/>
            </a:endParaRPr>
          </a:p>
          <a:p>
            <a:pPr marL="800100" lvl="2">
              <a:buNone/>
            </a:pPr>
            <a:r>
              <a:rPr lang="en-IN" sz="1800" dirty="0">
                <a:solidFill>
                  <a:srgbClr val="000000"/>
                </a:solidFill>
                <a:effectLst/>
              </a:rPr>
              <a:t>Iterator&lt;String&gt; </a:t>
            </a:r>
            <a:r>
              <a:rPr lang="en-IN" sz="1800" dirty="0">
                <a:solidFill>
                  <a:srgbClr val="6A3E3E"/>
                </a:solidFill>
                <a:effectLst/>
              </a:rPr>
              <a:t>iterator1</a:t>
            </a:r>
            <a:r>
              <a:rPr lang="en-IN" sz="1800" dirty="0">
                <a:solidFill>
                  <a:srgbClr val="000000"/>
                </a:solidFill>
                <a:effectLst/>
              </a:rPr>
              <a:t> = </a:t>
            </a:r>
            <a:r>
              <a:rPr lang="en-IN" sz="1800" dirty="0" err="1">
                <a:solidFill>
                  <a:srgbClr val="6A3E3E"/>
                </a:solidFill>
                <a:effectLst/>
              </a:rPr>
              <a:t>cowArrayList</a:t>
            </a:r>
            <a:r>
              <a:rPr lang="en-IN" sz="1800" dirty="0" err="1">
                <a:solidFill>
                  <a:srgbClr val="000000"/>
                </a:solidFill>
                <a:effectLst/>
              </a:rPr>
              <a:t>.iterator</a:t>
            </a:r>
            <a:r>
              <a:rPr lang="en-IN" sz="1800" dirty="0">
                <a:solidFill>
                  <a:srgbClr val="000000"/>
                </a:solidFill>
                <a:effectLst/>
              </a:rPr>
              <a:t>(); </a:t>
            </a:r>
          </a:p>
          <a:p>
            <a:pPr marL="800100" lvl="2">
              <a:buNone/>
            </a:pPr>
            <a:endParaRPr lang="en-IN" sz="1800" dirty="0">
              <a:solidFill>
                <a:srgbClr val="000000"/>
              </a:solidFill>
              <a:effectLst/>
            </a:endParaRPr>
          </a:p>
          <a:p>
            <a:pPr marL="800100" lvl="2">
              <a:buNone/>
            </a:pPr>
            <a:r>
              <a:rPr lang="en-IN" sz="1800" b="1" dirty="0">
                <a:solidFill>
                  <a:srgbClr val="7F0055"/>
                </a:solidFill>
                <a:effectLst/>
              </a:rPr>
              <a:t>while</a:t>
            </a:r>
            <a:r>
              <a:rPr lang="en-IN" sz="1800" dirty="0">
                <a:solidFill>
                  <a:srgbClr val="000000"/>
                </a:solidFill>
                <a:effectLst/>
              </a:rPr>
              <a:t>(</a:t>
            </a:r>
            <a:r>
              <a:rPr lang="en-IN" sz="1800" dirty="0">
                <a:solidFill>
                  <a:srgbClr val="6A3E3E"/>
                </a:solidFill>
                <a:effectLst/>
              </a:rPr>
              <a:t>iterator1</a:t>
            </a:r>
            <a:r>
              <a:rPr lang="en-IN" sz="1800" dirty="0">
                <a:solidFill>
                  <a:srgbClr val="000000"/>
                </a:solidFill>
                <a:effectLst/>
              </a:rPr>
              <a:t>.hasNext()) { </a:t>
            </a:r>
          </a:p>
          <a:p>
            <a:pPr marL="1257300" lvl="3">
              <a:buNone/>
            </a:pPr>
            <a:r>
              <a:rPr lang="en-IN" sz="1800" dirty="0">
                <a:solidFill>
                  <a:srgbClr val="000000"/>
                </a:solidFill>
                <a:effectLst/>
              </a:rPr>
              <a:t>String </a:t>
            </a:r>
            <a:r>
              <a:rPr lang="en-IN" sz="1800" dirty="0">
                <a:solidFill>
                  <a:srgbClr val="6A3E3E"/>
                </a:solidFill>
                <a:effectLst/>
              </a:rPr>
              <a:t>name</a:t>
            </a:r>
            <a:r>
              <a:rPr lang="en-IN" sz="1800" dirty="0">
                <a:solidFill>
                  <a:srgbClr val="000000"/>
                </a:solidFill>
                <a:effectLst/>
              </a:rPr>
              <a:t> =</a:t>
            </a:r>
            <a:r>
              <a:rPr lang="en-IN" sz="1800" dirty="0">
                <a:solidFill>
                  <a:srgbClr val="6A3E3E"/>
                </a:solidFill>
                <a:effectLst/>
              </a:rPr>
              <a:t>iterator1</a:t>
            </a:r>
            <a:r>
              <a:rPr lang="en-IN" sz="1800" dirty="0">
                <a:solidFill>
                  <a:srgbClr val="000000"/>
                </a:solidFill>
                <a:effectLst/>
              </a:rPr>
              <a:t>.next(); </a:t>
            </a:r>
          </a:p>
          <a:p>
            <a:pPr marL="1257300" lvl="3">
              <a:buNone/>
            </a:pPr>
            <a:r>
              <a:rPr lang="en-IN" b="1" dirty="0">
                <a:effectLst/>
              </a:rPr>
              <a:t>if</a:t>
            </a:r>
            <a:r>
              <a:rPr lang="en-IN" dirty="0">
                <a:effectLst/>
              </a:rPr>
              <a:t>(</a:t>
            </a:r>
            <a:r>
              <a:rPr lang="en-IN" dirty="0" err="1">
                <a:effectLst/>
              </a:rPr>
              <a:t>name.equals</a:t>
            </a:r>
            <a:r>
              <a:rPr lang="en-IN" dirty="0">
                <a:effectLst/>
              </a:rPr>
              <a:t>("Harish")) {</a:t>
            </a:r>
          </a:p>
          <a:p>
            <a:pPr marL="1257300" lvl="3">
              <a:buNone/>
            </a:pPr>
            <a:r>
              <a:rPr lang="en-IN" dirty="0">
                <a:solidFill>
                  <a:srgbClr val="00B050"/>
                </a:solidFill>
                <a:effectLst/>
              </a:rPr>
              <a:t>    </a:t>
            </a:r>
            <a:r>
              <a:rPr lang="en-IN" dirty="0" err="1">
                <a:solidFill>
                  <a:srgbClr val="00B050"/>
                </a:solidFill>
                <a:effectLst/>
              </a:rPr>
              <a:t>cowArrayList.add</a:t>
            </a:r>
            <a:r>
              <a:rPr lang="en-IN" dirty="0">
                <a:solidFill>
                  <a:srgbClr val="00B050"/>
                </a:solidFill>
                <a:effectLst/>
              </a:rPr>
              <a:t>("Vikram"); </a:t>
            </a:r>
          </a:p>
          <a:p>
            <a:pPr marL="1257300" lvl="3">
              <a:buNone/>
            </a:pPr>
            <a:r>
              <a:rPr lang="en-IN" dirty="0">
                <a:effectLst/>
              </a:rPr>
              <a:t>}</a:t>
            </a:r>
            <a:endParaRPr lang="en-IN" sz="1800" dirty="0">
              <a:solidFill>
                <a:srgbClr val="000000"/>
              </a:solidFill>
              <a:effectLst/>
            </a:endParaRPr>
          </a:p>
          <a:p>
            <a:pPr marL="800100" lvl="2">
              <a:buNone/>
            </a:pPr>
            <a:r>
              <a:rPr lang="en-IN" sz="1800" dirty="0">
                <a:solidFill>
                  <a:srgbClr val="000000"/>
                </a:solidFill>
              </a:rPr>
              <a:t>}</a:t>
            </a:r>
            <a:br>
              <a:rPr lang="en-IN" sz="1800" dirty="0">
                <a:solidFill>
                  <a:srgbClr val="000000"/>
                </a:solidFill>
                <a:effectLst/>
              </a:rPr>
            </a:br>
            <a:r>
              <a:rPr lang="en-IN" sz="1800" dirty="0">
                <a:solidFill>
                  <a:srgbClr val="000000"/>
                </a:solidFill>
                <a:effectLst/>
              </a:rPr>
              <a:t>}</a:t>
            </a:r>
          </a:p>
        </p:txBody>
      </p:sp>
      <p:sp>
        <p:nvSpPr>
          <p:cNvPr id="4" name="Slide Number Placeholder 3">
            <a:extLst>
              <a:ext uri="{FF2B5EF4-FFF2-40B4-BE49-F238E27FC236}">
                <a16:creationId xmlns:a16="http://schemas.microsoft.com/office/drawing/2014/main" id="{A3E08AA4-6BF6-A9C6-0CB4-DCF20CDF006D}"/>
              </a:ext>
            </a:extLst>
          </p:cNvPr>
          <p:cNvSpPr>
            <a:spLocks noGrp="1"/>
          </p:cNvSpPr>
          <p:nvPr>
            <p:ph type="sldNum" sz="quarter" idx="12"/>
          </p:nvPr>
        </p:nvSpPr>
        <p:spPr/>
        <p:txBody>
          <a:bodyPr/>
          <a:lstStyle/>
          <a:p>
            <a:pPr>
              <a:defRPr/>
            </a:pPr>
            <a:fld id="{F6617354-3243-824E-909C-3BB0015B4040}" type="slidenum">
              <a:rPr lang="en-US" altLang="en-US" smtClean="0"/>
              <a:pPr>
                <a:defRPr/>
              </a:pPr>
              <a:t>97</a:t>
            </a:fld>
            <a:endParaRPr lang="en-US" altLang="en-US"/>
          </a:p>
        </p:txBody>
      </p:sp>
    </p:spTree>
    <p:extLst>
      <p:ext uri="{BB962C8B-B14F-4D97-AF65-F5344CB8AC3E}">
        <p14:creationId xmlns:p14="http://schemas.microsoft.com/office/powerpoint/2010/main" val="71917501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41F95-47C3-B529-92DA-1304328C5213}"/>
              </a:ext>
            </a:extLst>
          </p:cNvPr>
          <p:cNvSpPr>
            <a:spLocks noGrp="1"/>
          </p:cNvSpPr>
          <p:nvPr>
            <p:ph type="title"/>
          </p:nvPr>
        </p:nvSpPr>
        <p:spPr/>
        <p:txBody>
          <a:bodyPr/>
          <a:lstStyle/>
          <a:p>
            <a:r>
              <a:rPr lang="en-US" dirty="0"/>
              <a:t>Working of </a:t>
            </a:r>
            <a:r>
              <a:rPr lang="en-IN" b="1" i="0" dirty="0" err="1">
                <a:solidFill>
                  <a:srgbClr val="1C1D1E"/>
                </a:solidFill>
                <a:effectLst/>
                <a:latin typeface="Roboto-Bold"/>
              </a:rPr>
              <a:t>CopyOnWriteArrayList</a:t>
            </a:r>
            <a:endParaRPr lang="en-US" dirty="0"/>
          </a:p>
        </p:txBody>
      </p:sp>
      <p:sp>
        <p:nvSpPr>
          <p:cNvPr id="3" name="Content Placeholder 2">
            <a:extLst>
              <a:ext uri="{FF2B5EF4-FFF2-40B4-BE49-F238E27FC236}">
                <a16:creationId xmlns:a16="http://schemas.microsoft.com/office/drawing/2014/main" id="{9CB897C3-C694-9F1C-0EEC-535FFA6F361C}"/>
              </a:ext>
            </a:extLst>
          </p:cNvPr>
          <p:cNvSpPr>
            <a:spLocks noGrp="1"/>
          </p:cNvSpPr>
          <p:nvPr>
            <p:ph idx="1"/>
          </p:nvPr>
        </p:nvSpPr>
        <p:spPr/>
        <p:txBody>
          <a:bodyPr/>
          <a:lstStyle/>
          <a:p>
            <a:pPr>
              <a:lnSpc>
                <a:spcPct val="150000"/>
              </a:lnSpc>
            </a:pPr>
            <a:r>
              <a:rPr lang="en-IN" sz="1800" b="0" i="0" dirty="0">
                <a:solidFill>
                  <a:srgbClr val="1C1D1E"/>
                </a:solidFill>
                <a:effectLst/>
              </a:rPr>
              <a:t>Every write operation (add, set, remove, etc) in a new copy of the list. </a:t>
            </a:r>
          </a:p>
          <a:p>
            <a:pPr>
              <a:lnSpc>
                <a:spcPct val="150000"/>
              </a:lnSpc>
            </a:pPr>
            <a:r>
              <a:rPr lang="en-IN" sz="1800" b="0" i="0" dirty="0">
                <a:solidFill>
                  <a:srgbClr val="1C1D1E"/>
                </a:solidFill>
                <a:effectLst/>
              </a:rPr>
              <a:t>JVM creates a new copy of the list and modifications are done in that. </a:t>
            </a:r>
          </a:p>
          <a:p>
            <a:pPr>
              <a:lnSpc>
                <a:spcPct val="150000"/>
              </a:lnSpc>
            </a:pPr>
            <a:r>
              <a:rPr lang="en-IN" sz="1800" b="0" i="0" dirty="0">
                <a:solidFill>
                  <a:srgbClr val="1C1D1E"/>
                </a:solidFill>
                <a:effectLst/>
              </a:rPr>
              <a:t>Using this technique, thread-safety is achieved without a need for synchronization.</a:t>
            </a:r>
          </a:p>
          <a:p>
            <a:pPr>
              <a:lnSpc>
                <a:spcPct val="150000"/>
              </a:lnSpc>
              <a:spcAft>
                <a:spcPts val="1875"/>
              </a:spcAft>
            </a:pPr>
            <a:r>
              <a:rPr lang="en-IN" sz="1800" b="0" i="1" dirty="0">
                <a:solidFill>
                  <a:srgbClr val="1C1D1E"/>
                </a:solidFill>
                <a:effectLst/>
              </a:rPr>
              <a:t>Any number of reader threads can access </a:t>
            </a:r>
            <a:r>
              <a:rPr lang="en-IN" sz="1800" b="0" i="1" dirty="0" err="1">
                <a:solidFill>
                  <a:srgbClr val="1C1D1E"/>
                </a:solidFill>
                <a:effectLst/>
              </a:rPr>
              <a:t>CopyOnWriteArrayList</a:t>
            </a:r>
            <a:r>
              <a:rPr lang="en-IN" sz="1800" b="0" i="1" dirty="0">
                <a:solidFill>
                  <a:srgbClr val="1C1D1E"/>
                </a:solidFill>
                <a:effectLst/>
              </a:rPr>
              <a:t> simultaneously. </a:t>
            </a:r>
          </a:p>
          <a:p>
            <a:pPr>
              <a:lnSpc>
                <a:spcPct val="150000"/>
              </a:lnSpc>
              <a:spcAft>
                <a:spcPts val="1875"/>
              </a:spcAft>
            </a:pPr>
            <a:r>
              <a:rPr lang="en-IN" sz="1800" b="0" i="1" dirty="0">
                <a:solidFill>
                  <a:srgbClr val="1C1D1E"/>
                </a:solidFill>
                <a:effectLst/>
              </a:rPr>
              <a:t>And reader and writer threads do not block each other.</a:t>
            </a:r>
          </a:p>
          <a:p>
            <a:pPr>
              <a:lnSpc>
                <a:spcPct val="150000"/>
              </a:lnSpc>
              <a:spcAft>
                <a:spcPts val="1875"/>
              </a:spcAft>
            </a:pPr>
            <a:r>
              <a:rPr lang="en-IN" sz="1800" b="0" i="0" dirty="0">
                <a:solidFill>
                  <a:srgbClr val="1C1D1E"/>
                </a:solidFill>
                <a:effectLst/>
                <a:latin typeface="Roboto-Regular"/>
              </a:rPr>
              <a:t>Best Choice When read operations are more and write operations are less.</a:t>
            </a:r>
          </a:p>
          <a:p>
            <a:pPr marL="0" indent="0">
              <a:lnSpc>
                <a:spcPct val="150000"/>
              </a:lnSpc>
              <a:spcAft>
                <a:spcPts val="1875"/>
              </a:spcAft>
              <a:buNone/>
            </a:pPr>
            <a:endParaRPr lang="en-IN" sz="1800" b="0" i="0" dirty="0">
              <a:solidFill>
                <a:srgbClr val="1C1D1E"/>
              </a:solidFill>
              <a:effectLst/>
            </a:endParaRPr>
          </a:p>
          <a:p>
            <a:pPr>
              <a:buNone/>
            </a:pPr>
            <a:br>
              <a:rPr lang="en-IN" dirty="0"/>
            </a:br>
            <a:endParaRPr lang="en-US" dirty="0"/>
          </a:p>
        </p:txBody>
      </p:sp>
      <p:sp>
        <p:nvSpPr>
          <p:cNvPr id="4" name="Slide Number Placeholder 3">
            <a:extLst>
              <a:ext uri="{FF2B5EF4-FFF2-40B4-BE49-F238E27FC236}">
                <a16:creationId xmlns:a16="http://schemas.microsoft.com/office/drawing/2014/main" id="{43FBE9A8-C915-2688-3CB7-C7E4AF43EEC1}"/>
              </a:ext>
            </a:extLst>
          </p:cNvPr>
          <p:cNvSpPr>
            <a:spLocks noGrp="1"/>
          </p:cNvSpPr>
          <p:nvPr>
            <p:ph type="sldNum" sz="quarter" idx="12"/>
          </p:nvPr>
        </p:nvSpPr>
        <p:spPr/>
        <p:txBody>
          <a:bodyPr/>
          <a:lstStyle/>
          <a:p>
            <a:pPr>
              <a:defRPr/>
            </a:pPr>
            <a:fld id="{F6617354-3243-824E-909C-3BB0015B4040}" type="slidenum">
              <a:rPr lang="en-US" altLang="en-US" smtClean="0"/>
              <a:pPr>
                <a:defRPr/>
              </a:pPr>
              <a:t>98</a:t>
            </a:fld>
            <a:endParaRPr lang="en-US" altLang="en-US"/>
          </a:p>
        </p:txBody>
      </p:sp>
    </p:spTree>
    <p:extLst>
      <p:ext uri="{BB962C8B-B14F-4D97-AF65-F5344CB8AC3E}">
        <p14:creationId xmlns:p14="http://schemas.microsoft.com/office/powerpoint/2010/main" val="6496561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98313-E443-3402-74C1-054192024BFB}"/>
              </a:ext>
            </a:extLst>
          </p:cNvPr>
          <p:cNvSpPr>
            <a:spLocks noGrp="1"/>
          </p:cNvSpPr>
          <p:nvPr>
            <p:ph type="title"/>
          </p:nvPr>
        </p:nvSpPr>
        <p:spPr/>
        <p:txBody>
          <a:bodyPr/>
          <a:lstStyle/>
          <a:p>
            <a:r>
              <a:rPr lang="en-IN" b="0" i="0" dirty="0" err="1">
                <a:solidFill>
                  <a:srgbClr val="242424"/>
                </a:solidFill>
                <a:effectLst/>
                <a:latin typeface="source-serif-pro"/>
              </a:rPr>
              <a:t>CopyOnWriteArrayList</a:t>
            </a:r>
            <a:endParaRPr lang="en-US" dirty="0"/>
          </a:p>
        </p:txBody>
      </p:sp>
      <p:sp>
        <p:nvSpPr>
          <p:cNvPr id="3" name="Content Placeholder 2">
            <a:extLst>
              <a:ext uri="{FF2B5EF4-FFF2-40B4-BE49-F238E27FC236}">
                <a16:creationId xmlns:a16="http://schemas.microsoft.com/office/drawing/2014/main" id="{62139553-50A3-1F1D-8780-887844C8F8D2}"/>
              </a:ext>
            </a:extLst>
          </p:cNvPr>
          <p:cNvSpPr>
            <a:spLocks noGrp="1"/>
          </p:cNvSpPr>
          <p:nvPr>
            <p:ph idx="1"/>
          </p:nvPr>
        </p:nvSpPr>
        <p:spPr/>
        <p:txBody>
          <a:bodyPr/>
          <a:lstStyle/>
          <a:p>
            <a:pPr>
              <a:lnSpc>
                <a:spcPct val="150000"/>
              </a:lnSpc>
            </a:pPr>
            <a:r>
              <a:rPr lang="en-IN" sz="1800" b="0" i="0" dirty="0">
                <a:solidFill>
                  <a:srgbClr val="242424"/>
                </a:solidFill>
                <a:effectLst/>
              </a:rPr>
              <a:t>Best suited where the list is frequently read but infrequently modified. </a:t>
            </a:r>
          </a:p>
          <a:p>
            <a:pPr>
              <a:lnSpc>
                <a:spcPct val="150000"/>
              </a:lnSpc>
            </a:pPr>
            <a:r>
              <a:rPr lang="en-IN" sz="1800" b="0" i="0" dirty="0">
                <a:solidFill>
                  <a:srgbClr val="242424"/>
                </a:solidFill>
                <a:effectLst/>
              </a:rPr>
              <a:t>Because reads do not require locking</a:t>
            </a:r>
          </a:p>
          <a:p>
            <a:pPr>
              <a:lnSpc>
                <a:spcPct val="150000"/>
              </a:lnSpc>
            </a:pPr>
            <a:r>
              <a:rPr lang="en-IN" sz="1800" b="0" i="0" dirty="0">
                <a:solidFill>
                  <a:srgbClr val="242424"/>
                </a:solidFill>
                <a:effectLst/>
              </a:rPr>
              <a:t>Best in scenarios where the list is accessed by multiple threads for reading far more often than for writing.</a:t>
            </a:r>
          </a:p>
          <a:p>
            <a:pPr algn="l">
              <a:lnSpc>
                <a:spcPct val="150000"/>
              </a:lnSpc>
            </a:pPr>
            <a:r>
              <a:rPr lang="en-IN" sz="1800" b="0" i="0" dirty="0">
                <a:solidFill>
                  <a:srgbClr val="242424"/>
                </a:solidFill>
                <a:effectLst/>
              </a:rPr>
              <a:t>For Frequence modifications to the list, the overhead of copying the list for every write operation can degrade performance. </a:t>
            </a:r>
          </a:p>
          <a:p>
            <a:pPr lvl="1">
              <a:lnSpc>
                <a:spcPct val="150000"/>
              </a:lnSpc>
            </a:pPr>
            <a:r>
              <a:rPr lang="en-IN" sz="1800" b="0" i="0" dirty="0" err="1">
                <a:solidFill>
                  <a:srgbClr val="242424"/>
                </a:solidFill>
                <a:effectLst/>
              </a:rPr>
              <a:t>Collections.synchronizedList</a:t>
            </a:r>
            <a:r>
              <a:rPr lang="en-IN" sz="1800" b="0" i="0" dirty="0">
                <a:solidFill>
                  <a:srgbClr val="242424"/>
                </a:solidFill>
                <a:effectLst/>
              </a:rPr>
              <a:t>() or other concurrent collections can be used </a:t>
            </a:r>
          </a:p>
          <a:p>
            <a:endParaRPr lang="en-US" dirty="0"/>
          </a:p>
        </p:txBody>
      </p:sp>
      <p:sp>
        <p:nvSpPr>
          <p:cNvPr id="4" name="Slide Number Placeholder 3">
            <a:extLst>
              <a:ext uri="{FF2B5EF4-FFF2-40B4-BE49-F238E27FC236}">
                <a16:creationId xmlns:a16="http://schemas.microsoft.com/office/drawing/2014/main" id="{76A1617D-DA3A-7A92-29C2-6B6DC24A8990}"/>
              </a:ext>
            </a:extLst>
          </p:cNvPr>
          <p:cNvSpPr>
            <a:spLocks noGrp="1"/>
          </p:cNvSpPr>
          <p:nvPr>
            <p:ph type="sldNum" sz="quarter" idx="12"/>
          </p:nvPr>
        </p:nvSpPr>
        <p:spPr/>
        <p:txBody>
          <a:bodyPr/>
          <a:lstStyle/>
          <a:p>
            <a:pPr>
              <a:defRPr/>
            </a:pPr>
            <a:fld id="{F6617354-3243-824E-909C-3BB0015B4040}" type="slidenum">
              <a:rPr lang="en-US" altLang="en-US" smtClean="0"/>
              <a:pPr>
                <a:defRPr/>
              </a:pPr>
              <a:t>99</a:t>
            </a:fld>
            <a:endParaRPr lang="en-US" altLang="en-US"/>
          </a:p>
        </p:txBody>
      </p:sp>
    </p:spTree>
    <p:extLst>
      <p:ext uri="{BB962C8B-B14F-4D97-AF65-F5344CB8AC3E}">
        <p14:creationId xmlns:p14="http://schemas.microsoft.com/office/powerpoint/2010/main" val="37928605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es">
  <a:themeElements>
    <a:clrScheme name="vees 14">
      <a:dk1>
        <a:srgbClr val="000000"/>
      </a:dk1>
      <a:lt1>
        <a:srgbClr val="FF99CC"/>
      </a:lt1>
      <a:dk2>
        <a:srgbClr val="1C1C1C"/>
      </a:dk2>
      <a:lt2>
        <a:srgbClr val="4D4D4D"/>
      </a:lt2>
      <a:accent1>
        <a:srgbClr val="FF0000"/>
      </a:accent1>
      <a:accent2>
        <a:srgbClr val="FF99CC"/>
      </a:accent2>
      <a:accent3>
        <a:srgbClr val="FFCAE2"/>
      </a:accent3>
      <a:accent4>
        <a:srgbClr val="000000"/>
      </a:accent4>
      <a:accent5>
        <a:srgbClr val="FFAAAA"/>
      </a:accent5>
      <a:accent6>
        <a:srgbClr val="E78AB9"/>
      </a:accent6>
      <a:hlink>
        <a:srgbClr val="9933FF"/>
      </a:hlink>
      <a:folHlink>
        <a:srgbClr val="44C63A"/>
      </a:folHlink>
    </a:clrScheme>
    <a:fontScheme name="vees">
      <a:majorFont>
        <a:latin typeface="Arial"/>
        <a:ea typeface=""/>
        <a:cs typeface=""/>
      </a:majorFont>
      <a:minorFont>
        <a:latin typeface="Arial"/>
        <a:ea typeface=""/>
        <a:cs typeface=""/>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itchFamily="34" charset="0"/>
          </a:defRPr>
        </a:defPPr>
      </a:lstStyle>
    </a:lnDef>
  </a:objectDefaults>
  <a:extraClrSchemeLst>
    <a:extraClrScheme>
      <a:clrScheme name="vees 1">
        <a:dk1>
          <a:srgbClr val="C0C0C0"/>
        </a:dk1>
        <a:lt1>
          <a:srgbClr val="FFFFFF"/>
        </a:lt1>
        <a:dk2>
          <a:srgbClr val="000099"/>
        </a:dk2>
        <a:lt2>
          <a:srgbClr val="CCECFF"/>
        </a:lt2>
        <a:accent1>
          <a:srgbClr val="FF3399"/>
        </a:accent1>
        <a:accent2>
          <a:srgbClr val="99CCFF"/>
        </a:accent2>
        <a:accent3>
          <a:srgbClr val="AAAACA"/>
        </a:accent3>
        <a:accent4>
          <a:srgbClr val="DADADA"/>
        </a:accent4>
        <a:accent5>
          <a:srgbClr val="FFADCA"/>
        </a:accent5>
        <a:accent6>
          <a:srgbClr val="8AB9E7"/>
        </a:accent6>
        <a:hlink>
          <a:srgbClr val="FF5050"/>
        </a:hlink>
        <a:folHlink>
          <a:srgbClr val="FFFF99"/>
        </a:folHlink>
      </a:clrScheme>
      <a:clrMap bg1="dk2" tx1="lt1" bg2="dk1" tx2="lt2" accent1="accent1" accent2="accent2" accent3="accent3" accent4="accent4" accent5="accent5" accent6="accent6" hlink="hlink" folHlink="folHlink"/>
    </a:extraClrScheme>
    <a:extraClrScheme>
      <a:clrScheme name="vees 2">
        <a:dk1>
          <a:srgbClr val="000000"/>
        </a:dk1>
        <a:lt1>
          <a:srgbClr val="99CCFF"/>
        </a:lt1>
        <a:dk2>
          <a:srgbClr val="1C1C1C"/>
        </a:dk2>
        <a:lt2>
          <a:srgbClr val="4D4D4D"/>
        </a:lt2>
        <a:accent1>
          <a:srgbClr val="CC0066"/>
        </a:accent1>
        <a:accent2>
          <a:srgbClr val="3366FF"/>
        </a:accent2>
        <a:accent3>
          <a:srgbClr val="CAE2FF"/>
        </a:accent3>
        <a:accent4>
          <a:srgbClr val="000000"/>
        </a:accent4>
        <a:accent5>
          <a:srgbClr val="E2AAB8"/>
        </a:accent5>
        <a:accent6>
          <a:srgbClr val="2D5CE7"/>
        </a:accent6>
        <a:hlink>
          <a:srgbClr val="FF0000"/>
        </a:hlink>
        <a:folHlink>
          <a:srgbClr val="FFFF00"/>
        </a:folHlink>
      </a:clrScheme>
      <a:clrMap bg1="lt1" tx1="dk1" bg2="lt2" tx2="dk2" accent1="accent1" accent2="accent2" accent3="accent3" accent4="accent4" accent5="accent5" accent6="accent6" hlink="hlink" folHlink="folHlink"/>
    </a:extraClrScheme>
    <a:extraClrScheme>
      <a:clrScheme name="vees 3">
        <a:dk1>
          <a:srgbClr val="C0C0C0"/>
        </a:dk1>
        <a:lt1>
          <a:srgbClr val="FFFFFF"/>
        </a:lt1>
        <a:dk2>
          <a:srgbClr val="800000"/>
        </a:dk2>
        <a:lt2>
          <a:srgbClr val="FFCC99"/>
        </a:lt2>
        <a:accent1>
          <a:srgbClr val="FF9900"/>
        </a:accent1>
        <a:accent2>
          <a:srgbClr val="CC0000"/>
        </a:accent2>
        <a:accent3>
          <a:srgbClr val="C0AAAA"/>
        </a:accent3>
        <a:accent4>
          <a:srgbClr val="DADADA"/>
        </a:accent4>
        <a:accent5>
          <a:srgbClr val="FFCAAA"/>
        </a:accent5>
        <a:accent6>
          <a:srgbClr val="B90000"/>
        </a:accent6>
        <a:hlink>
          <a:srgbClr val="FF33CC"/>
        </a:hlink>
        <a:folHlink>
          <a:srgbClr val="FFCC00"/>
        </a:folHlink>
      </a:clrScheme>
      <a:clrMap bg1="dk2" tx1="lt1" bg2="dk1" tx2="lt2" accent1="accent1" accent2="accent2" accent3="accent3" accent4="accent4" accent5="accent5" accent6="accent6" hlink="hlink" folHlink="folHlink"/>
    </a:extraClrScheme>
    <a:extraClrScheme>
      <a:clrScheme name="vees 4">
        <a:dk1>
          <a:srgbClr val="000000"/>
        </a:dk1>
        <a:lt1>
          <a:srgbClr val="FF9966"/>
        </a:lt1>
        <a:dk2>
          <a:srgbClr val="1C1C1C"/>
        </a:dk2>
        <a:lt2>
          <a:srgbClr val="4D4D4D"/>
        </a:lt2>
        <a:accent1>
          <a:srgbClr val="FF0000"/>
        </a:accent1>
        <a:accent2>
          <a:srgbClr val="FF6699"/>
        </a:accent2>
        <a:accent3>
          <a:srgbClr val="FFCAB8"/>
        </a:accent3>
        <a:accent4>
          <a:srgbClr val="000000"/>
        </a:accent4>
        <a:accent5>
          <a:srgbClr val="FFAAAA"/>
        </a:accent5>
        <a:accent6>
          <a:srgbClr val="E75C8A"/>
        </a:accent6>
        <a:hlink>
          <a:srgbClr val="CC00CC"/>
        </a:hlink>
        <a:folHlink>
          <a:srgbClr val="FFCC00"/>
        </a:folHlink>
      </a:clrScheme>
      <a:clrMap bg1="lt1" tx1="dk1" bg2="lt2" tx2="dk2" accent1="accent1" accent2="accent2" accent3="accent3" accent4="accent4" accent5="accent5" accent6="accent6" hlink="hlink" folHlink="folHlink"/>
    </a:extraClrScheme>
    <a:extraClrScheme>
      <a:clrScheme name="vees 5">
        <a:dk1>
          <a:srgbClr val="C0C0C0"/>
        </a:dk1>
        <a:lt1>
          <a:srgbClr val="FFFFFF"/>
        </a:lt1>
        <a:dk2>
          <a:srgbClr val="008000"/>
        </a:dk2>
        <a:lt2>
          <a:srgbClr val="CCECFF"/>
        </a:lt2>
        <a:accent1>
          <a:srgbClr val="0066FF"/>
        </a:accent1>
        <a:accent2>
          <a:srgbClr val="00FF00"/>
        </a:accent2>
        <a:accent3>
          <a:srgbClr val="AAC0AA"/>
        </a:accent3>
        <a:accent4>
          <a:srgbClr val="DADADA"/>
        </a:accent4>
        <a:accent5>
          <a:srgbClr val="AAB8FF"/>
        </a:accent5>
        <a:accent6>
          <a:srgbClr val="00E700"/>
        </a:accent6>
        <a:hlink>
          <a:srgbClr val="A29E00"/>
        </a:hlink>
        <a:folHlink>
          <a:srgbClr val="EA8B00"/>
        </a:folHlink>
      </a:clrScheme>
      <a:clrMap bg1="dk2" tx1="lt1" bg2="dk1" tx2="lt2" accent1="accent1" accent2="accent2" accent3="accent3" accent4="accent4" accent5="accent5" accent6="accent6" hlink="hlink" folHlink="folHlink"/>
    </a:extraClrScheme>
    <a:extraClrScheme>
      <a:clrScheme name="vees 6">
        <a:dk1>
          <a:srgbClr val="000000"/>
        </a:dk1>
        <a:lt1>
          <a:srgbClr val="97E183"/>
        </a:lt1>
        <a:dk2>
          <a:srgbClr val="1C1C1C"/>
        </a:dk2>
        <a:lt2>
          <a:srgbClr val="4D4D4D"/>
        </a:lt2>
        <a:accent1>
          <a:srgbClr val="0066FF"/>
        </a:accent1>
        <a:accent2>
          <a:srgbClr val="99FF99"/>
        </a:accent2>
        <a:accent3>
          <a:srgbClr val="C9EEC1"/>
        </a:accent3>
        <a:accent4>
          <a:srgbClr val="000000"/>
        </a:accent4>
        <a:accent5>
          <a:srgbClr val="AAB8FF"/>
        </a:accent5>
        <a:accent6>
          <a:srgbClr val="8AE78A"/>
        </a:accent6>
        <a:hlink>
          <a:srgbClr val="CC9900"/>
        </a:hlink>
        <a:folHlink>
          <a:srgbClr val="FFCC66"/>
        </a:folHlink>
      </a:clrScheme>
      <a:clrMap bg1="lt1" tx1="dk1" bg2="lt2" tx2="dk2" accent1="accent1" accent2="accent2" accent3="accent3" accent4="accent4" accent5="accent5" accent6="accent6" hlink="hlink" folHlink="folHlink"/>
    </a:extraClrScheme>
    <a:extraClrScheme>
      <a:clrScheme name="vees 7">
        <a:dk1>
          <a:srgbClr val="C0C0C0"/>
        </a:dk1>
        <a:lt1>
          <a:srgbClr val="FFFFFF"/>
        </a:lt1>
        <a:dk2>
          <a:srgbClr val="008080"/>
        </a:dk2>
        <a:lt2>
          <a:srgbClr val="CCECFF"/>
        </a:lt2>
        <a:accent1>
          <a:srgbClr val="29A329"/>
        </a:accent1>
        <a:accent2>
          <a:srgbClr val="00FFFF"/>
        </a:accent2>
        <a:accent3>
          <a:srgbClr val="AAC0C0"/>
        </a:accent3>
        <a:accent4>
          <a:srgbClr val="DADADA"/>
        </a:accent4>
        <a:accent5>
          <a:srgbClr val="ACCEAC"/>
        </a:accent5>
        <a:accent6>
          <a:srgbClr val="00E7E7"/>
        </a:accent6>
        <a:hlink>
          <a:srgbClr val="3B6AFF"/>
        </a:hlink>
        <a:folHlink>
          <a:srgbClr val="FF9900"/>
        </a:folHlink>
      </a:clrScheme>
      <a:clrMap bg1="dk2" tx1="lt1" bg2="dk1" tx2="lt2" accent1="accent1" accent2="accent2" accent3="accent3" accent4="accent4" accent5="accent5" accent6="accent6" hlink="hlink" folHlink="folHlink"/>
    </a:extraClrScheme>
    <a:extraClrScheme>
      <a:clrScheme name="vees 8">
        <a:dk1>
          <a:srgbClr val="000000"/>
        </a:dk1>
        <a:lt1>
          <a:srgbClr val="64F0BE"/>
        </a:lt1>
        <a:dk2>
          <a:srgbClr val="1C1C1C"/>
        </a:dk2>
        <a:lt2>
          <a:srgbClr val="4D4D4D"/>
        </a:lt2>
        <a:accent1>
          <a:srgbClr val="008000"/>
        </a:accent1>
        <a:accent2>
          <a:srgbClr val="00FFFF"/>
        </a:accent2>
        <a:accent3>
          <a:srgbClr val="B8F6DB"/>
        </a:accent3>
        <a:accent4>
          <a:srgbClr val="000000"/>
        </a:accent4>
        <a:accent5>
          <a:srgbClr val="AAC0AA"/>
        </a:accent5>
        <a:accent6>
          <a:srgbClr val="00E7E7"/>
        </a:accent6>
        <a:hlink>
          <a:srgbClr val="3366FF"/>
        </a:hlink>
        <a:folHlink>
          <a:srgbClr val="FFCC66"/>
        </a:folHlink>
      </a:clrScheme>
      <a:clrMap bg1="lt1" tx1="dk1" bg2="lt2" tx2="dk2" accent1="accent1" accent2="accent2" accent3="accent3" accent4="accent4" accent5="accent5" accent6="accent6" hlink="hlink" folHlink="folHlink"/>
    </a:extraClrScheme>
    <a:extraClrScheme>
      <a:clrScheme name="vees 9">
        <a:dk1>
          <a:srgbClr val="C0C0C0"/>
        </a:dk1>
        <a:lt1>
          <a:srgbClr val="FFFFFF"/>
        </a:lt1>
        <a:dk2>
          <a:srgbClr val="CC9900"/>
        </a:dk2>
        <a:lt2>
          <a:srgbClr val="FFFFCC"/>
        </a:lt2>
        <a:accent1>
          <a:srgbClr val="FF3300"/>
        </a:accent1>
        <a:accent2>
          <a:srgbClr val="FFCC66"/>
        </a:accent2>
        <a:accent3>
          <a:srgbClr val="E2CAAA"/>
        </a:accent3>
        <a:accent4>
          <a:srgbClr val="DADADA"/>
        </a:accent4>
        <a:accent5>
          <a:srgbClr val="FFADAA"/>
        </a:accent5>
        <a:accent6>
          <a:srgbClr val="E7B95C"/>
        </a:accent6>
        <a:hlink>
          <a:srgbClr val="008080"/>
        </a:hlink>
        <a:folHlink>
          <a:srgbClr val="3399FF"/>
        </a:folHlink>
      </a:clrScheme>
      <a:clrMap bg1="dk2" tx1="lt1" bg2="dk1" tx2="lt2" accent1="accent1" accent2="accent2" accent3="accent3" accent4="accent4" accent5="accent5" accent6="accent6" hlink="hlink" folHlink="folHlink"/>
    </a:extraClrScheme>
    <a:extraClrScheme>
      <a:clrScheme name="vees 10">
        <a:dk1>
          <a:srgbClr val="000000"/>
        </a:dk1>
        <a:lt1>
          <a:srgbClr val="EFF274"/>
        </a:lt1>
        <a:dk2>
          <a:srgbClr val="1C1C1C"/>
        </a:dk2>
        <a:lt2>
          <a:srgbClr val="4D4D4D"/>
        </a:lt2>
        <a:accent1>
          <a:srgbClr val="9966FF"/>
        </a:accent1>
        <a:accent2>
          <a:srgbClr val="FFFFCC"/>
        </a:accent2>
        <a:accent3>
          <a:srgbClr val="F6F7BC"/>
        </a:accent3>
        <a:accent4>
          <a:srgbClr val="000000"/>
        </a:accent4>
        <a:accent5>
          <a:srgbClr val="CAB8FF"/>
        </a:accent5>
        <a:accent6>
          <a:srgbClr val="E7E7B9"/>
        </a:accent6>
        <a:hlink>
          <a:srgbClr val="6666FF"/>
        </a:hlink>
        <a:folHlink>
          <a:srgbClr val="99CCFF"/>
        </a:folHlink>
      </a:clrScheme>
      <a:clrMap bg1="lt1" tx1="dk1" bg2="lt2" tx2="dk2" accent1="accent1" accent2="accent2" accent3="accent3" accent4="accent4" accent5="accent5" accent6="accent6" hlink="hlink" folHlink="folHlink"/>
    </a:extraClrScheme>
    <a:extraClrScheme>
      <a:clrScheme name="vees 11">
        <a:dk1>
          <a:srgbClr val="C0C0C0"/>
        </a:dk1>
        <a:lt1>
          <a:srgbClr val="FFFFFF"/>
        </a:lt1>
        <a:dk2>
          <a:srgbClr val="6600CC"/>
        </a:dk2>
        <a:lt2>
          <a:srgbClr val="CCCCFF"/>
        </a:lt2>
        <a:accent1>
          <a:srgbClr val="D60093"/>
        </a:accent1>
        <a:accent2>
          <a:srgbClr val="9999FF"/>
        </a:accent2>
        <a:accent3>
          <a:srgbClr val="B8AAE2"/>
        </a:accent3>
        <a:accent4>
          <a:srgbClr val="DADADA"/>
        </a:accent4>
        <a:accent5>
          <a:srgbClr val="E8AAC8"/>
        </a:accent5>
        <a:accent6>
          <a:srgbClr val="8A8AE7"/>
        </a:accent6>
        <a:hlink>
          <a:srgbClr val="008000"/>
        </a:hlink>
        <a:folHlink>
          <a:srgbClr val="FF9966"/>
        </a:folHlink>
      </a:clrScheme>
      <a:clrMap bg1="dk2" tx1="lt1" bg2="dk1" tx2="lt2" accent1="accent1" accent2="accent2" accent3="accent3" accent4="accent4" accent5="accent5" accent6="accent6" hlink="hlink" folHlink="folHlink"/>
    </a:extraClrScheme>
    <a:extraClrScheme>
      <a:clrScheme name="vees 12">
        <a:dk1>
          <a:srgbClr val="000000"/>
        </a:dk1>
        <a:lt1>
          <a:srgbClr val="CC99FF"/>
        </a:lt1>
        <a:dk2>
          <a:srgbClr val="1C1C1C"/>
        </a:dk2>
        <a:lt2>
          <a:srgbClr val="4D4D4D"/>
        </a:lt2>
        <a:accent1>
          <a:srgbClr val="0066FF"/>
        </a:accent1>
        <a:accent2>
          <a:srgbClr val="CCCCFF"/>
        </a:accent2>
        <a:accent3>
          <a:srgbClr val="E2CAFF"/>
        </a:accent3>
        <a:accent4>
          <a:srgbClr val="000000"/>
        </a:accent4>
        <a:accent5>
          <a:srgbClr val="AAB8FF"/>
        </a:accent5>
        <a:accent6>
          <a:srgbClr val="B9B9E7"/>
        </a:accent6>
        <a:hlink>
          <a:srgbClr val="FF0066"/>
        </a:hlink>
        <a:folHlink>
          <a:srgbClr val="66CCFF"/>
        </a:folHlink>
      </a:clrScheme>
      <a:clrMap bg1="lt1" tx1="dk1" bg2="lt2" tx2="dk2" accent1="accent1" accent2="accent2" accent3="accent3" accent4="accent4" accent5="accent5" accent6="accent6" hlink="hlink" folHlink="folHlink"/>
    </a:extraClrScheme>
    <a:extraClrScheme>
      <a:clrScheme name="vees 13">
        <a:dk1>
          <a:srgbClr val="C0C0C0"/>
        </a:dk1>
        <a:lt1>
          <a:srgbClr val="FFFFFF"/>
        </a:lt1>
        <a:dk2>
          <a:srgbClr val="CC0066"/>
        </a:dk2>
        <a:lt2>
          <a:srgbClr val="FFCCCC"/>
        </a:lt2>
        <a:accent1>
          <a:srgbClr val="993366"/>
        </a:accent1>
        <a:accent2>
          <a:srgbClr val="FF9999"/>
        </a:accent2>
        <a:accent3>
          <a:srgbClr val="E2AAB8"/>
        </a:accent3>
        <a:accent4>
          <a:srgbClr val="DADADA"/>
        </a:accent4>
        <a:accent5>
          <a:srgbClr val="CAADB8"/>
        </a:accent5>
        <a:accent6>
          <a:srgbClr val="E78A8A"/>
        </a:accent6>
        <a:hlink>
          <a:srgbClr val="009999"/>
        </a:hlink>
        <a:folHlink>
          <a:srgbClr val="FF9933"/>
        </a:folHlink>
      </a:clrScheme>
      <a:clrMap bg1="dk2" tx1="lt1" bg2="dk1" tx2="lt2" accent1="accent1" accent2="accent2" accent3="accent3" accent4="accent4" accent5="accent5" accent6="accent6" hlink="hlink" folHlink="folHlink"/>
    </a:extraClrScheme>
    <a:extraClrScheme>
      <a:clrScheme name="vees 14">
        <a:dk1>
          <a:srgbClr val="000000"/>
        </a:dk1>
        <a:lt1>
          <a:srgbClr val="FF99CC"/>
        </a:lt1>
        <a:dk2>
          <a:srgbClr val="1C1C1C"/>
        </a:dk2>
        <a:lt2>
          <a:srgbClr val="4D4D4D"/>
        </a:lt2>
        <a:accent1>
          <a:srgbClr val="FF0000"/>
        </a:accent1>
        <a:accent2>
          <a:srgbClr val="FF99CC"/>
        </a:accent2>
        <a:accent3>
          <a:srgbClr val="FFCAE2"/>
        </a:accent3>
        <a:accent4>
          <a:srgbClr val="000000"/>
        </a:accent4>
        <a:accent5>
          <a:srgbClr val="FFAAAA"/>
        </a:accent5>
        <a:accent6>
          <a:srgbClr val="E78AB9"/>
        </a:accent6>
        <a:hlink>
          <a:srgbClr val="9933FF"/>
        </a:hlink>
        <a:folHlink>
          <a:srgbClr val="44C63A"/>
        </a:folHlink>
      </a:clrScheme>
      <a:clrMap bg1="lt1" tx1="dk1" bg2="lt2" tx2="dk2" accent1="accent1" accent2="accent2" accent3="accent3" accent4="accent4" accent5="accent5" accent6="accent6" hlink="hlink" folHlink="folHlink"/>
    </a:extraClrScheme>
    <a:extraClrScheme>
      <a:clrScheme name="vees 15">
        <a:dk1>
          <a:srgbClr val="C0C0C0"/>
        </a:dk1>
        <a:lt1>
          <a:srgbClr val="FFFFFF"/>
        </a:lt1>
        <a:dk2>
          <a:srgbClr val="000000"/>
        </a:dk2>
        <a:lt2>
          <a:srgbClr val="DDDDDD"/>
        </a:lt2>
        <a:accent1>
          <a:srgbClr val="4D4D4D"/>
        </a:accent1>
        <a:accent2>
          <a:srgbClr val="C0C0C0"/>
        </a:accent2>
        <a:accent3>
          <a:srgbClr val="AAAAAA"/>
        </a:accent3>
        <a:accent4>
          <a:srgbClr val="DADADA"/>
        </a:accent4>
        <a:accent5>
          <a:srgbClr val="B2B2B2"/>
        </a:accent5>
        <a:accent6>
          <a:srgbClr val="AEAEAE"/>
        </a:accent6>
        <a:hlink>
          <a:srgbClr val="777777"/>
        </a:hlink>
        <a:folHlink>
          <a:srgbClr val="FFFFFF"/>
        </a:folHlink>
      </a:clrScheme>
      <a:clrMap bg1="dk2" tx1="lt1" bg2="dk1" tx2="lt2" accent1="accent1" accent2="accent2" accent3="accent3" accent4="accent4" accent5="accent5" accent6="accent6" hlink="hlink" folHlink="folHlink"/>
    </a:extraClrScheme>
    <a:extraClrScheme>
      <a:clrScheme name="vees 16">
        <a:dk1>
          <a:srgbClr val="000000"/>
        </a:dk1>
        <a:lt1>
          <a:srgbClr val="FFFFFF"/>
        </a:lt1>
        <a:dk2>
          <a:srgbClr val="1C1C1C"/>
        </a:dk2>
        <a:lt2>
          <a:srgbClr val="4D4D4D"/>
        </a:lt2>
        <a:accent1>
          <a:srgbClr val="4D4D4D"/>
        </a:accent1>
        <a:accent2>
          <a:srgbClr val="DDDDDD"/>
        </a:accent2>
        <a:accent3>
          <a:srgbClr val="FFFFFF"/>
        </a:accent3>
        <a:accent4>
          <a:srgbClr val="000000"/>
        </a:accent4>
        <a:accent5>
          <a:srgbClr val="B2B2B2"/>
        </a:accent5>
        <a:accent6>
          <a:srgbClr val="C8C8C8"/>
        </a:accent6>
        <a:hlink>
          <a:srgbClr val="808080"/>
        </a:hlink>
        <a:folHlink>
          <a:srgbClr val="F8F8F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040</Template>
  <TotalTime>38046</TotalTime>
  <Words>8081</Words>
  <Application>Microsoft Macintosh PowerPoint</Application>
  <PresentationFormat>On-screen Show (4:3)</PresentationFormat>
  <Paragraphs>1079</Paragraphs>
  <Slides>103</Slides>
  <Notes>19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103</vt:i4>
      </vt:variant>
    </vt:vector>
  </HeadingPairs>
  <TitlesOfParts>
    <vt:vector size="114" baseType="lpstr">
      <vt:lpstr>Arial</vt:lpstr>
      <vt:lpstr>Consolas</vt:lpstr>
      <vt:lpstr>Courier New</vt:lpstr>
      <vt:lpstr>Menlo</vt:lpstr>
      <vt:lpstr>Roboto-Bold</vt:lpstr>
      <vt:lpstr>Roboto-Regular</vt:lpstr>
      <vt:lpstr>sohne</vt:lpstr>
      <vt:lpstr>source-code-pro</vt:lpstr>
      <vt:lpstr>source-serif-pro</vt:lpstr>
      <vt:lpstr>Times New Roman</vt:lpstr>
      <vt:lpstr>vees</vt:lpstr>
      <vt:lpstr>Multi Threads</vt:lpstr>
      <vt:lpstr>Why threads</vt:lpstr>
      <vt:lpstr>Multi-threading in Java Platform</vt:lpstr>
      <vt:lpstr>The Main Thread</vt:lpstr>
      <vt:lpstr>Making a Thread</vt:lpstr>
      <vt:lpstr>Making a Thread</vt:lpstr>
      <vt:lpstr>Example</vt:lpstr>
      <vt:lpstr>Implementing java.lang.Runnable </vt:lpstr>
      <vt:lpstr>Starting a Thread</vt:lpstr>
      <vt:lpstr> Starting Multiple Thread</vt:lpstr>
      <vt:lpstr> The Thread Scheduler </vt:lpstr>
      <vt:lpstr>Thread States</vt:lpstr>
      <vt:lpstr>Thread States</vt:lpstr>
      <vt:lpstr>Thread States</vt:lpstr>
      <vt:lpstr>Leave the running state</vt:lpstr>
      <vt:lpstr>The sleep() method</vt:lpstr>
      <vt:lpstr>The Join() Method</vt:lpstr>
      <vt:lpstr>Joining Thread</vt:lpstr>
      <vt:lpstr>Joining Thread</vt:lpstr>
      <vt:lpstr>Joining Thread</vt:lpstr>
      <vt:lpstr>Synchronizing Code</vt:lpstr>
      <vt:lpstr>Synchronizing Code</vt:lpstr>
      <vt:lpstr>Synchronizing Code</vt:lpstr>
      <vt:lpstr>Thread Synchronization</vt:lpstr>
      <vt:lpstr>Thread Synchronization</vt:lpstr>
      <vt:lpstr>Thread Synchronization</vt:lpstr>
      <vt:lpstr>Race Condition</vt:lpstr>
      <vt:lpstr>Dead Lock</vt:lpstr>
      <vt:lpstr>Dead Lock</vt:lpstr>
      <vt:lpstr>Thead Dead Lock</vt:lpstr>
      <vt:lpstr>DeadLock</vt:lpstr>
      <vt:lpstr>Fixed Version</vt:lpstr>
      <vt:lpstr>Thread Interaction</vt:lpstr>
      <vt:lpstr>notifyAll()</vt:lpstr>
      <vt:lpstr>Notify -Example</vt:lpstr>
      <vt:lpstr>Notify -Example</vt:lpstr>
      <vt:lpstr>Notify -Example</vt:lpstr>
      <vt:lpstr>Notify and notifyAll()</vt:lpstr>
      <vt:lpstr>Difference between Blocked-Waiting</vt:lpstr>
      <vt:lpstr>Difference between Sleep and Wait</vt:lpstr>
      <vt:lpstr>Executor Framework</vt:lpstr>
      <vt:lpstr>Executor Framework</vt:lpstr>
      <vt:lpstr>Executor Framework</vt:lpstr>
      <vt:lpstr> Executor Service </vt:lpstr>
      <vt:lpstr>Executor Service </vt:lpstr>
      <vt:lpstr>Thread Pool</vt:lpstr>
      <vt:lpstr>Executors</vt:lpstr>
      <vt:lpstr>Working of Executors</vt:lpstr>
      <vt:lpstr> Types of Executors –Single Thread Executor </vt:lpstr>
      <vt:lpstr>Single Threaded Executor</vt:lpstr>
      <vt:lpstr>Task </vt:lpstr>
      <vt:lpstr>Runnable</vt:lpstr>
      <vt:lpstr>Submit to Executor</vt:lpstr>
      <vt:lpstr>Runnable Task</vt:lpstr>
      <vt:lpstr>Single Thread Executor</vt:lpstr>
      <vt:lpstr> Executors.newFixedThreadPool </vt:lpstr>
      <vt:lpstr>Fixed Thread Pool</vt:lpstr>
      <vt:lpstr>Submit to Executor</vt:lpstr>
      <vt:lpstr>Size of the Fixed Thread Pool</vt:lpstr>
      <vt:lpstr>SingleThreadExecutor  vs  FixedThreadPool</vt:lpstr>
      <vt:lpstr>Difference between execute and submit</vt:lpstr>
      <vt:lpstr>callable</vt:lpstr>
      <vt:lpstr> Callable </vt:lpstr>
      <vt:lpstr>Callable With Executor</vt:lpstr>
      <vt:lpstr>Future</vt:lpstr>
      <vt:lpstr>Future.get()</vt:lpstr>
      <vt:lpstr> Cancelling a Future </vt:lpstr>
      <vt:lpstr>Callable Example</vt:lpstr>
      <vt:lpstr>Callable Example</vt:lpstr>
      <vt:lpstr>Callable Example</vt:lpstr>
      <vt:lpstr>Callable Example</vt:lpstr>
      <vt:lpstr>Cancelling  the Future</vt:lpstr>
      <vt:lpstr>Cancelling  the Future</vt:lpstr>
      <vt:lpstr>Cancelling  the Future</vt:lpstr>
      <vt:lpstr>ReentrantLock </vt:lpstr>
      <vt:lpstr>Working of lock()</vt:lpstr>
      <vt:lpstr>PowerPoint Presentation</vt:lpstr>
      <vt:lpstr> Features of ReentrantLock </vt:lpstr>
      <vt:lpstr>Features of Lock</vt:lpstr>
      <vt:lpstr>PowerPoint Presentation</vt:lpstr>
      <vt:lpstr>Features of Lock</vt:lpstr>
      <vt:lpstr>PowerPoint Presentation</vt:lpstr>
      <vt:lpstr>Use Cases </vt:lpstr>
      <vt:lpstr>PowerPoint Presentation</vt:lpstr>
      <vt:lpstr>PowerPoint Presentation</vt:lpstr>
      <vt:lpstr>PowerPoint Presentation</vt:lpstr>
      <vt:lpstr>CountDownLatch</vt:lpstr>
      <vt:lpstr> CountDownLatch </vt:lpstr>
      <vt:lpstr>PowerPoint Presentation</vt:lpstr>
      <vt:lpstr>PowerPoint Presentation</vt:lpstr>
      <vt:lpstr>PowerPoint Presentation</vt:lpstr>
      <vt:lpstr>Example</vt:lpstr>
      <vt:lpstr>Example</vt:lpstr>
      <vt:lpstr>PowerPoint Presentation</vt:lpstr>
      <vt:lpstr>Concurrent collection</vt:lpstr>
      <vt:lpstr> CopyOnWriteArrayList </vt:lpstr>
      <vt:lpstr>Example</vt:lpstr>
      <vt:lpstr>Working of CopyOnWriteArrayList</vt:lpstr>
      <vt:lpstr>CopyOnWriteArrayList</vt:lpstr>
      <vt:lpstr> ConcurrentHashMap </vt:lpstr>
      <vt:lpstr>Working of Concurrent HashMap</vt:lpstr>
      <vt:lpstr>BlockingQueue</vt:lpstr>
      <vt:lpstr>Blocking Queue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Day One</dc:title>
  <dc:creator>K.Srivatsan</dc:creator>
  <cp:lastModifiedBy>Srivatsan Krishnamachari</cp:lastModifiedBy>
  <cp:revision>2293</cp:revision>
  <cp:lastPrinted>2002-08-07T08:50:37Z</cp:lastPrinted>
  <dcterms:created xsi:type="dcterms:W3CDTF">2001-02-03T12:57:40Z</dcterms:created>
  <dcterms:modified xsi:type="dcterms:W3CDTF">2025-04-21T02:23:11Z</dcterms:modified>
</cp:coreProperties>
</file>