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51" r:id="rId1"/>
  </p:sldMasterIdLst>
  <p:notesMasterIdLst>
    <p:notesMasterId r:id="rId147"/>
  </p:notesMasterIdLst>
  <p:handoutMasterIdLst>
    <p:handoutMasterId r:id="rId148"/>
  </p:handoutMasterIdLst>
  <p:sldIdLst>
    <p:sldId id="1081" r:id="rId2"/>
    <p:sldId id="1082" r:id="rId3"/>
    <p:sldId id="1104" r:id="rId4"/>
    <p:sldId id="1109" r:id="rId5"/>
    <p:sldId id="1105" r:id="rId6"/>
    <p:sldId id="1085" r:id="rId7"/>
    <p:sldId id="2604" r:id="rId8"/>
    <p:sldId id="1094" r:id="rId9"/>
    <p:sldId id="1095" r:id="rId10"/>
    <p:sldId id="1087" r:id="rId11"/>
    <p:sldId id="1088" r:id="rId12"/>
    <p:sldId id="1089" r:id="rId13"/>
    <p:sldId id="1110" r:id="rId14"/>
    <p:sldId id="1097" r:id="rId15"/>
    <p:sldId id="1098" r:id="rId16"/>
    <p:sldId id="1099" r:id="rId17"/>
    <p:sldId id="1100" r:id="rId18"/>
    <p:sldId id="1101" r:id="rId19"/>
    <p:sldId id="1005" r:id="rId20"/>
    <p:sldId id="1006" r:id="rId21"/>
    <p:sldId id="1054" r:id="rId22"/>
    <p:sldId id="1055" r:id="rId23"/>
    <p:sldId id="2601" r:id="rId24"/>
    <p:sldId id="743" r:id="rId25"/>
    <p:sldId id="702" r:id="rId26"/>
    <p:sldId id="703" r:id="rId27"/>
    <p:sldId id="705" r:id="rId28"/>
    <p:sldId id="706" r:id="rId29"/>
    <p:sldId id="708" r:id="rId30"/>
    <p:sldId id="709" r:id="rId31"/>
    <p:sldId id="710" r:id="rId32"/>
    <p:sldId id="752" r:id="rId33"/>
    <p:sldId id="754" r:id="rId34"/>
    <p:sldId id="712" r:id="rId35"/>
    <p:sldId id="714" r:id="rId36"/>
    <p:sldId id="799" r:id="rId37"/>
    <p:sldId id="748" r:id="rId38"/>
    <p:sldId id="800" r:id="rId39"/>
    <p:sldId id="807" r:id="rId40"/>
    <p:sldId id="802" r:id="rId41"/>
    <p:sldId id="803" r:id="rId42"/>
    <p:sldId id="804" r:id="rId43"/>
    <p:sldId id="813" r:id="rId44"/>
    <p:sldId id="812" r:id="rId45"/>
    <p:sldId id="791" r:id="rId46"/>
    <p:sldId id="793" r:id="rId47"/>
    <p:sldId id="810" r:id="rId48"/>
    <p:sldId id="717" r:id="rId49"/>
    <p:sldId id="2602" r:id="rId50"/>
    <p:sldId id="811" r:id="rId51"/>
    <p:sldId id="726" r:id="rId52"/>
    <p:sldId id="814" r:id="rId53"/>
    <p:sldId id="815" r:id="rId54"/>
    <p:sldId id="816" r:id="rId55"/>
    <p:sldId id="819" r:id="rId56"/>
    <p:sldId id="823" r:id="rId57"/>
    <p:sldId id="768" r:id="rId58"/>
    <p:sldId id="769" r:id="rId59"/>
    <p:sldId id="1285" r:id="rId60"/>
    <p:sldId id="1286" r:id="rId61"/>
    <p:sldId id="1294" r:id="rId62"/>
    <p:sldId id="1316" r:id="rId63"/>
    <p:sldId id="1317" r:id="rId64"/>
    <p:sldId id="1318" r:id="rId65"/>
    <p:sldId id="1329" r:id="rId66"/>
    <p:sldId id="1319" r:id="rId67"/>
    <p:sldId id="1320" r:id="rId68"/>
    <p:sldId id="1322" r:id="rId69"/>
    <p:sldId id="1323" r:id="rId70"/>
    <p:sldId id="1324" r:id="rId71"/>
    <p:sldId id="1325" r:id="rId72"/>
    <p:sldId id="1326" r:id="rId73"/>
    <p:sldId id="1327" r:id="rId74"/>
    <p:sldId id="1291" r:id="rId75"/>
    <p:sldId id="1328" r:id="rId76"/>
    <p:sldId id="1288" r:id="rId77"/>
    <p:sldId id="1314" r:id="rId78"/>
    <p:sldId id="1315" r:id="rId79"/>
    <p:sldId id="1166" r:id="rId80"/>
    <p:sldId id="1179" r:id="rId81"/>
    <p:sldId id="1169" r:id="rId82"/>
    <p:sldId id="1254" r:id="rId83"/>
    <p:sldId id="1170" r:id="rId84"/>
    <p:sldId id="1176" r:id="rId85"/>
    <p:sldId id="1221" r:id="rId86"/>
    <p:sldId id="1222" r:id="rId87"/>
    <p:sldId id="1219" r:id="rId88"/>
    <p:sldId id="2607" r:id="rId89"/>
    <p:sldId id="1304" r:id="rId90"/>
    <p:sldId id="1002" r:id="rId91"/>
    <p:sldId id="1003" r:id="rId92"/>
    <p:sldId id="1337" r:id="rId93"/>
    <p:sldId id="982" r:id="rId94"/>
    <p:sldId id="1339" r:id="rId95"/>
    <p:sldId id="1344" r:id="rId96"/>
    <p:sldId id="1392" r:id="rId97"/>
    <p:sldId id="1340" r:id="rId98"/>
    <p:sldId id="1341" r:id="rId99"/>
    <p:sldId id="1342" r:id="rId100"/>
    <p:sldId id="1343" r:id="rId101"/>
    <p:sldId id="1345" r:id="rId102"/>
    <p:sldId id="1346" r:id="rId103"/>
    <p:sldId id="1351" r:id="rId104"/>
    <p:sldId id="1144" r:id="rId105"/>
    <p:sldId id="1194" r:id="rId106"/>
    <p:sldId id="1237" r:id="rId107"/>
    <p:sldId id="1238" r:id="rId108"/>
    <p:sldId id="1241" r:id="rId109"/>
    <p:sldId id="1347" r:id="rId110"/>
    <p:sldId id="1352" r:id="rId111"/>
    <p:sldId id="1353" r:id="rId112"/>
    <p:sldId id="1389" r:id="rId113"/>
    <p:sldId id="964" r:id="rId114"/>
    <p:sldId id="1247" r:id="rId115"/>
    <p:sldId id="1244" r:id="rId116"/>
    <p:sldId id="1245" r:id="rId117"/>
    <p:sldId id="1246" r:id="rId118"/>
    <p:sldId id="1348" r:id="rId119"/>
    <p:sldId id="1349" r:id="rId120"/>
    <p:sldId id="1350" r:id="rId121"/>
    <p:sldId id="970" r:id="rId122"/>
    <p:sldId id="1191" r:id="rId123"/>
    <p:sldId id="1264" r:id="rId124"/>
    <p:sldId id="1265" r:id="rId125"/>
    <p:sldId id="2606" r:id="rId126"/>
    <p:sldId id="2605" r:id="rId127"/>
    <p:sldId id="1368" r:id="rId128"/>
    <p:sldId id="1369" r:id="rId129"/>
    <p:sldId id="1393" r:id="rId130"/>
    <p:sldId id="1371" r:id="rId131"/>
    <p:sldId id="1394" r:id="rId132"/>
    <p:sldId id="1395" r:id="rId133"/>
    <p:sldId id="1396" r:id="rId134"/>
    <p:sldId id="1397" r:id="rId135"/>
    <p:sldId id="1398" r:id="rId136"/>
    <p:sldId id="1399" r:id="rId137"/>
    <p:sldId id="1400" r:id="rId138"/>
    <p:sldId id="1373" r:id="rId139"/>
    <p:sldId id="1404" r:id="rId140"/>
    <p:sldId id="1403" r:id="rId141"/>
    <p:sldId id="1374" r:id="rId142"/>
    <p:sldId id="1375" r:id="rId143"/>
    <p:sldId id="1376" r:id="rId144"/>
    <p:sldId id="1382" r:id="rId145"/>
    <p:sldId id="1385" r:id="rId14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2389" autoAdjust="0"/>
    <p:restoredTop sz="88767" autoAdjust="0"/>
  </p:normalViewPr>
  <p:slideViewPr>
    <p:cSldViewPr>
      <p:cViewPr varScale="1">
        <p:scale>
          <a:sx n="98" d="100"/>
          <a:sy n="98" d="100"/>
        </p:scale>
        <p:origin x="1160" y="496"/>
      </p:cViewPr>
      <p:guideLst>
        <p:guide orient="horz" pos="206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>
        <p:scale>
          <a:sx n="200" d="100"/>
          <a:sy n="200" d="100"/>
        </p:scale>
        <p:origin x="1464" y="-516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presProps" Target="presProps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50" Type="http://schemas.openxmlformats.org/officeDocument/2006/relationships/viewProps" Target="viewProps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5972F78-5F49-E3FC-342D-75523352923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87DF3F8A-A1D6-C347-B1ED-7BD58B12BBE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t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A3241EA-0C67-72DC-0541-C170A8EA9E8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6888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defTabSz="930275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60B8E96-4900-769D-7A94-1FABC6E0B51E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1263"/>
            <a:ext cx="3036887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04" tIns="46552" rIns="93104" bIns="46552" numCol="1" anchor="b" anchorCtr="0" compatLnSpc="1">
            <a:prstTxWarp prst="textNoShape">
              <a:avLst/>
            </a:prstTxWarp>
          </a:bodyPr>
          <a:lstStyle>
            <a:lvl1pPr algn="r" defTabSz="930275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1FA116E-4723-A94A-964F-EB28E60934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2">
            <a:extLst>
              <a:ext uri="{FF2B5EF4-FFF2-40B4-BE49-F238E27FC236}">
                <a16:creationId xmlns:a16="http://schemas.microsoft.com/office/drawing/2014/main" id="{953914D4-CB9E-4077-AA1C-EC44F125BA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1" name="Rectangle 3">
            <a:extLst>
              <a:ext uri="{FF2B5EF4-FFF2-40B4-BE49-F238E27FC236}">
                <a16:creationId xmlns:a16="http://schemas.microsoft.com/office/drawing/2014/main" id="{5F9CFE1F-507F-5DD6-EAF8-75D4FF2E459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FAAE721A-876A-220F-2135-4B1593E4F22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87388"/>
            <a:ext cx="4675188" cy="3506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6133" name="Rectangle 5">
            <a:extLst>
              <a:ext uri="{FF2B5EF4-FFF2-40B4-BE49-F238E27FC236}">
                <a16:creationId xmlns:a16="http://schemas.microsoft.com/office/drawing/2014/main" id="{2A4138E7-C7FD-E7F6-094C-150D97EE93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22775"/>
            <a:ext cx="5715000" cy="419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6134" name="Rectangle 6">
            <a:extLst>
              <a:ext uri="{FF2B5EF4-FFF2-40B4-BE49-F238E27FC236}">
                <a16:creationId xmlns:a16="http://schemas.microsoft.com/office/drawing/2014/main" id="{F44656B5-FCC9-9018-DC10-295EF05954B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555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 b="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6135" name="Rectangle 7">
            <a:extLst>
              <a:ext uri="{FF2B5EF4-FFF2-40B4-BE49-F238E27FC236}">
                <a16:creationId xmlns:a16="http://schemas.microsoft.com/office/drawing/2014/main" id="{5532173F-2A5F-4D6C-7AB4-BAA06F413D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45550"/>
            <a:ext cx="30511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 b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7106A116-4DE7-0F40-862E-F6AC34E8D6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>
            <a:extLst>
              <a:ext uri="{FF2B5EF4-FFF2-40B4-BE49-F238E27FC236}">
                <a16:creationId xmlns:a16="http://schemas.microsoft.com/office/drawing/2014/main" id="{6CA1F675-ADE0-AEB9-F4E9-A8393F0FFBA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>
            <a:extLst>
              <a:ext uri="{FF2B5EF4-FFF2-40B4-BE49-F238E27FC236}">
                <a16:creationId xmlns:a16="http://schemas.microsoft.com/office/drawing/2014/main" id="{EF10392A-1B75-6720-E057-5865B73A4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7348" name="Slide Number Placeholder 3">
            <a:extLst>
              <a:ext uri="{FF2B5EF4-FFF2-40B4-BE49-F238E27FC236}">
                <a16:creationId xmlns:a16="http://schemas.microsoft.com/office/drawing/2014/main" id="{0CB320DB-B52E-A55C-7C36-F2962487167A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9223FC1E-3D9A-984F-8298-4934135A048D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29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>
            <a:extLst>
              <a:ext uri="{FF2B5EF4-FFF2-40B4-BE49-F238E27FC236}">
                <a16:creationId xmlns:a16="http://schemas.microsoft.com/office/drawing/2014/main" id="{CEA051A6-9B71-9728-35D3-B73929030A5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>
            <a:extLst>
              <a:ext uri="{FF2B5EF4-FFF2-40B4-BE49-F238E27FC236}">
                <a16:creationId xmlns:a16="http://schemas.microsoft.com/office/drawing/2014/main" id="{836640FB-7A1F-3E70-F4FC-B0B11388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8372" name="Slide Number Placeholder 3">
            <a:extLst>
              <a:ext uri="{FF2B5EF4-FFF2-40B4-BE49-F238E27FC236}">
                <a16:creationId xmlns:a16="http://schemas.microsoft.com/office/drawing/2014/main" id="{98AAB890-316A-4E5B-D51E-39BD06E975D1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97F9B399-BD2D-2547-9E36-79E5F45906CB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>
            <a:extLst>
              <a:ext uri="{FF2B5EF4-FFF2-40B4-BE49-F238E27FC236}">
                <a16:creationId xmlns:a16="http://schemas.microsoft.com/office/drawing/2014/main" id="{829A1685-AFAC-9A68-D25C-8A6AA0BB63F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>
            <a:extLst>
              <a:ext uri="{FF2B5EF4-FFF2-40B4-BE49-F238E27FC236}">
                <a16:creationId xmlns:a16="http://schemas.microsoft.com/office/drawing/2014/main" id="{3C493517-5484-1E89-AAE4-3ADF94D14A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6" name="Slide Number Placeholder 3">
            <a:extLst>
              <a:ext uri="{FF2B5EF4-FFF2-40B4-BE49-F238E27FC236}">
                <a16:creationId xmlns:a16="http://schemas.microsoft.com/office/drawing/2014/main" id="{7CB17FB7-D558-5EE7-5718-E1A7BAF1FC5C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417D01B6-08B8-C44F-B5E3-4B14F957DEF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>
            <a:extLst>
              <a:ext uri="{FF2B5EF4-FFF2-40B4-BE49-F238E27FC236}">
                <a16:creationId xmlns:a16="http://schemas.microsoft.com/office/drawing/2014/main" id="{484BC370-A0F0-2A6A-5DA5-D45EBCB2F5C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>
            <a:extLst>
              <a:ext uri="{FF2B5EF4-FFF2-40B4-BE49-F238E27FC236}">
                <a16:creationId xmlns:a16="http://schemas.microsoft.com/office/drawing/2014/main" id="{9E5841BD-5C79-4C49-65A7-98E53CCE7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0420" name="Slide Number Placeholder 3">
            <a:extLst>
              <a:ext uri="{FF2B5EF4-FFF2-40B4-BE49-F238E27FC236}">
                <a16:creationId xmlns:a16="http://schemas.microsoft.com/office/drawing/2014/main" id="{DB30EE95-07A7-B1E9-816B-F7E5E667CB15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E2374711-ED3D-6244-9A99-4CA068C403F9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>
            <a:extLst>
              <a:ext uri="{FF2B5EF4-FFF2-40B4-BE49-F238E27FC236}">
                <a16:creationId xmlns:a16="http://schemas.microsoft.com/office/drawing/2014/main" id="{42DA0439-73EB-5031-C2E4-AF2D5173CBD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>
            <a:extLst>
              <a:ext uri="{FF2B5EF4-FFF2-40B4-BE49-F238E27FC236}">
                <a16:creationId xmlns:a16="http://schemas.microsoft.com/office/drawing/2014/main" id="{779CBB10-CCB2-9A86-C37B-443A2D2A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4" name="Slide Number Placeholder 3">
            <a:extLst>
              <a:ext uri="{FF2B5EF4-FFF2-40B4-BE49-F238E27FC236}">
                <a16:creationId xmlns:a16="http://schemas.microsoft.com/office/drawing/2014/main" id="{D51B26A7-064A-7DCE-A62F-6EA232F376BF}"/>
              </a:ext>
            </a:extLst>
          </p:cNvPr>
          <p:cNvSpPr>
            <a:spLocks noGrp="1"/>
          </p:cNvSpPr>
          <p:nvPr>
            <p:ph type="sldNum" sz="quarter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2499ADB6-FFA0-2E4A-8417-215BCBF305F5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 eaLnBrk="1" hangingPunct="1"/>
              <a:t>49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Image Placeholder 1">
            <a:extLst>
              <a:ext uri="{FF2B5EF4-FFF2-40B4-BE49-F238E27FC236}">
                <a16:creationId xmlns:a16="http://schemas.microsoft.com/office/drawing/2014/main" id="{580C8CF7-B18E-3913-B4AF-496E98AD14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0" name="Notes Placeholder 2">
            <a:extLst>
              <a:ext uri="{FF2B5EF4-FFF2-40B4-BE49-F238E27FC236}">
                <a16:creationId xmlns:a16="http://schemas.microsoft.com/office/drawing/2014/main" id="{5965E34E-DF12-EA7A-7A16-08D34E8B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48131" name="Slide Number Placeholder 3">
            <a:extLst>
              <a:ext uri="{FF2B5EF4-FFF2-40B4-BE49-F238E27FC236}">
                <a16:creationId xmlns:a16="http://schemas.microsoft.com/office/drawing/2014/main" id="{A21495C9-7304-4264-FBBD-ACC5CDE90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33650FD2-F19A-4D4F-AB9B-77FE3A16D39F}" type="slidenum">
              <a:rPr lang="en-US" altLang="en-US" smtClean="0"/>
              <a:pPr>
                <a:spcBef>
                  <a:spcPct val="0"/>
                </a:spcBef>
              </a:pPr>
              <a:t>84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44E0395-C14E-1FB3-213B-20597AED865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41F41-7975-E144-9ECD-56FF78BF6B72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D695217-181E-5132-0D07-97503F61A7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5BA7090-85F1-32EF-C376-6F21C89A902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66DCCA-FC35-0241-86B5-813025B856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6810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FD2B83-11D3-48B4-3848-E857ADDCA39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67E400-B4E3-B842-B431-DA3680752E65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ED4C7DA-9775-CBF4-9A54-DFC3E4E3CA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0D009C-C89A-3321-9A06-732C1EC80D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3942BB-1DA9-C84E-95BB-1B7660CC41D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97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CFD0C96-2C13-B00B-8B60-97F8AF99D4D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237215-09A5-5D4F-B9AA-F7EC6A9B3764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76576F-2262-1E86-F382-A855A4FBBB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9BC6804-8348-EFAB-A32E-8E125AE44F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D8B51-FCDD-8642-A7CB-695CC671EFE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1241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066800"/>
            <a:ext cx="4038600" cy="2452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671888"/>
            <a:ext cx="4038600" cy="24542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F457AE31-7F41-FBDA-0BFB-B47FBED4BD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5A89BA-B040-D14F-8E43-A490D01AAA5B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43637EE-5236-6809-B8B7-BB75DBB9C3F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4221736-83F5-D9A9-EBF9-EBDF0F9FE8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80D945-F48E-9E4F-BC30-38BDEC6DBE1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83936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A99A39D-431D-BDA2-935C-EF7C71E378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39A044-83E4-0147-B369-492545E23147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AE3BD1-B5B1-ACFD-C5A9-5A8B595A51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55FBC-6E2B-3029-C47A-432D66DD7B9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2FF737-B5B1-3A4E-84A9-887F797DA8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42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055864" cy="5410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CE03DC8A-010E-03A7-5BFC-02D46C62D26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6506A18A-F1D9-5642-B776-9C6B2A9C5B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79653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055864" cy="50292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D4F4B7AE-0673-5B46-1E8F-41F1345529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7790018F-04AA-1F4F-AE6C-3A72729052E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3515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055864" cy="5486400"/>
          </a:xfrm>
        </p:spPr>
        <p:txBody>
          <a:bodyPr/>
          <a:lstStyle>
            <a:lvl3pPr>
              <a:defRPr/>
            </a:lvl3pPr>
            <a:lvl4pPr>
              <a:buFont typeface="Calibri" pitchFamily="34" charset="0"/>
              <a:buChar char="»"/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96">
            <a:extLst>
              <a:ext uri="{FF2B5EF4-FFF2-40B4-BE49-F238E27FC236}">
                <a16:creationId xmlns:a16="http://schemas.microsoft.com/office/drawing/2014/main" id="{53879A1E-A32E-A9C5-B363-EE1785E8324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52400" y="6596063"/>
            <a:ext cx="381000" cy="261937"/>
          </a:xfrm>
        </p:spPr>
        <p:txBody>
          <a:bodyPr/>
          <a:lstStyle>
            <a:lvl1pPr>
              <a:defRPr sz="1000" b="1">
                <a:solidFill>
                  <a:srgbClr val="FFFFFF"/>
                </a:solidFill>
              </a:defRPr>
            </a:lvl1pPr>
          </a:lstStyle>
          <a:p>
            <a:fld id="{55FE24B9-9306-3E43-9777-1F9272D3BC7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111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5430903-3554-383E-2D53-ABE24C5ADB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F15236-A1D1-444D-8A42-035DA4F5DCFF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4D218F4-CD1A-54CE-2937-A99924E667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072F4B-52B1-0046-069C-ACBACF9036D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617354-3243-824E-909C-3BB0015B40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8924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F35B0C-BB0B-D4FE-BB39-643C1BF03A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A2269-DBCA-E644-9110-3C3D9E23A957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A8E902F-52D1-B67F-E55F-AEB98D5827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AC4D422-DE2B-7170-AC0B-DB5ADA6724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492A5-B38E-D943-B24A-A6BD23F503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321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038600" cy="5059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D02259F-8563-304C-30E2-9C6FAE0822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4881F-E3E3-3F47-A9D2-85F0333F654E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B4561-894E-9EDF-11E6-C474E0CA7F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124CEF-7F02-40B9-7E86-208F8CA810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75408D-2100-424D-91F1-D5EACCB49EE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3535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CA9C3E-F286-C28A-4ADC-3C3682BF69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A34A73-249B-E04C-AA54-931E56FDA0EF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3187C28-7559-171D-8271-4D91F8D6AB2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A36C4F7-1F4C-6FE0-D96A-90F0B4F3DC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F768E-1CC4-5E43-A9A0-3C55E71B60C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966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4C55D026-E795-A595-EA62-80E46BF4FF9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DCDE38-14F6-014B-80BC-EAC86471D8B6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A3B7F62-E2CA-5F5B-E8D0-EB87BD61777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BC577BA-8A3B-A205-3B9C-7DA948A4CA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6D4EC-59F4-7441-82D4-BDCB73CAAC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91637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782422C4-C027-42A7-AD4E-98DBEC37907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351CAD-3DF4-CA4A-990D-489A63BE52FC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DD8F45-3BB7-61E1-4446-98D500644E9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A3DEFD7-95E1-E89A-0476-6BD0880643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B40851-0A93-DF46-9317-BDACED49C6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357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A3A996-5F8E-6169-8F58-8FEEABBF639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70F10E-2F00-4A48-9DBB-9231855A76A1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97A68C-42A6-28E2-E419-4D90B6CDD8D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7390A1-C191-446B-A038-D0EB2A766A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0C5402-2CA8-CB41-ADEF-8FEB97FF94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9065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FFCCA-F5D6-907A-289B-9E3ED6BE4FE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A98608-2F60-0346-BD28-81B38983EC44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7E6B4E-80DC-E8D3-70F3-5958005312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660972-A552-CAF5-058B-61C3B1E7492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EA0DD6-FF16-F646-94DD-45251D8260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7049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4A8A329E-2ACC-4658-78CC-E2D100016D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F6AC3CE-19F2-A1FC-1167-2F9D99BEE9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6800"/>
            <a:ext cx="8229600" cy="5059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07940" name="Rectangle 4">
            <a:extLst>
              <a:ext uri="{FF2B5EF4-FFF2-40B4-BE49-F238E27FC236}">
                <a16:creationId xmlns:a16="http://schemas.microsoft.com/office/drawing/2014/main" id="{6DBF96E6-0B80-332F-8678-F67BA3CD7A8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fld id="{D1F264DE-74DE-8748-83EB-265776C74F46}" type="datetime4">
              <a:rPr lang="en-US"/>
              <a:pPr>
                <a:defRPr/>
              </a:pPr>
              <a:t>April 22, 2025</a:t>
            </a:fld>
            <a:endParaRPr lang="en-US"/>
          </a:p>
        </p:txBody>
      </p:sp>
      <p:sp>
        <p:nvSpPr>
          <p:cNvPr id="807941" name="Rectangle 5">
            <a:extLst>
              <a:ext uri="{FF2B5EF4-FFF2-40B4-BE49-F238E27FC236}">
                <a16:creationId xmlns:a16="http://schemas.microsoft.com/office/drawing/2014/main" id="{B0C5E575-A83F-D5CA-CE6F-B5AEB3B4B66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7942" name="Rectangle 6">
            <a:extLst>
              <a:ext uri="{FF2B5EF4-FFF2-40B4-BE49-F238E27FC236}">
                <a16:creationId xmlns:a16="http://schemas.microsoft.com/office/drawing/2014/main" id="{ADA84597-9AD2-95C2-5ACD-A1F93AF42A1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pPr>
              <a:defRPr/>
            </a:pPr>
            <a:fld id="{D6A3D5E0-4D97-B14E-B8A3-A383576763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maven.apache.org/download.html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3E80F7-2DFA-6CD0-3090-88F202622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annotations</a:t>
            </a:r>
          </a:p>
        </p:txBody>
      </p:sp>
      <p:sp>
        <p:nvSpPr>
          <p:cNvPr id="150530" name="Text Placeholder 4">
            <a:extLst>
              <a:ext uri="{FF2B5EF4-FFF2-40B4-BE49-F238E27FC236}">
                <a16:creationId xmlns:a16="http://schemas.microsoft.com/office/drawing/2014/main" id="{46C57DB0-D64C-8F18-4709-F37C531D87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6030E-F21B-75F6-B4D9-80470265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3">
            <a:extLst>
              <a:ext uri="{FF2B5EF4-FFF2-40B4-BE49-F238E27FC236}">
                <a16:creationId xmlns:a16="http://schemas.microsoft.com/office/drawing/2014/main" id="{EC4EAA5B-6661-75E9-254A-82A82681D3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Annotation Types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26627" name="Content Placeholder 4">
            <a:extLst>
              <a:ext uri="{FF2B5EF4-FFF2-40B4-BE49-F238E27FC236}">
                <a16:creationId xmlns:a16="http://schemas.microsoft.com/office/drawing/2014/main" id="{36F176E7-6447-3D0A-522E-58533D7CEC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Three types of annotations</a:t>
            </a:r>
          </a:p>
          <a:p>
            <a:pPr lvl="1"/>
            <a:r>
              <a:rPr lang="en-US" altLang="en-US" sz="2000"/>
              <a:t>Marker, Simple Values, Multiple Values</a:t>
            </a:r>
          </a:p>
          <a:p>
            <a:endParaRPr lang="en-US" altLang="en-US" sz="1800" b="1"/>
          </a:p>
          <a:p>
            <a:r>
              <a:rPr lang="en-US" altLang="en-US" sz="1800" b="1"/>
              <a:t>Marker:</a:t>
            </a:r>
          </a:p>
          <a:p>
            <a:pPr lvl="1"/>
            <a:r>
              <a:rPr lang="en-US" altLang="en-US" sz="1800"/>
              <a:t> Like the marker interface, they  do not contain any elements except the name itself.</a:t>
            </a:r>
          </a:p>
          <a:p>
            <a:pPr lvl="1"/>
            <a:r>
              <a:rPr lang="en-US" altLang="en-US" sz="1800"/>
              <a:t>@Override and @Deprecated are marker annotations.</a:t>
            </a:r>
          </a:p>
          <a:p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public @interface Example{</a:t>
            </a:r>
          </a:p>
          <a:p>
            <a:pPr lvl="1">
              <a:buFontTx/>
              <a:buNone/>
            </a:pPr>
            <a:r>
              <a:rPr lang="en-US" altLang="en-US" sz="1800"/>
              <a:t> }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 @Example</a:t>
            </a:r>
          </a:p>
          <a:p>
            <a:pPr lvl="1">
              <a:buFontTx/>
              <a:buNone/>
            </a:pPr>
            <a:r>
              <a:rPr lang="en-US" altLang="en-US" sz="1800"/>
              <a:t> public void anymethod() {</a:t>
            </a:r>
          </a:p>
          <a:p>
            <a:pPr lvl="1">
              <a:buFontTx/>
              <a:buNone/>
            </a:pPr>
            <a:r>
              <a:rPr lang="en-US" altLang="en-US" sz="1800"/>
              <a:t>  </a:t>
            </a:r>
          </a:p>
          <a:p>
            <a:pPr lvl="1">
              <a:buFontTx/>
              <a:buNone/>
            </a:pPr>
            <a:r>
              <a:rPr lang="en-US" altLang="en-US" sz="1800"/>
              <a:t>} </a:t>
            </a:r>
          </a:p>
          <a:p>
            <a:pPr lvl="1"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3449718206"/>
      </p:ext>
    </p:extLst>
  </p:cSld>
  <p:clrMapOvr>
    <a:masterClrMapping/>
  </p:clrMapOvr>
  <p:transition advClick="0"/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>
            <a:extLst>
              <a:ext uri="{FF2B5EF4-FFF2-40B4-BE49-F238E27FC236}">
                <a16:creationId xmlns:a16="http://schemas.microsoft.com/office/drawing/2014/main" id="{204C2FEF-8D14-8EE1-2A32-6BB2B8438F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Predicate&lt;T&gt; Methods</a:t>
            </a:r>
          </a:p>
        </p:txBody>
      </p:sp>
      <p:sp>
        <p:nvSpPr>
          <p:cNvPr id="63490" name="Content Placeholder 2">
            <a:extLst>
              <a:ext uri="{FF2B5EF4-FFF2-40B4-BE49-F238E27FC236}">
                <a16:creationId xmlns:a16="http://schemas.microsoft.com/office/drawing/2014/main" id="{737B62C8-35E1-92FA-DD75-15091F7EC7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Predicate&lt;String&gt; maxLength = (s) -&gt; s.length() &lt; 8;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         System.</a:t>
            </a:r>
            <a:r>
              <a:rPr lang="en-US" altLang="en-US" sz="2000" b="1" i="1"/>
              <a:t>out.println(maxLength.test("Ramesh"));</a:t>
            </a:r>
          </a:p>
          <a:p>
            <a:pPr lvl="1">
              <a:buFontTx/>
              <a:buNone/>
            </a:pPr>
            <a:r>
              <a:rPr lang="en-US" altLang="en-US" sz="2000"/>
              <a:t>         </a:t>
            </a:r>
          </a:p>
          <a:p>
            <a:pPr lvl="1">
              <a:buFontTx/>
              <a:buNone/>
            </a:pPr>
            <a:r>
              <a:rPr lang="en-US" altLang="en-US" sz="2000"/>
              <a:t>         System.</a:t>
            </a:r>
            <a:r>
              <a:rPr lang="en-US" altLang="en-US" sz="2000" b="1" i="1"/>
              <a:t>out.println(maxLength.negate().test("Ramesh"));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         Predicate&lt;String&gt; minLength = (s) -&gt; s.length() &gt; 3;</a:t>
            </a:r>
          </a:p>
          <a:p>
            <a:pPr lvl="1">
              <a:buFontTx/>
              <a:buNone/>
            </a:pPr>
            <a:r>
              <a:rPr lang="en-US" altLang="en-US" sz="2000"/>
              <a:t>         </a:t>
            </a:r>
          </a:p>
          <a:p>
            <a:pPr lvl="1">
              <a:buFontTx/>
              <a:buNone/>
            </a:pPr>
            <a:r>
              <a:rPr lang="en-US" altLang="en-US" sz="2000"/>
              <a:t>         </a:t>
            </a:r>
          </a:p>
          <a:p>
            <a:pPr lvl="1">
              <a:buFontTx/>
              <a:buNone/>
            </a:pPr>
            <a:r>
              <a:rPr lang="en-US" altLang="en-US" sz="2000"/>
              <a:t>           System.</a:t>
            </a:r>
            <a:r>
              <a:rPr lang="en-US" altLang="en-US" sz="2000" b="1" i="1"/>
              <a:t>out.println("is name is more than 3 and less than 8 chars := "+ maxLength.and(minLength).test("Ramesh"));</a:t>
            </a:r>
            <a:br>
              <a:rPr lang="en-US" altLang="en-US" sz="2000"/>
            </a:br>
            <a:endParaRPr lang="en-US" altLang="en-US" sz="2000"/>
          </a:p>
          <a:p>
            <a:pPr lvl="1">
              <a:buFontTx/>
              <a:buNone/>
            </a:pP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7F83EFAB-8C3B-4677-374C-B703E98636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Predicate&lt;T&gt;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2E0F-CD8A-3ADA-0DF8-C66F797BF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Can combine predicates </a:t>
            </a:r>
          </a:p>
          <a:p>
            <a:pPr>
              <a:lnSpc>
                <a:spcPct val="150000"/>
              </a:lnSpc>
              <a:defRPr/>
            </a:pPr>
            <a:endParaRPr lang="en-US" sz="2000" dirty="0"/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Predicate&lt;String&gt; </a:t>
            </a:r>
            <a:r>
              <a:rPr lang="en-US" sz="2000" dirty="0" err="1"/>
              <a:t>startsWithA</a:t>
            </a:r>
            <a:r>
              <a:rPr lang="en-US" sz="2000" dirty="0"/>
              <a:t> = t -&gt; </a:t>
            </a:r>
            <a:r>
              <a:rPr lang="en-US" sz="2000" dirty="0" err="1"/>
              <a:t>t.startsWith</a:t>
            </a:r>
            <a:r>
              <a:rPr lang="en-US" sz="2000" dirty="0"/>
              <a:t>("A");</a:t>
            </a:r>
            <a:br>
              <a:rPr lang="en-US" sz="2000" dirty="0"/>
            </a:br>
            <a:r>
              <a:rPr lang="en-US" sz="2000" dirty="0"/>
              <a:t>Predicate&lt;String&gt; </a:t>
            </a:r>
            <a:r>
              <a:rPr lang="en-US" sz="2000" dirty="0" err="1"/>
              <a:t>endsWithA</a:t>
            </a:r>
            <a:r>
              <a:rPr lang="en-US" sz="2000" dirty="0"/>
              <a:t> = t -&gt; </a:t>
            </a:r>
            <a:r>
              <a:rPr lang="en-US" sz="2000" dirty="0" err="1"/>
              <a:t>t.endsWith</a:t>
            </a:r>
            <a:r>
              <a:rPr lang="en-US" sz="2000" dirty="0"/>
              <a:t>("A");</a:t>
            </a:r>
            <a:br>
              <a:rPr lang="en-US" sz="2000" dirty="0"/>
            </a:br>
            <a:r>
              <a:rPr lang="en-US" sz="2000" dirty="0" err="1"/>
              <a:t>boolean</a:t>
            </a:r>
            <a:r>
              <a:rPr lang="en-US" sz="2000" dirty="0"/>
              <a:t> result = </a:t>
            </a:r>
            <a:r>
              <a:rPr lang="en-US" sz="2000" dirty="0" err="1"/>
              <a:t>startsWithA.and</a:t>
            </a:r>
            <a:r>
              <a:rPr lang="en-US" sz="2000" dirty="0"/>
              <a:t>(</a:t>
            </a:r>
            <a:r>
              <a:rPr lang="en-US" sz="2000" dirty="0" err="1"/>
              <a:t>endsWithA</a:t>
            </a:r>
            <a:r>
              <a:rPr lang="en-US" sz="2000" dirty="0"/>
              <a:t>).test("Hi");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2000" dirty="0"/>
              <a:t>static &lt;T&gt; Predicate&lt;T&gt; </a:t>
            </a:r>
            <a:r>
              <a:rPr lang="en-US" sz="2000" dirty="0" err="1"/>
              <a:t>isEqual</a:t>
            </a:r>
            <a:r>
              <a:rPr lang="en-US" sz="2000" dirty="0"/>
              <a:t>(Object </a:t>
            </a:r>
            <a:r>
              <a:rPr lang="en-US" sz="2000" dirty="0" err="1"/>
              <a:t>targetRef</a:t>
            </a:r>
            <a:r>
              <a:rPr lang="en-US" sz="2000" dirty="0"/>
              <a:t>)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Returns a Predicate that tests if two arguments are equal according to </a:t>
            </a:r>
            <a:r>
              <a:rPr lang="en-US" sz="2000" dirty="0" err="1">
                <a:ea typeface="+mn-ea"/>
                <a:cs typeface="+mn-cs"/>
              </a:rPr>
              <a:t>Objects.equals</a:t>
            </a:r>
            <a:r>
              <a:rPr lang="en-US" sz="2000" dirty="0">
                <a:ea typeface="+mn-ea"/>
                <a:cs typeface="+mn-cs"/>
              </a:rPr>
              <a:t>(Object, Object).</a:t>
            </a:r>
          </a:p>
          <a:p>
            <a:pPr lvl="1">
              <a:defRPr/>
            </a:pPr>
            <a:endParaRPr lang="en-US" sz="2000" dirty="0"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D9EE9407-9901-919A-4C65-C4BCFAD19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IntPredicate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DF08-BC6F-2AD4-67F0-0747F5D0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The conversion from Integer to </a:t>
            </a:r>
            <a:r>
              <a:rPr lang="en-US" sz="2000" dirty="0" err="1"/>
              <a:t>int</a:t>
            </a:r>
            <a:r>
              <a:rPr lang="en-US" sz="2000" dirty="0"/>
              <a:t> and work directly with primitive </a:t>
            </a:r>
          </a:p>
          <a:p>
            <a:pPr>
              <a:defRPr/>
            </a:pPr>
            <a:r>
              <a:rPr lang="en-US" sz="2000" dirty="0"/>
              <a:t>They don’t have a generic type. </a:t>
            </a:r>
          </a:p>
          <a:p>
            <a:pPr>
              <a:defRPr/>
            </a:pPr>
            <a:r>
              <a:rPr lang="en-US" sz="2000" dirty="0"/>
              <a:t>Conversion from the wrapper type to the primitive type uses more memory and comes with a performance cost</a:t>
            </a:r>
          </a:p>
          <a:p>
            <a:pPr>
              <a:defRPr/>
            </a:pPr>
            <a:r>
              <a:rPr lang="en-US" sz="2000" dirty="0"/>
              <a:t>Use to avoid </a:t>
            </a:r>
            <a:r>
              <a:rPr lang="en-US" sz="2000" dirty="0" err="1"/>
              <a:t>autoboxing</a:t>
            </a:r>
            <a:r>
              <a:rPr lang="en-US" sz="2000" dirty="0"/>
              <a:t> operations when inputs or outputs are primitives.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Predicate&lt;Integer&gt; even = t -&gt; t % 2 == 1;</a:t>
            </a:r>
            <a:br>
              <a:rPr lang="en-US" sz="2000" dirty="0">
                <a:ea typeface="+mn-ea"/>
                <a:cs typeface="+mn-cs"/>
              </a:rPr>
            </a:b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boolean</a:t>
            </a:r>
            <a:r>
              <a:rPr lang="en-US" sz="2000" dirty="0">
                <a:ea typeface="+mn-ea"/>
                <a:cs typeface="+mn-cs"/>
              </a:rPr>
              <a:t> result = </a:t>
            </a:r>
            <a:r>
              <a:rPr lang="en-US" sz="2000" dirty="0" err="1">
                <a:ea typeface="+mn-ea"/>
                <a:cs typeface="+mn-cs"/>
              </a:rPr>
              <a:t>even.test</a:t>
            </a:r>
            <a:r>
              <a:rPr lang="en-US" sz="2000" dirty="0">
                <a:ea typeface="+mn-ea"/>
                <a:cs typeface="+mn-cs"/>
              </a:rPr>
              <a:t>(5);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IntPredicate</a:t>
            </a:r>
            <a:r>
              <a:rPr lang="en-US" sz="2000" dirty="0">
                <a:ea typeface="+mn-ea"/>
                <a:cs typeface="+mn-cs"/>
              </a:rPr>
              <a:t> even = t -&gt; t % 2 == 1;</a:t>
            </a:r>
            <a:br>
              <a:rPr lang="en-US" sz="2000" dirty="0">
                <a:ea typeface="+mn-ea"/>
                <a:cs typeface="+mn-cs"/>
              </a:rPr>
            </a:b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boolean</a:t>
            </a:r>
            <a:r>
              <a:rPr lang="en-US" sz="2000" dirty="0">
                <a:ea typeface="+mn-ea"/>
                <a:cs typeface="+mn-cs"/>
              </a:rPr>
              <a:t> result = </a:t>
            </a:r>
            <a:r>
              <a:rPr lang="en-US" sz="2000" dirty="0" err="1">
                <a:ea typeface="+mn-ea"/>
                <a:cs typeface="+mn-cs"/>
              </a:rPr>
              <a:t>even.test</a:t>
            </a:r>
            <a:r>
              <a:rPr lang="en-US" sz="2000" dirty="0">
                <a:ea typeface="+mn-ea"/>
                <a:cs typeface="+mn-cs"/>
              </a:rPr>
              <a:t>(5);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buFontTx/>
              <a:buNone/>
              <a:defRPr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A1B3A3C0-958F-D52F-A61A-0BA5377E52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br>
              <a:rPr lang="en-US" altLang="en-US" b="1"/>
            </a:br>
            <a:r>
              <a:rPr lang="en-US" altLang="en-US" b="1"/>
              <a:t>BiPredicate</a:t>
            </a:r>
            <a:br>
              <a:rPr lang="en-US" altLang="en-US" b="1"/>
            </a:b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3F6C7-4090-C0FA-174C-BD98B5F1D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Represents a predicate that takes two arguments.</a:t>
            </a:r>
          </a:p>
          <a:p>
            <a:pPr>
              <a:defRPr/>
            </a:pPr>
            <a:r>
              <a:rPr lang="en-US" sz="2000" dirty="0"/>
              <a:t>Same default methods of the Predicate but with two arguments:</a:t>
            </a:r>
          </a:p>
          <a:p>
            <a:pPr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@</a:t>
            </a:r>
            <a:r>
              <a:rPr lang="en-US" sz="2000" dirty="0" err="1">
                <a:ea typeface="+mn-ea"/>
                <a:cs typeface="+mn-cs"/>
              </a:rPr>
              <a:t>FunctionalInterface</a:t>
            </a:r>
            <a:r>
              <a:rPr lang="en-US" sz="2000" dirty="0">
                <a:ea typeface="+mn-ea"/>
                <a:cs typeface="+mn-cs"/>
              </a:rPr>
              <a:t> public interface </a:t>
            </a:r>
            <a:r>
              <a:rPr lang="en-US" sz="2000" dirty="0" err="1">
                <a:ea typeface="+mn-ea"/>
                <a:cs typeface="+mn-cs"/>
              </a:rPr>
              <a:t>BiPredicate</a:t>
            </a:r>
            <a:r>
              <a:rPr lang="en-US" sz="2000" dirty="0">
                <a:ea typeface="+mn-ea"/>
                <a:cs typeface="+mn-cs"/>
              </a:rPr>
              <a:t>&lt;T, U&gt; {</a:t>
            </a:r>
            <a:br>
              <a:rPr lang="en-US" sz="2000" dirty="0">
                <a:ea typeface="+mn-ea"/>
                <a:cs typeface="+mn-cs"/>
              </a:rPr>
            </a:br>
            <a:r>
              <a:rPr lang="en-US" sz="2000" dirty="0">
                <a:ea typeface="+mn-ea"/>
                <a:cs typeface="+mn-cs"/>
              </a:rPr>
              <a:t>     </a:t>
            </a:r>
            <a:r>
              <a:rPr lang="en-US" sz="2000" dirty="0" err="1">
                <a:ea typeface="+mn-ea"/>
                <a:cs typeface="+mn-cs"/>
              </a:rPr>
              <a:t>boolean</a:t>
            </a:r>
            <a:r>
              <a:rPr lang="en-US" sz="2000" dirty="0">
                <a:ea typeface="+mn-ea"/>
                <a:cs typeface="+mn-cs"/>
              </a:rPr>
              <a:t> test(T </a:t>
            </a:r>
            <a:r>
              <a:rPr lang="en-US" sz="2000" dirty="0" err="1">
                <a:ea typeface="+mn-ea"/>
                <a:cs typeface="+mn-cs"/>
              </a:rPr>
              <a:t>t</a:t>
            </a:r>
            <a:r>
              <a:rPr lang="en-US" sz="2000" dirty="0">
                <a:ea typeface="+mn-ea"/>
                <a:cs typeface="+mn-cs"/>
              </a:rPr>
              <a:t>, U </a:t>
            </a:r>
            <a:r>
              <a:rPr lang="en-US" sz="2000" dirty="0" err="1">
                <a:ea typeface="+mn-ea"/>
                <a:cs typeface="+mn-cs"/>
              </a:rPr>
              <a:t>u</a:t>
            </a:r>
            <a:r>
              <a:rPr lang="en-US" sz="2000" dirty="0">
                <a:ea typeface="+mn-ea"/>
                <a:cs typeface="+mn-cs"/>
              </a:rPr>
              <a:t>);</a:t>
            </a:r>
            <a:br>
              <a:rPr lang="en-US" sz="2000" dirty="0">
                <a:ea typeface="+mn-ea"/>
                <a:cs typeface="+mn-cs"/>
              </a:rPr>
            </a:br>
            <a:r>
              <a:rPr lang="en-US" sz="2000" dirty="0">
                <a:ea typeface="+mn-ea"/>
                <a:cs typeface="+mn-cs"/>
              </a:rPr>
              <a:t>     // Default methods are defined also</a:t>
            </a:r>
            <a:br>
              <a:rPr lang="en-US" sz="2000" dirty="0">
                <a:ea typeface="+mn-ea"/>
                <a:cs typeface="+mn-cs"/>
              </a:rPr>
            </a:b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b="1" dirty="0" err="1">
                <a:ea typeface="+mn-ea"/>
                <a:cs typeface="+mn-cs"/>
              </a:rPr>
              <a:t>BiPredicate</a:t>
            </a:r>
            <a:r>
              <a:rPr lang="en-US" sz="2000" dirty="0">
                <a:ea typeface="+mn-ea"/>
                <a:cs typeface="+mn-cs"/>
              </a:rPr>
              <a:t>&lt;Integer, Integer&gt; </a:t>
            </a: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divisible</a:t>
            </a:r>
            <a:r>
              <a:rPr lang="en-US" sz="2000" dirty="0">
                <a:ea typeface="+mn-ea"/>
                <a:cs typeface="+mn-cs"/>
              </a:rPr>
              <a:t> =</a:t>
            </a:r>
            <a:br>
              <a:rPr lang="en-US" sz="2000" dirty="0">
                <a:ea typeface="+mn-ea"/>
                <a:cs typeface="+mn-cs"/>
              </a:rPr>
            </a:br>
            <a:r>
              <a:rPr lang="en-US" sz="2000" dirty="0">
                <a:ea typeface="+mn-ea"/>
                <a:cs typeface="+mn-cs"/>
              </a:rPr>
              <a:t>      		  (t, u) -&gt; t % u == 0;</a:t>
            </a:r>
            <a:br>
              <a:rPr lang="en-US" sz="2000" dirty="0">
                <a:ea typeface="+mn-ea"/>
                <a:cs typeface="+mn-cs"/>
              </a:rPr>
            </a:b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boolean</a:t>
            </a:r>
            <a:r>
              <a:rPr lang="en-US" sz="2000" dirty="0">
                <a:ea typeface="+mn-ea"/>
                <a:cs typeface="+mn-cs"/>
              </a:rPr>
              <a:t> result = </a:t>
            </a:r>
            <a:r>
              <a:rPr lang="en-US" sz="2000" b="1" dirty="0" err="1">
                <a:solidFill>
                  <a:srgbClr val="7030A0"/>
                </a:solidFill>
                <a:ea typeface="+mn-ea"/>
                <a:cs typeface="+mn-cs"/>
              </a:rPr>
              <a:t>divisible</a:t>
            </a:r>
            <a:r>
              <a:rPr lang="en-US" sz="2000" dirty="0" err="1">
                <a:ea typeface="+mn-ea"/>
                <a:cs typeface="+mn-cs"/>
              </a:rPr>
              <a:t>.</a:t>
            </a:r>
            <a:r>
              <a:rPr lang="en-US" sz="2000" b="1" dirty="0" err="1">
                <a:solidFill>
                  <a:srgbClr val="FF0000"/>
                </a:solidFill>
                <a:ea typeface="+mn-ea"/>
                <a:cs typeface="+mn-cs"/>
              </a:rPr>
              <a:t>test</a:t>
            </a:r>
            <a:r>
              <a:rPr lang="en-US" sz="2000" dirty="0">
                <a:ea typeface="+mn-ea"/>
                <a:cs typeface="+mn-cs"/>
              </a:rPr>
              <a:t>(10, 5);</a:t>
            </a:r>
          </a:p>
          <a:p>
            <a:pPr lvl="1">
              <a:buFontTx/>
              <a:buNone/>
              <a:defRPr/>
            </a:pP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itle 1">
            <a:extLst>
              <a:ext uri="{FF2B5EF4-FFF2-40B4-BE49-F238E27FC236}">
                <a16:creationId xmlns:a16="http://schemas.microsoft.com/office/drawing/2014/main" id="{6168E1D2-FB51-8F76-16B9-2FF5EB731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Supplier&lt;T&gt;</a:t>
            </a:r>
          </a:p>
        </p:txBody>
      </p:sp>
      <p:sp>
        <p:nvSpPr>
          <p:cNvPr id="72707" name="Content Placeholder 2">
            <a:extLst>
              <a:ext uri="{FF2B5EF4-FFF2-40B4-BE49-F238E27FC236}">
                <a16:creationId xmlns:a16="http://schemas.microsoft.com/office/drawing/2014/main" id="{0F0AFD56-0D00-8EB6-65E7-8B52561FCB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Represents a supplier of results.</a:t>
            </a:r>
          </a:p>
          <a:p>
            <a:pPr>
              <a:defRPr/>
            </a:pPr>
            <a:r>
              <a:rPr lang="en-US" sz="2000" dirty="0"/>
              <a:t>It does not take any arguments.</a:t>
            </a:r>
          </a:p>
          <a:p>
            <a:pPr>
              <a:defRPr/>
            </a:pPr>
            <a:r>
              <a:rPr lang="en-US" sz="2000" dirty="0"/>
              <a:t>Used for lazy generation of values.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/>
              <a:t>T get():</a:t>
            </a:r>
            <a:r>
              <a:rPr lang="en-US" sz="2000" dirty="0"/>
              <a:t> </a:t>
            </a:r>
          </a:p>
          <a:p>
            <a:pPr lvl="1"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Does not accept any argument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Returns newly generated values, T, in the stream.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No requirement that new or distinct results be returned each time the supplier is invoked.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>
            <a:extLst>
              <a:ext uri="{FF2B5EF4-FFF2-40B4-BE49-F238E27FC236}">
                <a16:creationId xmlns:a16="http://schemas.microsoft.com/office/drawing/2014/main" id="{0C09CB8C-97AE-FCE9-966F-EBB037F691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Supplier&lt;T&gt;</a:t>
            </a:r>
          </a:p>
        </p:txBody>
      </p:sp>
      <p:sp>
        <p:nvSpPr>
          <p:cNvPr id="73731" name="Content Placeholder 2">
            <a:extLst>
              <a:ext uri="{FF2B5EF4-FFF2-40B4-BE49-F238E27FC236}">
                <a16:creationId xmlns:a16="http://schemas.microsoft.com/office/drawing/2014/main" id="{DC7B6176-A604-CAD8-7B92-336870D8B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void </a:t>
            </a:r>
            <a:r>
              <a:rPr lang="en-US" sz="2000" b="1" dirty="0" err="1">
                <a:ea typeface="+mn-ea"/>
                <a:cs typeface="+mn-cs"/>
              </a:rPr>
              <a:t>usingSupplier</a:t>
            </a:r>
            <a:r>
              <a:rPr lang="en-US" sz="2000" b="1" dirty="0">
                <a:ea typeface="+mn-ea"/>
                <a:cs typeface="+mn-cs"/>
              </a:rPr>
              <a:t>(){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Supplier&lt;Invoice&gt; </a:t>
            </a:r>
            <a:r>
              <a:rPr lang="en-US" sz="2000" dirty="0" err="1">
                <a:ea typeface="+mn-ea"/>
                <a:cs typeface="+mn-cs"/>
              </a:rPr>
              <a:t>invSupplier</a:t>
            </a:r>
            <a:r>
              <a:rPr lang="en-US" sz="2000" dirty="0">
                <a:ea typeface="+mn-ea"/>
                <a:cs typeface="+mn-cs"/>
              </a:rPr>
              <a:t> = ()-&gt;</a:t>
            </a:r>
            <a:r>
              <a:rPr lang="en-US" sz="2000" u="sng" dirty="0">
                <a:ea typeface="+mn-ea"/>
                <a:cs typeface="+mn-cs"/>
              </a:rPr>
              <a:t>{</a:t>
            </a:r>
          </a:p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   return new Invoice(200,"Rakesh",7888);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Invoice inv = </a:t>
            </a:r>
            <a:r>
              <a:rPr lang="en-US" sz="2000" dirty="0" err="1">
                <a:ea typeface="+mn-ea"/>
                <a:cs typeface="+mn-cs"/>
              </a:rPr>
              <a:t>invSupplier.get</a:t>
            </a:r>
            <a:r>
              <a:rPr lang="en-US" sz="2000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u="sng" dirty="0" err="1">
                <a:ea typeface="+mn-ea"/>
                <a:cs typeface="+mn-cs"/>
              </a:rPr>
              <a:t>System.</a:t>
            </a:r>
            <a:r>
              <a:rPr lang="en-US" sz="2000" b="1" i="1" u="sng" dirty="0" err="1">
                <a:ea typeface="+mn-ea"/>
                <a:cs typeface="+mn-cs"/>
              </a:rPr>
              <a:t>out.println</a:t>
            </a:r>
            <a:r>
              <a:rPr lang="en-US" sz="2000" b="1" i="1" u="sng" dirty="0">
                <a:ea typeface="+mn-ea"/>
                <a:cs typeface="+mn-cs"/>
              </a:rPr>
              <a:t>(inv);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itle 1">
            <a:extLst>
              <a:ext uri="{FF2B5EF4-FFF2-40B4-BE49-F238E27FC236}">
                <a16:creationId xmlns:a16="http://schemas.microsoft.com/office/drawing/2014/main" id="{4F832EF8-76A6-B675-3C29-4FC22B9DFB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chemeClr val="tx1"/>
                </a:solidFill>
              </a:rPr>
              <a:t>Supplier interface:</a:t>
            </a: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6D892-FE6B-AB14-6707-D298FF76D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Primitive specializations of the Supplier interface: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 err="1">
                <a:ea typeface="+mn-ea"/>
                <a:cs typeface="+mn-cs"/>
              </a:rPr>
              <a:t>IntSupplier</a:t>
            </a:r>
            <a:r>
              <a:rPr lang="en-US" sz="2000" dirty="0">
                <a:ea typeface="+mn-ea"/>
                <a:cs typeface="+mn-cs"/>
              </a:rPr>
              <a:t> having one abstract method </a:t>
            </a:r>
            <a:r>
              <a:rPr lang="en-US" sz="2000" dirty="0" err="1">
                <a:ea typeface="+mn-ea"/>
                <a:cs typeface="+mn-cs"/>
              </a:rPr>
              <a:t>getAsInt</a:t>
            </a:r>
            <a:r>
              <a:rPr lang="en-US" sz="2000" dirty="0">
                <a:ea typeface="+mn-ea"/>
                <a:cs typeface="+mn-cs"/>
              </a:rPr>
              <a:t>()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 err="1">
                <a:ea typeface="+mn-ea"/>
                <a:cs typeface="+mn-cs"/>
              </a:rPr>
              <a:t>LongSupplier</a:t>
            </a:r>
            <a:r>
              <a:rPr lang="en-US" sz="2000" dirty="0">
                <a:ea typeface="+mn-ea"/>
                <a:cs typeface="+mn-cs"/>
              </a:rPr>
              <a:t> having one abstract method </a:t>
            </a:r>
            <a:r>
              <a:rPr lang="en-US" sz="2000" dirty="0" err="1">
                <a:ea typeface="+mn-ea"/>
                <a:cs typeface="+mn-cs"/>
              </a:rPr>
              <a:t>getAsLong</a:t>
            </a:r>
            <a:r>
              <a:rPr lang="en-US" sz="2000" dirty="0">
                <a:ea typeface="+mn-ea"/>
                <a:cs typeface="+mn-cs"/>
              </a:rPr>
              <a:t>()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 err="1">
                <a:ea typeface="+mn-ea"/>
                <a:cs typeface="+mn-cs"/>
              </a:rPr>
              <a:t>DoubleSupplier</a:t>
            </a:r>
            <a:r>
              <a:rPr lang="en-US" sz="2000" dirty="0">
                <a:ea typeface="+mn-ea"/>
                <a:cs typeface="+mn-cs"/>
              </a:rPr>
              <a:t> having one abstract method </a:t>
            </a:r>
            <a:r>
              <a:rPr lang="en-US" sz="2000" dirty="0" err="1">
                <a:ea typeface="+mn-ea"/>
                <a:cs typeface="+mn-cs"/>
              </a:rPr>
              <a:t>getAsDouble</a:t>
            </a:r>
            <a:r>
              <a:rPr lang="en-US" sz="2000" dirty="0">
                <a:ea typeface="+mn-ea"/>
                <a:cs typeface="+mn-cs"/>
              </a:rPr>
              <a:t>()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 err="1">
                <a:ea typeface="+mn-ea"/>
                <a:cs typeface="+mn-cs"/>
              </a:rPr>
              <a:t>BooleanSupplier</a:t>
            </a:r>
            <a:r>
              <a:rPr lang="en-US" sz="2000" dirty="0">
                <a:ea typeface="+mn-ea"/>
                <a:cs typeface="+mn-cs"/>
              </a:rPr>
              <a:t> having one abstract method </a:t>
            </a:r>
            <a:r>
              <a:rPr lang="en-US" sz="2000" dirty="0" err="1">
                <a:ea typeface="+mn-ea"/>
                <a:cs typeface="+mn-cs"/>
              </a:rPr>
              <a:t>getAsBoolean</a:t>
            </a:r>
            <a:r>
              <a:rPr lang="en-US" sz="2000" dirty="0">
                <a:ea typeface="+mn-ea"/>
                <a:cs typeface="+mn-cs"/>
              </a:rPr>
              <a:t>()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solidFill>
                  <a:srgbClr val="C00000"/>
                </a:solidFill>
                <a:ea typeface="+mn-ea"/>
                <a:cs typeface="+mn-cs"/>
              </a:rPr>
              <a:t>IntSupplier</a:t>
            </a:r>
            <a:r>
              <a:rPr lang="en-US" sz="2000" dirty="0">
                <a:solidFill>
                  <a:srgbClr val="C00000"/>
                </a:solidFill>
                <a:ea typeface="+mn-ea"/>
                <a:cs typeface="+mn-cs"/>
              </a:rPr>
              <a:t> </a:t>
            </a:r>
            <a:r>
              <a:rPr lang="en-US" sz="2000" dirty="0" err="1">
                <a:solidFill>
                  <a:srgbClr val="C00000"/>
                </a:solidFill>
                <a:ea typeface="+mn-ea"/>
                <a:cs typeface="+mn-cs"/>
              </a:rPr>
              <a:t>rollNumber</a:t>
            </a:r>
            <a:r>
              <a:rPr lang="en-US" sz="2000" dirty="0">
                <a:solidFill>
                  <a:srgbClr val="C00000"/>
                </a:solidFill>
                <a:ea typeface="+mn-ea"/>
                <a:cs typeface="+mn-cs"/>
              </a:rPr>
              <a:t> = ()-&gt; {return 45;};</a:t>
            </a:r>
          </a:p>
          <a:p>
            <a:pPr lvl="1">
              <a:buFontTx/>
              <a:buNone/>
              <a:defRPr/>
            </a:pPr>
            <a:endParaRPr lang="en-US" sz="2000" dirty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  <a:ea typeface="+mn-ea"/>
                <a:cs typeface="+mn-cs"/>
              </a:rPr>
              <a:t>    </a:t>
            </a:r>
            <a:r>
              <a:rPr lang="en-US" sz="2000" dirty="0" err="1">
                <a:solidFill>
                  <a:srgbClr val="C00000"/>
                </a:solidFill>
                <a:ea typeface="+mn-ea"/>
                <a:cs typeface="+mn-cs"/>
              </a:rPr>
              <a:t>int</a:t>
            </a:r>
            <a:r>
              <a:rPr lang="en-US" sz="2000" dirty="0">
                <a:solidFill>
                  <a:srgbClr val="C00000"/>
                </a:solidFill>
                <a:ea typeface="+mn-ea"/>
                <a:cs typeface="+mn-cs"/>
              </a:rPr>
              <a:t> number = </a:t>
            </a:r>
            <a:r>
              <a:rPr lang="en-US" sz="2000" dirty="0" err="1">
                <a:solidFill>
                  <a:srgbClr val="C00000"/>
                </a:solidFill>
                <a:ea typeface="+mn-ea"/>
                <a:cs typeface="+mn-cs"/>
              </a:rPr>
              <a:t>rollNumber.getAsInt</a:t>
            </a:r>
            <a:r>
              <a:rPr lang="en-US" sz="2000" dirty="0">
                <a:solidFill>
                  <a:srgbClr val="C00000"/>
                </a:solidFill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  <a:ea typeface="+mn-ea"/>
                <a:cs typeface="+mn-cs"/>
              </a:rPr>
              <a:t>         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  <a:ea typeface="+mn-ea"/>
                <a:cs typeface="+mn-cs"/>
              </a:rPr>
              <a:t>              </a:t>
            </a:r>
            <a:r>
              <a:rPr lang="en-US" sz="2000" dirty="0" err="1">
                <a:solidFill>
                  <a:srgbClr val="C00000"/>
                </a:solidFill>
                <a:ea typeface="+mn-ea"/>
                <a:cs typeface="+mn-cs"/>
              </a:rPr>
              <a:t>System.</a:t>
            </a:r>
            <a:r>
              <a:rPr lang="en-US" sz="2000" i="1" dirty="0" err="1">
                <a:solidFill>
                  <a:srgbClr val="C00000"/>
                </a:solidFill>
                <a:ea typeface="+mn-ea"/>
                <a:cs typeface="+mn-cs"/>
              </a:rPr>
              <a:t>out.println</a:t>
            </a:r>
            <a:r>
              <a:rPr lang="en-US" sz="2000" i="1" dirty="0">
                <a:solidFill>
                  <a:srgbClr val="C00000"/>
                </a:solidFill>
                <a:ea typeface="+mn-ea"/>
                <a:cs typeface="+mn-cs"/>
              </a:rPr>
              <a:t>(number);</a:t>
            </a:r>
            <a:endParaRPr lang="en-US" sz="2000" dirty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>
            <a:extLst>
              <a:ext uri="{FF2B5EF4-FFF2-40B4-BE49-F238E27FC236}">
                <a16:creationId xmlns:a16="http://schemas.microsoft.com/office/drawing/2014/main" id="{29E8884F-91CE-F70D-F384-A5E81BE7CA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Consumer&lt;T&gt;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9875" name="Content Placeholder 2">
            <a:extLst>
              <a:ext uri="{FF2B5EF4-FFF2-40B4-BE49-F238E27FC236}">
                <a16:creationId xmlns:a16="http://schemas.microsoft.com/office/drawing/2014/main" id="{F9F29833-1D58-4BF8-106C-11E0297BC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Represents an operation that accepts a single input and returns no result</a:t>
            </a:r>
          </a:p>
          <a:p>
            <a:pPr>
              <a:defRPr/>
            </a:pPr>
            <a:r>
              <a:rPr lang="en-US" sz="2000" dirty="0"/>
              <a:t>It has one Method  void accept(T </a:t>
            </a:r>
            <a:r>
              <a:rPr lang="en-US" sz="2000" dirty="0" err="1"/>
              <a:t>t</a:t>
            </a:r>
            <a:r>
              <a:rPr lang="en-US" sz="2000" dirty="0"/>
              <a:t>)</a:t>
            </a:r>
          </a:p>
          <a:p>
            <a:pPr lvl="1">
              <a:defRPr/>
            </a:pPr>
            <a:r>
              <a:rPr lang="en-US" sz="2000" dirty="0"/>
              <a:t>Performs operation on the given argument (T </a:t>
            </a:r>
            <a:r>
              <a:rPr lang="en-US" sz="2000" dirty="0" err="1"/>
              <a:t>t</a:t>
            </a:r>
            <a:r>
              <a:rPr lang="en-US" sz="2000" dirty="0"/>
              <a:t>)</a:t>
            </a:r>
          </a:p>
          <a:p>
            <a:pPr>
              <a:defRPr/>
            </a:pPr>
            <a:r>
              <a:rPr lang="en-US" sz="2000" dirty="0"/>
              <a:t>Lambda passed to the </a:t>
            </a:r>
            <a:r>
              <a:rPr lang="en-US" sz="2000" i="1" dirty="0" err="1"/>
              <a:t>List.forEach</a:t>
            </a:r>
            <a:r>
              <a:rPr lang="en-US" sz="2000" dirty="0"/>
              <a:t> method implements  </a:t>
            </a:r>
            <a:r>
              <a:rPr lang="en-US" sz="2000" i="1" dirty="0"/>
              <a:t>Consumer</a:t>
            </a:r>
            <a:r>
              <a:rPr lang="en-US" sz="2000" dirty="0"/>
              <a:t> </a:t>
            </a:r>
          </a:p>
          <a:p>
            <a:pPr lvl="2"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static void </a:t>
            </a:r>
            <a:r>
              <a:rPr lang="en-US" b="1" dirty="0" err="1">
                <a:ea typeface="+mn-ea"/>
                <a:cs typeface="+mn-cs"/>
              </a:rPr>
              <a:t>printNames</a:t>
            </a:r>
            <a:r>
              <a:rPr lang="en-US" b="1" dirty="0">
                <a:ea typeface="+mn-ea"/>
                <a:cs typeface="+mn-cs"/>
              </a:rPr>
              <a:t>(String name){</a:t>
            </a:r>
          </a:p>
          <a:p>
            <a:pPr lvl="1">
              <a:buFontTx/>
              <a:buNone/>
              <a:defRPr/>
            </a:pPr>
            <a:r>
              <a:rPr lang="en-US" u="sng" dirty="0" err="1">
                <a:ea typeface="+mn-ea"/>
                <a:cs typeface="+mn-cs"/>
              </a:rPr>
              <a:t>System.</a:t>
            </a:r>
            <a:r>
              <a:rPr lang="en-US" b="1" i="1" u="sng" dirty="0" err="1">
                <a:ea typeface="+mn-ea"/>
                <a:cs typeface="+mn-cs"/>
              </a:rPr>
              <a:t>out.println</a:t>
            </a:r>
            <a:r>
              <a:rPr lang="en-US" b="1" i="1" u="sng" dirty="0">
                <a:ea typeface="+mn-ea"/>
                <a:cs typeface="+mn-cs"/>
              </a:rPr>
              <a:t>(name);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void </a:t>
            </a:r>
            <a:r>
              <a:rPr lang="en-US" b="1" dirty="0" err="1">
                <a:ea typeface="+mn-ea"/>
                <a:cs typeface="+mn-cs"/>
              </a:rPr>
              <a:t>usingConsumer</a:t>
            </a:r>
            <a:r>
              <a:rPr lang="en-US" b="1" dirty="0">
                <a:ea typeface="+mn-ea"/>
                <a:cs typeface="+mn-cs"/>
              </a:rPr>
              <a:t>(){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Consumer&lt;String&gt; consumer = Example::</a:t>
            </a:r>
            <a:r>
              <a:rPr lang="en-US" i="1" dirty="0" err="1">
                <a:ea typeface="+mn-ea"/>
                <a:cs typeface="+mn-cs"/>
              </a:rPr>
              <a:t>printNames</a:t>
            </a:r>
            <a:r>
              <a:rPr lang="en-US" i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</a:t>
            </a:r>
            <a:r>
              <a:rPr lang="en-US" dirty="0" err="1">
                <a:ea typeface="+mn-ea"/>
                <a:cs typeface="+mn-cs"/>
              </a:rPr>
              <a:t>consumer.accept</a:t>
            </a:r>
            <a:r>
              <a:rPr lang="en-US" dirty="0">
                <a:ea typeface="+mn-ea"/>
                <a:cs typeface="+mn-cs"/>
              </a:rPr>
              <a:t>("</a:t>
            </a:r>
            <a:r>
              <a:rPr lang="en-US" dirty="0" err="1">
                <a:ea typeface="+mn-ea"/>
                <a:cs typeface="+mn-cs"/>
              </a:rPr>
              <a:t>Ramesh</a:t>
            </a:r>
            <a:r>
              <a:rPr lang="en-US" dirty="0">
                <a:ea typeface="+mn-ea"/>
                <a:cs typeface="+mn-cs"/>
              </a:rPr>
              <a:t>");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</a:t>
            </a:r>
            <a:r>
              <a:rPr lang="en-US" dirty="0" err="1">
                <a:ea typeface="+mn-ea"/>
                <a:cs typeface="+mn-cs"/>
              </a:rPr>
              <a:t>consumer.accept</a:t>
            </a:r>
            <a:r>
              <a:rPr lang="en-US" dirty="0">
                <a:ea typeface="+mn-ea"/>
                <a:cs typeface="+mn-cs"/>
              </a:rPr>
              <a:t>("Suresh");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</a:t>
            </a:r>
            <a:r>
              <a:rPr lang="en-US" dirty="0" err="1">
                <a:ea typeface="+mn-ea"/>
                <a:cs typeface="+mn-cs"/>
              </a:rPr>
              <a:t>consumer.accept</a:t>
            </a:r>
            <a:r>
              <a:rPr lang="en-US" dirty="0">
                <a:ea typeface="+mn-ea"/>
                <a:cs typeface="+mn-cs"/>
              </a:rPr>
              <a:t>("</a:t>
            </a:r>
            <a:r>
              <a:rPr lang="en-US" dirty="0" err="1">
                <a:ea typeface="+mn-ea"/>
                <a:cs typeface="+mn-cs"/>
              </a:rPr>
              <a:t>Maghesh</a:t>
            </a:r>
            <a:r>
              <a:rPr lang="en-US" dirty="0">
                <a:ea typeface="+mn-ea"/>
                <a:cs typeface="+mn-cs"/>
              </a:rPr>
              <a:t>");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  <a:endParaRPr lang="en-US" sz="2400" dirty="0"/>
          </a:p>
          <a:p>
            <a:pPr lvl="2"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>
            <a:extLst>
              <a:ext uri="{FF2B5EF4-FFF2-40B4-BE49-F238E27FC236}">
                <a16:creationId xmlns:a16="http://schemas.microsoft.com/office/drawing/2014/main" id="{61376CA7-E436-8E2F-6860-B3B3D2A22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Consumer&lt;T&gt;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2706" name="Content Placeholder 2">
            <a:extLst>
              <a:ext uri="{FF2B5EF4-FFF2-40B4-BE49-F238E27FC236}">
                <a16:creationId xmlns:a16="http://schemas.microsoft.com/office/drawing/2014/main" id="{7D85CE43-D946-E7F7-C3B5-825C8EA7B3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/>
              <a:t>Specialized versions of the </a:t>
            </a:r>
            <a:r>
              <a:rPr lang="en-US" altLang="en-US" sz="1800" i="1"/>
              <a:t>Consumer</a:t>
            </a:r>
            <a:r>
              <a:rPr lang="en-US" altLang="en-US" sz="1800"/>
              <a:t>  that receive primitive values</a:t>
            </a:r>
          </a:p>
          <a:p>
            <a:pPr lvl="1"/>
            <a:r>
              <a:rPr lang="en-US" altLang="en-US" sz="2000" i="1"/>
              <a:t>DoubleConsumer</a:t>
            </a:r>
            <a:r>
              <a:rPr lang="en-US" altLang="en-US" sz="2000"/>
              <a:t>, </a:t>
            </a:r>
          </a:p>
          <a:p>
            <a:pPr lvl="1"/>
            <a:r>
              <a:rPr lang="en-US" altLang="en-US" sz="2000" i="1"/>
              <a:t>IntConsumer</a:t>
            </a:r>
            <a:r>
              <a:rPr lang="en-US" altLang="en-US" sz="2000"/>
              <a:t> </a:t>
            </a:r>
          </a:p>
          <a:p>
            <a:pPr lvl="1"/>
            <a:r>
              <a:rPr lang="en-US" altLang="en-US" sz="2000" i="1"/>
              <a:t>LongConsumer</a:t>
            </a:r>
            <a:r>
              <a:rPr lang="en-US" altLang="en-US" sz="2000"/>
              <a:t> </a:t>
            </a:r>
          </a:p>
          <a:p>
            <a:endParaRPr lang="en-US" altLang="en-US" sz="1800"/>
          </a:p>
          <a:p>
            <a:r>
              <a:rPr lang="en-US" altLang="en-US" sz="1800" b="1" i="1"/>
              <a:t>BiConsumer</a:t>
            </a:r>
            <a:r>
              <a:rPr lang="en-US" altLang="en-US" sz="1800" b="1"/>
              <a:t> interface takes </a:t>
            </a:r>
            <a:r>
              <a:rPr lang="en-US" altLang="en-US" sz="1800"/>
              <a:t>two arguments </a:t>
            </a:r>
          </a:p>
          <a:p>
            <a:endParaRPr lang="en-US" altLang="en-US" sz="1800"/>
          </a:p>
          <a:p>
            <a:pPr lvl="1">
              <a:buFontTx/>
              <a:buNone/>
            </a:pPr>
            <a:r>
              <a:rPr lang="en-US" altLang="en-US" sz="2000"/>
              <a:t>Map&lt;String, Integer&gt; ages = new HashMap&lt;&gt;();</a:t>
            </a:r>
          </a:p>
          <a:p>
            <a:pPr lvl="1">
              <a:buFontTx/>
              <a:buNone/>
            </a:pPr>
            <a:r>
              <a:rPr lang="en-US" altLang="en-US" sz="2000"/>
              <a:t>ages.put(“Ramesh", 25);</a:t>
            </a:r>
          </a:p>
          <a:p>
            <a:pPr lvl="1">
              <a:buFontTx/>
              <a:buNone/>
            </a:pPr>
            <a:r>
              <a:rPr lang="en-US" altLang="en-US" sz="2000"/>
              <a:t>ages.put(“Suresh", 24);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ages.forEach((name, age) -&gt; System.out.println(name + " is " + age + " years old"));</a:t>
            </a:r>
          </a:p>
          <a:p>
            <a:pPr>
              <a:buFontTx/>
              <a:buNone/>
            </a:pPr>
            <a:br>
              <a:rPr lang="en-US" altLang="en-US" sz="1800"/>
            </a:br>
            <a:endParaRPr lang="en-US" altLang="en-US" sz="1800"/>
          </a:p>
          <a:p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itle 1">
            <a:extLst>
              <a:ext uri="{FF2B5EF4-FFF2-40B4-BE49-F238E27FC236}">
                <a16:creationId xmlns:a16="http://schemas.microsoft.com/office/drawing/2014/main" id="{B0C30D5D-1CF7-BEDE-EAD5-B207E4D10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Consumer&lt;T&gt;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306C0-39A5-3C66-C5C4-D0C13844DE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b="1" dirty="0"/>
              <a:t>default Consumer&lt;T&gt; </a:t>
            </a:r>
            <a:r>
              <a:rPr lang="en-US" sz="2000" b="1" dirty="0" err="1"/>
              <a:t>andThen</a:t>
            </a:r>
            <a:r>
              <a:rPr lang="en-US" sz="2000" b="1" dirty="0"/>
              <a:t>(Consumer&lt;? super T&gt; after)</a:t>
            </a:r>
          </a:p>
          <a:p>
            <a:pPr lvl="1">
              <a:defRPr/>
            </a:pPr>
            <a:r>
              <a:rPr lang="en-US" sz="1800" dirty="0">
                <a:ea typeface="+mn-ea"/>
                <a:cs typeface="+mn-cs"/>
              </a:rPr>
              <a:t>returns a composed Consumer that performs, in sequence, the operation of the consumer followed by the operation of the parameter.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Used to combine Consumers and make the code more readable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Consumer&lt;String&gt; first = t -&gt;  </a:t>
            </a:r>
            <a:r>
              <a:rPr lang="en-US" sz="2000" dirty="0" err="1"/>
              <a:t>System.out.println</a:t>
            </a:r>
            <a:r>
              <a:rPr lang="en-US" sz="2000" dirty="0"/>
              <a:t>("First:" + t);</a:t>
            </a:r>
            <a:br>
              <a:rPr lang="en-US" sz="2000" dirty="0"/>
            </a:br>
            <a:endParaRPr lang="en-US" sz="2000" dirty="0"/>
          </a:p>
          <a:p>
            <a:pPr>
              <a:defRPr/>
            </a:pPr>
            <a:r>
              <a:rPr lang="en-US" sz="2000" dirty="0"/>
              <a:t>Consumer&lt;String&gt; second = t -&gt; </a:t>
            </a:r>
            <a:r>
              <a:rPr lang="en-US" sz="2000" dirty="0" err="1"/>
              <a:t>System.out.println</a:t>
            </a:r>
            <a:r>
              <a:rPr lang="en-US" sz="2000" dirty="0"/>
              <a:t>("Second:" + t);</a:t>
            </a:r>
            <a:br>
              <a:rPr lang="en-US" sz="2000" dirty="0"/>
            </a:br>
            <a:endParaRPr lang="en-US" sz="2000" dirty="0"/>
          </a:p>
          <a:p>
            <a:pPr>
              <a:defRPr/>
            </a:pPr>
            <a:r>
              <a:rPr lang="en-US" sz="2000" dirty="0" err="1"/>
              <a:t>first.andThen</a:t>
            </a:r>
            <a:r>
              <a:rPr lang="en-US" sz="2000" dirty="0"/>
              <a:t>(second).accept("Hi");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 output is:</a:t>
            </a:r>
          </a:p>
          <a:p>
            <a:pPr>
              <a:defRPr/>
            </a:pPr>
            <a:r>
              <a:rPr lang="en-US" sz="2000" dirty="0"/>
              <a:t>First: Hi</a:t>
            </a:r>
          </a:p>
          <a:p>
            <a:pPr>
              <a:defRPr/>
            </a:pPr>
            <a:r>
              <a:rPr lang="en-US" sz="2000" dirty="0"/>
              <a:t>Second: Hi</a:t>
            </a:r>
          </a:p>
          <a:p>
            <a:pPr>
              <a:buFontTx/>
              <a:buNone/>
              <a:defRPr/>
            </a:pP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F10AE-F5B2-0BB7-BEA7-60CC9214C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5">
            <a:extLst>
              <a:ext uri="{FF2B5EF4-FFF2-40B4-BE49-F238E27FC236}">
                <a16:creationId xmlns:a16="http://schemas.microsoft.com/office/drawing/2014/main" id="{74B77B4D-9A4D-22CA-1BF0-B5049CF388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Annotation Type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27651" name="Content Placeholder 6">
            <a:extLst>
              <a:ext uri="{FF2B5EF4-FFF2-40B4-BE49-F238E27FC236}">
                <a16:creationId xmlns:a16="http://schemas.microsoft.com/office/drawing/2014/main" id="{4E0635D5-79EE-8035-379D-3DE710B677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800" b="1" u="sng"/>
              <a:t>Single-value: </a:t>
            </a:r>
          </a:p>
          <a:p>
            <a:pPr lvl="1"/>
            <a:r>
              <a:rPr lang="en-US" altLang="en-US" sz="1800"/>
              <a:t>Provides only single value. </a:t>
            </a:r>
          </a:p>
          <a:p>
            <a:pPr lvl="1"/>
            <a:r>
              <a:rPr lang="en-US" altLang="en-US" sz="1800"/>
              <a:t>Represented with the data and value pair </a:t>
            </a:r>
          </a:p>
          <a:p>
            <a:pPr lvl="1"/>
            <a:r>
              <a:rPr lang="en-US" altLang="en-US" sz="2000"/>
              <a:t>We can provide the default value also.</a:t>
            </a:r>
          </a:p>
          <a:p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public @interface Example{</a:t>
            </a:r>
          </a:p>
          <a:p>
            <a:pPr lvl="1">
              <a:buFontTx/>
              <a:buNone/>
            </a:pPr>
            <a:r>
              <a:rPr lang="en-US" altLang="en-US" sz="1800"/>
              <a:t>         String showSomething();</a:t>
            </a:r>
          </a:p>
          <a:p>
            <a:pPr lvl="1">
              <a:buFontTx/>
              <a:buNone/>
            </a:pPr>
            <a:r>
              <a:rPr lang="en-US" altLang="en-US" sz="1800"/>
              <a:t>}</a:t>
            </a:r>
          </a:p>
          <a:p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@Example ("Hello Wolrd")</a:t>
            </a:r>
          </a:p>
          <a:p>
            <a:pPr lvl="1">
              <a:buFontTx/>
              <a:buNone/>
            </a:pPr>
            <a:r>
              <a:rPr lang="en-US" altLang="en-US" sz="1800"/>
              <a:t>   public void anymethod(){</a:t>
            </a:r>
          </a:p>
          <a:p>
            <a:pPr lvl="1">
              <a:buFontTx/>
              <a:buNone/>
            </a:pPr>
            <a:r>
              <a:rPr lang="en-US" altLang="en-US" sz="1800"/>
              <a:t>}</a:t>
            </a:r>
          </a:p>
          <a:p>
            <a:endParaRPr lang="en-US" altLang="en-US" sz="1800"/>
          </a:p>
        </p:txBody>
      </p:sp>
      <p:sp>
        <p:nvSpPr>
          <p:cNvPr id="27652" name="Slide Number Placeholder 4">
            <a:extLst>
              <a:ext uri="{FF2B5EF4-FFF2-40B4-BE49-F238E27FC236}">
                <a16:creationId xmlns:a16="http://schemas.microsoft.com/office/drawing/2014/main" id="{CA2CD893-B7A6-293B-10DC-6E31DA76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8AFBAB-A97C-4A4E-AD75-33B159CD43D3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04935096"/>
      </p:ext>
    </p:extLst>
  </p:cSld>
  <p:clrMapOvr>
    <a:masterClrMapping/>
  </p:clrMapOvr>
  <p:transition advClick="0"/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itle 1">
            <a:extLst>
              <a:ext uri="{FF2B5EF4-FFF2-40B4-BE49-F238E27FC236}">
                <a16:creationId xmlns:a16="http://schemas.microsoft.com/office/drawing/2014/main" id="{B39ADC51-2A25-A36A-A506-01A4673175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br>
              <a:rPr lang="en-US" altLang="en-US" b="1"/>
            </a:br>
            <a:r>
              <a:rPr lang="en-US" altLang="en-US" b="1"/>
              <a:t>BiConsumer</a:t>
            </a:r>
            <a:br>
              <a:rPr lang="en-US" altLang="en-US" b="1"/>
            </a:b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668E-6488-CE17-9E28-81E857035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Represents a consumer that takes two arguments that don't return a result</a:t>
            </a:r>
          </a:p>
          <a:p>
            <a:pPr>
              <a:defRPr/>
            </a:pPr>
            <a:endParaRPr lang="en-US" dirty="0"/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@</a:t>
            </a:r>
            <a:r>
              <a:rPr lang="en-US" sz="2000" dirty="0" err="1">
                <a:ea typeface="+mn-ea"/>
                <a:cs typeface="+mn-cs"/>
              </a:rPr>
              <a:t>FunctionalInterface</a:t>
            </a:r>
            <a:br>
              <a:rPr lang="en-US" sz="2000" dirty="0">
                <a:ea typeface="+mn-ea"/>
                <a:cs typeface="+mn-cs"/>
              </a:rPr>
            </a:br>
            <a:r>
              <a:rPr lang="en-US" sz="2000" dirty="0">
                <a:ea typeface="+mn-ea"/>
                <a:cs typeface="+mn-cs"/>
              </a:rPr>
              <a:t>public interface </a:t>
            </a:r>
            <a:r>
              <a:rPr lang="en-US" sz="2000" dirty="0" err="1">
                <a:ea typeface="+mn-ea"/>
                <a:cs typeface="+mn-cs"/>
              </a:rPr>
              <a:t>BiConsumer</a:t>
            </a:r>
            <a:r>
              <a:rPr lang="en-US" sz="2000" dirty="0">
                <a:ea typeface="+mn-ea"/>
                <a:cs typeface="+mn-cs"/>
              </a:rPr>
              <a:t>&lt;T, U&gt; {</a:t>
            </a:r>
            <a:br>
              <a:rPr lang="en-US" sz="2000" dirty="0">
                <a:ea typeface="+mn-ea"/>
                <a:cs typeface="+mn-cs"/>
              </a:rPr>
            </a:br>
            <a:r>
              <a:rPr lang="en-US" sz="2000" dirty="0">
                <a:ea typeface="+mn-ea"/>
                <a:cs typeface="+mn-cs"/>
              </a:rPr>
              <a:t>     void accept(T </a:t>
            </a:r>
            <a:r>
              <a:rPr lang="en-US" sz="2000" dirty="0" err="1">
                <a:ea typeface="+mn-ea"/>
                <a:cs typeface="+mn-cs"/>
              </a:rPr>
              <a:t>t</a:t>
            </a:r>
            <a:r>
              <a:rPr lang="en-US" sz="2000" dirty="0">
                <a:ea typeface="+mn-ea"/>
                <a:cs typeface="+mn-cs"/>
              </a:rPr>
              <a:t>, U </a:t>
            </a:r>
            <a:r>
              <a:rPr lang="en-US" sz="2000" dirty="0" err="1">
                <a:ea typeface="+mn-ea"/>
                <a:cs typeface="+mn-cs"/>
              </a:rPr>
              <a:t>u</a:t>
            </a:r>
            <a:r>
              <a:rPr lang="en-US" sz="2000" dirty="0">
                <a:ea typeface="+mn-ea"/>
                <a:cs typeface="+mn-cs"/>
              </a:rPr>
              <a:t>);</a:t>
            </a:r>
            <a:br>
              <a:rPr lang="en-US" sz="2000" dirty="0">
                <a:ea typeface="+mn-ea"/>
                <a:cs typeface="+mn-cs"/>
              </a:rPr>
            </a:br>
            <a:r>
              <a:rPr lang="en-US" sz="2000" dirty="0">
                <a:ea typeface="+mn-ea"/>
                <a:cs typeface="+mn-cs"/>
              </a:rPr>
              <a:t>     // </a:t>
            </a:r>
            <a:r>
              <a:rPr lang="en-US" sz="2000" dirty="0" err="1">
                <a:ea typeface="+mn-ea"/>
                <a:cs typeface="+mn-cs"/>
              </a:rPr>
              <a:t>andThen</a:t>
            </a:r>
            <a:r>
              <a:rPr lang="en-US" sz="2000" dirty="0">
                <a:ea typeface="+mn-ea"/>
                <a:cs typeface="+mn-cs"/>
              </a:rPr>
              <a:t> default method is defined</a:t>
            </a:r>
            <a:br>
              <a:rPr lang="en-US" sz="2000" dirty="0">
                <a:ea typeface="+mn-ea"/>
                <a:cs typeface="+mn-cs"/>
              </a:rPr>
            </a:b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Title 1">
            <a:extLst>
              <a:ext uri="{FF2B5EF4-FFF2-40B4-BE49-F238E27FC236}">
                <a16:creationId xmlns:a16="http://schemas.microsoft.com/office/drawing/2014/main" id="{ABADBED5-95FC-0B68-1547-6FCD8E25D0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br>
              <a:rPr lang="en-US" altLang="en-US" b="1"/>
            </a:br>
            <a:r>
              <a:rPr lang="en-US" altLang="en-US" b="1"/>
              <a:t>BiConsumer</a:t>
            </a:r>
            <a:br>
              <a:rPr lang="en-US" altLang="en-US" b="1"/>
            </a:br>
            <a:br>
              <a:rPr lang="en-US" altLang="en-US"/>
            </a:br>
            <a:endParaRPr lang="en-US" altLang="en-US"/>
          </a:p>
        </p:txBody>
      </p:sp>
      <p:sp>
        <p:nvSpPr>
          <p:cNvPr id="75778" name="Content Placeholder 2">
            <a:extLst>
              <a:ext uri="{FF2B5EF4-FFF2-40B4-BE49-F238E27FC236}">
                <a16:creationId xmlns:a16="http://schemas.microsoft.com/office/drawing/2014/main" id="{A709CB7F-DDA9-E11A-6D3D-965FB31779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BiConsumer&lt;String&gt; consumeStr =</a:t>
            </a:r>
            <a:br>
              <a:rPr lang="en-US" altLang="en-US" sz="2000"/>
            </a:br>
            <a:r>
              <a:rPr lang="en-US" altLang="en-US" sz="2000"/>
              <a:t>            (t, u) -&gt; System.out.println(t + " " + u);</a:t>
            </a:r>
            <a:br>
              <a:rPr lang="en-US" altLang="en-US" sz="2000"/>
            </a:br>
            <a:endParaRPr lang="en-US" altLang="en-US" sz="2000"/>
          </a:p>
          <a:p>
            <a:r>
              <a:rPr lang="en-US" altLang="en-US" sz="2000"/>
              <a:t>consumeStr.accept("Hi", "there");</a:t>
            </a:r>
          </a:p>
          <a:p>
            <a:endParaRPr lang="en-US" altLang="en-US" sz="2000"/>
          </a:p>
          <a:p>
            <a:r>
              <a:rPr lang="en-US" altLang="en-US" sz="2000"/>
              <a:t>This interface also has the following default method:</a:t>
            </a:r>
          </a:p>
          <a:p>
            <a:endParaRPr lang="en-US" altLang="en-US" sz="2000"/>
          </a:p>
          <a:p>
            <a:r>
              <a:rPr lang="en-US" altLang="en-US" sz="2000"/>
              <a:t>default BiConsumer&lt;T, U&gt; andThen(</a:t>
            </a:r>
            <a:br>
              <a:rPr lang="en-US" altLang="en-US" sz="2000"/>
            </a:br>
            <a:r>
              <a:rPr lang="en-US" altLang="en-US" sz="2000"/>
              <a:t>             BiConsumer&lt;? super T, ? super U&gt; after)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Title 1">
            <a:extLst>
              <a:ext uri="{FF2B5EF4-FFF2-40B4-BE49-F238E27FC236}">
                <a16:creationId xmlns:a16="http://schemas.microsoft.com/office/drawing/2014/main" id="{BF7A8203-3842-465F-502A-7CD1131C68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0C4CE-8822-9B49-00BD-631891CD6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BiConsumer</a:t>
            </a:r>
            <a:r>
              <a:rPr lang="en-US" sz="2000" dirty="0">
                <a:ea typeface="+mn-ea"/>
                <a:cs typeface="+mn-cs"/>
              </a:rPr>
              <a:t>&lt;String, String&gt; </a:t>
            </a: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first</a:t>
            </a:r>
            <a:r>
              <a:rPr lang="en-US" sz="2000" dirty="0">
                <a:ea typeface="+mn-ea"/>
                <a:cs typeface="+mn-cs"/>
              </a:rPr>
              <a:t> = (t, u) -&gt; </a:t>
            </a:r>
            <a:r>
              <a:rPr lang="en-US" sz="2000" dirty="0" err="1">
                <a:ea typeface="+mn-ea"/>
                <a:cs typeface="+mn-cs"/>
              </a:rPr>
              <a:t>System.out.println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t.toUpperCase</a:t>
            </a:r>
            <a:r>
              <a:rPr lang="en-US" sz="2000" dirty="0">
                <a:ea typeface="+mn-ea"/>
                <a:cs typeface="+mn-cs"/>
              </a:rPr>
              <a:t>() + </a:t>
            </a:r>
            <a:r>
              <a:rPr lang="en-US" sz="2000" dirty="0" err="1">
                <a:ea typeface="+mn-ea"/>
                <a:cs typeface="+mn-cs"/>
              </a:rPr>
              <a:t>u.toUpperCase</a:t>
            </a:r>
            <a:r>
              <a:rPr lang="en-US" sz="2000" dirty="0">
                <a:ea typeface="+mn-ea"/>
                <a:cs typeface="+mn-cs"/>
              </a:rPr>
              <a:t>());</a:t>
            </a:r>
            <a:br>
              <a:rPr lang="en-US" sz="2000" dirty="0">
                <a:ea typeface="+mn-ea"/>
                <a:cs typeface="+mn-cs"/>
              </a:rPr>
            </a:b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BiConsumer</a:t>
            </a:r>
            <a:r>
              <a:rPr lang="en-US" sz="2000" dirty="0">
                <a:ea typeface="+mn-ea"/>
                <a:cs typeface="+mn-cs"/>
              </a:rPr>
              <a:t>&lt;String, String&gt; </a:t>
            </a: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second</a:t>
            </a:r>
            <a:r>
              <a:rPr lang="en-US" sz="2000" dirty="0">
                <a:ea typeface="+mn-ea"/>
                <a:cs typeface="+mn-cs"/>
              </a:rPr>
              <a:t> = (t, u) -&gt; </a:t>
            </a:r>
            <a:r>
              <a:rPr lang="en-US" sz="2000" dirty="0" err="1">
                <a:ea typeface="+mn-ea"/>
                <a:cs typeface="+mn-cs"/>
              </a:rPr>
              <a:t>System.out.println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t.toLowerCase</a:t>
            </a:r>
            <a:r>
              <a:rPr lang="en-US" sz="2000" dirty="0">
                <a:ea typeface="+mn-ea"/>
                <a:cs typeface="+mn-cs"/>
              </a:rPr>
              <a:t>() + </a:t>
            </a:r>
            <a:r>
              <a:rPr lang="en-US" sz="2000" dirty="0" err="1">
                <a:ea typeface="+mn-ea"/>
                <a:cs typeface="+mn-cs"/>
              </a:rPr>
              <a:t>u.toLowerCase</a:t>
            </a:r>
            <a:r>
              <a:rPr lang="en-US" sz="2000" dirty="0">
                <a:ea typeface="+mn-ea"/>
                <a:cs typeface="+mn-cs"/>
              </a:rPr>
              <a:t>());</a:t>
            </a:r>
            <a:br>
              <a:rPr lang="en-US" sz="2000" dirty="0">
                <a:ea typeface="+mn-ea"/>
                <a:cs typeface="+mn-cs"/>
              </a:rPr>
            </a:b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first.</a:t>
            </a:r>
            <a:r>
              <a:rPr lang="en-US" sz="2000" b="1" dirty="0" err="1">
                <a:solidFill>
                  <a:srgbClr val="FF0000"/>
                </a:solidFill>
                <a:ea typeface="+mn-ea"/>
                <a:cs typeface="+mn-cs"/>
              </a:rPr>
              <a:t>andThen</a:t>
            </a:r>
            <a:r>
              <a:rPr lang="en-US" sz="2000" dirty="0">
                <a:ea typeface="+mn-ea"/>
                <a:cs typeface="+mn-cs"/>
              </a:rPr>
              <a:t>(second).</a:t>
            </a:r>
            <a:r>
              <a:rPr lang="en-US" sz="2000" b="1" dirty="0">
                <a:solidFill>
                  <a:srgbClr val="FF0000"/>
                </a:solidFill>
                <a:ea typeface="+mn-ea"/>
                <a:cs typeface="+mn-cs"/>
              </a:rPr>
              <a:t>accept</a:t>
            </a:r>
            <a:r>
              <a:rPr lang="en-US" sz="2000" dirty="0">
                <a:ea typeface="+mn-ea"/>
                <a:cs typeface="+mn-cs"/>
              </a:rPr>
              <a:t>("Again", " and again");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The output is: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AGAIN AND AGAIN </a:t>
            </a:r>
          </a:p>
          <a:p>
            <a:pPr>
              <a:buFontTx/>
              <a:buNone/>
              <a:defRPr/>
            </a:pPr>
            <a:endParaRPr lang="en-US"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>
            <a:extLst>
              <a:ext uri="{FF2B5EF4-FFF2-40B4-BE49-F238E27FC236}">
                <a16:creationId xmlns:a16="http://schemas.microsoft.com/office/drawing/2014/main" id="{B3D0E291-F849-C1B6-4EC1-9C11453493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Function&lt;T,R&gt;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7826" name="Content Placeholder 2">
            <a:extLst>
              <a:ext uri="{FF2B5EF4-FFF2-40B4-BE49-F238E27FC236}">
                <a16:creationId xmlns:a16="http://schemas.microsoft.com/office/drawing/2014/main" id="{2F9D8A10-4598-1A7A-72F0-9AAFA97808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Represents a function that accepts one argument and produces a result</a:t>
            </a:r>
          </a:p>
          <a:p>
            <a:endParaRPr lang="en-US" altLang="en-US" sz="2000"/>
          </a:p>
          <a:p>
            <a:r>
              <a:rPr lang="en-US" altLang="en-US" sz="2000"/>
              <a:t>Object of a particular type is the input, an operation is performed on it and object of another type is returned as output, 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Can be used without the need to define a new functional interface every time.</a:t>
            </a:r>
          </a:p>
          <a:p>
            <a:endParaRPr lang="en-US" altLang="en-US" sz="2000"/>
          </a:p>
          <a:p>
            <a:r>
              <a:rPr lang="en-US" altLang="en-US" sz="2000"/>
              <a:t>R apply(T t)</a:t>
            </a:r>
          </a:p>
          <a:p>
            <a:pPr lvl="1"/>
            <a:r>
              <a:rPr lang="en-US" altLang="en-US" sz="2000"/>
              <a:t>Applies this function  to the given argument (T t) </a:t>
            </a:r>
          </a:p>
          <a:p>
            <a:pPr lvl="1"/>
            <a:r>
              <a:rPr lang="en-US" altLang="en-US" sz="2000"/>
              <a:t>Returns the function result</a:t>
            </a:r>
          </a:p>
          <a:p>
            <a:pPr lvl="2"/>
            <a:endParaRPr lang="en-US" altLang="en-US" sz="1600"/>
          </a:p>
          <a:p>
            <a:pPr lvl="1">
              <a:buFontTx/>
              <a:buNone/>
            </a:pPr>
            <a:r>
              <a:rPr lang="en-US" altLang="en-US"/>
              <a:t>       </a:t>
            </a:r>
            <a:endParaRPr lang="en-US" altLang="en-US" sz="2000" b="1" i="1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itle 1">
            <a:extLst>
              <a:ext uri="{FF2B5EF4-FFF2-40B4-BE49-F238E27FC236}">
                <a16:creationId xmlns:a16="http://schemas.microsoft.com/office/drawing/2014/main" id="{509D2BBD-8FB1-3584-4914-834C2810F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Function&lt;T,R&gt;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8850" name="Content Placeholder 2">
            <a:extLst>
              <a:ext uri="{FF2B5EF4-FFF2-40B4-BE49-F238E27FC236}">
                <a16:creationId xmlns:a16="http://schemas.microsoft.com/office/drawing/2014/main" id="{4D73358F-4CD2-21A4-0A0A-A62DCE9222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Function&lt;Integer, String&gt; function = (t) -&gt; {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 b="1"/>
              <a:t>             if</a:t>
            </a:r>
            <a:r>
              <a:rPr lang="en-US" altLang="en-US" sz="2000"/>
              <a:t> (t % 2 == 0) {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 b="1"/>
              <a:t>                  return</a:t>
            </a:r>
            <a:r>
              <a:rPr lang="en-US" altLang="en-US" sz="2000"/>
              <a:t> t+ " is even number";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}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 b="1"/>
              <a:t>else </a:t>
            </a:r>
            <a:r>
              <a:rPr lang="en-US" altLang="en-US" sz="2000"/>
              <a:t>{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 </a:t>
            </a:r>
            <a:r>
              <a:rPr lang="en-US" altLang="en-US" sz="2000" b="1"/>
              <a:t>return</a:t>
            </a:r>
            <a:r>
              <a:rPr lang="en-US" altLang="en-US" sz="2000"/>
              <a:t> t+ " is odd number";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}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}; 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System.out.println(function.apply(5));</a:t>
            </a:r>
          </a:p>
          <a:p>
            <a:pPr lvl="1">
              <a:lnSpc>
                <a:spcPct val="150000"/>
              </a:lnSpc>
              <a:buFontTx/>
              <a:buNone/>
            </a:pPr>
            <a:r>
              <a:rPr lang="en-US" altLang="en-US" sz="2000"/>
              <a:t>System.out.println(function.apply(8));</a:t>
            </a:r>
            <a:endParaRPr lang="en-US" altLang="en-US" sz="2000" b="1" i="1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>
            <a:extLst>
              <a:ext uri="{FF2B5EF4-FFF2-40B4-BE49-F238E27FC236}">
                <a16:creationId xmlns:a16="http://schemas.microsoft.com/office/drawing/2014/main" id="{BD449989-5767-17BA-CF21-B710E7E2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andThen()</a:t>
            </a:r>
          </a:p>
        </p:txBody>
      </p:sp>
      <p:sp>
        <p:nvSpPr>
          <p:cNvPr id="79874" name="Content Placeholder 2">
            <a:extLst>
              <a:ext uri="{FF2B5EF4-FFF2-40B4-BE49-F238E27FC236}">
                <a16:creationId xmlns:a16="http://schemas.microsoft.com/office/drawing/2014/main" id="{B2F64881-6B8E-8A7E-2788-A0FB092295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/>
              <a:t>Default Method in the interface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Combines the current Function instance with another one and returns a combined Function instance 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It applies the two functions in sequence 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The functions passed as </a:t>
            </a:r>
            <a:r>
              <a:rPr lang="en-US" altLang="en-US" sz="2000" b="1">
                <a:solidFill>
                  <a:srgbClr val="C00000"/>
                </a:solidFill>
              </a:rPr>
              <a:t>parameter is Invoked </a:t>
            </a:r>
            <a:r>
              <a:rPr lang="en-US" altLang="en-US" sz="2000" b="1" i="1">
                <a:solidFill>
                  <a:srgbClr val="C00000"/>
                </a:solidFill>
              </a:rPr>
              <a:t>after</a:t>
            </a:r>
            <a:r>
              <a:rPr lang="en-US" altLang="en-US" sz="2000"/>
              <a:t> the current function.</a:t>
            </a:r>
          </a:p>
          <a:p>
            <a:endParaRPr lang="en-US" altLang="en-US" sz="2000"/>
          </a:p>
          <a:p>
            <a:pPr>
              <a:buFontTx/>
              <a:buNone/>
            </a:pPr>
            <a:br>
              <a:rPr lang="en-US" altLang="en-US" sz="2400"/>
            </a:b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itle 1">
            <a:extLst>
              <a:ext uri="{FF2B5EF4-FFF2-40B4-BE49-F238E27FC236}">
                <a16:creationId xmlns:a16="http://schemas.microsoft.com/office/drawing/2014/main" id="{F7EE8816-8DA3-699E-B6A1-B054911263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Compose()</a:t>
            </a:r>
          </a:p>
        </p:txBody>
      </p:sp>
      <p:sp>
        <p:nvSpPr>
          <p:cNvPr id="80898" name="Content Placeholder 2">
            <a:extLst>
              <a:ext uri="{FF2B5EF4-FFF2-40B4-BE49-F238E27FC236}">
                <a16:creationId xmlns:a16="http://schemas.microsoft.com/office/drawing/2014/main" id="{DB5E0789-E996-DA97-7BE2-1F6AB5165D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85800"/>
            <a:ext cx="8229600" cy="5440363"/>
          </a:xfrm>
        </p:spPr>
        <p:txBody>
          <a:bodyPr/>
          <a:lstStyle/>
          <a:p>
            <a:r>
              <a:rPr lang="en-US" altLang="en-US" sz="2000"/>
              <a:t>Default method In the interface </a:t>
            </a:r>
          </a:p>
          <a:p>
            <a:r>
              <a:rPr lang="en-US" altLang="en-US" sz="2000"/>
              <a:t>Combines the current Function instance with another one and returns a combined Function instance </a:t>
            </a:r>
          </a:p>
          <a:p>
            <a:r>
              <a:rPr lang="en-US" altLang="en-US" sz="2000"/>
              <a:t>It applies the two functions in sequence with the </a:t>
            </a:r>
            <a:r>
              <a:rPr lang="en-US" altLang="en-US" sz="2000">
                <a:solidFill>
                  <a:srgbClr val="C00000"/>
                </a:solidFill>
              </a:rPr>
              <a:t>parameter function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C00000"/>
                </a:solidFill>
              </a:rPr>
              <a:t>is invoked </a:t>
            </a:r>
            <a:r>
              <a:rPr lang="en-US" altLang="en-US" sz="2000" b="1" i="1">
                <a:solidFill>
                  <a:srgbClr val="C00000"/>
                </a:solidFill>
              </a:rPr>
              <a:t>before</a:t>
            </a:r>
            <a:r>
              <a:rPr lang="en-US" altLang="en-US" sz="2000" b="1">
                <a:solidFill>
                  <a:srgbClr val="C00000"/>
                </a:solidFill>
              </a:rPr>
              <a:t> </a:t>
            </a:r>
            <a:r>
              <a:rPr lang="en-US" altLang="en-US" sz="2000"/>
              <a:t>the current function.</a:t>
            </a:r>
            <a:br>
              <a:rPr lang="en-US" altLang="en-US"/>
            </a:br>
            <a:endParaRPr lang="en-US" altLang="en-US"/>
          </a:p>
          <a:p>
            <a:r>
              <a:rPr lang="en-US" altLang="en-US" sz="2000" b="1" u="sng"/>
              <a:t>Comparsion:</a:t>
            </a:r>
          </a:p>
          <a:p>
            <a:r>
              <a:rPr lang="en-US" altLang="en-US" sz="2000"/>
              <a:t>Compose  executes the caller last and the parameter first, </a:t>
            </a:r>
          </a:p>
          <a:p>
            <a:r>
              <a:rPr lang="en-US" altLang="en-US" sz="2000"/>
              <a:t>andThen executes the caller first and the parameter last</a:t>
            </a:r>
            <a:r>
              <a:rPr lang="en-US" altLang="en-US" sz="2400"/>
              <a:t>.</a:t>
            </a:r>
          </a:p>
          <a:p>
            <a:endParaRPr lang="en-US" altLang="en-US" sz="1800" b="1"/>
          </a:p>
          <a:p>
            <a:r>
              <a:rPr lang="en-US" altLang="en-US" sz="1800" b="1"/>
              <a:t>// first apply the trim then the toUpperCase</a:t>
            </a:r>
          </a:p>
          <a:p>
            <a:pPr>
              <a:buFontTx/>
              <a:buNone/>
            </a:pPr>
            <a:r>
              <a:rPr lang="en-US" altLang="en-US" sz="1800"/>
              <a:t>     Function&lt;String, String&gt; upperCase = String::toUpperCase;</a:t>
            </a:r>
          </a:p>
          <a:p>
            <a:pPr>
              <a:buFontTx/>
              <a:buNone/>
            </a:pPr>
            <a:r>
              <a:rPr lang="en-US" altLang="en-US" sz="1800"/>
              <a:t>     Function&lt;String, String&gt; trim = String::trim;</a:t>
            </a:r>
          </a:p>
          <a:p>
            <a:pPr>
              <a:buFontTx/>
              <a:buNone/>
            </a:pPr>
            <a:endParaRPr lang="en-US" altLang="en-US" sz="1800"/>
          </a:p>
          <a:p>
            <a:pPr>
              <a:buFontTx/>
              <a:buNone/>
            </a:pPr>
            <a:r>
              <a:rPr lang="en-US" altLang="en-US" sz="1800"/>
              <a:t>     System.</a:t>
            </a:r>
            <a:r>
              <a:rPr lang="en-US" altLang="en-US" sz="1800" b="1" i="1"/>
              <a:t>out.println(upperCase.compose(trim).apply(" hi "));  //HI</a:t>
            </a:r>
            <a:endParaRPr lang="en-US" altLang="en-US" sz="1800"/>
          </a:p>
          <a:p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>
            <a:extLst>
              <a:ext uri="{FF2B5EF4-FFF2-40B4-BE49-F238E27FC236}">
                <a16:creationId xmlns:a16="http://schemas.microsoft.com/office/drawing/2014/main" id="{29D7CDD6-4AA8-A26E-DD27-431ADB0D68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Compose and andThen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AFDB52-3C72-BE42-DD33-DD1DFD92C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Function&lt;Integer, Integer&gt; </a:t>
            </a:r>
            <a:r>
              <a:rPr lang="en-US" sz="2000" dirty="0" err="1">
                <a:ea typeface="+mn-ea"/>
                <a:cs typeface="+mn-cs"/>
              </a:rPr>
              <a:t>twoTime</a:t>
            </a:r>
            <a:r>
              <a:rPr lang="en-US" sz="2000" dirty="0">
                <a:ea typeface="+mn-ea"/>
                <a:cs typeface="+mn-cs"/>
              </a:rPr>
              <a:t> = e -&gt; e * 2;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it-IT" sz="2000" dirty="0">
                <a:ea typeface="+mn-ea"/>
                <a:cs typeface="+mn-cs"/>
              </a:rPr>
              <a:t>Function&lt;Integer, Integer&gt; square = e -&gt; e * e; 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 err="1">
                <a:ea typeface="+mn-ea"/>
                <a:cs typeface="+mn-cs"/>
              </a:rPr>
              <a:t>int</a:t>
            </a:r>
            <a:r>
              <a:rPr lang="en-US" sz="2000" b="1" dirty="0">
                <a:ea typeface="+mn-ea"/>
                <a:cs typeface="+mn-cs"/>
              </a:rPr>
              <a:t> result = </a:t>
            </a:r>
            <a:r>
              <a:rPr lang="en-US" sz="2000" b="1" dirty="0" err="1">
                <a:ea typeface="+mn-ea"/>
                <a:cs typeface="+mn-cs"/>
              </a:rPr>
              <a:t>twoTime.compose</a:t>
            </a:r>
            <a:r>
              <a:rPr lang="en-US" sz="2000" b="1" dirty="0">
                <a:ea typeface="+mn-ea"/>
                <a:cs typeface="+mn-cs"/>
              </a:rPr>
              <a:t>(square).apply(4);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System.</a:t>
            </a:r>
            <a:r>
              <a:rPr lang="en-US" sz="2000" b="1" i="1" dirty="0" err="1">
                <a:ea typeface="+mn-ea"/>
                <a:cs typeface="+mn-cs"/>
              </a:rPr>
              <a:t>out.println</a:t>
            </a:r>
            <a:r>
              <a:rPr lang="en-US" sz="2000" b="1" i="1" dirty="0">
                <a:ea typeface="+mn-ea"/>
                <a:cs typeface="+mn-cs"/>
              </a:rPr>
              <a:t>(result);            //4*4 =16 then  16*2     32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</a:t>
            </a:r>
            <a:r>
              <a:rPr lang="en-US" sz="2000" b="1" dirty="0" err="1">
                <a:ea typeface="+mn-ea"/>
                <a:cs typeface="+mn-cs"/>
              </a:rPr>
              <a:t>int</a:t>
            </a:r>
            <a:r>
              <a:rPr lang="en-US" sz="2000" b="1" dirty="0">
                <a:ea typeface="+mn-ea"/>
                <a:cs typeface="+mn-cs"/>
              </a:rPr>
              <a:t> result2 = </a:t>
            </a:r>
            <a:r>
              <a:rPr lang="en-US" sz="2000" b="1" dirty="0" err="1">
                <a:ea typeface="+mn-ea"/>
                <a:cs typeface="+mn-cs"/>
              </a:rPr>
              <a:t>twoTime.andThen</a:t>
            </a:r>
            <a:r>
              <a:rPr lang="en-US" sz="2000" b="1" dirty="0">
                <a:ea typeface="+mn-ea"/>
                <a:cs typeface="+mn-cs"/>
              </a:rPr>
              <a:t>(square).apply(4);</a:t>
            </a:r>
          </a:p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System.</a:t>
            </a:r>
            <a:r>
              <a:rPr lang="en-US" sz="2000" b="1" i="1" dirty="0" err="1">
                <a:ea typeface="+mn-ea"/>
                <a:cs typeface="+mn-cs"/>
              </a:rPr>
              <a:t>out.println</a:t>
            </a:r>
            <a:r>
              <a:rPr lang="en-US" sz="2000" b="1" i="1" dirty="0">
                <a:ea typeface="+mn-ea"/>
                <a:cs typeface="+mn-cs"/>
              </a:rPr>
              <a:t>(result2);         //4*2 = 8 then 8 *  8  64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>
            <a:extLst>
              <a:ext uri="{FF2B5EF4-FFF2-40B4-BE49-F238E27FC236}">
                <a16:creationId xmlns:a16="http://schemas.microsoft.com/office/drawing/2014/main" id="{7B3386ED-2ED6-EB01-4AF1-757B70F52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BiFunction</a:t>
            </a:r>
          </a:p>
        </p:txBody>
      </p:sp>
      <p:sp>
        <p:nvSpPr>
          <p:cNvPr id="82946" name="Content Placeholder 2">
            <a:extLst>
              <a:ext uri="{FF2B5EF4-FFF2-40B4-BE49-F238E27FC236}">
                <a16:creationId xmlns:a16="http://schemas.microsoft.com/office/drawing/2014/main" id="{B9D4C982-8E6A-5257-CF9C-D19252CF7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en-US" sz="2000"/>
              <a:t>java.util.function.BiFunction </a:t>
            </a:r>
          </a:p>
          <a:p>
            <a:pPr>
              <a:lnSpc>
                <a:spcPct val="200000"/>
              </a:lnSpc>
            </a:pPr>
            <a:r>
              <a:rPr lang="en-US" altLang="en-US" sz="2000"/>
              <a:t>A functional interface whose functional method is R apply(T t, U u). </a:t>
            </a:r>
          </a:p>
          <a:p>
            <a:pPr>
              <a:lnSpc>
                <a:spcPct val="200000"/>
              </a:lnSpc>
            </a:pPr>
            <a:r>
              <a:rPr lang="en-US" altLang="en-US" sz="2000"/>
              <a:t>The BiFunction is interface represents an operation that takes two arguments (</a:t>
            </a:r>
            <a:r>
              <a:rPr lang="en-US" altLang="en-US" sz="2000" i="1"/>
              <a:t>T </a:t>
            </a:r>
            <a:r>
              <a:rPr lang="en-US" altLang="en-US" sz="2000"/>
              <a:t>and </a:t>
            </a:r>
            <a:r>
              <a:rPr lang="en-US" altLang="en-US" sz="2000" i="1"/>
              <a:t>U</a:t>
            </a:r>
            <a:r>
              <a:rPr lang="en-US" altLang="en-US" sz="2000"/>
              <a:t>) and returns a result </a:t>
            </a:r>
            <a:r>
              <a:rPr lang="en-US" altLang="en-US" sz="2000" i="1"/>
              <a:t>R</a:t>
            </a:r>
            <a:r>
              <a:rPr lang="en-US" altLang="en-US" sz="200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itle 1">
            <a:extLst>
              <a:ext uri="{FF2B5EF4-FFF2-40B4-BE49-F238E27FC236}">
                <a16:creationId xmlns:a16="http://schemas.microsoft.com/office/drawing/2014/main" id="{365747D4-6D8D-C717-0B6B-E5B146EB3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E0B43-D17C-A2D0-CC1B-21FAA4951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class </a:t>
            </a:r>
            <a:r>
              <a:rPr lang="en-US" b="1" dirty="0" err="1">
                <a:ea typeface="+mn-ea"/>
                <a:cs typeface="+mn-cs"/>
              </a:rPr>
              <a:t>InstranceMethodReference</a:t>
            </a:r>
            <a:r>
              <a:rPr lang="en-US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double addition(</a:t>
            </a:r>
            <a:r>
              <a:rPr lang="en-US" b="1" dirty="0" err="1">
                <a:ea typeface="+mn-ea"/>
                <a:cs typeface="+mn-cs"/>
              </a:rPr>
              <a:t>int</a:t>
            </a:r>
            <a:r>
              <a:rPr lang="en-US" b="1" dirty="0">
                <a:ea typeface="+mn-ea"/>
                <a:cs typeface="+mn-cs"/>
              </a:rPr>
              <a:t> a , </a:t>
            </a:r>
            <a:r>
              <a:rPr lang="en-US" b="1" dirty="0" err="1">
                <a:ea typeface="+mn-ea"/>
                <a:cs typeface="+mn-cs"/>
              </a:rPr>
              <a:t>int</a:t>
            </a:r>
            <a:r>
              <a:rPr lang="en-US" b="1" dirty="0">
                <a:ea typeface="+mn-ea"/>
                <a:cs typeface="+mn-cs"/>
              </a:rPr>
              <a:t> b){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return a +b;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static void main(String[] </a:t>
            </a:r>
            <a:r>
              <a:rPr lang="en-US" b="1" dirty="0" err="1">
                <a:ea typeface="+mn-ea"/>
                <a:cs typeface="+mn-cs"/>
              </a:rPr>
              <a:t>args</a:t>
            </a:r>
            <a:r>
              <a:rPr lang="en-US" b="1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InstranceMethodReference</a:t>
            </a:r>
            <a:r>
              <a:rPr lang="en-US" dirty="0">
                <a:ea typeface="+mn-ea"/>
                <a:cs typeface="+mn-cs"/>
              </a:rPr>
              <a:t> ref = </a:t>
            </a:r>
            <a:r>
              <a:rPr lang="en-US" b="1" dirty="0">
                <a:ea typeface="+mn-ea"/>
                <a:cs typeface="+mn-cs"/>
              </a:rPr>
              <a:t>new </a:t>
            </a:r>
            <a:r>
              <a:rPr lang="en-US" b="1" dirty="0" err="1">
                <a:ea typeface="+mn-ea"/>
                <a:cs typeface="+mn-cs"/>
              </a:rPr>
              <a:t>InstranceMethodReference</a:t>
            </a:r>
            <a:r>
              <a:rPr lang="en-US" b="1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BiFunction</a:t>
            </a:r>
            <a:r>
              <a:rPr lang="en-US" dirty="0">
                <a:ea typeface="+mn-ea"/>
                <a:cs typeface="+mn-cs"/>
              </a:rPr>
              <a:t>&lt;</a:t>
            </a:r>
            <a:r>
              <a:rPr lang="en-US" dirty="0" err="1">
                <a:ea typeface="+mn-ea"/>
                <a:cs typeface="+mn-cs"/>
              </a:rPr>
              <a:t>Integer,Integer,Double</a:t>
            </a:r>
            <a:r>
              <a:rPr lang="en-US" dirty="0">
                <a:ea typeface="+mn-ea"/>
                <a:cs typeface="+mn-cs"/>
              </a:rPr>
              <a:t> &gt; cal = ref::addition;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</a:t>
            </a:r>
            <a:r>
              <a:rPr lang="en-US" u="sng" dirty="0" err="1">
                <a:ea typeface="+mn-ea"/>
                <a:cs typeface="+mn-cs"/>
              </a:rPr>
              <a:t>System.</a:t>
            </a:r>
            <a:r>
              <a:rPr lang="en-US" b="1" i="1" u="sng" dirty="0" err="1">
                <a:ea typeface="+mn-ea"/>
                <a:cs typeface="+mn-cs"/>
              </a:rPr>
              <a:t>out.println</a:t>
            </a:r>
            <a:r>
              <a:rPr lang="en-US" b="1" i="1" u="sng" dirty="0">
                <a:ea typeface="+mn-ea"/>
                <a:cs typeface="+mn-cs"/>
              </a:rPr>
              <a:t>(</a:t>
            </a:r>
            <a:r>
              <a:rPr lang="en-US" b="1" i="1" u="sng" dirty="0" err="1">
                <a:ea typeface="+mn-ea"/>
                <a:cs typeface="+mn-cs"/>
              </a:rPr>
              <a:t>cal.apply</a:t>
            </a:r>
            <a:r>
              <a:rPr lang="en-US" b="1" i="1" u="sng" dirty="0">
                <a:ea typeface="+mn-ea"/>
                <a:cs typeface="+mn-cs"/>
              </a:rPr>
              <a:t>(4, 5));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5B968D-984C-43FB-8149-54280D8F4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5">
            <a:extLst>
              <a:ext uri="{FF2B5EF4-FFF2-40B4-BE49-F238E27FC236}">
                <a16:creationId xmlns:a16="http://schemas.microsoft.com/office/drawing/2014/main" id="{7AF24D02-9F4B-A8EE-7A78-3631A738BF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latin typeface="Hand Of Sean"/>
              </a:rPr>
            </a:br>
            <a:r>
              <a:rPr lang="en-US" altLang="en-US">
                <a:latin typeface="Hand Of Sean"/>
              </a:rPr>
              <a:t>Annotation Type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28675" name="Content Placeholder 6">
            <a:extLst>
              <a:ext uri="{FF2B5EF4-FFF2-40B4-BE49-F238E27FC236}">
                <a16:creationId xmlns:a16="http://schemas.microsoft.com/office/drawing/2014/main" id="{D328B570-2847-52D2-3980-4E51AFC34E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altLang="en-US" b="1" u="sng"/>
              <a:t>Multi-value or Full-value:</a:t>
            </a:r>
            <a:r>
              <a:rPr lang="en-US" altLang="en-US"/>
              <a:t> </a:t>
            </a:r>
          </a:p>
          <a:p>
            <a:pPr lvl="1"/>
            <a:r>
              <a:rPr lang="en-US" altLang="en-US" sz="2000"/>
              <a:t>The annotations can have multiple data members.</a:t>
            </a:r>
          </a:p>
          <a:p>
            <a:pPr lvl="1"/>
            <a:r>
              <a:rPr lang="en-US" altLang="en-US" sz="2000"/>
              <a:t>Used to  pass the values to all the data members.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sz="2000"/>
              <a:t>public @interface Example{</a:t>
            </a:r>
          </a:p>
          <a:p>
            <a:pPr lvl="1">
              <a:buFontTx/>
              <a:buNone/>
            </a:pPr>
            <a:r>
              <a:rPr lang="en-US" altLang="en-US" sz="2000"/>
              <a:t> String showSomething();</a:t>
            </a:r>
          </a:p>
          <a:p>
            <a:pPr lvl="1">
              <a:buFontTx/>
              <a:buNone/>
            </a:pPr>
            <a:r>
              <a:rPr lang="en-US" altLang="en-US" sz="2000"/>
              <a:t>    int num();</a:t>
            </a:r>
          </a:p>
          <a:p>
            <a:pPr lvl="1">
              <a:buFontTx/>
              <a:buNone/>
            </a:pPr>
            <a:r>
              <a:rPr lang="en-US" altLang="en-US" sz="2000"/>
              <a:t>   String name();</a:t>
            </a:r>
          </a:p>
          <a:p>
            <a:pPr lvl="1">
              <a:buFontTx/>
              <a:buNone/>
            </a:pPr>
            <a:r>
              <a:rPr lang="en-US" altLang="en-US" sz="2000"/>
              <a:t> }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@Example (showSomething = “Hello World", num=15, name=“ramesh" )</a:t>
            </a:r>
          </a:p>
          <a:p>
            <a:pPr lvl="1">
              <a:buFontTx/>
              <a:buNone/>
            </a:pPr>
            <a:r>
              <a:rPr lang="en-US" altLang="en-US" sz="2000"/>
              <a:t>     public void anymethod {  </a:t>
            </a:r>
          </a:p>
          <a:p>
            <a:pPr lvl="1">
              <a:buFontTx/>
              <a:buNone/>
            </a:pPr>
            <a:r>
              <a:rPr lang="en-US" altLang="en-US" sz="2000"/>
              <a:t>                 // code here</a:t>
            </a:r>
          </a:p>
          <a:p>
            <a:pPr lvl="1">
              <a:buFontTx/>
              <a:buNone/>
            </a:pPr>
            <a:r>
              <a:rPr lang="en-US" altLang="en-US" sz="2000"/>
              <a:t>     }</a:t>
            </a:r>
          </a:p>
          <a:p>
            <a:endParaRPr lang="en-US" altLang="en-US"/>
          </a:p>
        </p:txBody>
      </p:sp>
      <p:sp>
        <p:nvSpPr>
          <p:cNvPr id="28676" name="Slide Number Placeholder 4">
            <a:extLst>
              <a:ext uri="{FF2B5EF4-FFF2-40B4-BE49-F238E27FC236}">
                <a16:creationId xmlns:a16="http://schemas.microsoft.com/office/drawing/2014/main" id="{56055B4D-ED52-F208-4C11-3ADA59510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BFD8388-94F2-A54F-82E8-5E4B7F76A9B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3382488737"/>
      </p:ext>
    </p:extLst>
  </p:cSld>
  <p:clrMapOvr>
    <a:masterClrMapping/>
  </p:clrMapOvr>
  <p:transition advClick="0"/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Title 1">
            <a:extLst>
              <a:ext uri="{FF2B5EF4-FFF2-40B4-BE49-F238E27FC236}">
                <a16:creationId xmlns:a16="http://schemas.microsoft.com/office/drawing/2014/main" id="{FD3AD5CD-1DD9-8E92-7F55-B95B5A7DAF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>
                <a:solidFill>
                  <a:schemeClr val="tx1"/>
                </a:solidFill>
              </a:rPr>
            </a:br>
            <a:r>
              <a:rPr lang="en-US" altLang="en-US" b="1">
                <a:solidFill>
                  <a:schemeClr val="tx1"/>
                </a:solidFill>
              </a:rPr>
              <a:t>UnaryOperator</a:t>
            </a:r>
            <a:br>
              <a:rPr lang="en-US" altLang="en-US" b="1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42D8C-AA4F-D4D5-F794-83D2FAF82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A specialization </a:t>
            </a:r>
            <a:r>
              <a:rPr lang="en-US" sz="2000" b="1" dirty="0"/>
              <a:t>that extends the Function interface</a:t>
            </a:r>
            <a:r>
              <a:rPr lang="en-US" sz="2000" dirty="0"/>
              <a:t> </a:t>
            </a:r>
          </a:p>
          <a:p>
            <a:pPr>
              <a:defRPr/>
            </a:pPr>
            <a:r>
              <a:rPr lang="en-US" sz="2000" b="1" dirty="0"/>
              <a:t>static &lt;T&gt; </a:t>
            </a:r>
            <a:r>
              <a:rPr lang="en-US" sz="2000" b="1" dirty="0" err="1"/>
              <a:t>UnaryOperator</a:t>
            </a:r>
            <a:r>
              <a:rPr lang="en-US" sz="2000" b="1" dirty="0"/>
              <a:t>&lt;T&gt; identity()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A static method  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Returns an </a:t>
            </a:r>
            <a:r>
              <a:rPr lang="en-US" sz="2000" dirty="0" err="1"/>
              <a:t>UnaryOperator</a:t>
            </a:r>
            <a:r>
              <a:rPr lang="en-US" sz="2000" dirty="0"/>
              <a:t> that always returns its input argument.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Also primitive versions for </a:t>
            </a:r>
            <a:r>
              <a:rPr lang="en-US" sz="2000" dirty="0" err="1"/>
              <a:t>int</a:t>
            </a:r>
            <a:r>
              <a:rPr lang="en-US" sz="2000" dirty="0"/>
              <a:t>, long and double.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Primitive Versions don't extend from </a:t>
            </a:r>
            <a:r>
              <a:rPr lang="en-US" sz="2000" dirty="0" err="1"/>
              <a:t>UnaryOperator</a:t>
            </a:r>
            <a:r>
              <a:rPr lang="en-US" sz="2000" dirty="0"/>
              <a:t>.</a:t>
            </a:r>
          </a:p>
          <a:p>
            <a:pPr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b="1" dirty="0" err="1"/>
              <a:t>UnaryOperator</a:t>
            </a:r>
            <a:r>
              <a:rPr lang="en-US" sz="2000" dirty="0"/>
              <a:t>&lt;String&gt; </a:t>
            </a:r>
            <a:r>
              <a:rPr lang="en-US" sz="2000" b="1" dirty="0" err="1">
                <a:solidFill>
                  <a:srgbClr val="FF0000"/>
                </a:solidFill>
              </a:rPr>
              <a:t>uOp</a:t>
            </a:r>
            <a:r>
              <a:rPr lang="en-US" sz="2000" dirty="0"/>
              <a:t> = t -&gt; </a:t>
            </a:r>
            <a:r>
              <a:rPr lang="en-US" sz="2000" dirty="0" err="1"/>
              <a:t>t.substring</a:t>
            </a:r>
            <a:r>
              <a:rPr lang="en-US" sz="2000" dirty="0"/>
              <a:t>(0,2);</a:t>
            </a:r>
            <a:br>
              <a:rPr lang="en-US" sz="2000" dirty="0"/>
            </a:b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 err="1"/>
              <a:t>System.out.println</a:t>
            </a:r>
            <a:r>
              <a:rPr lang="en-US" sz="2000" dirty="0"/>
              <a:t>(</a:t>
            </a:r>
            <a:r>
              <a:rPr lang="en-US" sz="2000" b="1" dirty="0" err="1">
                <a:solidFill>
                  <a:srgbClr val="FF0000"/>
                </a:solidFill>
              </a:rPr>
              <a:t>uOp</a:t>
            </a:r>
            <a:r>
              <a:rPr lang="en-US" sz="2000" dirty="0" err="1"/>
              <a:t>.apply</a:t>
            </a:r>
            <a:r>
              <a:rPr lang="en-US" sz="2000" dirty="0"/>
              <a:t>("Hello"));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>
            <a:extLst>
              <a:ext uri="{FF2B5EF4-FFF2-40B4-BE49-F238E27FC236}">
                <a16:creationId xmlns:a16="http://schemas.microsoft.com/office/drawing/2014/main" id="{13B42784-4714-2BAE-2C14-D79F35E5D2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Comparator&lt;T&gt;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CF64A-B341-85A0-09A2-F4FD0B7E2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Comparator&lt;T&gt;</a:t>
            </a:r>
          </a:p>
          <a:p>
            <a:pPr lvl="1">
              <a:defRPr/>
            </a:pPr>
            <a:r>
              <a:rPr lang="en-US" sz="2000" dirty="0"/>
              <a:t>Compares its two arguments  for order. </a:t>
            </a:r>
          </a:p>
          <a:p>
            <a:pPr lvl="1">
              <a:defRPr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compareTo</a:t>
            </a:r>
            <a:r>
              <a:rPr lang="en-US" sz="2000" dirty="0"/>
              <a:t>(T o1, T o2)</a:t>
            </a:r>
          </a:p>
          <a:p>
            <a:pPr lvl="2">
              <a:defRPr/>
            </a:pPr>
            <a:r>
              <a:rPr lang="en-US" sz="2000" dirty="0"/>
              <a:t>Returns a negative integer, zero, or a positive integer as the first argument is less than, equal  to, or greater than the second.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ArrayList</a:t>
            </a:r>
            <a:r>
              <a:rPr lang="en-US" sz="2000" dirty="0">
                <a:ea typeface="+mn-ea"/>
                <a:cs typeface="+mn-cs"/>
              </a:rPr>
              <a:t>&lt;Invoice&gt; </a:t>
            </a:r>
            <a:r>
              <a:rPr lang="en-US" sz="2000" dirty="0" err="1">
                <a:ea typeface="+mn-ea"/>
                <a:cs typeface="+mn-cs"/>
              </a:rPr>
              <a:t>invList</a:t>
            </a:r>
            <a:r>
              <a:rPr lang="en-US" sz="2000" dirty="0">
                <a:ea typeface="+mn-ea"/>
                <a:cs typeface="+mn-cs"/>
              </a:rPr>
              <a:t> =</a:t>
            </a:r>
            <a:r>
              <a:rPr lang="en-US" sz="2000" b="1" dirty="0">
                <a:ea typeface="+mn-ea"/>
                <a:cs typeface="+mn-cs"/>
              </a:rPr>
              <a:t>new </a:t>
            </a:r>
            <a:r>
              <a:rPr lang="en-US" sz="2000" b="1" dirty="0" err="1">
                <a:ea typeface="+mn-ea"/>
                <a:cs typeface="+mn-cs"/>
              </a:rPr>
              <a:t>ArrayList</a:t>
            </a:r>
            <a:r>
              <a:rPr lang="en-US" sz="2000" b="1" dirty="0">
                <a:ea typeface="+mn-ea"/>
                <a:cs typeface="+mn-cs"/>
              </a:rPr>
              <a:t>&lt;Invoice&gt;();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invList.add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b="1" dirty="0">
                <a:ea typeface="+mn-ea"/>
                <a:cs typeface="+mn-cs"/>
              </a:rPr>
              <a:t>new Invoice(101,"Ramesh",4500));</a:t>
            </a: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invList.add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b="1" dirty="0">
                <a:ea typeface="+mn-ea"/>
                <a:cs typeface="+mn-cs"/>
              </a:rPr>
              <a:t>new Invoice(201,"Rakesh",4500));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Collections.</a:t>
            </a:r>
            <a:r>
              <a:rPr lang="en-US" sz="2000" i="1" dirty="0" err="1">
                <a:ea typeface="+mn-ea"/>
                <a:cs typeface="+mn-cs"/>
              </a:rPr>
              <a:t>sort</a:t>
            </a:r>
            <a:r>
              <a:rPr lang="en-US" sz="2000" i="1" dirty="0">
                <a:ea typeface="+mn-ea"/>
                <a:cs typeface="+mn-cs"/>
              </a:rPr>
              <a:t>(</a:t>
            </a:r>
            <a:r>
              <a:rPr lang="en-US" sz="2000" i="1" dirty="0" err="1">
                <a:ea typeface="+mn-ea"/>
                <a:cs typeface="+mn-cs"/>
              </a:rPr>
              <a:t>invList</a:t>
            </a:r>
            <a:r>
              <a:rPr lang="en-US" sz="2000" i="1" dirty="0">
                <a:ea typeface="+mn-ea"/>
                <a:cs typeface="+mn-cs"/>
              </a:rPr>
              <a:t>,(inv1, inv2)-&gt;{</a:t>
            </a:r>
          </a:p>
          <a:p>
            <a:pPr lvl="1"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return inv1.getInvoiceNumber().</a:t>
            </a:r>
            <a:r>
              <a:rPr lang="en-US" sz="1800" b="1" dirty="0" err="1">
                <a:ea typeface="+mn-ea"/>
                <a:cs typeface="+mn-cs"/>
              </a:rPr>
              <a:t>compareTo</a:t>
            </a:r>
            <a:r>
              <a:rPr lang="en-US" sz="1800" b="1" dirty="0">
                <a:ea typeface="+mn-ea"/>
                <a:cs typeface="+mn-cs"/>
              </a:rPr>
              <a:t>(inv2.getInvoiceNumber());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Title 1">
            <a:extLst>
              <a:ext uri="{FF2B5EF4-FFF2-40B4-BE49-F238E27FC236}">
                <a16:creationId xmlns:a16="http://schemas.microsoft.com/office/drawing/2014/main" id="{41E68D09-8941-6897-5AA7-1892AD7257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Lambda expression and exception handling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87042" name="Content Placeholder 2">
            <a:extLst>
              <a:ext uri="{FF2B5EF4-FFF2-40B4-BE49-F238E27FC236}">
                <a16:creationId xmlns:a16="http://schemas.microsoft.com/office/drawing/2014/main" id="{75B34836-AA49-F3BE-0B73-956A197C50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A lambda expression can </a:t>
            </a:r>
            <a:r>
              <a:rPr lang="en-US" altLang="en-US" sz="2000" b="1"/>
              <a:t>throw an exception</a:t>
            </a:r>
          </a:p>
          <a:p>
            <a:endParaRPr lang="en-US" altLang="en-US" sz="2000"/>
          </a:p>
          <a:p>
            <a:r>
              <a:rPr lang="en-US" altLang="en-US" sz="2000"/>
              <a:t>Must throw </a:t>
            </a:r>
            <a:r>
              <a:rPr lang="en-US" altLang="en-US" sz="2000" u="sng"/>
              <a:t>exception </a:t>
            </a:r>
            <a:r>
              <a:rPr lang="en-US" altLang="en-US" sz="2000" b="1"/>
              <a:t>compatible</a:t>
            </a:r>
            <a:r>
              <a:rPr lang="en-US" altLang="en-US" sz="2000"/>
              <a:t> with those specified in the </a:t>
            </a:r>
            <a:r>
              <a:rPr lang="en-US" altLang="en-US" sz="2000" b="1"/>
              <a:t>throws clause of the functional interface method</a:t>
            </a:r>
            <a:r>
              <a:rPr lang="en-US" altLang="en-US" sz="2000"/>
              <a:t>.</a:t>
            </a:r>
          </a:p>
          <a:p>
            <a:endParaRPr lang="en-US" altLang="en-US" sz="2000"/>
          </a:p>
          <a:p>
            <a:r>
              <a:rPr lang="en-US" altLang="en-US" sz="2000"/>
              <a:t>Can be same or subtype of the exception declared in the throws clause of the </a:t>
            </a:r>
            <a:r>
              <a:rPr lang="en-US" altLang="en-US" sz="2000" u="sng"/>
              <a:t>functional interface</a:t>
            </a:r>
            <a:r>
              <a:rPr lang="en-US" altLang="en-US" sz="2000"/>
              <a:t>.</a:t>
            </a:r>
          </a:p>
          <a:p>
            <a:endParaRPr lang="en-US" altLang="en-US" sz="2000"/>
          </a:p>
          <a:p>
            <a:r>
              <a:rPr lang="en-US" altLang="en-US" sz="2000"/>
              <a:t>If a </a:t>
            </a:r>
            <a:r>
              <a:rPr lang="en-US" altLang="en-US" sz="2000" u="sng"/>
              <a:t>functional interface</a:t>
            </a:r>
            <a:r>
              <a:rPr lang="en-US" altLang="en-US" sz="2000"/>
              <a:t> doesn't specify any exception with a throws clause then </a:t>
            </a:r>
            <a:r>
              <a:rPr lang="en-US" altLang="en-US" sz="2000" u="sng"/>
              <a:t>lambda expression </a:t>
            </a:r>
            <a:r>
              <a:rPr lang="en-US" altLang="en-US" sz="2000"/>
              <a:t>also can't throw any exception.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Title 1">
            <a:extLst>
              <a:ext uri="{FF2B5EF4-FFF2-40B4-BE49-F238E27FC236}">
                <a16:creationId xmlns:a16="http://schemas.microsoft.com/office/drawing/2014/main" id="{1BDCA875-CCBA-332D-2C05-56BD40CC1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Lambda and exception handling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14C00-FE39-021C-1E5A-0FD7ADEDF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Can use </a:t>
            </a:r>
            <a:r>
              <a:rPr lang="en-US" sz="2000" i="1" dirty="0"/>
              <a:t>try-catch</a:t>
            </a:r>
            <a:r>
              <a:rPr lang="en-US" sz="2000" dirty="0"/>
              <a:t> 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i="1" dirty="0">
                <a:solidFill>
                  <a:srgbClr val="C00000"/>
                </a:solidFill>
                <a:ea typeface="+mn-ea"/>
                <a:cs typeface="+mn-cs"/>
              </a:rPr>
              <a:t>But the conciseness of a Lambda Expression is lost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i="1" dirty="0">
                <a:solidFill>
                  <a:srgbClr val="C00000"/>
                </a:solidFill>
                <a:ea typeface="+mn-ea"/>
                <a:cs typeface="+mn-cs"/>
              </a:rPr>
              <a:t>Its not a small function as it’s supposed to be.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List&lt;Integer&gt; integers = </a:t>
            </a:r>
            <a:r>
              <a:rPr lang="en-US" sz="2000" dirty="0" err="1">
                <a:ea typeface="+mn-ea"/>
                <a:cs typeface="+mn-cs"/>
              </a:rPr>
              <a:t>Arrays.asList</a:t>
            </a:r>
            <a:r>
              <a:rPr lang="en-US" sz="2000" dirty="0">
                <a:ea typeface="+mn-ea"/>
                <a:cs typeface="+mn-cs"/>
              </a:rPr>
              <a:t>(3, 9, 7, 0, 10, 20);</a:t>
            </a: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integers.forEach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</a:t>
            </a:r>
            <a:r>
              <a:rPr lang="en-US" sz="2000" dirty="0">
                <a:ea typeface="+mn-ea"/>
                <a:cs typeface="+mn-cs"/>
              </a:rPr>
              <a:t> -&gt; 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 try 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     </a:t>
            </a:r>
            <a:r>
              <a:rPr lang="en-US" sz="2000" dirty="0" err="1">
                <a:ea typeface="+mn-ea"/>
                <a:cs typeface="+mn-cs"/>
              </a:rPr>
              <a:t>System.out.println</a:t>
            </a:r>
            <a:r>
              <a:rPr lang="en-US" sz="2000" dirty="0">
                <a:ea typeface="+mn-ea"/>
                <a:cs typeface="+mn-cs"/>
              </a:rPr>
              <a:t>(50 / </a:t>
            </a:r>
            <a:r>
              <a:rPr lang="en-US" sz="2000" dirty="0" err="1">
                <a:ea typeface="+mn-ea"/>
                <a:cs typeface="+mn-cs"/>
              </a:rPr>
              <a:t>i</a:t>
            </a:r>
            <a:r>
              <a:rPr lang="en-US" sz="2000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 } catch (</a:t>
            </a:r>
            <a:r>
              <a:rPr lang="en-US" sz="2000" dirty="0" err="1">
                <a:ea typeface="+mn-ea"/>
                <a:cs typeface="+mn-cs"/>
              </a:rPr>
              <a:t>ArithmeticException</a:t>
            </a:r>
            <a:r>
              <a:rPr lang="en-US" sz="2000" dirty="0">
                <a:ea typeface="+mn-ea"/>
                <a:cs typeface="+mn-cs"/>
              </a:rPr>
              <a:t> e) 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     </a:t>
            </a:r>
            <a:r>
              <a:rPr lang="en-US" sz="2000" dirty="0" err="1">
                <a:ea typeface="+mn-ea"/>
                <a:cs typeface="+mn-cs"/>
              </a:rPr>
              <a:t>System.err.println</a:t>
            </a:r>
            <a:r>
              <a:rPr lang="en-US" sz="2000" dirty="0">
                <a:ea typeface="+mn-ea"/>
                <a:cs typeface="+mn-cs"/>
              </a:rPr>
              <a:t>(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       "Arithmetic Exception </a:t>
            </a:r>
            <a:r>
              <a:rPr lang="en-US" sz="2000" dirty="0" err="1">
                <a:ea typeface="+mn-ea"/>
                <a:cs typeface="+mn-cs"/>
              </a:rPr>
              <a:t>occured</a:t>
            </a:r>
            <a:r>
              <a:rPr lang="en-US" sz="2000" dirty="0">
                <a:ea typeface="+mn-ea"/>
                <a:cs typeface="+mn-cs"/>
              </a:rPr>
              <a:t> : " + </a:t>
            </a:r>
            <a:r>
              <a:rPr lang="en-US" sz="2000" dirty="0" err="1">
                <a:ea typeface="+mn-ea"/>
                <a:cs typeface="+mn-cs"/>
              </a:rPr>
              <a:t>e.getMessage</a:t>
            </a:r>
            <a:r>
              <a:rPr lang="en-US" sz="2000" dirty="0">
                <a:ea typeface="+mn-ea"/>
                <a:cs typeface="+mn-cs"/>
              </a:rPr>
              <a:t>());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 }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Title 1">
            <a:extLst>
              <a:ext uri="{FF2B5EF4-FFF2-40B4-BE49-F238E27FC236}">
                <a16:creationId xmlns:a16="http://schemas.microsoft.com/office/drawing/2014/main" id="{92DD1D8F-E1C8-A810-B264-07B15AB7A8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Exception  Handling with Consumer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42B0-74E1-8610-8919-E77615643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static Consumer&lt;String&gt; </a:t>
            </a:r>
            <a:r>
              <a:rPr lang="en-US" b="1" dirty="0" err="1">
                <a:ea typeface="+mn-ea"/>
                <a:cs typeface="+mn-cs"/>
              </a:rPr>
              <a:t>lambdaWrapper</a:t>
            </a:r>
            <a:r>
              <a:rPr lang="en-US" b="1" dirty="0">
                <a:ea typeface="+mn-ea"/>
                <a:cs typeface="+mn-cs"/>
              </a:rPr>
              <a:t>(Consumer&lt;String&gt;  consumer) {</a:t>
            </a: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return </a:t>
            </a:r>
            <a:r>
              <a:rPr lang="en-US" b="1" dirty="0" err="1">
                <a:ea typeface="+mn-ea"/>
                <a:cs typeface="+mn-cs"/>
              </a:rPr>
              <a:t>i</a:t>
            </a:r>
            <a:r>
              <a:rPr lang="en-US" b="1" dirty="0">
                <a:ea typeface="+mn-ea"/>
                <a:cs typeface="+mn-cs"/>
              </a:rPr>
              <a:t> -&gt;{</a:t>
            </a: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try {</a:t>
            </a: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consumer.accept</a:t>
            </a:r>
            <a:r>
              <a:rPr lang="en-US" dirty="0">
                <a:ea typeface="+mn-ea"/>
                <a:cs typeface="+mn-cs"/>
              </a:rPr>
              <a:t>(</a:t>
            </a:r>
            <a:r>
              <a:rPr lang="en-US" dirty="0" err="1">
                <a:ea typeface="+mn-ea"/>
                <a:cs typeface="+mn-cs"/>
              </a:rPr>
              <a:t>i</a:t>
            </a:r>
            <a:r>
              <a:rPr lang="en-US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 </a:t>
            </a:r>
            <a:r>
              <a:rPr lang="en-US" b="1" dirty="0">
                <a:ea typeface="+mn-ea"/>
                <a:cs typeface="+mn-cs"/>
              </a:rPr>
              <a:t>catch (</a:t>
            </a:r>
            <a:r>
              <a:rPr lang="en-US" b="1" dirty="0" err="1">
                <a:ea typeface="+mn-ea"/>
                <a:cs typeface="+mn-cs"/>
              </a:rPr>
              <a:t>NumberFormatException</a:t>
            </a:r>
            <a:r>
              <a:rPr lang="en-US" b="1" dirty="0">
                <a:ea typeface="+mn-ea"/>
                <a:cs typeface="+mn-cs"/>
              </a:rPr>
              <a:t> e) {</a:t>
            </a:r>
          </a:p>
          <a:p>
            <a:pPr lvl="1">
              <a:buFontTx/>
              <a:buNone/>
              <a:defRPr/>
            </a:pPr>
            <a:r>
              <a:rPr lang="en-US" u="sng" dirty="0" err="1">
                <a:ea typeface="+mn-ea"/>
                <a:cs typeface="+mn-cs"/>
              </a:rPr>
              <a:t>System.</a:t>
            </a:r>
            <a:r>
              <a:rPr lang="en-US" b="1" i="1" u="sng" dirty="0" err="1">
                <a:ea typeface="+mn-ea"/>
                <a:cs typeface="+mn-cs"/>
              </a:rPr>
              <a:t>err.println</a:t>
            </a:r>
            <a:r>
              <a:rPr lang="en-US" b="1" i="1" u="sng" dirty="0">
                <a:ea typeface="+mn-ea"/>
                <a:cs typeface="+mn-cs"/>
              </a:rPr>
              <a:t>("Number should be alphabets");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  <a:endParaRPr lang="en-US" dirty="0"/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List&lt;String&gt;names = </a:t>
            </a:r>
            <a:r>
              <a:rPr lang="en-US" sz="2000" dirty="0" err="1">
                <a:ea typeface="+mn-ea"/>
                <a:cs typeface="+mn-cs"/>
              </a:rPr>
              <a:t>Arrays.</a:t>
            </a:r>
            <a:r>
              <a:rPr lang="en-US" sz="2000" i="1" dirty="0" err="1">
                <a:ea typeface="+mn-ea"/>
                <a:cs typeface="+mn-cs"/>
              </a:rPr>
              <a:t>asList</a:t>
            </a:r>
            <a:r>
              <a:rPr lang="en-US" sz="2000" i="1" dirty="0">
                <a:ea typeface="+mn-ea"/>
                <a:cs typeface="+mn-cs"/>
              </a:rPr>
              <a:t>("Four", "9");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names.forEach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i="1" dirty="0" err="1">
                <a:ea typeface="+mn-ea"/>
                <a:cs typeface="+mn-cs"/>
              </a:rPr>
              <a:t>lambdaWrapper</a:t>
            </a:r>
            <a:r>
              <a:rPr lang="en-US" sz="2000" i="1" dirty="0">
                <a:ea typeface="+mn-ea"/>
                <a:cs typeface="+mn-cs"/>
              </a:rPr>
              <a:t>(</a:t>
            </a:r>
            <a:r>
              <a:rPr lang="en-US" sz="2000" i="1" u="sng" dirty="0">
                <a:ea typeface="+mn-ea"/>
                <a:cs typeface="+mn-cs"/>
              </a:rPr>
              <a:t>(</a:t>
            </a:r>
            <a:r>
              <a:rPr lang="en-US" sz="2000" i="1" u="sng" dirty="0" err="1">
                <a:ea typeface="+mn-ea"/>
                <a:cs typeface="+mn-cs"/>
              </a:rPr>
              <a:t>eachNumber</a:t>
            </a:r>
            <a:r>
              <a:rPr lang="en-US" sz="2000" i="1" u="sng" dirty="0">
                <a:ea typeface="+mn-ea"/>
                <a:cs typeface="+mn-cs"/>
              </a:rPr>
              <a:t>)-&gt;{</a:t>
            </a:r>
            <a:r>
              <a:rPr lang="en-US" sz="2000" i="1" u="sng" dirty="0" err="1">
                <a:ea typeface="+mn-ea"/>
                <a:cs typeface="+mn-cs"/>
              </a:rPr>
              <a:t>System.</a:t>
            </a:r>
            <a:r>
              <a:rPr lang="en-US" sz="2000" b="1" i="1" u="sng" dirty="0" err="1">
                <a:ea typeface="+mn-ea"/>
                <a:cs typeface="+mn-cs"/>
              </a:rPr>
              <a:t>out.println</a:t>
            </a:r>
            <a:r>
              <a:rPr lang="en-US" sz="2000" b="1" i="1" u="sng" dirty="0">
                <a:ea typeface="+mn-ea"/>
                <a:cs typeface="+mn-cs"/>
              </a:rPr>
              <a:t>(</a:t>
            </a:r>
            <a:r>
              <a:rPr lang="en-US" sz="2000" b="1" i="1" u="sng" dirty="0" err="1">
                <a:ea typeface="+mn-ea"/>
                <a:cs typeface="+mn-cs"/>
              </a:rPr>
              <a:t>Integer.parseInt</a:t>
            </a:r>
            <a:r>
              <a:rPr lang="en-US" sz="2000" b="1" i="1" u="sng" dirty="0">
                <a:ea typeface="+mn-ea"/>
                <a:cs typeface="+mn-cs"/>
              </a:rPr>
              <a:t>(</a:t>
            </a:r>
            <a:r>
              <a:rPr lang="en-US" sz="2000" b="1" i="1" u="sng" dirty="0" err="1">
                <a:ea typeface="+mn-ea"/>
                <a:cs typeface="+mn-cs"/>
              </a:rPr>
              <a:t>eachNumber</a:t>
            </a:r>
            <a:r>
              <a:rPr lang="en-US" sz="2000" b="1" i="1" u="sng" dirty="0">
                <a:ea typeface="+mn-ea"/>
                <a:cs typeface="+mn-cs"/>
              </a:rPr>
              <a:t>));}));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C4B7E-E7B0-0D1B-9E0F-1CD4A7BD5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Reusable Log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AB7A8-745C-1F71-DFB5-83B06603F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457200" lvl="1" indent="0">
              <a:buNone/>
            </a:pPr>
            <a:r>
              <a:rPr lang="en-IN" altLang="en-US" sz="1800" dirty="0">
                <a:solidFill>
                  <a:srgbClr val="8430CE"/>
                </a:solidFill>
              </a:rPr>
              <a:t>private</a:t>
            </a:r>
            <a:r>
              <a:rPr lang="en-IN" altLang="en-US" sz="1800" dirty="0">
                <a:solidFill>
                  <a:srgbClr val="1B1C1D"/>
                </a:solidFill>
              </a:rPr>
              <a:t> </a:t>
            </a:r>
            <a:r>
              <a:rPr lang="en-IN" altLang="en-US" sz="1800" dirty="0">
                <a:solidFill>
                  <a:srgbClr val="8430CE"/>
                </a:solidFill>
              </a:rPr>
              <a:t>static</a:t>
            </a:r>
            <a:r>
              <a:rPr lang="en-IN" altLang="en-US" sz="1800" dirty="0">
                <a:solidFill>
                  <a:srgbClr val="1B1C1D"/>
                </a:solidFill>
              </a:rPr>
              <a:t> </a:t>
            </a:r>
            <a:r>
              <a:rPr lang="en-IN" altLang="en-US" sz="1800" dirty="0">
                <a:solidFill>
                  <a:srgbClr val="8430CE"/>
                </a:solidFill>
              </a:rPr>
              <a:t>final</a:t>
            </a:r>
            <a:r>
              <a:rPr lang="en-IN" altLang="en-US" sz="1800" dirty="0">
                <a:solidFill>
                  <a:srgbClr val="1B1C1D"/>
                </a:solidFill>
              </a:rPr>
              <a:t> Logger LOGGER = </a:t>
            </a:r>
            <a:r>
              <a:rPr lang="en-IN" altLang="en-US" sz="1800" dirty="0" err="1">
                <a:solidFill>
                  <a:srgbClr val="1B1C1D"/>
                </a:solidFill>
              </a:rPr>
              <a:t>Logger.getLogger</a:t>
            </a:r>
            <a:r>
              <a:rPr lang="en-IN" altLang="en-US" sz="1800" dirty="0">
                <a:solidFill>
                  <a:srgbClr val="1B1C1D"/>
                </a:solidFill>
              </a:rPr>
              <a:t>(</a:t>
            </a:r>
            <a:r>
              <a:rPr lang="en-IN" altLang="en-US" sz="1800" dirty="0" err="1">
                <a:solidFill>
                  <a:srgbClr val="1B1C1D"/>
                </a:solidFill>
              </a:rPr>
              <a:t>StreamLoggingReusable.class.getName</a:t>
            </a:r>
            <a:r>
              <a:rPr lang="en-IN" altLang="en-US" sz="1800" dirty="0">
                <a:solidFill>
                  <a:srgbClr val="1B1C1D"/>
                </a:solidFill>
              </a:rPr>
              <a:t>());</a:t>
            </a:r>
          </a:p>
          <a:p>
            <a:pPr marL="457200" lvl="1" indent="0">
              <a:buNone/>
            </a:pPr>
            <a:r>
              <a:rPr lang="en-IN" altLang="en-US" sz="1800" dirty="0">
                <a:solidFill>
                  <a:srgbClr val="1B1C1D"/>
                </a:solidFill>
              </a:rPr>
              <a:t> </a:t>
            </a:r>
            <a:r>
              <a:rPr lang="en-IN" altLang="en-US" sz="1800" dirty="0">
                <a:solidFill>
                  <a:srgbClr val="8430CE"/>
                </a:solidFill>
              </a:rPr>
              <a:t>private</a:t>
            </a:r>
            <a:r>
              <a:rPr lang="en-IN" altLang="en-US" sz="1800" dirty="0">
                <a:solidFill>
                  <a:srgbClr val="1B1C1D"/>
                </a:solidFill>
              </a:rPr>
              <a:t> </a:t>
            </a:r>
            <a:r>
              <a:rPr lang="en-IN" altLang="en-US" sz="1800" dirty="0">
                <a:solidFill>
                  <a:srgbClr val="8430CE"/>
                </a:solidFill>
              </a:rPr>
              <a:t>static</a:t>
            </a:r>
            <a:r>
              <a:rPr lang="en-IN" altLang="en-US" sz="1800" dirty="0">
                <a:solidFill>
                  <a:srgbClr val="1B1C1D"/>
                </a:solidFill>
              </a:rPr>
              <a:t> &lt;T&gt; </a:t>
            </a:r>
            <a:r>
              <a:rPr lang="en-IN" altLang="en-US" sz="1800" dirty="0">
                <a:solidFill>
                  <a:srgbClr val="575B5F"/>
                </a:solidFill>
              </a:rPr>
              <a:t>Function&lt;T, T&gt; </a:t>
            </a:r>
            <a:r>
              <a:rPr lang="en-IN" altLang="en-US" sz="1800" dirty="0">
                <a:solidFill>
                  <a:srgbClr val="996900"/>
                </a:solidFill>
              </a:rPr>
              <a:t>log</a:t>
            </a:r>
            <a:r>
              <a:rPr lang="en-IN" altLang="en-US" sz="1800" dirty="0">
                <a:solidFill>
                  <a:srgbClr val="575B5F"/>
                </a:solidFill>
              </a:rPr>
              <a:t>(String stage) </a:t>
            </a:r>
            <a:r>
              <a:rPr lang="en-IN" altLang="en-US" sz="1800" dirty="0">
                <a:solidFill>
                  <a:srgbClr val="1B1C1D"/>
                </a:solidFill>
              </a:rPr>
              <a:t>{</a:t>
            </a:r>
          </a:p>
          <a:p>
            <a:pPr marL="457200" lvl="1" indent="0">
              <a:buNone/>
            </a:pPr>
            <a:r>
              <a:rPr lang="en-IN" altLang="en-US" sz="1800" dirty="0">
                <a:solidFill>
                  <a:srgbClr val="1B1C1D"/>
                </a:solidFill>
              </a:rPr>
              <a:t>  </a:t>
            </a:r>
            <a:r>
              <a:rPr lang="en-IN" altLang="en-US" sz="1800" dirty="0">
                <a:solidFill>
                  <a:srgbClr val="8430CE"/>
                </a:solidFill>
              </a:rPr>
              <a:t>return</a:t>
            </a:r>
            <a:r>
              <a:rPr lang="en-IN" altLang="en-US" sz="1800" dirty="0">
                <a:solidFill>
                  <a:srgbClr val="1B1C1D"/>
                </a:solidFill>
              </a:rPr>
              <a:t> t -&gt; { </a:t>
            </a:r>
          </a:p>
          <a:p>
            <a:pPr marL="457200" lvl="1" indent="0">
              <a:buNone/>
            </a:pPr>
            <a:r>
              <a:rPr lang="en-IN" altLang="en-US" sz="1800" dirty="0">
                <a:solidFill>
                  <a:srgbClr val="1B1C1D"/>
                </a:solidFill>
              </a:rPr>
              <a:t> 	</a:t>
            </a:r>
            <a:r>
              <a:rPr lang="en-IN" altLang="en-US" sz="1800" dirty="0" err="1">
                <a:solidFill>
                  <a:srgbClr val="1B1C1D"/>
                </a:solidFill>
              </a:rPr>
              <a:t>LOGGER.info</a:t>
            </a:r>
            <a:r>
              <a:rPr lang="en-IN" altLang="en-US" sz="1800" dirty="0">
                <a:solidFill>
                  <a:srgbClr val="1B1C1D"/>
                </a:solidFill>
              </a:rPr>
              <a:t>(</a:t>
            </a:r>
            <a:r>
              <a:rPr lang="en-IN" altLang="en-US" sz="1800" dirty="0">
                <a:solidFill>
                  <a:srgbClr val="188038"/>
                </a:solidFill>
              </a:rPr>
              <a:t>"Stage: "</a:t>
            </a:r>
            <a:r>
              <a:rPr lang="en-IN" altLang="en-US" sz="1800" dirty="0">
                <a:solidFill>
                  <a:srgbClr val="1B1C1D"/>
                </a:solidFill>
              </a:rPr>
              <a:t> + stage + </a:t>
            </a:r>
            <a:r>
              <a:rPr lang="en-IN" altLang="en-US" sz="1800" dirty="0">
                <a:solidFill>
                  <a:srgbClr val="188038"/>
                </a:solidFill>
              </a:rPr>
              <a:t>", Element: "</a:t>
            </a:r>
            <a:r>
              <a:rPr lang="en-IN" altLang="en-US" sz="1800" dirty="0">
                <a:solidFill>
                  <a:srgbClr val="1B1C1D"/>
                </a:solidFill>
              </a:rPr>
              <a:t> + t); </a:t>
            </a:r>
          </a:p>
          <a:p>
            <a:pPr marL="457200" lvl="1" indent="0">
              <a:buNone/>
            </a:pPr>
            <a:r>
              <a:rPr lang="en-IN" altLang="en-US" sz="1800" dirty="0">
                <a:solidFill>
                  <a:srgbClr val="1B1C1D"/>
                </a:solidFill>
              </a:rPr>
              <a:t>      </a:t>
            </a:r>
            <a:r>
              <a:rPr lang="en-IN" altLang="en-US" sz="1800" dirty="0">
                <a:solidFill>
                  <a:srgbClr val="8430CE"/>
                </a:solidFill>
              </a:rPr>
              <a:t>return</a:t>
            </a:r>
            <a:r>
              <a:rPr lang="en-IN" altLang="en-US" sz="1800" dirty="0">
                <a:solidFill>
                  <a:srgbClr val="1B1C1D"/>
                </a:solidFill>
              </a:rPr>
              <a:t> t;</a:t>
            </a:r>
          </a:p>
          <a:p>
            <a:pPr marL="457200" lvl="1" indent="0">
              <a:buNone/>
            </a:pPr>
            <a:r>
              <a:rPr lang="en-IN" altLang="en-US" sz="1800" dirty="0">
                <a:solidFill>
                  <a:srgbClr val="1B1C1D"/>
                </a:solidFill>
              </a:rPr>
              <a:t>   }; </a:t>
            </a:r>
          </a:p>
          <a:p>
            <a:pPr marL="457200" lvl="1" indent="0">
              <a:buNone/>
            </a:pPr>
            <a:r>
              <a:rPr lang="en-IN" altLang="en-US" sz="1800" dirty="0">
                <a:solidFill>
                  <a:srgbClr val="1B1C1D"/>
                </a:solidFill>
              </a:rPr>
              <a:t>} </a:t>
            </a:r>
          </a:p>
          <a:p>
            <a:pPr marL="457200" lvl="1" indent="0">
              <a:buNone/>
            </a:pPr>
            <a:r>
              <a:rPr lang="en-IN" altLang="en-US" sz="1800" dirty="0">
                <a:solidFill>
                  <a:srgbClr val="8430CE"/>
                </a:solidFill>
              </a:rPr>
              <a:t>public</a:t>
            </a:r>
            <a:r>
              <a:rPr lang="en-IN" altLang="en-US" sz="1800" dirty="0">
                <a:solidFill>
                  <a:srgbClr val="575B5F"/>
                </a:solidFill>
              </a:rPr>
              <a:t> </a:t>
            </a:r>
            <a:r>
              <a:rPr lang="en-IN" altLang="en-US" sz="1800" dirty="0">
                <a:solidFill>
                  <a:srgbClr val="8430CE"/>
                </a:solidFill>
              </a:rPr>
              <a:t>static</a:t>
            </a:r>
            <a:r>
              <a:rPr lang="en-IN" altLang="en-US" sz="1800" dirty="0">
                <a:solidFill>
                  <a:srgbClr val="575B5F"/>
                </a:solidFill>
              </a:rPr>
              <a:t> </a:t>
            </a:r>
            <a:r>
              <a:rPr lang="en-IN" altLang="en-US" sz="1800" dirty="0">
                <a:solidFill>
                  <a:srgbClr val="8430CE"/>
                </a:solidFill>
              </a:rPr>
              <a:t>void</a:t>
            </a:r>
            <a:r>
              <a:rPr lang="en-IN" altLang="en-US" sz="1800" dirty="0">
                <a:solidFill>
                  <a:srgbClr val="575B5F"/>
                </a:solidFill>
              </a:rPr>
              <a:t> </a:t>
            </a:r>
            <a:r>
              <a:rPr lang="en-IN" altLang="en-US" sz="1800" dirty="0">
                <a:solidFill>
                  <a:srgbClr val="996900"/>
                </a:solidFill>
              </a:rPr>
              <a:t>main</a:t>
            </a:r>
            <a:r>
              <a:rPr lang="en-IN" altLang="en-US" sz="1800" dirty="0">
                <a:solidFill>
                  <a:srgbClr val="575B5F"/>
                </a:solidFill>
              </a:rPr>
              <a:t>(String[] </a:t>
            </a:r>
            <a:r>
              <a:rPr lang="en-IN" altLang="en-US" sz="1800" dirty="0" err="1">
                <a:solidFill>
                  <a:srgbClr val="575B5F"/>
                </a:solidFill>
              </a:rPr>
              <a:t>args</a:t>
            </a:r>
            <a:r>
              <a:rPr lang="en-IN" altLang="en-US" sz="1800" dirty="0">
                <a:solidFill>
                  <a:srgbClr val="575B5F"/>
                </a:solidFill>
              </a:rPr>
              <a:t>) { </a:t>
            </a:r>
          </a:p>
          <a:p>
            <a:pPr marL="457200" lvl="1" indent="0">
              <a:buNone/>
            </a:pPr>
            <a:r>
              <a:rPr lang="en-IN" altLang="en-US" sz="1800" dirty="0">
                <a:solidFill>
                  <a:srgbClr val="575B5F"/>
                </a:solidFill>
              </a:rPr>
              <a:t>List&lt;Integer&gt; numbers = </a:t>
            </a:r>
            <a:r>
              <a:rPr lang="en-IN" altLang="en-US" sz="1800" dirty="0" err="1">
                <a:solidFill>
                  <a:srgbClr val="575B5F"/>
                </a:solidFill>
              </a:rPr>
              <a:t>Arrays.asList</a:t>
            </a:r>
            <a:r>
              <a:rPr lang="en-IN" altLang="en-US" sz="1800" dirty="0">
                <a:solidFill>
                  <a:srgbClr val="575B5F"/>
                </a:solidFill>
              </a:rPr>
              <a:t>(</a:t>
            </a:r>
            <a:r>
              <a:rPr lang="en-IN" altLang="en-US" sz="1800" dirty="0">
                <a:solidFill>
                  <a:srgbClr val="B55908"/>
                </a:solidFill>
              </a:rPr>
              <a:t>1</a:t>
            </a:r>
            <a:r>
              <a:rPr lang="en-IN" altLang="en-US" sz="1800" dirty="0">
                <a:solidFill>
                  <a:srgbClr val="575B5F"/>
                </a:solidFill>
              </a:rPr>
              <a:t>, </a:t>
            </a:r>
            <a:r>
              <a:rPr lang="en-IN" altLang="en-US" sz="1800" dirty="0">
                <a:solidFill>
                  <a:srgbClr val="B55908"/>
                </a:solidFill>
              </a:rPr>
              <a:t>2</a:t>
            </a:r>
            <a:r>
              <a:rPr lang="en-IN" altLang="en-US" sz="1800" dirty="0">
                <a:solidFill>
                  <a:srgbClr val="575B5F"/>
                </a:solidFill>
              </a:rPr>
              <a:t>, </a:t>
            </a:r>
            <a:r>
              <a:rPr lang="en-IN" altLang="en-US" sz="1800" dirty="0">
                <a:solidFill>
                  <a:srgbClr val="B55908"/>
                </a:solidFill>
              </a:rPr>
              <a:t>3</a:t>
            </a:r>
            <a:r>
              <a:rPr lang="en-IN" altLang="en-US" sz="1800" dirty="0">
                <a:solidFill>
                  <a:srgbClr val="575B5F"/>
                </a:solidFill>
              </a:rPr>
              <a:t>, </a:t>
            </a:r>
            <a:r>
              <a:rPr lang="en-IN" altLang="en-US" sz="1800" dirty="0">
                <a:solidFill>
                  <a:srgbClr val="B55908"/>
                </a:solidFill>
              </a:rPr>
              <a:t>4</a:t>
            </a:r>
            <a:r>
              <a:rPr lang="en-IN" altLang="en-US" sz="1800" dirty="0">
                <a:solidFill>
                  <a:srgbClr val="575B5F"/>
                </a:solidFill>
              </a:rPr>
              <a:t>, </a:t>
            </a:r>
            <a:r>
              <a:rPr lang="en-IN" altLang="en-US" sz="1800" dirty="0">
                <a:solidFill>
                  <a:srgbClr val="B55908"/>
                </a:solidFill>
              </a:rPr>
              <a:t>5</a:t>
            </a:r>
            <a:r>
              <a:rPr lang="en-IN" altLang="en-US" sz="1800" dirty="0">
                <a:solidFill>
                  <a:srgbClr val="575B5F"/>
                </a:solidFill>
              </a:rPr>
              <a:t>); </a:t>
            </a:r>
          </a:p>
          <a:p>
            <a:pPr marL="457200" lvl="1" indent="0">
              <a:buNone/>
            </a:pPr>
            <a:r>
              <a:rPr lang="en-IN" altLang="en-US" sz="1800" dirty="0" err="1">
                <a:solidFill>
                  <a:srgbClr val="575B5F"/>
                </a:solidFill>
              </a:rPr>
              <a:t>numbers.stream</a:t>
            </a:r>
            <a:r>
              <a:rPr lang="en-IN" altLang="en-US" sz="1800" dirty="0">
                <a:solidFill>
                  <a:srgbClr val="575B5F"/>
                </a:solidFill>
              </a:rPr>
              <a:t>() .filter(n -&gt; n % </a:t>
            </a:r>
            <a:r>
              <a:rPr lang="en-IN" altLang="en-US" sz="1800" dirty="0">
                <a:solidFill>
                  <a:srgbClr val="B55908"/>
                </a:solidFill>
              </a:rPr>
              <a:t>2</a:t>
            </a:r>
            <a:r>
              <a:rPr lang="en-IN" altLang="en-US" sz="1800" dirty="0">
                <a:solidFill>
                  <a:srgbClr val="575B5F"/>
                </a:solidFill>
              </a:rPr>
              <a:t> == </a:t>
            </a:r>
            <a:r>
              <a:rPr lang="en-IN" altLang="en-US" sz="1800" dirty="0">
                <a:solidFill>
                  <a:srgbClr val="B55908"/>
                </a:solidFill>
              </a:rPr>
              <a:t>0</a:t>
            </a:r>
            <a:r>
              <a:rPr lang="en-IN" altLang="en-US" sz="1800" dirty="0">
                <a:solidFill>
                  <a:srgbClr val="575B5F"/>
                </a:solidFill>
              </a:rPr>
              <a:t>) </a:t>
            </a:r>
          </a:p>
          <a:p>
            <a:pPr marL="457200" lvl="1" indent="0">
              <a:buNone/>
            </a:pPr>
            <a:r>
              <a:rPr lang="en-IN" altLang="en-US" sz="1800" dirty="0">
                <a:solidFill>
                  <a:srgbClr val="575B5F"/>
                </a:solidFill>
              </a:rPr>
              <a:t>    .map(n -&gt; n * </a:t>
            </a:r>
            <a:r>
              <a:rPr lang="en-IN" altLang="en-US" sz="1800" dirty="0">
                <a:solidFill>
                  <a:srgbClr val="B55908"/>
                </a:solidFill>
              </a:rPr>
              <a:t>2</a:t>
            </a:r>
            <a:r>
              <a:rPr lang="en-IN" altLang="en-US" sz="1800" dirty="0">
                <a:solidFill>
                  <a:srgbClr val="575B5F"/>
                </a:solidFill>
              </a:rPr>
              <a:t>)</a:t>
            </a:r>
            <a:r>
              <a:rPr lang="en-IN" altLang="en-US" sz="1800" dirty="0">
                <a:solidFill>
                  <a:srgbClr val="1B1C1D"/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en-IN" altLang="en-US" sz="1800" dirty="0">
                <a:solidFill>
                  <a:srgbClr val="1B1C1D"/>
                </a:solidFill>
              </a:rPr>
              <a:t>    .map(log(</a:t>
            </a:r>
            <a:r>
              <a:rPr lang="en-IN" altLang="en-US" sz="1800" dirty="0">
                <a:solidFill>
                  <a:srgbClr val="188038"/>
                </a:solidFill>
              </a:rPr>
              <a:t>"After doubling"</a:t>
            </a:r>
            <a:r>
              <a:rPr lang="en-IN" altLang="en-US" sz="1800" dirty="0">
                <a:solidFill>
                  <a:srgbClr val="1B1C1D"/>
                </a:solidFill>
              </a:rPr>
              <a:t>)) </a:t>
            </a:r>
          </a:p>
          <a:p>
            <a:pPr marL="457200" lvl="1" indent="0">
              <a:buNone/>
            </a:pPr>
            <a:r>
              <a:rPr lang="en-IN" altLang="en-US" sz="1800" dirty="0">
                <a:solidFill>
                  <a:srgbClr val="1B1C1D"/>
                </a:solidFill>
              </a:rPr>
              <a:t>      .filter(n -&gt; n &gt; </a:t>
            </a:r>
            <a:r>
              <a:rPr lang="en-IN" altLang="en-US" sz="1800" dirty="0">
                <a:solidFill>
                  <a:srgbClr val="B55908"/>
                </a:solidFill>
              </a:rPr>
              <a:t>4</a:t>
            </a:r>
            <a:r>
              <a:rPr lang="en-IN" altLang="en-US" sz="1800" dirty="0">
                <a:solidFill>
                  <a:srgbClr val="1B1C1D"/>
                </a:solidFill>
              </a:rPr>
              <a:t>) </a:t>
            </a:r>
          </a:p>
          <a:p>
            <a:pPr marL="457200" lvl="1" indent="0">
              <a:buNone/>
            </a:pPr>
            <a:r>
              <a:rPr lang="en-IN" altLang="en-US" sz="1800" dirty="0">
                <a:solidFill>
                  <a:srgbClr val="1B1C1D"/>
                </a:solidFill>
              </a:rPr>
              <a:t>.</a:t>
            </a:r>
            <a:r>
              <a:rPr lang="en-IN" altLang="en-US" sz="1800" dirty="0" err="1">
                <a:solidFill>
                  <a:srgbClr val="1B1C1D"/>
                </a:solidFill>
              </a:rPr>
              <a:t>forEach</a:t>
            </a:r>
            <a:r>
              <a:rPr lang="en-IN" altLang="en-US" sz="1800" dirty="0">
                <a:solidFill>
                  <a:srgbClr val="1B1C1D"/>
                </a:solidFill>
              </a:rPr>
              <a:t>(n -&gt; </a:t>
            </a:r>
            <a:r>
              <a:rPr lang="en-IN" altLang="en-US" sz="1800" dirty="0" err="1">
                <a:solidFill>
                  <a:srgbClr val="1B1C1D"/>
                </a:solidFill>
              </a:rPr>
              <a:t>System.out.println</a:t>
            </a:r>
            <a:r>
              <a:rPr lang="en-IN" altLang="en-US" sz="1800" dirty="0">
                <a:solidFill>
                  <a:srgbClr val="1B1C1D"/>
                </a:solidFill>
              </a:rPr>
              <a:t>(</a:t>
            </a:r>
            <a:r>
              <a:rPr lang="en-IN" altLang="en-US" sz="1800" dirty="0">
                <a:solidFill>
                  <a:srgbClr val="188038"/>
                </a:solidFill>
              </a:rPr>
              <a:t>"Final value: "</a:t>
            </a:r>
            <a:r>
              <a:rPr lang="en-IN" altLang="en-US" sz="1800" dirty="0">
                <a:solidFill>
                  <a:srgbClr val="1B1C1D"/>
                </a:solidFill>
              </a:rPr>
              <a:t> + n)); </a:t>
            </a:r>
          </a:p>
          <a:p>
            <a:pPr marL="457200" lvl="1" indent="0">
              <a:buNone/>
            </a:pPr>
            <a:r>
              <a:rPr lang="en-IN" altLang="en-US" sz="1800" dirty="0">
                <a:solidFill>
                  <a:srgbClr val="1B1C1D"/>
                </a:solidFill>
              </a:rPr>
              <a:t>} 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0CCAC-F196-56E9-19EC-4B839387A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17354-3243-824E-909C-3BB0015B4040}" type="slidenum">
              <a:rPr lang="en-US" altLang="en-US" smtClean="0"/>
              <a:pPr>
                <a:defRPr/>
              </a:pPr>
              <a:t>125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534248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EF56D-B5CB-2835-B38C-9F3DF2B9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 in Lambdas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4C0C4-DB46-9AF9-BF2C-3CB0A0F5F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IN" altLang="en-US" sz="1800" b="1" dirty="0">
                <a:solidFill>
                  <a:srgbClr val="1B1C1D"/>
                </a:solidFill>
              </a:rPr>
              <a:t>Performance:</a:t>
            </a:r>
            <a:r>
              <a:rPr lang="en-IN" altLang="en-US" sz="1800" dirty="0">
                <a:solidFill>
                  <a:srgbClr val="1B1C1D"/>
                </a:solidFill>
              </a:rPr>
              <a:t> Excessive logging can impact the performance</a:t>
            </a:r>
          </a:p>
          <a:p>
            <a:pPr>
              <a:spcAft>
                <a:spcPts val="600"/>
              </a:spcAft>
            </a:pPr>
            <a:r>
              <a:rPr lang="en-IN" altLang="en-US" sz="1800" b="1" dirty="0">
                <a:solidFill>
                  <a:srgbClr val="1B1C1D"/>
                </a:solidFill>
              </a:rPr>
              <a:t>Log Levels:</a:t>
            </a:r>
            <a:r>
              <a:rPr lang="en-IN" altLang="en-US" sz="1800" dirty="0">
                <a:solidFill>
                  <a:srgbClr val="1B1C1D"/>
                </a:solidFill>
              </a:rPr>
              <a:t> Utilize appropriate log levels (e.g., INFO, DEBUG, TRACE) to control the verbosity of your logging and avoid cluttering production logs with debugging information.</a:t>
            </a:r>
          </a:p>
          <a:p>
            <a:pPr>
              <a:spcAft>
                <a:spcPts val="600"/>
              </a:spcAft>
            </a:pPr>
            <a:r>
              <a:rPr lang="en-IN" altLang="en-US" sz="1800" b="1" dirty="0">
                <a:solidFill>
                  <a:srgbClr val="1B1C1D"/>
                </a:solidFill>
              </a:rPr>
              <a:t>Readability:</a:t>
            </a:r>
            <a:r>
              <a:rPr lang="en-IN" altLang="en-US" sz="1800" dirty="0">
                <a:solidFill>
                  <a:srgbClr val="1B1C1D"/>
                </a:solidFill>
              </a:rPr>
              <a:t> While logging is important, stream pipelines should be readable. Overly complex logging within the stream can make it harder to understand the core processing logic. </a:t>
            </a:r>
          </a:p>
          <a:p>
            <a:pPr>
              <a:spcAft>
                <a:spcPts val="600"/>
              </a:spcAft>
            </a:pPr>
            <a:r>
              <a:rPr lang="en-IN" altLang="en-US" sz="1800" dirty="0">
                <a:solidFill>
                  <a:srgbClr val="1B1C1D"/>
                </a:solidFill>
              </a:rPr>
              <a:t>The peek() method is generally the cleanest way to achieve this for intermediate inspection.</a:t>
            </a:r>
          </a:p>
          <a:p>
            <a:pPr>
              <a:spcAft>
                <a:spcPts val="600"/>
              </a:spcAft>
            </a:pPr>
            <a:r>
              <a:rPr lang="en-IN" altLang="en-US" sz="1800" dirty="0">
                <a:solidFill>
                  <a:srgbClr val="1B1C1D"/>
                </a:solidFill>
              </a:rPr>
              <a:t>peek() is intended for observing side effects. </a:t>
            </a:r>
          </a:p>
          <a:p>
            <a:pPr>
              <a:spcAft>
                <a:spcPts val="600"/>
              </a:spcAft>
            </a:pPr>
            <a:r>
              <a:rPr lang="en-IN" altLang="en-US" sz="1800" dirty="0">
                <a:solidFill>
                  <a:srgbClr val="1B1C1D"/>
                </a:solidFill>
              </a:rPr>
              <a:t>Modifying the state within the peek() operation can lead to unexpected </a:t>
            </a:r>
            <a:r>
              <a:rPr lang="en-IN" altLang="en-US" sz="1800" dirty="0" err="1">
                <a:solidFill>
                  <a:srgbClr val="1B1C1D"/>
                </a:solidFill>
              </a:rPr>
              <a:t>behavior</a:t>
            </a:r>
            <a:r>
              <a:rPr lang="en-IN" altLang="en-US" sz="1800" dirty="0">
                <a:solidFill>
                  <a:srgbClr val="1B1C1D"/>
                </a:solidFill>
              </a:rPr>
              <a:t> in the stream processing.</a:t>
            </a:r>
          </a:p>
          <a:p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17466-D0ED-68A0-FDE7-4B812F120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17354-3243-824E-909C-3BB0015B4040}" type="slidenum">
              <a:rPr lang="en-US" altLang="en-US" smtClean="0"/>
              <a:pPr>
                <a:defRPr/>
              </a:pPr>
              <a:t>126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928768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D0272C-05A6-CF25-A5D1-A9D1244EB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Method references</a:t>
            </a:r>
          </a:p>
        </p:txBody>
      </p:sp>
      <p:sp>
        <p:nvSpPr>
          <p:cNvPr id="91138" name="Text Placeholder 4">
            <a:extLst>
              <a:ext uri="{FF2B5EF4-FFF2-40B4-BE49-F238E27FC236}">
                <a16:creationId xmlns:a16="http://schemas.microsoft.com/office/drawing/2014/main" id="{EBE26D8D-C191-8B44-C58C-AE63E1A1C7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>
            <a:extLst>
              <a:ext uri="{FF2B5EF4-FFF2-40B4-BE49-F238E27FC236}">
                <a16:creationId xmlns:a16="http://schemas.microsoft.com/office/drawing/2014/main" id="{9BD59388-E2F6-EEBE-1E7B-0FBEB457FB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5DAC9-65C8-6E60-F40B-8D4BF655C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000" dirty="0"/>
              <a:t>Used to store a reference on the function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But don't want to </a:t>
            </a:r>
            <a:r>
              <a:rPr lang="en-US" sz="2000" i="1" dirty="0"/>
              <a:t>invoke</a:t>
            </a:r>
            <a:r>
              <a:rPr lang="en-US" sz="2000" dirty="0"/>
              <a:t> it right away.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Lambda expressions are for </a:t>
            </a:r>
            <a:r>
              <a:rPr lang="en-US" sz="2000" b="1" i="1" dirty="0">
                <a:solidFill>
                  <a:srgbClr val="C00000"/>
                </a:solidFill>
              </a:rPr>
              <a:t>passing parameter to an instance method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Points to existing methods by their names.</a:t>
            </a:r>
          </a:p>
          <a:p>
            <a:pPr lvl="1">
              <a:defRPr/>
            </a:pPr>
            <a:r>
              <a:rPr lang="en-US" sz="2000" dirty="0"/>
              <a:t>Described using </a:t>
            </a:r>
            <a:r>
              <a:rPr lang="en-US" sz="2000" b="1" dirty="0">
                <a:solidFill>
                  <a:srgbClr val="FF0000"/>
                </a:solidFill>
              </a:rPr>
              <a:t>::</a:t>
            </a:r>
            <a:r>
              <a:rPr lang="en-US" sz="2000" b="1" dirty="0"/>
              <a:t> (double colon) symbol. </a:t>
            </a:r>
          </a:p>
          <a:p>
            <a:pPr lvl="1">
              <a:defRPr/>
            </a:pPr>
            <a:endParaRPr lang="en-US" sz="1800" b="1" dirty="0">
              <a:solidFill>
                <a:srgbClr val="FF0000"/>
              </a:solidFill>
              <a:ea typeface="+mn-ea"/>
              <a:cs typeface="+mn-cs"/>
            </a:endParaRPr>
          </a:p>
          <a:p>
            <a:pPr>
              <a:defRPr/>
            </a:pPr>
            <a:r>
              <a:rPr lang="en-US" sz="2000" b="1" i="1" dirty="0">
                <a:solidFill>
                  <a:srgbClr val="C00000"/>
                </a:solidFill>
              </a:rPr>
              <a:t>When Used With Lambdas expressions, creates a  compact and concise code.</a:t>
            </a:r>
          </a:p>
          <a:p>
            <a:pPr lvl="1">
              <a:defRPr/>
            </a:pPr>
            <a:r>
              <a:rPr lang="en-US" sz="2000" b="1" i="1" dirty="0">
                <a:solidFill>
                  <a:srgbClr val="002060"/>
                </a:solidFill>
              </a:rPr>
              <a:t>Can't be used for any method. </a:t>
            </a:r>
          </a:p>
          <a:p>
            <a:pPr>
              <a:defRPr/>
            </a:pPr>
            <a:r>
              <a:rPr lang="en-US" sz="2000" b="1" dirty="0"/>
              <a:t>Can only be used to replace a single-method lambda expression.</a:t>
            </a:r>
            <a:endParaRPr lang="en-US" sz="2000" dirty="0"/>
          </a:p>
          <a:p>
            <a:pPr>
              <a:defRPr/>
            </a:pPr>
            <a:endParaRPr lang="en-US" sz="2000" b="1" i="1" dirty="0">
              <a:solidFill>
                <a:srgbClr val="C00000"/>
              </a:solidFill>
            </a:endParaRP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>
            <a:extLst>
              <a:ext uri="{FF2B5EF4-FFF2-40B4-BE49-F238E27FC236}">
                <a16:creationId xmlns:a16="http://schemas.microsoft.com/office/drawing/2014/main" id="{46823BB9-9437-D752-7790-BF36E9B0AB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References</a:t>
            </a:r>
          </a:p>
        </p:txBody>
      </p:sp>
      <p:sp>
        <p:nvSpPr>
          <p:cNvPr id="93186" name="Content Placeholder 2">
            <a:extLst>
              <a:ext uri="{FF2B5EF4-FFF2-40B4-BE49-F238E27FC236}">
                <a16:creationId xmlns:a16="http://schemas.microsoft.com/office/drawing/2014/main" id="{77FE87FA-2D4A-D2E8-A96B-F777674A03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List names = new ArrayList(); </a:t>
            </a:r>
          </a:p>
          <a:p>
            <a:pPr lvl="1">
              <a:buFontTx/>
              <a:buNone/>
            </a:pPr>
            <a:r>
              <a:rPr lang="en-US" altLang="en-US" sz="1800"/>
              <a:t>names.add("Mahesh"); </a:t>
            </a:r>
          </a:p>
          <a:p>
            <a:pPr lvl="1">
              <a:buFontTx/>
              <a:buNone/>
            </a:pPr>
            <a:r>
              <a:rPr lang="en-US" altLang="en-US" sz="1800"/>
              <a:t>names.add("Suresh"); </a:t>
            </a:r>
          </a:p>
          <a:p>
            <a:pPr lvl="1">
              <a:buFontTx/>
              <a:buNone/>
            </a:pPr>
            <a:endParaRPr lang="en-US" altLang="en-US" sz="1800" u="sng"/>
          </a:p>
          <a:p>
            <a:r>
              <a:rPr lang="en-US" altLang="en-US" sz="2000" b="1"/>
              <a:t>names.forEach((e)-&gt;System.</a:t>
            </a:r>
            <a:r>
              <a:rPr lang="en-US" altLang="en-US" sz="2000" b="1" i="1"/>
              <a:t>out.println(e)); </a:t>
            </a:r>
          </a:p>
          <a:p>
            <a:pPr lvl="1"/>
            <a:endParaRPr lang="en-US" altLang="en-US" sz="2000" i="1"/>
          </a:p>
          <a:p>
            <a:pPr lvl="1"/>
            <a:r>
              <a:rPr lang="en-US" altLang="en-US" sz="2000" i="1"/>
              <a:t>Passes parameter </a:t>
            </a:r>
            <a:r>
              <a:rPr lang="en-US" altLang="en-US" sz="2000"/>
              <a:t> as an argument to the println method </a:t>
            </a:r>
          </a:p>
          <a:p>
            <a:pPr lvl="1">
              <a:buFontTx/>
              <a:buNone/>
            </a:pPr>
            <a:endParaRPr lang="en-US" altLang="en-US" sz="1800" u="sng"/>
          </a:p>
          <a:p>
            <a:r>
              <a:rPr lang="en-US" altLang="en-US" sz="2400" i="1">
                <a:solidFill>
                  <a:srgbClr val="FF0000"/>
                </a:solidFill>
              </a:rPr>
              <a:t>names.forEach(System.out::println); </a:t>
            </a:r>
            <a:br>
              <a:rPr lang="en-US" altLang="en-US" sz="2400"/>
            </a:br>
            <a:endParaRPr lang="en-US" altLang="en-US" sz="2400"/>
          </a:p>
          <a:p>
            <a:pPr lvl="1">
              <a:lnSpc>
                <a:spcPct val="150000"/>
              </a:lnSpc>
            </a:pPr>
            <a:r>
              <a:rPr lang="en-US" altLang="en-US" sz="2000"/>
              <a:t>Can replace the pass-through lambda with a method reference. </a:t>
            </a:r>
          </a:p>
          <a:p>
            <a:pPr lvl="1">
              <a:lnSpc>
                <a:spcPct val="150000"/>
              </a:lnSpc>
            </a:pPr>
            <a:r>
              <a:rPr lang="en-US" altLang="en-US" sz="2000" b="1" i="1">
                <a:solidFill>
                  <a:srgbClr val="7030A0"/>
                </a:solidFill>
              </a:rPr>
              <a:t>A method reference names the method to which the parameter is passed </a:t>
            </a:r>
          </a:p>
          <a:p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96F97-68AB-91D6-C4C8-FF8AE7132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3">
            <a:extLst>
              <a:ext uri="{FF2B5EF4-FFF2-40B4-BE49-F238E27FC236}">
                <a16:creationId xmlns:a16="http://schemas.microsoft.com/office/drawing/2014/main" id="{7D84B6C4-84CC-3BB0-86D0-3A77376C56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Example 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601C1E-875B-E7C0-AEB7-CAF93F7F3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>
              <a:buFontTx/>
              <a:buNone/>
              <a:defRPr/>
            </a:pPr>
            <a:r>
              <a:rPr lang="en-US" dirty="0"/>
              <a:t>@Target(</a:t>
            </a:r>
            <a:r>
              <a:rPr lang="en-US" dirty="0" err="1"/>
              <a:t>ElementType.METHOD</a:t>
            </a:r>
            <a:r>
              <a:rPr lang="en-US" dirty="0"/>
              <a:t>)</a:t>
            </a:r>
          </a:p>
          <a:p>
            <a:pPr lvl="1">
              <a:buFontTx/>
              <a:buNone/>
              <a:defRPr/>
            </a:pPr>
            <a:r>
              <a:rPr lang="en-US" dirty="0"/>
              <a:t> public @interface Example{</a:t>
            </a:r>
          </a:p>
          <a:p>
            <a:pPr lvl="1">
              <a:buFontTx/>
              <a:buNone/>
              <a:defRPr/>
            </a:pPr>
            <a:r>
              <a:rPr lang="en-US" dirty="0"/>
              <a:t>          public String show();</a:t>
            </a:r>
          </a:p>
          <a:p>
            <a:pPr lvl="1">
              <a:buFontTx/>
              <a:buNone/>
              <a:defRPr/>
            </a:pPr>
            <a:r>
              <a:rPr lang="en-US" dirty="0"/>
              <a:t>    }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/>
              <a:t>@Example(show="Hello World")</a:t>
            </a:r>
          </a:p>
          <a:p>
            <a:pPr lvl="1">
              <a:buFontTx/>
              <a:buNone/>
              <a:defRPr/>
            </a:pPr>
            <a:r>
              <a:rPr lang="en-US" dirty="0"/>
              <a:t>     public void show() {</a:t>
            </a:r>
          </a:p>
          <a:p>
            <a:pPr lvl="1">
              <a:buFontTx/>
              <a:buNone/>
              <a:defRPr/>
            </a:pPr>
            <a:r>
              <a:rPr lang="en-US" dirty="0"/>
              <a:t>          </a:t>
            </a:r>
            <a:r>
              <a:rPr lang="en-US" dirty="0" err="1"/>
              <a:t>System.out.printf</a:t>
            </a:r>
            <a:r>
              <a:rPr lang="en-US" dirty="0"/>
              <a:t>(“Using Method annotation");</a:t>
            </a:r>
          </a:p>
          <a:p>
            <a:pPr lvl="1">
              <a:buFontTx/>
              <a:buNone/>
              <a:defRPr/>
            </a:pPr>
            <a:r>
              <a:rPr lang="en-US" dirty="0"/>
              <a:t>      }</a:t>
            </a:r>
          </a:p>
          <a:p>
            <a:pPr lvl="1">
              <a:buFontTx/>
              <a:buNone/>
              <a:defRPr/>
            </a:pPr>
            <a:r>
              <a:rPr lang="en-US" dirty="0"/>
              <a:t> </a:t>
            </a:r>
          </a:p>
          <a:p>
            <a:pPr lvl="1">
              <a:buFontTx/>
              <a:buNone/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dirty="0"/>
              <a:t>public class </a:t>
            </a:r>
            <a:r>
              <a:rPr lang="en-US" dirty="0" err="1"/>
              <a:t>Test_Annotations</a:t>
            </a:r>
            <a:r>
              <a:rPr lang="en-US" dirty="0"/>
              <a:t> {</a:t>
            </a:r>
          </a:p>
          <a:p>
            <a:pPr lvl="1">
              <a:buFontTx/>
              <a:buNone/>
              <a:defRPr/>
            </a:pPr>
            <a:r>
              <a:rPr lang="en-US" dirty="0"/>
              <a:t>      public static void main(String </a:t>
            </a:r>
            <a:r>
              <a:rPr lang="en-US" dirty="0" err="1"/>
              <a:t>arg</a:t>
            </a:r>
            <a:r>
              <a:rPr lang="en-US" dirty="0"/>
              <a:t>[]) {</a:t>
            </a:r>
          </a:p>
          <a:p>
            <a:pPr lvl="1">
              <a:buFontTx/>
              <a:buNone/>
              <a:defRPr/>
            </a:pPr>
            <a:r>
              <a:rPr lang="en-US" dirty="0"/>
              <a:t>               new </a:t>
            </a:r>
            <a:r>
              <a:rPr lang="en-US" dirty="0" err="1"/>
              <a:t>Test_Annotations</a:t>
            </a:r>
            <a:r>
              <a:rPr lang="en-US" dirty="0"/>
              <a:t>().show();</a:t>
            </a:r>
          </a:p>
          <a:p>
            <a:pPr lvl="1">
              <a:buFontTx/>
              <a:buNone/>
              <a:defRPr/>
            </a:pPr>
            <a:r>
              <a:rPr lang="en-US" dirty="0"/>
              <a:t> }</a:t>
            </a:r>
          </a:p>
          <a:p>
            <a:pPr lvl="1">
              <a:buFontTx/>
              <a:buNone/>
              <a:defRPr/>
            </a:pPr>
            <a:r>
              <a:rPr lang="en-US" dirty="0"/>
              <a:t> </a:t>
            </a:r>
          </a:p>
          <a:p>
            <a:pPr lvl="1">
              <a:buFontTx/>
              <a:buNone/>
              <a:defRPr/>
            </a:pPr>
            <a:r>
              <a:rPr lang="en-US" dirty="0"/>
              <a:t> 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26779"/>
      </p:ext>
    </p:extLst>
  </p:cSld>
  <p:clrMapOvr>
    <a:masterClrMapping/>
  </p:clrMapOvr>
  <p:transition advClick="0"/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>
            <a:extLst>
              <a:ext uri="{FF2B5EF4-FFF2-40B4-BE49-F238E27FC236}">
                <a16:creationId xmlns:a16="http://schemas.microsoft.com/office/drawing/2014/main" id="{23F3C68B-9EAC-B844-84A6-18B9CBEC19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13990-FA44-F4B3-8A37-DC8F69226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b="1" dirty="0"/>
              <a:t>Method reference to an instance method of an existing object </a:t>
            </a:r>
          </a:p>
          <a:p>
            <a:pPr lvl="1">
              <a:defRPr/>
            </a:pPr>
            <a:r>
              <a:rPr lang="en-US" sz="1800" b="1" dirty="0">
                <a:solidFill>
                  <a:srgbClr val="C00000"/>
                </a:solidFill>
                <a:ea typeface="+mn-ea"/>
                <a:cs typeface="+mn-cs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ea typeface="+mn-ea"/>
                <a:cs typeface="+mn-cs"/>
              </a:rPr>
              <a:t>obj</a:t>
            </a:r>
            <a:r>
              <a:rPr lang="en-US" sz="1800" b="1" dirty="0">
                <a:solidFill>
                  <a:srgbClr val="C00000"/>
                </a:solidFill>
                <a:ea typeface="+mn-ea"/>
                <a:cs typeface="+mn-cs"/>
              </a:rPr>
              <a:t>, </a:t>
            </a:r>
            <a:r>
              <a:rPr lang="en-US" sz="1800" b="1" dirty="0" err="1">
                <a:solidFill>
                  <a:srgbClr val="C00000"/>
                </a:solidFill>
                <a:ea typeface="+mn-ea"/>
                <a:cs typeface="+mn-cs"/>
              </a:rPr>
              <a:t>args</a:t>
            </a:r>
            <a:r>
              <a:rPr lang="en-US" sz="1800" b="1" dirty="0">
                <a:solidFill>
                  <a:srgbClr val="C00000"/>
                </a:solidFill>
                <a:ea typeface="+mn-ea"/>
                <a:cs typeface="+mn-cs"/>
              </a:rPr>
              <a:t>) -&gt; </a:t>
            </a:r>
            <a:r>
              <a:rPr lang="en-US" sz="1800" b="1" dirty="0" err="1">
                <a:solidFill>
                  <a:srgbClr val="C00000"/>
                </a:solidFill>
                <a:ea typeface="+mn-ea"/>
                <a:cs typeface="+mn-cs"/>
              </a:rPr>
              <a:t>obj.instanceMethod</a:t>
            </a:r>
            <a:r>
              <a:rPr lang="en-US" sz="1800" b="1" dirty="0">
                <a:solidFill>
                  <a:srgbClr val="C00000"/>
                </a:solidFill>
                <a:ea typeface="+mn-ea"/>
                <a:cs typeface="+mn-cs"/>
              </a:rPr>
              <a:t>(</a:t>
            </a:r>
            <a:r>
              <a:rPr lang="en-US" sz="1800" b="1" dirty="0" err="1">
                <a:solidFill>
                  <a:srgbClr val="C00000"/>
                </a:solidFill>
                <a:ea typeface="+mn-ea"/>
                <a:cs typeface="+mn-cs"/>
              </a:rPr>
              <a:t>args</a:t>
            </a:r>
            <a:r>
              <a:rPr lang="en-US" sz="1800" b="1" dirty="0">
                <a:solidFill>
                  <a:srgbClr val="C00000"/>
                </a:solidFill>
                <a:ea typeface="+mn-ea"/>
                <a:cs typeface="+mn-cs"/>
              </a:rPr>
              <a:t>) </a:t>
            </a:r>
          </a:p>
          <a:p>
            <a:pPr lvl="1">
              <a:defRPr/>
            </a:pP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object::</a:t>
            </a:r>
            <a:r>
              <a:rPr lang="en-US" sz="2000" b="1" dirty="0" err="1">
                <a:solidFill>
                  <a:srgbClr val="7030A0"/>
                </a:solidFill>
                <a:ea typeface="+mn-ea"/>
                <a:cs typeface="+mn-cs"/>
              </a:rPr>
              <a:t>instanceMethod</a:t>
            </a:r>
            <a:endParaRPr lang="en-US" sz="2000" b="1" dirty="0">
              <a:solidFill>
                <a:srgbClr val="7030A0"/>
              </a:solidFill>
              <a:ea typeface="+mn-ea"/>
              <a:cs typeface="+mn-cs"/>
            </a:endParaRPr>
          </a:p>
          <a:p>
            <a:pPr marL="342900" lvl="1" indent="-342900">
              <a:buFontTx/>
              <a:buChar char="•"/>
              <a:defRPr/>
            </a:pPr>
            <a:endParaRPr lang="en-US" sz="2000" dirty="0">
              <a:ea typeface="+mn-ea"/>
              <a:cs typeface="+mn-cs"/>
            </a:endParaRPr>
          </a:p>
          <a:p>
            <a:pPr marL="342900" lvl="1" indent="-342900">
              <a:buFontTx/>
              <a:buChar char="•"/>
              <a:defRPr/>
            </a:pPr>
            <a:r>
              <a:rPr lang="en-US" sz="2000" b="1" dirty="0">
                <a:ea typeface="+mn-ea"/>
                <a:cs typeface="+mn-cs"/>
              </a:rPr>
              <a:t>Method reference to a static method of a class </a:t>
            </a:r>
          </a:p>
          <a:p>
            <a:pPr marL="742950" lvl="2" indent="-342900">
              <a:defRPr/>
            </a:pPr>
            <a:r>
              <a:rPr lang="en-US" sz="1600" b="1" dirty="0">
                <a:solidFill>
                  <a:srgbClr val="C00000"/>
                </a:solidFill>
                <a:ea typeface="+mn-ea"/>
                <a:cs typeface="+mn-cs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ea typeface="+mn-ea"/>
                <a:cs typeface="+mn-cs"/>
              </a:rPr>
              <a:t>args</a:t>
            </a:r>
            <a:r>
              <a:rPr lang="en-US" sz="1600" b="1" dirty="0">
                <a:solidFill>
                  <a:srgbClr val="C00000"/>
                </a:solidFill>
                <a:ea typeface="+mn-ea"/>
                <a:cs typeface="+mn-cs"/>
              </a:rPr>
              <a:t>) -&gt; </a:t>
            </a:r>
            <a:r>
              <a:rPr lang="en-US" sz="1600" b="1" dirty="0" err="1">
                <a:solidFill>
                  <a:srgbClr val="C00000"/>
                </a:solidFill>
                <a:ea typeface="+mn-ea"/>
                <a:cs typeface="+mn-cs"/>
              </a:rPr>
              <a:t>Class.staticMethod</a:t>
            </a:r>
            <a:r>
              <a:rPr lang="en-US" sz="1600" b="1" dirty="0">
                <a:solidFill>
                  <a:srgbClr val="C00000"/>
                </a:solidFill>
                <a:ea typeface="+mn-ea"/>
                <a:cs typeface="+mn-cs"/>
              </a:rPr>
              <a:t>(</a:t>
            </a:r>
            <a:r>
              <a:rPr lang="en-US" sz="1600" b="1" dirty="0" err="1">
                <a:solidFill>
                  <a:srgbClr val="C00000"/>
                </a:solidFill>
                <a:ea typeface="+mn-ea"/>
                <a:cs typeface="+mn-cs"/>
              </a:rPr>
              <a:t>args</a:t>
            </a:r>
            <a:r>
              <a:rPr lang="en-US" sz="1600" b="1" dirty="0">
                <a:solidFill>
                  <a:srgbClr val="C00000"/>
                </a:solidFill>
                <a:ea typeface="+mn-ea"/>
                <a:cs typeface="+mn-cs"/>
              </a:rPr>
              <a:t>) </a:t>
            </a:r>
          </a:p>
          <a:p>
            <a:pPr marL="742950" lvl="2" indent="-342900">
              <a:defRPr/>
            </a:pP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Class::</a:t>
            </a:r>
            <a:r>
              <a:rPr lang="en-US" sz="2000" b="1" dirty="0" err="1">
                <a:solidFill>
                  <a:srgbClr val="7030A0"/>
                </a:solidFill>
                <a:ea typeface="+mn-ea"/>
                <a:cs typeface="+mn-cs"/>
              </a:rPr>
              <a:t>staticMethod</a:t>
            </a:r>
            <a:endParaRPr lang="en-US" sz="2000" b="1" dirty="0">
              <a:solidFill>
                <a:srgbClr val="7030A0"/>
              </a:solidFill>
              <a:ea typeface="+mn-ea"/>
              <a:cs typeface="+mn-cs"/>
            </a:endParaRP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/>
              <a:t>Method reference to a constructor </a:t>
            </a:r>
          </a:p>
          <a:p>
            <a:pPr lvl="1">
              <a:defRPr/>
            </a:pP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(</a:t>
            </a:r>
            <a:r>
              <a:rPr lang="en-US" b="1" dirty="0" err="1">
                <a:solidFill>
                  <a:srgbClr val="C00000"/>
                </a:solidFill>
                <a:ea typeface="+mn-ea"/>
                <a:cs typeface="+mn-cs"/>
              </a:rPr>
              <a:t>args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) -&gt; new </a:t>
            </a:r>
            <a:r>
              <a:rPr lang="en-US" b="1" dirty="0" err="1">
                <a:solidFill>
                  <a:srgbClr val="C00000"/>
                </a:solidFill>
                <a:ea typeface="+mn-ea"/>
                <a:cs typeface="+mn-cs"/>
              </a:rPr>
              <a:t>ClassName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(</a:t>
            </a:r>
            <a:r>
              <a:rPr lang="en-US" b="1" dirty="0" err="1">
                <a:solidFill>
                  <a:srgbClr val="C00000"/>
                </a:solidFill>
                <a:ea typeface="+mn-ea"/>
                <a:cs typeface="+mn-cs"/>
              </a:rPr>
              <a:t>args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) </a:t>
            </a:r>
          </a:p>
          <a:p>
            <a:pPr lvl="1">
              <a:defRPr/>
            </a:pP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Class::new</a:t>
            </a:r>
          </a:p>
          <a:p>
            <a:pPr>
              <a:defRPr/>
            </a:pPr>
            <a:r>
              <a:rPr lang="en-US" sz="2000" b="1" dirty="0"/>
              <a:t>Method reference to an </a:t>
            </a:r>
            <a:r>
              <a:rPr lang="en-US" sz="2000" b="1" i="1" dirty="0"/>
              <a:t>instance method of an object of a particular type</a:t>
            </a:r>
            <a:r>
              <a:rPr lang="en-US" sz="2000" b="1" dirty="0"/>
              <a:t>.</a:t>
            </a:r>
          </a:p>
          <a:p>
            <a:pPr lvl="1">
              <a:defRPr/>
            </a:pP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(</a:t>
            </a:r>
            <a:r>
              <a:rPr lang="en-US" b="1" dirty="0" err="1">
                <a:solidFill>
                  <a:srgbClr val="C00000"/>
                </a:solidFill>
                <a:ea typeface="+mn-ea"/>
                <a:cs typeface="+mn-cs"/>
              </a:rPr>
              <a:t>args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) -&gt; </a:t>
            </a:r>
            <a:r>
              <a:rPr lang="en-US" b="1" dirty="0" err="1">
                <a:solidFill>
                  <a:srgbClr val="C00000"/>
                </a:solidFill>
                <a:ea typeface="+mn-ea"/>
                <a:cs typeface="+mn-cs"/>
              </a:rPr>
              <a:t>obj.instanceMethod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(</a:t>
            </a:r>
            <a:r>
              <a:rPr lang="en-US" b="1" dirty="0" err="1">
                <a:solidFill>
                  <a:srgbClr val="C00000"/>
                </a:solidFill>
                <a:ea typeface="+mn-ea"/>
                <a:cs typeface="+mn-cs"/>
              </a:rPr>
              <a:t>args</a:t>
            </a:r>
            <a:r>
              <a:rPr lang="en-US" b="1" dirty="0">
                <a:solidFill>
                  <a:srgbClr val="C00000"/>
                </a:solidFill>
                <a:ea typeface="+mn-ea"/>
                <a:cs typeface="+mn-cs"/>
              </a:rPr>
              <a:t>) </a:t>
            </a:r>
          </a:p>
          <a:p>
            <a:pPr lvl="1">
              <a:defRPr/>
            </a:pPr>
            <a:r>
              <a:rPr lang="en-US" sz="1800" b="1" dirty="0" err="1">
                <a:solidFill>
                  <a:srgbClr val="7030A0"/>
                </a:solidFill>
                <a:ea typeface="+mn-ea"/>
                <a:cs typeface="+mn-cs"/>
              </a:rPr>
              <a:t>obj</a:t>
            </a:r>
            <a:r>
              <a:rPr lang="en-US" sz="1800" b="1" dirty="0">
                <a:solidFill>
                  <a:srgbClr val="7030A0"/>
                </a:solidFill>
                <a:ea typeface="+mn-ea"/>
                <a:cs typeface="+mn-cs"/>
              </a:rPr>
              <a:t>::</a:t>
            </a:r>
            <a:r>
              <a:rPr lang="en-US" sz="1800" b="1" dirty="0" err="1">
                <a:solidFill>
                  <a:srgbClr val="7030A0"/>
                </a:solidFill>
                <a:ea typeface="+mn-ea"/>
                <a:cs typeface="+mn-cs"/>
              </a:rPr>
              <a:t>instanceMethod</a:t>
            </a:r>
            <a:r>
              <a:rPr lang="en-US" sz="1800" b="1" dirty="0">
                <a:solidFill>
                  <a:srgbClr val="7030A0"/>
                </a:solidFill>
                <a:ea typeface="+mn-ea"/>
                <a:cs typeface="+mn-cs"/>
              </a:rPr>
              <a:t> </a:t>
            </a:r>
            <a:br>
              <a:rPr lang="en-US" sz="2000" dirty="0"/>
            </a:br>
            <a:br>
              <a:rPr lang="en-US" sz="2000" dirty="0"/>
            </a:br>
            <a:br>
              <a:rPr lang="en-US" sz="1200" dirty="0"/>
            </a:br>
            <a:endParaRPr lang="en-US" sz="400" b="1" dirty="0">
              <a:solidFill>
                <a:srgbClr val="7030A0"/>
              </a:solidFill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>
            <a:extLst>
              <a:ext uri="{FF2B5EF4-FFF2-40B4-BE49-F238E27FC236}">
                <a16:creationId xmlns:a16="http://schemas.microsoft.com/office/drawing/2014/main" id="{47194C10-EEE8-C89F-1241-DD5321C12B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 </a:t>
            </a:r>
            <a:r>
              <a:rPr lang="en-US" altLang="en-US" i="1"/>
              <a:t>referenceToInstance::methodName</a:t>
            </a:r>
            <a:r>
              <a:rPr lang="en-US" altLang="en-US"/>
              <a:t>.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2BBD9A47-98A3-24AC-E81C-DCE5429EB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Common Parts  are removed to Change Lambda to a Method reference</a:t>
            </a:r>
          </a:p>
          <a:p>
            <a:pPr lvl="1">
              <a:defRPr/>
            </a:pPr>
            <a:r>
              <a:rPr lang="en-US" sz="2000" dirty="0"/>
              <a:t>The parameter</a:t>
            </a:r>
          </a:p>
          <a:p>
            <a:pPr lvl="1">
              <a:defRPr/>
            </a:pPr>
            <a:r>
              <a:rPr lang="en-US" sz="2000" dirty="0"/>
              <a:t>The argument</a:t>
            </a:r>
          </a:p>
          <a:p>
            <a:pPr lvl="1">
              <a:defRPr/>
            </a:pPr>
            <a:r>
              <a:rPr lang="en-US" sz="2000" dirty="0"/>
              <a:t>Dot is replaced with a colon on the method call.</a:t>
            </a:r>
          </a:p>
          <a:p>
            <a:pPr lvl="1"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String[] </a:t>
            </a:r>
            <a:r>
              <a:rPr lang="en-US" sz="2000" dirty="0" err="1">
                <a:ea typeface="+mn-ea"/>
                <a:cs typeface="+mn-cs"/>
              </a:rPr>
              <a:t>nameList</a:t>
            </a:r>
            <a:r>
              <a:rPr lang="en-US" sz="2000" dirty="0">
                <a:ea typeface="+mn-ea"/>
                <a:cs typeface="+mn-cs"/>
              </a:rPr>
              <a:t> =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        { "</a:t>
            </a:r>
            <a:r>
              <a:rPr lang="en-US" sz="2000" dirty="0" err="1">
                <a:ea typeface="+mn-ea"/>
                <a:cs typeface="+mn-cs"/>
              </a:rPr>
              <a:t>Ramesh</a:t>
            </a:r>
            <a:r>
              <a:rPr lang="en-US" sz="2000" dirty="0">
                <a:ea typeface="+mn-ea"/>
                <a:cs typeface="+mn-cs"/>
              </a:rPr>
              <a:t>", "</a:t>
            </a:r>
            <a:r>
              <a:rPr lang="en-US" sz="2000" dirty="0" err="1">
                <a:ea typeface="+mn-ea"/>
                <a:cs typeface="+mn-cs"/>
              </a:rPr>
              <a:t>anand</a:t>
            </a:r>
            <a:r>
              <a:rPr lang="en-US" sz="2000" dirty="0">
                <a:ea typeface="+mn-ea"/>
                <a:cs typeface="+mn-cs"/>
              </a:rPr>
              <a:t>", "Suresh", "</a:t>
            </a:r>
            <a:r>
              <a:rPr lang="en-US" sz="2000" dirty="0" err="1">
                <a:ea typeface="+mn-ea"/>
                <a:cs typeface="+mn-cs"/>
              </a:rPr>
              <a:t>Anand</a:t>
            </a:r>
            <a:r>
              <a:rPr lang="en-US" sz="2000" dirty="0">
                <a:ea typeface="+mn-ea"/>
                <a:cs typeface="+mn-cs"/>
              </a:rPr>
              <a:t>", "</a:t>
            </a:r>
            <a:r>
              <a:rPr lang="en-US" sz="2000" dirty="0" err="1">
                <a:ea typeface="+mn-ea"/>
                <a:cs typeface="+mn-cs"/>
              </a:rPr>
              <a:t>Magesh</a:t>
            </a:r>
            <a:r>
              <a:rPr lang="en-US" sz="2000" dirty="0">
                <a:ea typeface="+mn-ea"/>
                <a:cs typeface="+mn-cs"/>
              </a:rPr>
              <a:t>" }; 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Arrays.</a:t>
            </a:r>
            <a:r>
              <a:rPr lang="en-US" sz="2000" i="1" dirty="0" err="1">
                <a:ea typeface="+mn-ea"/>
                <a:cs typeface="+mn-cs"/>
              </a:rPr>
              <a:t>sort</a:t>
            </a:r>
            <a:r>
              <a:rPr lang="en-US" sz="2000" i="1" dirty="0">
                <a:ea typeface="+mn-ea"/>
                <a:cs typeface="+mn-cs"/>
              </a:rPr>
              <a:t>(</a:t>
            </a:r>
            <a:r>
              <a:rPr lang="en-US" sz="2000" i="1" dirty="0" err="1">
                <a:ea typeface="+mn-ea"/>
                <a:cs typeface="+mn-cs"/>
              </a:rPr>
              <a:t>nameList</a:t>
            </a:r>
            <a:r>
              <a:rPr lang="en-US" sz="2000" i="1" dirty="0">
                <a:ea typeface="+mn-ea"/>
                <a:cs typeface="+mn-cs"/>
              </a:rPr>
              <a:t>, </a:t>
            </a:r>
            <a:r>
              <a:rPr lang="en-US" sz="2000" b="1" i="1" dirty="0">
                <a:solidFill>
                  <a:srgbClr val="7030A0"/>
                </a:solidFill>
                <a:ea typeface="+mn-ea"/>
                <a:cs typeface="+mn-cs"/>
              </a:rPr>
              <a:t>String</a:t>
            </a:r>
            <a:r>
              <a:rPr lang="en-US" sz="2000" b="1" i="1" dirty="0">
                <a:solidFill>
                  <a:srgbClr val="FF0000"/>
                </a:solidFill>
                <a:ea typeface="+mn-ea"/>
                <a:cs typeface="+mn-cs"/>
              </a:rPr>
              <a:t>::</a:t>
            </a:r>
            <a:r>
              <a:rPr lang="en-US" sz="2000" b="1" i="1" dirty="0" err="1">
                <a:solidFill>
                  <a:srgbClr val="7030A0"/>
                </a:solidFill>
                <a:ea typeface="+mn-ea"/>
                <a:cs typeface="+mn-cs"/>
              </a:rPr>
              <a:t>compareToIgnoreCase</a:t>
            </a:r>
            <a:r>
              <a:rPr lang="en-US" sz="2000" i="1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for(String </a:t>
            </a:r>
            <a:r>
              <a:rPr lang="en-US" sz="2000" b="1" dirty="0" err="1">
                <a:ea typeface="+mn-ea"/>
                <a:cs typeface="+mn-cs"/>
              </a:rPr>
              <a:t>name:nameList</a:t>
            </a:r>
            <a:r>
              <a:rPr lang="en-US" sz="2000" b="1" dirty="0">
                <a:ea typeface="+mn-ea"/>
                <a:cs typeface="+mn-cs"/>
              </a:rPr>
              <a:t>) </a:t>
            </a:r>
            <a:r>
              <a:rPr lang="en-US" sz="2000" dirty="0">
                <a:ea typeface="+mn-ea"/>
                <a:cs typeface="+mn-cs"/>
              </a:rPr>
              <a:t>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</a:t>
            </a:r>
            <a:r>
              <a:rPr lang="en-US" sz="2000" dirty="0" err="1">
                <a:ea typeface="+mn-ea"/>
                <a:cs typeface="+mn-cs"/>
              </a:rPr>
              <a:t>System.</a:t>
            </a:r>
            <a:r>
              <a:rPr lang="en-US" sz="2000" b="1" i="1" dirty="0" err="1">
                <a:ea typeface="+mn-ea"/>
                <a:cs typeface="+mn-cs"/>
              </a:rPr>
              <a:t>out.println</a:t>
            </a:r>
            <a:r>
              <a:rPr lang="en-US" sz="2000" b="1" i="1" dirty="0">
                <a:ea typeface="+mn-ea"/>
                <a:cs typeface="+mn-cs"/>
              </a:rPr>
              <a:t>(name);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  <a:endParaRPr lang="en-US" sz="32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>
            <a:extLst>
              <a:ext uri="{FF2B5EF4-FFF2-40B4-BE49-F238E27FC236}">
                <a16:creationId xmlns:a16="http://schemas.microsoft.com/office/drawing/2014/main" id="{3A003F26-0DB7-0EE8-2733-2E8FAA0829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Instance method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9421B0BD-F0BE-48FE-2E6A-66A7B201A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interface Predicate 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</a:t>
            </a:r>
            <a:r>
              <a:rPr lang="en-US" sz="2000" dirty="0" err="1">
                <a:ea typeface="+mn-ea"/>
                <a:cs typeface="+mn-cs"/>
              </a:rPr>
              <a:t>boolean</a:t>
            </a:r>
            <a:r>
              <a:rPr lang="en-US" sz="2000" dirty="0">
                <a:ea typeface="+mn-ea"/>
                <a:cs typeface="+mn-cs"/>
              </a:rPr>
              <a:t> test(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n);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class </a:t>
            </a:r>
            <a:r>
              <a:rPr lang="en-US" sz="2000" dirty="0" err="1">
                <a:ea typeface="+mn-ea"/>
                <a:cs typeface="+mn-cs"/>
              </a:rPr>
              <a:t>EvenOddCheck</a:t>
            </a:r>
            <a:r>
              <a:rPr lang="en-US" sz="2000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public </a:t>
            </a:r>
            <a:r>
              <a:rPr lang="en-US" sz="2000" dirty="0" err="1">
                <a:ea typeface="+mn-ea"/>
                <a:cs typeface="+mn-cs"/>
              </a:rPr>
              <a:t>boolean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b="1" dirty="0" err="1">
                <a:solidFill>
                  <a:srgbClr val="7030A0"/>
                </a:solidFill>
                <a:ea typeface="+mn-ea"/>
                <a:cs typeface="+mn-cs"/>
              </a:rPr>
              <a:t>isEven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n) 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  return n % 2 == 0;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}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EvenOddCheck</a:t>
            </a:r>
            <a:r>
              <a:rPr lang="en-US" sz="2000" b="1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  <a:r>
              <a:rPr lang="en-US" sz="2000" b="1" dirty="0" err="1">
                <a:solidFill>
                  <a:srgbClr val="FF0000"/>
                </a:solidFill>
                <a:ea typeface="+mn-ea"/>
                <a:cs typeface="+mn-cs"/>
              </a:rPr>
              <a:t>obj</a:t>
            </a:r>
            <a:r>
              <a:rPr lang="en-US" sz="2000" b="1" dirty="0">
                <a:solidFill>
                  <a:srgbClr val="FF0000"/>
                </a:solidFill>
                <a:ea typeface="+mn-ea"/>
                <a:cs typeface="+mn-cs"/>
              </a:rPr>
              <a:t> = new </a:t>
            </a:r>
            <a:r>
              <a:rPr lang="en-US" sz="2000" b="1" dirty="0" err="1">
                <a:solidFill>
                  <a:schemeClr val="bg1">
                    <a:lumMod val="50000"/>
                  </a:schemeClr>
                </a:solidFill>
                <a:ea typeface="+mn-ea"/>
                <a:cs typeface="+mn-cs"/>
              </a:rPr>
              <a:t>EvenOddCheck</a:t>
            </a:r>
            <a:r>
              <a:rPr lang="en-US" sz="2000" b="1" dirty="0">
                <a:solidFill>
                  <a:srgbClr val="FF0000"/>
                </a:solidFill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solidFill>
                  <a:schemeClr val="bg2"/>
                </a:solidFill>
                <a:ea typeface="+mn-ea"/>
                <a:cs typeface="+mn-cs"/>
              </a:rPr>
              <a:t>Predicate </a:t>
            </a:r>
            <a:r>
              <a:rPr lang="en-US" sz="2000" b="1" dirty="0" err="1">
                <a:solidFill>
                  <a:schemeClr val="bg2"/>
                </a:solidFill>
                <a:ea typeface="+mn-ea"/>
                <a:cs typeface="+mn-cs"/>
              </a:rPr>
              <a:t>predicate</a:t>
            </a:r>
            <a:r>
              <a:rPr lang="en-US" sz="2000" b="1" dirty="0">
                <a:solidFill>
                  <a:schemeClr val="bg2"/>
                </a:solidFill>
                <a:ea typeface="+mn-ea"/>
                <a:cs typeface="+mn-cs"/>
              </a:rPr>
              <a:t> </a:t>
            </a:r>
            <a:r>
              <a:rPr lang="en-US" sz="2000" b="1" dirty="0">
                <a:solidFill>
                  <a:srgbClr val="FF0000"/>
                </a:solidFill>
                <a:ea typeface="+mn-ea"/>
                <a:cs typeface="+mn-cs"/>
              </a:rPr>
              <a:t>= </a:t>
            </a:r>
            <a:r>
              <a:rPr lang="en-US" sz="2000" b="1" dirty="0" err="1">
                <a:solidFill>
                  <a:schemeClr val="accent3">
                    <a:lumMod val="50000"/>
                  </a:schemeClr>
                </a:solidFill>
                <a:ea typeface="+mn-ea"/>
                <a:cs typeface="+mn-cs"/>
              </a:rPr>
              <a:t>obj</a:t>
            </a: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::</a:t>
            </a:r>
            <a:r>
              <a:rPr lang="en-US" sz="2000" b="1" dirty="0" err="1">
                <a:solidFill>
                  <a:srgbClr val="7030A0"/>
                </a:solidFill>
                <a:ea typeface="+mn-ea"/>
                <a:cs typeface="+mn-cs"/>
              </a:rPr>
              <a:t>isEven</a:t>
            </a: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;</a:t>
            </a: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>
            <a:extLst>
              <a:ext uri="{FF2B5EF4-FFF2-40B4-BE49-F238E27FC236}">
                <a16:creationId xmlns:a16="http://schemas.microsoft.com/office/drawing/2014/main" id="{DA46A4AF-E78D-3AD2-FB6E-E60907CE6D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Static method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D34A3FC0-2FDE-1C15-1473-18ECEFB9A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interface Predicate 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</a:t>
            </a:r>
            <a:r>
              <a:rPr lang="en-US" sz="2000" dirty="0" err="1">
                <a:ea typeface="+mn-ea"/>
                <a:cs typeface="+mn-cs"/>
              </a:rPr>
              <a:t>boolean</a:t>
            </a:r>
            <a:r>
              <a:rPr lang="en-US" sz="2000" dirty="0">
                <a:ea typeface="+mn-ea"/>
                <a:cs typeface="+mn-cs"/>
              </a:rPr>
              <a:t> test(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n);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class </a:t>
            </a:r>
            <a:r>
              <a:rPr lang="en-US" sz="2000" dirty="0" err="1">
                <a:ea typeface="+mn-ea"/>
                <a:cs typeface="+mn-cs"/>
              </a:rPr>
              <a:t>EvenOddCheck</a:t>
            </a:r>
            <a:r>
              <a:rPr lang="en-US" sz="2000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public static </a:t>
            </a:r>
            <a:r>
              <a:rPr lang="en-US" sz="2000" dirty="0" err="1">
                <a:ea typeface="+mn-ea"/>
                <a:cs typeface="+mn-cs"/>
              </a:rPr>
              <a:t>boolean</a:t>
            </a: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dirty="0" err="1">
                <a:ea typeface="+mn-ea"/>
                <a:cs typeface="+mn-cs"/>
              </a:rPr>
              <a:t>isEven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int</a:t>
            </a:r>
            <a:r>
              <a:rPr lang="en-US" sz="2000" dirty="0">
                <a:ea typeface="+mn-ea"/>
                <a:cs typeface="+mn-cs"/>
              </a:rPr>
              <a:t> n) 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  return n % 2 == 0;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}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/>
              <a:t> Predicate predicate2 = </a:t>
            </a:r>
            <a:r>
              <a:rPr lang="en-US" sz="2000" dirty="0" err="1"/>
              <a:t>EvenOddCheck</a:t>
            </a:r>
            <a:r>
              <a:rPr lang="en-US" sz="2000" dirty="0"/>
              <a:t>::</a:t>
            </a:r>
            <a:r>
              <a:rPr lang="en-US" sz="2000" dirty="0" err="1"/>
              <a:t>isEven</a:t>
            </a:r>
            <a:r>
              <a:rPr lang="en-US" sz="2000" dirty="0"/>
              <a:t>;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  </a:t>
            </a:r>
            <a:r>
              <a:rPr lang="en-US" sz="2000" dirty="0" err="1"/>
              <a:t>System.out.println</a:t>
            </a:r>
            <a:r>
              <a:rPr lang="en-US" sz="2000" dirty="0"/>
              <a:t>(predicate2.test(25));</a:t>
            </a: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>
            <a:extLst>
              <a:ext uri="{FF2B5EF4-FFF2-40B4-BE49-F238E27FC236}">
                <a16:creationId xmlns:a16="http://schemas.microsoft.com/office/drawing/2014/main" id="{0DB5CF62-BD77-AF1A-C9F1-DD06F0590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r>
              <a:rPr lang="en-US" altLang="en-US" b="1"/>
              <a:t>Static method references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3B382D7D-0E6A-26CF-243D-76DDD87C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To find a maximum number from a list of numbers,</a:t>
            </a:r>
          </a:p>
          <a:p>
            <a:pPr lvl="1">
              <a:defRPr/>
            </a:pPr>
            <a:endParaRPr lang="en-US" dirty="0"/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Function&lt;List&lt;Integer&gt;, Integer&gt; </a:t>
            </a:r>
            <a:r>
              <a:rPr lang="en-US" sz="2000" dirty="0" err="1">
                <a:ea typeface="+mn-ea"/>
                <a:cs typeface="+mn-cs"/>
              </a:rPr>
              <a:t>maxFn</a:t>
            </a:r>
            <a:r>
              <a:rPr lang="en-US" sz="2000" dirty="0">
                <a:ea typeface="+mn-ea"/>
                <a:cs typeface="+mn-cs"/>
              </a:rPr>
              <a:t> = </a:t>
            </a: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Collections::</a:t>
            </a:r>
            <a:r>
              <a:rPr lang="en-US" sz="2000" b="1" i="1" dirty="0">
                <a:solidFill>
                  <a:srgbClr val="7030A0"/>
                </a:solidFill>
                <a:ea typeface="+mn-ea"/>
                <a:cs typeface="+mn-cs"/>
              </a:rPr>
              <a:t>max;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long </a:t>
            </a:r>
            <a:r>
              <a:rPr lang="en-US" sz="2000" b="1" dirty="0" err="1">
                <a:ea typeface="+mn-ea"/>
                <a:cs typeface="+mn-cs"/>
              </a:rPr>
              <a:t>maxNumber</a:t>
            </a:r>
            <a:r>
              <a:rPr lang="en-US" sz="2000" b="1" dirty="0">
                <a:ea typeface="+mn-ea"/>
                <a:cs typeface="+mn-cs"/>
              </a:rPr>
              <a:t> = </a:t>
            </a:r>
            <a:r>
              <a:rPr lang="en-US" sz="2000" b="1" dirty="0" err="1">
                <a:ea typeface="+mn-ea"/>
                <a:cs typeface="+mn-cs"/>
              </a:rPr>
              <a:t>maxFn.apply</a:t>
            </a:r>
            <a:r>
              <a:rPr lang="en-US" sz="2000" b="1" dirty="0">
                <a:ea typeface="+mn-ea"/>
                <a:cs typeface="+mn-cs"/>
              </a:rPr>
              <a:t>(</a:t>
            </a:r>
            <a:r>
              <a:rPr lang="en-US" sz="2000" b="1" dirty="0" err="1">
                <a:ea typeface="+mn-ea"/>
                <a:cs typeface="+mn-cs"/>
              </a:rPr>
              <a:t>Arrays.</a:t>
            </a:r>
            <a:r>
              <a:rPr lang="en-US" sz="2000" b="1" i="1" dirty="0" err="1">
                <a:ea typeface="+mn-ea"/>
                <a:cs typeface="+mn-cs"/>
              </a:rPr>
              <a:t>asList</a:t>
            </a:r>
            <a:r>
              <a:rPr lang="en-US" sz="2000" b="1" i="1" dirty="0">
                <a:ea typeface="+mn-ea"/>
                <a:cs typeface="+mn-cs"/>
              </a:rPr>
              <a:t>(1, 10, 3, 5));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</a:t>
            </a:r>
            <a:r>
              <a:rPr lang="en-US" sz="2000" dirty="0" err="1">
                <a:ea typeface="+mn-ea"/>
                <a:cs typeface="+mn-cs"/>
              </a:rPr>
              <a:t>System.</a:t>
            </a:r>
            <a:r>
              <a:rPr lang="en-US" sz="2000" i="1" dirty="0" err="1">
                <a:ea typeface="+mn-ea"/>
                <a:cs typeface="+mn-cs"/>
              </a:rPr>
              <a:t>out.println</a:t>
            </a:r>
            <a:r>
              <a:rPr lang="en-US" sz="2000" i="1" dirty="0">
                <a:ea typeface="+mn-ea"/>
                <a:cs typeface="+mn-cs"/>
              </a:rPr>
              <a:t>("Maximum Number :="+ </a:t>
            </a:r>
            <a:r>
              <a:rPr lang="en-US" sz="2000" i="1" dirty="0" err="1">
                <a:ea typeface="+mn-ea"/>
                <a:cs typeface="+mn-cs"/>
              </a:rPr>
              <a:t>maxNumber</a:t>
            </a:r>
            <a:r>
              <a:rPr lang="en-US" sz="2000" i="1" dirty="0">
                <a:ea typeface="+mn-ea"/>
                <a:cs typeface="+mn-cs"/>
              </a:rPr>
              <a:t>);</a:t>
            </a:r>
            <a:endParaRPr lang="en-US" sz="20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>
            <a:extLst>
              <a:ext uri="{FF2B5EF4-FFF2-40B4-BE49-F238E27FC236}">
                <a16:creationId xmlns:a16="http://schemas.microsoft.com/office/drawing/2014/main" id="{F461C299-A98E-BD9A-7C68-21DCBAFEA9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Reference To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9EE47E-7D56-0B7F-48CA-0888FC9D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interface </a:t>
            </a:r>
            <a:r>
              <a:rPr lang="en-US" sz="1800" dirty="0" err="1">
                <a:ea typeface="+mn-ea"/>
                <a:cs typeface="+mn-cs"/>
              </a:rPr>
              <a:t>MyInterface</a:t>
            </a:r>
            <a:r>
              <a:rPr lang="en-US" sz="1800" dirty="0">
                <a:ea typeface="+mn-ea"/>
                <a:cs typeface="+mn-cs"/>
              </a:rPr>
              <a:t>{ </a:t>
            </a:r>
          </a:p>
          <a:p>
            <a:pPr lvl="1">
              <a:buFontTx/>
              <a:buNone/>
              <a:defRPr/>
            </a:pPr>
            <a:r>
              <a:rPr lang="en-US" sz="1800" dirty="0"/>
              <a:t>    </a:t>
            </a:r>
            <a:r>
              <a:rPr lang="en-US" sz="1800" dirty="0">
                <a:ea typeface="+mn-ea"/>
                <a:cs typeface="+mn-cs"/>
              </a:rPr>
              <a:t>Hello display(String say); 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} </a:t>
            </a:r>
          </a:p>
          <a:p>
            <a:pPr lvl="1">
              <a:buFontTx/>
              <a:buNone/>
              <a:defRPr/>
            </a:pPr>
            <a:endParaRPr lang="en-US" sz="18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class Hello{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public Hello(String say){ </a:t>
            </a:r>
            <a:r>
              <a:rPr lang="en-US" sz="2000" dirty="0" err="1">
                <a:ea typeface="+mn-ea"/>
                <a:cs typeface="+mn-cs"/>
              </a:rPr>
              <a:t>System.out.print</a:t>
            </a:r>
            <a:r>
              <a:rPr lang="en-US" sz="2000" dirty="0">
                <a:ea typeface="+mn-ea"/>
                <a:cs typeface="+mn-cs"/>
              </a:rPr>
              <a:t>(say); }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 </a:t>
            </a:r>
          </a:p>
          <a:p>
            <a:pPr>
              <a:defRPr/>
            </a:pPr>
            <a:endParaRPr lang="en-US" dirty="0"/>
          </a:p>
          <a:p>
            <a:pPr lvl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public static void main(String[] </a:t>
            </a:r>
            <a:r>
              <a:rPr lang="en-US" sz="2400" dirty="0" err="1">
                <a:ea typeface="+mn-ea"/>
                <a:cs typeface="+mn-cs"/>
              </a:rPr>
              <a:t>args</a:t>
            </a:r>
            <a:r>
              <a:rPr lang="en-US" sz="2400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 </a:t>
            </a:r>
            <a:r>
              <a:rPr lang="en-US" sz="2400" dirty="0" err="1">
                <a:ea typeface="+mn-ea"/>
                <a:cs typeface="+mn-cs"/>
              </a:rPr>
              <a:t>MyInterface</a:t>
            </a:r>
            <a:r>
              <a:rPr lang="en-US" sz="2400" dirty="0">
                <a:ea typeface="+mn-ea"/>
                <a:cs typeface="+mn-cs"/>
              </a:rPr>
              <a:t> ref = Hello::new; </a:t>
            </a:r>
          </a:p>
          <a:p>
            <a:pPr lvl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    </a:t>
            </a:r>
            <a:r>
              <a:rPr lang="en-US" sz="2400" dirty="0" err="1">
                <a:ea typeface="+mn-ea"/>
                <a:cs typeface="+mn-cs"/>
              </a:rPr>
              <a:t>ref.display</a:t>
            </a:r>
            <a:r>
              <a:rPr lang="en-US" sz="2400" dirty="0">
                <a:ea typeface="+mn-ea"/>
                <a:cs typeface="+mn-cs"/>
              </a:rPr>
              <a:t>("Hello World!"); </a:t>
            </a:r>
          </a:p>
          <a:p>
            <a:pPr lvl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}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>
            <a:extLst>
              <a:ext uri="{FF2B5EF4-FFF2-40B4-BE49-F238E27FC236}">
                <a16:creationId xmlns:a16="http://schemas.microsoft.com/office/drawing/2014/main" id="{10F96EC4-58B7-5C40-6A09-2E0FFCF7A5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Reference to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957AB-8A44-7006-AA6E-9510FF37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class </a:t>
            </a:r>
            <a:r>
              <a:rPr lang="en-US" b="1" dirty="0" err="1">
                <a:ea typeface="+mn-ea"/>
                <a:cs typeface="+mn-cs"/>
              </a:rPr>
              <a:t>ConstructorReference</a:t>
            </a:r>
            <a:r>
              <a:rPr lang="en-US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private static </a:t>
            </a:r>
            <a:r>
              <a:rPr lang="en-US" b="1" u="sng" dirty="0">
                <a:ea typeface="+mn-ea"/>
                <a:cs typeface="+mn-cs"/>
              </a:rPr>
              <a:t>List </a:t>
            </a:r>
            <a:r>
              <a:rPr lang="en-US" b="1" u="sng" dirty="0" err="1">
                <a:ea typeface="+mn-ea"/>
                <a:cs typeface="+mn-cs"/>
              </a:rPr>
              <a:t>findSquareRoot</a:t>
            </a:r>
            <a:r>
              <a:rPr lang="en-US" b="1" u="sng" dirty="0">
                <a:ea typeface="+mn-ea"/>
                <a:cs typeface="+mn-cs"/>
              </a:rPr>
              <a:t>(List&lt;Integer&gt; list, Function&lt;Double, Double&gt; </a:t>
            </a:r>
            <a:r>
              <a:rPr lang="en-US" b="1" u="sng" dirty="0" err="1">
                <a:ea typeface="+mn-ea"/>
                <a:cs typeface="+mn-cs"/>
              </a:rPr>
              <a:t>constFunc</a:t>
            </a:r>
            <a:r>
              <a:rPr lang="en-US" b="1" u="sng" dirty="0">
                <a:ea typeface="+mn-ea"/>
                <a:cs typeface="+mn-cs"/>
              </a:rPr>
              <a:t>){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List&lt;Double&gt; result = </a:t>
            </a:r>
            <a:r>
              <a:rPr lang="en-US" b="1" dirty="0">
                <a:ea typeface="+mn-ea"/>
                <a:cs typeface="+mn-cs"/>
              </a:rPr>
              <a:t>new </a:t>
            </a:r>
            <a:r>
              <a:rPr lang="en-US" b="1" dirty="0" err="1">
                <a:ea typeface="+mn-ea"/>
                <a:cs typeface="+mn-cs"/>
              </a:rPr>
              <a:t>ArrayList</a:t>
            </a:r>
            <a:r>
              <a:rPr lang="en-US" b="1" dirty="0">
                <a:ea typeface="+mn-ea"/>
                <a:cs typeface="+mn-cs"/>
              </a:rPr>
              <a:t>&lt;&gt;();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dirty="0" err="1">
                <a:ea typeface="+mn-ea"/>
                <a:cs typeface="+mn-cs"/>
              </a:rPr>
              <a:t>list.forEach</a:t>
            </a:r>
            <a:r>
              <a:rPr lang="en-US" dirty="0">
                <a:ea typeface="+mn-ea"/>
                <a:cs typeface="+mn-cs"/>
              </a:rPr>
              <a:t>(x -&gt; </a:t>
            </a:r>
            <a:r>
              <a:rPr lang="en-US" dirty="0" err="1">
                <a:ea typeface="+mn-ea"/>
                <a:cs typeface="+mn-cs"/>
              </a:rPr>
              <a:t>result.add</a:t>
            </a:r>
            <a:r>
              <a:rPr lang="en-US" dirty="0">
                <a:ea typeface="+mn-ea"/>
                <a:cs typeface="+mn-cs"/>
              </a:rPr>
              <a:t>(</a:t>
            </a:r>
            <a:r>
              <a:rPr lang="en-US" dirty="0" err="1">
                <a:ea typeface="+mn-ea"/>
                <a:cs typeface="+mn-cs"/>
              </a:rPr>
              <a:t>constFunc.apply</a:t>
            </a:r>
            <a:r>
              <a:rPr lang="en-US" dirty="0">
                <a:ea typeface="+mn-ea"/>
                <a:cs typeface="+mn-cs"/>
              </a:rPr>
              <a:t>(</a:t>
            </a:r>
            <a:r>
              <a:rPr lang="en-US" dirty="0" err="1">
                <a:ea typeface="+mn-ea"/>
                <a:cs typeface="+mn-cs"/>
              </a:rPr>
              <a:t>Math.</a:t>
            </a:r>
            <a:r>
              <a:rPr lang="en-US" i="1" dirty="0" err="1">
                <a:ea typeface="+mn-ea"/>
                <a:cs typeface="+mn-cs"/>
              </a:rPr>
              <a:t>sqrt</a:t>
            </a:r>
            <a:r>
              <a:rPr lang="en-US" i="1" dirty="0">
                <a:ea typeface="+mn-ea"/>
                <a:cs typeface="+mn-cs"/>
              </a:rPr>
              <a:t>(x))));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b="1" dirty="0">
                <a:ea typeface="+mn-ea"/>
                <a:cs typeface="+mn-cs"/>
              </a:rPr>
              <a:t>return result;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static void main(String[] </a:t>
            </a:r>
            <a:r>
              <a:rPr lang="en-US" b="1" dirty="0" err="1">
                <a:ea typeface="+mn-ea"/>
                <a:cs typeface="+mn-cs"/>
              </a:rPr>
              <a:t>args</a:t>
            </a:r>
            <a:r>
              <a:rPr lang="en-US" b="1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List&lt;Integer&gt;  numbers = </a:t>
            </a:r>
            <a:r>
              <a:rPr lang="en-US" dirty="0" err="1">
                <a:ea typeface="+mn-ea"/>
                <a:cs typeface="+mn-cs"/>
              </a:rPr>
              <a:t>Arrays.</a:t>
            </a:r>
            <a:r>
              <a:rPr lang="en-US" i="1" dirty="0" err="1">
                <a:ea typeface="+mn-ea"/>
                <a:cs typeface="+mn-cs"/>
              </a:rPr>
              <a:t>asList</a:t>
            </a:r>
            <a:r>
              <a:rPr lang="en-US" i="1" dirty="0">
                <a:ea typeface="+mn-ea"/>
                <a:cs typeface="+mn-cs"/>
              </a:rPr>
              <a:t>(4,9,16,25,36);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List&lt;Integer&gt; </a:t>
            </a:r>
            <a:r>
              <a:rPr lang="en-US" dirty="0" err="1">
                <a:ea typeface="+mn-ea"/>
                <a:cs typeface="+mn-cs"/>
              </a:rPr>
              <a:t>squaredNumbers</a:t>
            </a:r>
            <a:r>
              <a:rPr lang="en-US" dirty="0">
                <a:ea typeface="+mn-ea"/>
                <a:cs typeface="+mn-cs"/>
              </a:rPr>
              <a:t> = </a:t>
            </a:r>
            <a:r>
              <a:rPr lang="en-US" u="sng" dirty="0" err="1">
                <a:ea typeface="+mn-ea"/>
                <a:cs typeface="+mn-cs"/>
              </a:rPr>
              <a:t>ConstructorReference.</a:t>
            </a:r>
            <a:r>
              <a:rPr lang="en-US" i="1" u="sng" dirty="0" err="1">
                <a:ea typeface="+mn-ea"/>
                <a:cs typeface="+mn-cs"/>
              </a:rPr>
              <a:t>findSquareRoot</a:t>
            </a:r>
            <a:r>
              <a:rPr lang="en-US" i="1" u="sng" dirty="0">
                <a:ea typeface="+mn-ea"/>
                <a:cs typeface="+mn-cs"/>
              </a:rPr>
              <a:t>(</a:t>
            </a:r>
            <a:r>
              <a:rPr lang="en-US" i="1" u="sng" dirty="0" err="1">
                <a:ea typeface="+mn-ea"/>
                <a:cs typeface="+mn-cs"/>
              </a:rPr>
              <a:t>numbers,Double</a:t>
            </a:r>
            <a:r>
              <a:rPr lang="en-US" i="1" u="sng" dirty="0">
                <a:ea typeface="+mn-ea"/>
                <a:cs typeface="+mn-cs"/>
              </a:rPr>
              <a:t>::</a:t>
            </a:r>
            <a:r>
              <a:rPr lang="en-US" b="1" i="1" u="sng" dirty="0">
                <a:ea typeface="+mn-ea"/>
                <a:cs typeface="+mn-cs"/>
              </a:rPr>
              <a:t>new);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u="sng" dirty="0" err="1">
                <a:ea typeface="+mn-ea"/>
                <a:cs typeface="+mn-cs"/>
              </a:rPr>
              <a:t>System.</a:t>
            </a:r>
            <a:r>
              <a:rPr lang="en-US" b="1" i="1" u="sng" dirty="0" err="1">
                <a:ea typeface="+mn-ea"/>
                <a:cs typeface="+mn-cs"/>
              </a:rPr>
              <a:t>out.println</a:t>
            </a:r>
            <a:r>
              <a:rPr lang="en-US" b="1" i="1" u="sng" dirty="0">
                <a:ea typeface="+mn-ea"/>
                <a:cs typeface="+mn-cs"/>
              </a:rPr>
              <a:t>(</a:t>
            </a:r>
            <a:r>
              <a:rPr lang="en-US" b="1" i="1" u="sng" dirty="0" err="1">
                <a:ea typeface="+mn-ea"/>
                <a:cs typeface="+mn-cs"/>
              </a:rPr>
              <a:t>squaredNumbers</a:t>
            </a:r>
            <a:r>
              <a:rPr lang="en-US" b="1" i="1" u="sng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}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>
            <a:extLst>
              <a:ext uri="{FF2B5EF4-FFF2-40B4-BE49-F238E27FC236}">
                <a16:creationId xmlns:a16="http://schemas.microsoft.com/office/drawing/2014/main" id="{40ACD8A1-0695-9B52-4793-7EB388F5E1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Reference to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2780A-E13F-E9CF-C99C-5547A055F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List&lt;String&gt; names = 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 </a:t>
            </a:r>
            <a:r>
              <a:rPr lang="en-US" sz="2000" dirty="0" err="1">
                <a:ea typeface="+mn-ea"/>
                <a:cs typeface="+mn-cs"/>
              </a:rPr>
              <a:t>Arrays.asList</a:t>
            </a:r>
            <a:r>
              <a:rPr lang="en-US" sz="2000" dirty="0">
                <a:ea typeface="+mn-ea"/>
                <a:cs typeface="+mn-cs"/>
              </a:rPr>
              <a:t>("Grace Hopper", "Barbara </a:t>
            </a:r>
            <a:r>
              <a:rPr lang="en-US" sz="2000" dirty="0" err="1">
                <a:ea typeface="+mn-ea"/>
                <a:cs typeface="+mn-cs"/>
              </a:rPr>
              <a:t>Liskov</a:t>
            </a:r>
            <a:r>
              <a:rPr lang="en-US" sz="2000" dirty="0">
                <a:ea typeface="+mn-ea"/>
                <a:cs typeface="+mn-cs"/>
              </a:rPr>
              <a:t>", "</a:t>
            </a:r>
            <a:r>
              <a:rPr lang="en-US" sz="2000" dirty="0" err="1">
                <a:ea typeface="+mn-ea"/>
                <a:cs typeface="+mn-cs"/>
              </a:rPr>
              <a:t>Ada</a:t>
            </a:r>
            <a:r>
              <a:rPr lang="en-US" sz="2000" dirty="0">
                <a:ea typeface="+mn-ea"/>
                <a:cs typeface="+mn-cs"/>
              </a:rPr>
              <a:t> Lovelace",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     "Karen </a:t>
            </a:r>
            <a:r>
              <a:rPr lang="en-US" sz="2000" dirty="0" err="1">
                <a:ea typeface="+mn-ea"/>
                <a:cs typeface="+mn-cs"/>
              </a:rPr>
              <a:t>Spärck</a:t>
            </a:r>
            <a:r>
              <a:rPr lang="en-US" sz="2000" dirty="0">
                <a:ea typeface="+mn-ea"/>
                <a:cs typeface="+mn-cs"/>
              </a:rPr>
              <a:t> Jones");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List&lt;Person&gt; people =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 </a:t>
            </a:r>
            <a:r>
              <a:rPr lang="en-US" sz="2000" dirty="0" err="1">
                <a:ea typeface="+mn-ea"/>
                <a:cs typeface="+mn-cs"/>
              </a:rPr>
              <a:t>names.stream</a:t>
            </a:r>
            <a:r>
              <a:rPr lang="en-US" sz="2000" dirty="0">
                <a:ea typeface="+mn-ea"/>
                <a:cs typeface="+mn-cs"/>
              </a:rPr>
              <a:t>()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      .map(name -&gt; new Person(name))  // lambda expression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         .collect(</a:t>
            </a:r>
            <a:r>
              <a:rPr lang="en-US" sz="2000" dirty="0" err="1">
                <a:ea typeface="+mn-ea"/>
                <a:cs typeface="+mn-cs"/>
              </a:rPr>
              <a:t>Collectors.toList</a:t>
            </a:r>
            <a:r>
              <a:rPr lang="en-US" sz="2000" dirty="0">
                <a:ea typeface="+mn-ea"/>
                <a:cs typeface="+mn-cs"/>
              </a:rPr>
              <a:t>());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 err="1"/>
              <a:t>names.stream</a:t>
            </a:r>
            <a:r>
              <a:rPr lang="en-US" sz="2000" dirty="0"/>
              <a:t>()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     .map(Person::new)     // Constructor reference</a:t>
            </a:r>
          </a:p>
          <a:p>
            <a:pPr lvl="1">
              <a:buFontTx/>
              <a:buNone/>
              <a:defRPr/>
            </a:pPr>
            <a:r>
              <a:rPr lang="en-US" sz="2000" dirty="0"/>
              <a:t>     .collect(</a:t>
            </a:r>
            <a:r>
              <a:rPr lang="en-US" sz="2000" dirty="0" err="1"/>
              <a:t>Collectors.toList</a:t>
            </a:r>
            <a:r>
              <a:rPr lang="en-US" sz="2000" dirty="0"/>
              <a:t>());</a:t>
            </a:r>
          </a:p>
          <a:p>
            <a:pPr lvl="1">
              <a:buFontTx/>
              <a:buNone/>
              <a:defRPr/>
            </a:pP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>
            <a:extLst>
              <a:ext uri="{FF2B5EF4-FFF2-40B4-BE49-F238E27FC236}">
                <a16:creationId xmlns:a16="http://schemas.microsoft.com/office/drawing/2014/main" id="{D40C1B87-1412-0270-B6D0-FB527A12EC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 i="1">
                <a:solidFill>
                  <a:schemeClr val="tx1"/>
                </a:solidFill>
              </a:rPr>
            </a:br>
            <a:r>
              <a:rPr lang="en-US" altLang="en-US" sz="2400" b="1" i="1">
                <a:solidFill>
                  <a:schemeClr val="tx1"/>
                </a:solidFill>
              </a:rPr>
              <a:t>instance method of an object of a particular type</a:t>
            </a:r>
            <a:r>
              <a:rPr lang="en-US" altLang="en-US" sz="2400" b="1">
                <a:solidFill>
                  <a:schemeClr val="tx1"/>
                </a:solidFill>
              </a:rPr>
              <a:t>.</a:t>
            </a:r>
            <a:br>
              <a:rPr lang="en-US" altLang="en-US" sz="2400" b="1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99C72-B605-C09C-D9FE-E5022FF87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class </a:t>
            </a:r>
            <a:r>
              <a:rPr lang="en-US" sz="2000" b="1" dirty="0" err="1">
                <a:ea typeface="+mn-ea"/>
                <a:cs typeface="+mn-cs"/>
              </a:rPr>
              <a:t>MethodRefenceParticularType</a:t>
            </a:r>
            <a:r>
              <a:rPr lang="en-US" sz="2000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static void main(String[] </a:t>
            </a:r>
            <a:r>
              <a:rPr lang="en-US" sz="2000" b="1" dirty="0" err="1">
                <a:ea typeface="+mn-ea"/>
                <a:cs typeface="+mn-cs"/>
              </a:rPr>
              <a:t>args</a:t>
            </a:r>
            <a:r>
              <a:rPr lang="en-US" sz="2000" b="1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String[] </a:t>
            </a:r>
            <a:r>
              <a:rPr lang="en-US" sz="2000" dirty="0" err="1">
                <a:ea typeface="+mn-ea"/>
                <a:cs typeface="+mn-cs"/>
              </a:rPr>
              <a:t>stringArray</a:t>
            </a:r>
            <a:r>
              <a:rPr lang="en-US" sz="2000" dirty="0">
                <a:ea typeface="+mn-ea"/>
                <a:cs typeface="+mn-cs"/>
              </a:rPr>
              <a:t> = { "</a:t>
            </a:r>
            <a:r>
              <a:rPr lang="en-US" sz="2000" dirty="0" err="1">
                <a:ea typeface="+mn-ea"/>
                <a:cs typeface="+mn-cs"/>
              </a:rPr>
              <a:t>Yash</a:t>
            </a:r>
            <a:r>
              <a:rPr lang="en-US" sz="2000" dirty="0">
                <a:ea typeface="+mn-ea"/>
                <a:cs typeface="+mn-cs"/>
              </a:rPr>
              <a:t>", "</a:t>
            </a:r>
            <a:r>
              <a:rPr lang="en-US" sz="2000" dirty="0" err="1">
                <a:ea typeface="+mn-ea"/>
                <a:cs typeface="+mn-cs"/>
              </a:rPr>
              <a:t>balu</a:t>
            </a:r>
            <a:r>
              <a:rPr lang="en-US" sz="2000" dirty="0">
                <a:ea typeface="+mn-ea"/>
                <a:cs typeface="+mn-cs"/>
              </a:rPr>
              <a:t>", "Mani", "</a:t>
            </a:r>
            <a:r>
              <a:rPr lang="en-US" sz="2000" dirty="0" err="1">
                <a:ea typeface="+mn-ea"/>
                <a:cs typeface="+mn-cs"/>
              </a:rPr>
              <a:t>anand</a:t>
            </a:r>
            <a:r>
              <a:rPr lang="en-US" sz="2000" dirty="0">
                <a:ea typeface="+mn-ea"/>
                <a:cs typeface="+mn-cs"/>
              </a:rPr>
              <a:t>" };</a:t>
            </a: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Arrays.</a:t>
            </a:r>
            <a:r>
              <a:rPr lang="en-US" sz="2000" i="1" dirty="0" err="1">
                <a:ea typeface="+mn-ea"/>
                <a:cs typeface="+mn-cs"/>
              </a:rPr>
              <a:t>sort</a:t>
            </a:r>
            <a:r>
              <a:rPr lang="en-US" sz="2000" i="1" dirty="0">
                <a:ea typeface="+mn-ea"/>
                <a:cs typeface="+mn-cs"/>
              </a:rPr>
              <a:t>(</a:t>
            </a:r>
            <a:r>
              <a:rPr lang="en-US" sz="2000" i="1" dirty="0" err="1">
                <a:ea typeface="+mn-ea"/>
                <a:cs typeface="+mn-cs"/>
              </a:rPr>
              <a:t>stringArray</a:t>
            </a:r>
            <a:r>
              <a:rPr lang="en-US" sz="2000" i="1" dirty="0">
                <a:ea typeface="+mn-ea"/>
                <a:cs typeface="+mn-cs"/>
              </a:rPr>
              <a:t>, String::</a:t>
            </a:r>
            <a:r>
              <a:rPr lang="en-US" sz="2000" i="1" dirty="0" err="1">
                <a:ea typeface="+mn-ea"/>
                <a:cs typeface="+mn-cs"/>
              </a:rPr>
              <a:t>compareToIgnoreCase</a:t>
            </a:r>
            <a:r>
              <a:rPr lang="en-US" sz="2000" i="1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</a:t>
            </a:r>
            <a:r>
              <a:rPr lang="en-US" sz="2000" b="1" dirty="0">
                <a:ea typeface="+mn-ea"/>
                <a:cs typeface="+mn-cs"/>
              </a:rPr>
              <a:t>for(String </a:t>
            </a:r>
            <a:r>
              <a:rPr lang="en-US" sz="2000" b="1" dirty="0" err="1">
                <a:ea typeface="+mn-ea"/>
                <a:cs typeface="+mn-cs"/>
              </a:rPr>
              <a:t>eachName</a:t>
            </a:r>
            <a:r>
              <a:rPr lang="en-US" sz="2000" b="1" dirty="0">
                <a:ea typeface="+mn-ea"/>
                <a:cs typeface="+mn-cs"/>
              </a:rPr>
              <a:t> : </a:t>
            </a:r>
            <a:r>
              <a:rPr lang="en-US" sz="2000" b="1" dirty="0" err="1">
                <a:ea typeface="+mn-ea"/>
                <a:cs typeface="+mn-cs"/>
              </a:rPr>
              <a:t>stringArray</a:t>
            </a:r>
            <a:r>
              <a:rPr lang="en-US" sz="2000" b="1" dirty="0">
                <a:ea typeface="+mn-ea"/>
                <a:cs typeface="+mn-cs"/>
              </a:rPr>
              <a:t>){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</a:t>
            </a:r>
            <a:r>
              <a:rPr lang="en-US" sz="2000" u="sng" dirty="0" err="1">
                <a:ea typeface="+mn-ea"/>
                <a:cs typeface="+mn-cs"/>
              </a:rPr>
              <a:t>System.</a:t>
            </a:r>
            <a:r>
              <a:rPr lang="en-US" sz="2000" b="1" i="1" u="sng" dirty="0" err="1">
                <a:ea typeface="+mn-ea"/>
                <a:cs typeface="+mn-cs"/>
              </a:rPr>
              <a:t>out.println</a:t>
            </a:r>
            <a:r>
              <a:rPr lang="en-US" sz="2000" b="1" i="1" u="sng" dirty="0">
                <a:ea typeface="+mn-ea"/>
                <a:cs typeface="+mn-cs"/>
              </a:rPr>
              <a:t>(</a:t>
            </a:r>
            <a:r>
              <a:rPr lang="en-US" sz="2000" b="1" i="1" u="sng" dirty="0" err="1">
                <a:ea typeface="+mn-ea"/>
                <a:cs typeface="+mn-cs"/>
              </a:rPr>
              <a:t>eachName</a:t>
            </a:r>
            <a:r>
              <a:rPr lang="en-US" sz="2000" b="1" i="1" u="sng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}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Title 1">
            <a:extLst>
              <a:ext uri="{FF2B5EF4-FFF2-40B4-BE49-F238E27FC236}">
                <a16:creationId xmlns:a16="http://schemas.microsoft.com/office/drawing/2014/main" id="{3D0B95E1-EB31-867F-6A0C-2BBCEC30E3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6FEEA-ABB8-4A75-B562-80C3161D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public class </a:t>
            </a:r>
            <a:r>
              <a:rPr lang="en-US" sz="2000" dirty="0" err="1">
                <a:ea typeface="+mn-ea"/>
                <a:cs typeface="+mn-cs"/>
              </a:rPr>
              <a:t>FirstExample</a:t>
            </a:r>
            <a:r>
              <a:rPr lang="en-US" sz="2000" dirty="0">
                <a:ea typeface="+mn-ea"/>
                <a:cs typeface="+mn-cs"/>
              </a:rPr>
              <a:t> { 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public double invoke(double amount){ return amount * 65; 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 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lnSpc>
                <a:spcPct val="150000"/>
              </a:lnSpc>
              <a:buFontTx/>
              <a:buNone/>
              <a:defRPr/>
            </a:pPr>
            <a:br>
              <a:rPr lang="en-US" sz="2000" dirty="0">
                <a:ea typeface="+mn-ea"/>
                <a:cs typeface="+mn-cs"/>
              </a:rPr>
            </a:b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CB4CE-2155-DD5C-EAF2-3BCFF65BB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5">
            <a:extLst>
              <a:ext uri="{FF2B5EF4-FFF2-40B4-BE49-F238E27FC236}">
                <a16:creationId xmlns:a16="http://schemas.microsoft.com/office/drawing/2014/main" id="{083507DF-C218-8ADB-80CB-8FDE89592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Example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3D59FD74-1B42-442D-0E84-0A046DC7F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import java.lang.annotation.Retention;</a:t>
            </a:r>
          </a:p>
          <a:p>
            <a:pPr lvl="1">
              <a:buFontTx/>
              <a:buNone/>
            </a:pPr>
            <a:r>
              <a:rPr lang="en-US" altLang="en-US" sz="2000"/>
              <a:t> import java.lang.annotation.RetentionPolicy;</a:t>
            </a:r>
          </a:p>
          <a:p>
            <a:pPr lvl="1">
              <a:buFontTx/>
              <a:buNone/>
            </a:pPr>
            <a:r>
              <a:rPr lang="en-US" altLang="en-US" sz="2000"/>
              <a:t> import java.lang.reflect.Method;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endParaRPr lang="en-US" altLang="en-US"/>
          </a:p>
          <a:p>
            <a:pPr lvl="1">
              <a:buFontTx/>
              <a:buNone/>
            </a:pPr>
            <a:r>
              <a:rPr lang="en-US" altLang="en-US" sz="2000"/>
              <a:t>@Retention(RetentionPolicy.RUNTIME)</a:t>
            </a:r>
          </a:p>
          <a:p>
            <a:pPr lvl="1">
              <a:buFontTx/>
              <a:buNone/>
            </a:pPr>
            <a:r>
              <a:rPr lang="en-US" altLang="en-US" sz="2000"/>
              <a:t> @interface Example{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     String str() default "Testing";</a:t>
            </a:r>
          </a:p>
          <a:p>
            <a:pPr lvl="1">
              <a:buFontTx/>
              <a:buNone/>
            </a:pPr>
            <a:r>
              <a:rPr lang="en-US" altLang="en-US" sz="2000"/>
              <a:t>     int val() default 9000;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 }</a:t>
            </a:r>
          </a:p>
          <a:p>
            <a:endParaRPr lang="en-US" altLang="en-US"/>
          </a:p>
        </p:txBody>
      </p:sp>
      <p:sp>
        <p:nvSpPr>
          <p:cNvPr id="33796" name="Slide Number Placeholder 4">
            <a:extLst>
              <a:ext uri="{FF2B5EF4-FFF2-40B4-BE49-F238E27FC236}">
                <a16:creationId xmlns:a16="http://schemas.microsoft.com/office/drawing/2014/main" id="{352FA380-4F3C-2E31-32AB-775A6D467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618814-7589-514E-9DC7-12E5147F34C8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2023624952"/>
      </p:ext>
    </p:extLst>
  </p:cSld>
  <p:clrMapOvr>
    <a:masterClrMapping/>
  </p:clrMapOvr>
  <p:transition advClick="0"/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Title 1">
            <a:extLst>
              <a:ext uri="{FF2B5EF4-FFF2-40B4-BE49-F238E27FC236}">
                <a16:creationId xmlns:a16="http://schemas.microsoft.com/office/drawing/2014/main" id="{68BC09E5-A363-74FA-7AE6-E229E70ED1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Method 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D062-15B0-BD65-15F9-901C1B7D9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public static void main(String[] </a:t>
            </a:r>
            <a:r>
              <a:rPr lang="en-US" sz="2000" dirty="0" err="1">
                <a:ea typeface="+mn-ea"/>
                <a:cs typeface="+mn-cs"/>
              </a:rPr>
              <a:t>args</a:t>
            </a:r>
            <a:r>
              <a:rPr lang="en-US" sz="2000" dirty="0">
                <a:ea typeface="+mn-ea"/>
                <a:cs typeface="+mn-cs"/>
              </a:rPr>
              <a:t>) { </a:t>
            </a:r>
          </a:p>
          <a:p>
            <a:pPr lvl="2">
              <a:lnSpc>
                <a:spcPct val="150000"/>
              </a:lnSpc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2">
              <a:lnSpc>
                <a:spcPct val="150000"/>
              </a:lnSpc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FirstExample</a:t>
            </a:r>
            <a:r>
              <a:rPr lang="en-US" sz="2000" dirty="0">
                <a:ea typeface="+mn-ea"/>
                <a:cs typeface="+mn-cs"/>
              </a:rPr>
              <a:t> ex = new </a:t>
            </a:r>
            <a:r>
              <a:rPr lang="en-US" sz="2000" dirty="0" err="1">
                <a:ea typeface="+mn-ea"/>
                <a:cs typeface="+mn-cs"/>
              </a:rPr>
              <a:t>FirstExample</a:t>
            </a:r>
            <a:r>
              <a:rPr lang="en-US" sz="2000" dirty="0">
                <a:ea typeface="+mn-ea"/>
                <a:cs typeface="+mn-cs"/>
              </a:rPr>
              <a:t>(); </a:t>
            </a:r>
          </a:p>
          <a:p>
            <a:pPr lvl="2">
              <a:lnSpc>
                <a:spcPct val="150000"/>
              </a:lnSpc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2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Function&lt;</a:t>
            </a:r>
            <a:r>
              <a:rPr lang="en-US" sz="2000" dirty="0" err="1">
                <a:ea typeface="+mn-ea"/>
                <a:cs typeface="+mn-cs"/>
              </a:rPr>
              <a:t>Double,Double</a:t>
            </a:r>
            <a:r>
              <a:rPr lang="en-US" sz="2000" dirty="0">
                <a:ea typeface="+mn-ea"/>
                <a:cs typeface="+mn-cs"/>
              </a:rPr>
              <a:t>&gt; reference = ex::invoke; </a:t>
            </a:r>
          </a:p>
          <a:p>
            <a:pPr lvl="2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double result = </a:t>
            </a:r>
            <a:r>
              <a:rPr lang="en-US" sz="2000" dirty="0" err="1">
                <a:ea typeface="+mn-ea"/>
                <a:cs typeface="+mn-cs"/>
              </a:rPr>
              <a:t>reference.apply</a:t>
            </a:r>
            <a:r>
              <a:rPr lang="en-US" sz="2000" dirty="0">
                <a:ea typeface="+mn-ea"/>
                <a:cs typeface="+mn-cs"/>
              </a:rPr>
              <a:t>(200.00); </a:t>
            </a:r>
          </a:p>
          <a:p>
            <a:pPr lvl="2">
              <a:lnSpc>
                <a:spcPct val="150000"/>
              </a:lnSpc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System.out.println</a:t>
            </a:r>
            <a:r>
              <a:rPr lang="en-US" sz="2000" dirty="0">
                <a:ea typeface="+mn-ea"/>
                <a:cs typeface="+mn-cs"/>
              </a:rPr>
              <a:t>(result); </a:t>
            </a:r>
          </a:p>
          <a:p>
            <a:pPr lvl="2">
              <a:lnSpc>
                <a:spcPct val="150000"/>
              </a:lnSpc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2">
              <a:lnSpc>
                <a:spcPct val="150000"/>
              </a:lnSpc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>
            <a:extLst>
              <a:ext uri="{FF2B5EF4-FFF2-40B4-BE49-F238E27FC236}">
                <a16:creationId xmlns:a16="http://schemas.microsoft.com/office/drawing/2014/main" id="{E02CA2CC-DE18-5EA2-5816-769C321C2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 i="1">
                <a:solidFill>
                  <a:schemeClr val="tx1"/>
                </a:solidFill>
              </a:rPr>
            </a:br>
            <a:r>
              <a:rPr lang="en-US" altLang="en-US" sz="2400" b="1" i="1">
                <a:solidFill>
                  <a:schemeClr val="tx1"/>
                </a:solidFill>
              </a:rPr>
              <a:t>instance method of an object of a particular type</a:t>
            </a:r>
            <a:r>
              <a:rPr lang="en-US" altLang="en-US" sz="2400" b="1">
                <a:solidFill>
                  <a:schemeClr val="tx1"/>
                </a:solidFill>
              </a:rPr>
              <a:t>.</a:t>
            </a:r>
            <a:br>
              <a:rPr lang="en-US" altLang="en-US" sz="2400" b="1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C857DF-D0CB-3FBE-6E9B-A447E6149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interface </a:t>
            </a:r>
            <a:r>
              <a:rPr lang="en-US" sz="2000" b="1" dirty="0" err="1">
                <a:ea typeface="+mn-ea"/>
                <a:cs typeface="+mn-cs"/>
              </a:rPr>
              <a:t>MyInterface</a:t>
            </a:r>
            <a:r>
              <a:rPr lang="en-US" sz="2000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</a:t>
            </a:r>
            <a:r>
              <a:rPr lang="en-US" sz="2000" b="1" dirty="0">
                <a:ea typeface="+mn-ea"/>
                <a:cs typeface="+mn-cs"/>
              </a:rPr>
              <a:t>double print(</a:t>
            </a:r>
            <a:r>
              <a:rPr lang="en-US" sz="2000" b="1" dirty="0" err="1">
                <a:ea typeface="+mn-ea"/>
                <a:cs typeface="+mn-cs"/>
              </a:rPr>
              <a:t>InterestCalculator</a:t>
            </a:r>
            <a:r>
              <a:rPr lang="en-US" sz="2000" b="1" dirty="0">
                <a:ea typeface="+mn-ea"/>
                <a:cs typeface="+mn-cs"/>
              </a:rPr>
              <a:t> calculator ,double </a:t>
            </a:r>
            <a:r>
              <a:rPr lang="en-US" sz="2000" b="1" dirty="0" err="1">
                <a:ea typeface="+mn-ea"/>
                <a:cs typeface="+mn-cs"/>
              </a:rPr>
              <a:t>rateOfInt</a:t>
            </a:r>
            <a:r>
              <a:rPr lang="en-US" sz="2000" b="1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>
            <a:extLst>
              <a:ext uri="{FF2B5EF4-FFF2-40B4-BE49-F238E27FC236}">
                <a16:creationId xmlns:a16="http://schemas.microsoft.com/office/drawing/2014/main" id="{0842389D-6C76-5529-1D21-04FF7A6DBE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2400" b="1" i="1">
                <a:solidFill>
                  <a:schemeClr val="tx1"/>
                </a:solidFill>
              </a:rPr>
            </a:br>
            <a:r>
              <a:rPr lang="en-US" altLang="en-US" sz="2400" b="1" i="1">
                <a:solidFill>
                  <a:schemeClr val="tx1"/>
                </a:solidFill>
              </a:rPr>
              <a:t>instance method of an object of a particular type</a:t>
            </a:r>
            <a:r>
              <a:rPr lang="en-US" altLang="en-US" sz="2400" b="1">
                <a:solidFill>
                  <a:schemeClr val="tx1"/>
                </a:solidFill>
              </a:rPr>
              <a:t>.</a:t>
            </a:r>
            <a:br>
              <a:rPr lang="en-US" altLang="en-US" sz="2400" b="1">
                <a:solidFill>
                  <a:schemeClr val="tx1"/>
                </a:solidFill>
              </a:rPr>
            </a:br>
            <a:endParaRPr lang="en-US" alt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C4D6A-396F-267A-3812-4AA6D13A1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class </a:t>
            </a:r>
            <a:r>
              <a:rPr lang="en-US" b="1" dirty="0" err="1">
                <a:ea typeface="+mn-ea"/>
                <a:cs typeface="+mn-cs"/>
              </a:rPr>
              <a:t>InterestCalculator</a:t>
            </a:r>
            <a:r>
              <a:rPr lang="en-US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b="1" dirty="0">
                <a:ea typeface="+mn-ea"/>
                <a:cs typeface="+mn-cs"/>
              </a:rPr>
              <a:t>private double amount;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b="1" dirty="0">
                <a:ea typeface="+mn-ea"/>
                <a:cs typeface="+mn-cs"/>
              </a:rPr>
              <a:t>public </a:t>
            </a:r>
            <a:r>
              <a:rPr lang="en-US" b="1" dirty="0" err="1">
                <a:ea typeface="+mn-ea"/>
                <a:cs typeface="+mn-cs"/>
              </a:rPr>
              <a:t>InterestCalculator</a:t>
            </a:r>
            <a:r>
              <a:rPr lang="en-US" b="1" dirty="0">
                <a:ea typeface="+mn-ea"/>
                <a:cs typeface="+mn-cs"/>
              </a:rPr>
              <a:t>(double amount) {</a:t>
            </a: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	super();</a:t>
            </a: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	</a:t>
            </a:r>
            <a:r>
              <a:rPr lang="en-US" b="1" dirty="0" err="1">
                <a:ea typeface="+mn-ea"/>
                <a:cs typeface="+mn-cs"/>
              </a:rPr>
              <a:t>this.amount</a:t>
            </a:r>
            <a:r>
              <a:rPr lang="en-US" b="1" dirty="0">
                <a:ea typeface="+mn-ea"/>
                <a:cs typeface="+mn-cs"/>
              </a:rPr>
              <a:t> = amount;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b="1" dirty="0">
                <a:ea typeface="+mn-ea"/>
                <a:cs typeface="+mn-cs"/>
              </a:rPr>
              <a:t>public double </a:t>
            </a:r>
            <a:r>
              <a:rPr lang="en-US" b="1" dirty="0" err="1">
                <a:ea typeface="+mn-ea"/>
                <a:cs typeface="+mn-cs"/>
              </a:rPr>
              <a:t>fixedDeposit</a:t>
            </a:r>
            <a:r>
              <a:rPr lang="en-US" b="1" dirty="0">
                <a:ea typeface="+mn-ea"/>
                <a:cs typeface="+mn-cs"/>
              </a:rPr>
              <a:t>(double </a:t>
            </a:r>
            <a:r>
              <a:rPr lang="en-US" b="1" dirty="0" err="1">
                <a:ea typeface="+mn-ea"/>
                <a:cs typeface="+mn-cs"/>
              </a:rPr>
              <a:t>rateOfInt</a:t>
            </a:r>
            <a:r>
              <a:rPr lang="en-US" b="1" dirty="0">
                <a:ea typeface="+mn-ea"/>
                <a:cs typeface="+mn-cs"/>
              </a:rPr>
              <a:t>){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</a:t>
            </a:r>
            <a:r>
              <a:rPr lang="en-US" b="1" dirty="0">
                <a:ea typeface="+mn-ea"/>
                <a:cs typeface="+mn-cs"/>
              </a:rPr>
              <a:t>return amount * </a:t>
            </a:r>
            <a:r>
              <a:rPr lang="en-US" b="1" dirty="0" err="1">
                <a:ea typeface="+mn-ea"/>
                <a:cs typeface="+mn-cs"/>
              </a:rPr>
              <a:t>rateOfInt</a:t>
            </a:r>
            <a:r>
              <a:rPr lang="en-US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}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b="1" dirty="0">
                <a:ea typeface="+mn-ea"/>
                <a:cs typeface="+mn-cs"/>
              </a:rPr>
              <a:t>public double </a:t>
            </a:r>
            <a:r>
              <a:rPr lang="en-US" b="1" dirty="0" err="1">
                <a:ea typeface="+mn-ea"/>
                <a:cs typeface="+mn-cs"/>
              </a:rPr>
              <a:t>jewelLoan</a:t>
            </a:r>
            <a:r>
              <a:rPr lang="en-US" b="1" dirty="0">
                <a:ea typeface="+mn-ea"/>
                <a:cs typeface="+mn-cs"/>
              </a:rPr>
              <a:t>(double </a:t>
            </a:r>
            <a:r>
              <a:rPr lang="en-US" b="1" dirty="0" err="1">
                <a:ea typeface="+mn-ea"/>
                <a:cs typeface="+mn-cs"/>
              </a:rPr>
              <a:t>rateOfInt</a:t>
            </a:r>
            <a:r>
              <a:rPr lang="en-US" b="1" dirty="0">
                <a:ea typeface="+mn-ea"/>
                <a:cs typeface="+mn-cs"/>
              </a:rPr>
              <a:t>){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b="1" dirty="0">
                <a:ea typeface="+mn-ea"/>
                <a:cs typeface="+mn-cs"/>
              </a:rPr>
              <a:t>return amount * </a:t>
            </a:r>
            <a:r>
              <a:rPr lang="en-US" b="1" dirty="0" err="1">
                <a:ea typeface="+mn-ea"/>
                <a:cs typeface="+mn-cs"/>
              </a:rPr>
              <a:t>rateOfInt</a:t>
            </a:r>
            <a:r>
              <a:rPr lang="en-US" b="1" dirty="0">
                <a:ea typeface="+mn-ea"/>
                <a:cs typeface="+mn-cs"/>
              </a:rPr>
              <a:t> + 100;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}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>
            <a:extLst>
              <a:ext uri="{FF2B5EF4-FFF2-40B4-BE49-F238E27FC236}">
                <a16:creationId xmlns:a16="http://schemas.microsoft.com/office/drawing/2014/main" id="{37E894BF-9D9C-D038-C6A2-8B3634253F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2400" b="1" i="1">
                <a:solidFill>
                  <a:schemeClr val="tx1"/>
                </a:solidFill>
              </a:rPr>
            </a:br>
            <a:r>
              <a:rPr lang="en-US" altLang="en-US" sz="2400" b="1" i="1">
                <a:solidFill>
                  <a:schemeClr val="tx1"/>
                </a:solidFill>
              </a:rPr>
              <a:t>instance method of an object of a particular type</a:t>
            </a:r>
            <a:r>
              <a:rPr lang="en-US" altLang="en-US" sz="2400" b="1">
                <a:solidFill>
                  <a:schemeClr val="tx1"/>
                </a:solidFill>
              </a:rPr>
              <a:t>.</a:t>
            </a:r>
            <a:br>
              <a:rPr lang="en-US" altLang="en-US" sz="2400" b="1">
                <a:solidFill>
                  <a:schemeClr val="tx1"/>
                </a:solidFill>
              </a:rPr>
            </a:br>
            <a:endParaRPr lang="en-US" alt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4DC8C-C6CF-1DA6-89D1-F948A22461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class </a:t>
            </a:r>
            <a:r>
              <a:rPr lang="en-US" b="1" dirty="0" err="1">
                <a:ea typeface="+mn-ea"/>
                <a:cs typeface="+mn-cs"/>
              </a:rPr>
              <a:t>RefParticularType</a:t>
            </a:r>
            <a:r>
              <a:rPr lang="en-US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b="1" dirty="0">
                <a:ea typeface="+mn-ea"/>
                <a:cs typeface="+mn-cs"/>
              </a:rPr>
              <a:t>private static void </a:t>
            </a:r>
            <a:r>
              <a:rPr lang="en-US" b="1" dirty="0" err="1">
                <a:ea typeface="+mn-ea"/>
                <a:cs typeface="+mn-cs"/>
              </a:rPr>
              <a:t>printInterest</a:t>
            </a:r>
            <a:r>
              <a:rPr lang="en-US" b="1" dirty="0">
                <a:ea typeface="+mn-ea"/>
                <a:cs typeface="+mn-cs"/>
              </a:rPr>
              <a:t>(</a:t>
            </a:r>
            <a:r>
              <a:rPr lang="en-US" b="1" dirty="0" err="1">
                <a:ea typeface="+mn-ea"/>
                <a:cs typeface="+mn-cs"/>
              </a:rPr>
              <a:t>InterestCalculator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b="1" dirty="0" err="1">
                <a:ea typeface="+mn-ea"/>
                <a:cs typeface="+mn-cs"/>
              </a:rPr>
              <a:t>calculator,MyInterface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b="1" dirty="0" err="1">
                <a:ea typeface="+mn-ea"/>
                <a:cs typeface="+mn-cs"/>
              </a:rPr>
              <a:t>iface</a:t>
            </a:r>
            <a:r>
              <a:rPr lang="en-US" b="1" dirty="0">
                <a:ea typeface="+mn-ea"/>
                <a:cs typeface="+mn-cs"/>
              </a:rPr>
              <a:t>, double </a:t>
            </a:r>
            <a:r>
              <a:rPr lang="en-US" b="1" dirty="0" err="1">
                <a:ea typeface="+mn-ea"/>
                <a:cs typeface="+mn-cs"/>
              </a:rPr>
              <a:t>rateOfInt</a:t>
            </a:r>
            <a:r>
              <a:rPr lang="en-US" b="1" dirty="0">
                <a:ea typeface="+mn-ea"/>
                <a:cs typeface="+mn-cs"/>
              </a:rPr>
              <a:t>){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</a:t>
            </a:r>
            <a:r>
              <a:rPr lang="en-US" b="1" dirty="0">
                <a:ea typeface="+mn-ea"/>
                <a:cs typeface="+mn-cs"/>
              </a:rPr>
              <a:t>double amount =</a:t>
            </a:r>
            <a:r>
              <a:rPr lang="en-US" b="1" dirty="0" err="1">
                <a:ea typeface="+mn-ea"/>
                <a:cs typeface="+mn-cs"/>
              </a:rPr>
              <a:t>iface.print</a:t>
            </a:r>
            <a:r>
              <a:rPr lang="en-US" b="1" dirty="0">
                <a:ea typeface="+mn-ea"/>
                <a:cs typeface="+mn-cs"/>
              </a:rPr>
              <a:t>(calculator, </a:t>
            </a:r>
            <a:r>
              <a:rPr lang="en-US" b="1" dirty="0" err="1">
                <a:ea typeface="+mn-ea"/>
                <a:cs typeface="+mn-cs"/>
              </a:rPr>
              <a:t>rateOfInt</a:t>
            </a:r>
            <a:r>
              <a:rPr lang="en-US" b="1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</a:t>
            </a:r>
            <a:r>
              <a:rPr lang="en-US" u="sng" dirty="0" err="1">
                <a:ea typeface="+mn-ea"/>
                <a:cs typeface="+mn-cs"/>
              </a:rPr>
              <a:t>System.</a:t>
            </a:r>
            <a:r>
              <a:rPr lang="en-US" b="1" i="1" u="sng" dirty="0" err="1">
                <a:ea typeface="+mn-ea"/>
                <a:cs typeface="+mn-cs"/>
              </a:rPr>
              <a:t>out.println</a:t>
            </a:r>
            <a:r>
              <a:rPr lang="en-US" b="1" i="1" u="sng" dirty="0">
                <a:ea typeface="+mn-ea"/>
                <a:cs typeface="+mn-cs"/>
              </a:rPr>
              <a:t>(amount);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}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b="1" dirty="0">
                <a:ea typeface="+mn-ea"/>
                <a:cs typeface="+mn-cs"/>
              </a:rPr>
              <a:t>public static void main(String[] </a:t>
            </a:r>
            <a:r>
              <a:rPr lang="en-US" b="1" dirty="0" err="1">
                <a:ea typeface="+mn-ea"/>
                <a:cs typeface="+mn-cs"/>
              </a:rPr>
              <a:t>args</a:t>
            </a:r>
            <a:r>
              <a:rPr lang="en-US" b="1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i="1" dirty="0" err="1">
                <a:ea typeface="+mn-ea"/>
                <a:cs typeface="+mn-cs"/>
              </a:rPr>
              <a:t>printInterest</a:t>
            </a:r>
            <a:r>
              <a:rPr lang="en-US" i="1" dirty="0">
                <a:ea typeface="+mn-ea"/>
                <a:cs typeface="+mn-cs"/>
              </a:rPr>
              <a:t>(</a:t>
            </a:r>
            <a:r>
              <a:rPr lang="en-US" b="1" i="1" dirty="0">
                <a:ea typeface="+mn-ea"/>
                <a:cs typeface="+mn-cs"/>
              </a:rPr>
              <a:t>new </a:t>
            </a:r>
            <a:r>
              <a:rPr lang="en-US" b="1" i="1" dirty="0" err="1">
                <a:ea typeface="+mn-ea"/>
                <a:cs typeface="+mn-cs"/>
              </a:rPr>
              <a:t>InterestCalculator</a:t>
            </a:r>
            <a:r>
              <a:rPr lang="en-US" b="1" i="1" dirty="0">
                <a:ea typeface="+mn-ea"/>
                <a:cs typeface="+mn-cs"/>
              </a:rPr>
              <a:t>(4000.00),</a:t>
            </a:r>
            <a:r>
              <a:rPr lang="en-US" b="1" i="1" dirty="0" err="1">
                <a:ea typeface="+mn-ea"/>
                <a:cs typeface="+mn-cs"/>
              </a:rPr>
              <a:t>InterestCalculator</a:t>
            </a:r>
            <a:r>
              <a:rPr lang="en-US" b="1" i="1" dirty="0">
                <a:ea typeface="+mn-ea"/>
                <a:cs typeface="+mn-cs"/>
              </a:rPr>
              <a:t>::fixedDeposit,0.7);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i="1" dirty="0" err="1">
                <a:ea typeface="+mn-ea"/>
                <a:cs typeface="+mn-cs"/>
              </a:rPr>
              <a:t>printInterest</a:t>
            </a:r>
            <a:r>
              <a:rPr lang="en-US" i="1" dirty="0">
                <a:ea typeface="+mn-ea"/>
                <a:cs typeface="+mn-cs"/>
              </a:rPr>
              <a:t>(</a:t>
            </a:r>
            <a:r>
              <a:rPr lang="en-US" b="1" i="1" dirty="0">
                <a:ea typeface="+mn-ea"/>
                <a:cs typeface="+mn-cs"/>
              </a:rPr>
              <a:t>new </a:t>
            </a:r>
            <a:r>
              <a:rPr lang="en-US" b="1" i="1" dirty="0" err="1">
                <a:ea typeface="+mn-ea"/>
                <a:cs typeface="+mn-cs"/>
              </a:rPr>
              <a:t>InterestCalculator</a:t>
            </a:r>
            <a:r>
              <a:rPr lang="en-US" b="1" i="1" dirty="0">
                <a:ea typeface="+mn-ea"/>
                <a:cs typeface="+mn-cs"/>
              </a:rPr>
              <a:t>(4000.00),</a:t>
            </a:r>
            <a:r>
              <a:rPr lang="en-US" b="1" i="1" dirty="0" err="1">
                <a:ea typeface="+mn-ea"/>
                <a:cs typeface="+mn-cs"/>
              </a:rPr>
              <a:t>InterestCalculator</a:t>
            </a:r>
            <a:r>
              <a:rPr lang="en-US" b="1" i="1" dirty="0">
                <a:ea typeface="+mn-ea"/>
                <a:cs typeface="+mn-cs"/>
              </a:rPr>
              <a:t>::jewelLoan,0.7);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>
            <a:extLst>
              <a:ext uri="{FF2B5EF4-FFF2-40B4-BE49-F238E27FC236}">
                <a16:creationId xmlns:a16="http://schemas.microsoft.com/office/drawing/2014/main" id="{90937EB3-7242-2DC9-83E8-75C5C7242E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Ambiguity and method references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9570" name="Content Placeholder 2">
            <a:extLst>
              <a:ext uri="{FF2B5EF4-FFF2-40B4-BE49-F238E27FC236}">
                <a16:creationId xmlns:a16="http://schemas.microsoft.com/office/drawing/2014/main" id="{6E1B5C1E-5563-B6D9-21B6-32067FC09B9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Class With static method and a compatible instance method </a:t>
            </a:r>
          </a:p>
          <a:p>
            <a:endParaRPr lang="en-US" altLang="en-US" sz="2000"/>
          </a:p>
          <a:p>
            <a:r>
              <a:rPr lang="en-US" altLang="en-US" sz="2000"/>
              <a:t>The compiler will complain about the ambiguity of the call. </a:t>
            </a:r>
          </a:p>
          <a:p>
            <a:endParaRPr lang="en-US" altLang="en-US" sz="2000"/>
          </a:p>
          <a:p>
            <a:pPr lvl="1">
              <a:buFontTx/>
              <a:buNone/>
            </a:pPr>
            <a:r>
              <a:rPr lang="en-US" altLang="en-US" sz="1800"/>
              <a:t>(Integer e) -&gt; e.toString() </a:t>
            </a:r>
          </a:p>
          <a:p>
            <a:pPr lvl="1">
              <a:buFontTx/>
              <a:buNone/>
            </a:pPr>
            <a:r>
              <a:rPr lang="en-US" altLang="en-US" sz="1800"/>
              <a:t>Integer::toString, </a:t>
            </a:r>
          </a:p>
          <a:p>
            <a:endParaRPr lang="en-US" altLang="en-US" sz="2000"/>
          </a:p>
          <a:p>
            <a:r>
              <a:rPr lang="en-US" altLang="en-US" sz="2000"/>
              <a:t>Can use the lambda expression rather than Method Reference</a:t>
            </a:r>
          </a:p>
          <a:p>
            <a:pPr lvl="1"/>
            <a:r>
              <a:rPr lang="en-US" altLang="en-US"/>
              <a:t>To avoid any confusion or possible errors.</a:t>
            </a:r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>
            <a:extLst>
              <a:ext uri="{FF2B5EF4-FFF2-40B4-BE49-F238E27FC236}">
                <a16:creationId xmlns:a16="http://schemas.microsoft.com/office/drawing/2014/main" id="{1E886CD3-B465-CAD7-154B-2CD3631CC1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Better with method references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10594" name="Content Placeholder 2">
            <a:extLst>
              <a:ext uri="{FF2B5EF4-FFF2-40B4-BE49-F238E27FC236}">
                <a16:creationId xmlns:a16="http://schemas.microsoft.com/office/drawing/2014/main" id="{7B45E071-703C-4963-4DB1-8744D0EA0A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Method references make code very concise and expressive</a:t>
            </a:r>
          </a:p>
          <a:p>
            <a:endParaRPr lang="en-US" altLang="en-US" sz="2000"/>
          </a:p>
          <a:p>
            <a:pPr lvl="1">
              <a:buFontTx/>
              <a:buNone/>
            </a:pPr>
            <a:r>
              <a:rPr lang="en-US" altLang="en-US"/>
              <a:t>List&lt;String&gt; nonNullNamesInUpperCase = </a:t>
            </a:r>
          </a:p>
          <a:p>
            <a:pPr lvl="1">
              <a:buFontTx/>
              <a:buNone/>
            </a:pPr>
            <a:r>
              <a:rPr lang="en-US" altLang="en-US"/>
              <a:t>    names.stream()</a:t>
            </a:r>
          </a:p>
          <a:p>
            <a:pPr lvl="1">
              <a:buFontTx/>
              <a:buNone/>
            </a:pPr>
            <a:r>
              <a:rPr lang="en-US" altLang="en-US"/>
              <a:t>      .filter(Objects::nonNull)</a:t>
            </a:r>
          </a:p>
          <a:p>
            <a:pPr lvl="1">
              <a:buFontTx/>
              <a:buNone/>
            </a:pPr>
            <a:r>
              <a:rPr lang="en-US" altLang="en-US"/>
              <a:t>      .map(String::toUpperCase)</a:t>
            </a:r>
          </a:p>
          <a:p>
            <a:pPr lvl="1">
              <a:buFontTx/>
              <a:buNone/>
            </a:pPr>
            <a:r>
              <a:rPr lang="en-US" altLang="en-US"/>
              <a:t>      .collect(collectingAndThen(toList(), Collections::unmodifiableList));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CD0EC8-1259-9CC6-93CD-84500B057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6">
            <a:extLst>
              <a:ext uri="{FF2B5EF4-FFF2-40B4-BE49-F238E27FC236}">
                <a16:creationId xmlns:a16="http://schemas.microsoft.com/office/drawing/2014/main" id="{E82A6A45-4E5C-8F1A-7EE9-55E3668AB6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Example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80E2E6FE-2B0F-4144-0716-144FD6B7EB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1800"/>
              <a:t> @Example()</a:t>
            </a:r>
          </a:p>
          <a:p>
            <a:pPr lvl="1">
              <a:buFontTx/>
              <a:buNone/>
            </a:pPr>
            <a:r>
              <a:rPr lang="en-US" altLang="en-US" sz="1800"/>
              <a:t>  public static void myMeth() {  }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                   Demo ob = new Demo();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		 Class c = ob.getClass();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		 Method m = c.getMethod("myMeth");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		 MyAnno anno = m.getAnnotation(Example.class);</a:t>
            </a:r>
          </a:p>
          <a:p>
            <a:pPr lvl="1">
              <a:buFontTx/>
              <a:buNone/>
            </a:pPr>
            <a:endParaRPr lang="en-US" altLang="en-US" sz="1800"/>
          </a:p>
          <a:p>
            <a:pPr lvl="1">
              <a:buFontTx/>
              <a:buNone/>
            </a:pPr>
            <a:r>
              <a:rPr lang="en-US" altLang="en-US" sz="1800"/>
              <a:t>		   System.out.println(anno.str() + " " + anno.val());</a:t>
            </a:r>
          </a:p>
        </p:txBody>
      </p:sp>
      <p:sp>
        <p:nvSpPr>
          <p:cNvPr id="34820" name="Slide Number Placeholder 4">
            <a:extLst>
              <a:ext uri="{FF2B5EF4-FFF2-40B4-BE49-F238E27FC236}">
                <a16:creationId xmlns:a16="http://schemas.microsoft.com/office/drawing/2014/main" id="{B4A78C38-3786-1FC8-C9E9-2C8261413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1A5961A-AD15-BF49-9024-EF2A073B60A1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533518017"/>
      </p:ext>
    </p:extLst>
  </p:cSld>
  <p:clrMapOvr>
    <a:masterClrMapping/>
  </p:clrMapOvr>
  <p:transition advClick="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1E7B9-6405-ABFB-F445-86F04E2F6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5">
            <a:extLst>
              <a:ext uri="{FF2B5EF4-FFF2-40B4-BE49-F238E27FC236}">
                <a16:creationId xmlns:a16="http://schemas.microsoft.com/office/drawing/2014/main" id="{94E64726-A8CD-D17B-C702-3F201B6A4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Reading All the Annotations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906E8E1B-5501-4840-0281-8C4A3ED2E5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MainClass ob = new MainClass();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 Method m = ob.getClass( ).getMethod("myMethod");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 Annotation[] annos = m.getAnnotations();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   System.out.println("All annotations for myMeth:");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for(Annotation a : annos)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        System.out.println(a);</a:t>
            </a:r>
          </a:p>
          <a:p>
            <a:pPr lvl="1">
              <a:buFontTx/>
              <a:buNone/>
            </a:pPr>
            <a:r>
              <a:rPr lang="en-US" altLang="en-US" sz="2000"/>
              <a:t> </a:t>
            </a:r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pPr lvl="1">
              <a:buFontTx/>
              <a:buNone/>
            </a:pPr>
            <a:endParaRPr lang="en-US" altLang="en-US" sz="2000"/>
          </a:p>
        </p:txBody>
      </p:sp>
      <p:sp>
        <p:nvSpPr>
          <p:cNvPr id="35844" name="Slide Number Placeholder 4">
            <a:extLst>
              <a:ext uri="{FF2B5EF4-FFF2-40B4-BE49-F238E27FC236}">
                <a16:creationId xmlns:a16="http://schemas.microsoft.com/office/drawing/2014/main" id="{528A2F20-4369-2E8D-E9EF-CBC4DC1CC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27E93F-0A70-8D47-9935-B2A2FDC106CE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993717039"/>
      </p:ext>
    </p:extLst>
  </p:cSld>
  <p:clrMapOvr>
    <a:masterClrMapping/>
  </p:clrMapOvr>
  <p:transition advClick="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0F2EB-DAB5-ACC3-6DAB-8666F962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EEDDC0F-0DDD-CADE-E3C4-4CC6345172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2D78-9FB5-1B07-978F-AE9E72BC8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import static </a:t>
            </a:r>
            <a:r>
              <a:rPr lang="en-US" sz="2000" b="1" dirty="0" err="1">
                <a:ea typeface="+mn-ea"/>
                <a:cs typeface="+mn-cs"/>
              </a:rPr>
              <a:t>java.lang.annotation.ElementType.TYPE</a:t>
            </a:r>
            <a:r>
              <a:rPr lang="en-US" sz="2000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import static </a:t>
            </a:r>
            <a:r>
              <a:rPr lang="en-US" sz="2000" b="1" dirty="0" err="1">
                <a:ea typeface="+mn-ea"/>
                <a:cs typeface="+mn-cs"/>
              </a:rPr>
              <a:t>java.lang.annotation.RetentionPolicy.RUNTIME</a:t>
            </a:r>
            <a:r>
              <a:rPr lang="en-US" sz="2000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import </a:t>
            </a:r>
            <a:r>
              <a:rPr lang="en-US" sz="2000" b="1" dirty="0" err="1">
                <a:ea typeface="+mn-ea"/>
                <a:cs typeface="+mn-cs"/>
              </a:rPr>
              <a:t>java.lang.annotation.Retention</a:t>
            </a:r>
            <a:r>
              <a:rPr lang="en-US" sz="2000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import </a:t>
            </a:r>
            <a:r>
              <a:rPr lang="en-US" sz="2000" b="1" dirty="0" err="1">
                <a:ea typeface="+mn-ea"/>
                <a:cs typeface="+mn-cs"/>
              </a:rPr>
              <a:t>java.lang.annotation.Target</a:t>
            </a:r>
            <a:r>
              <a:rPr lang="en-US" sz="2000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@Retention(RUNTIME)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@Target(TYPE)</a:t>
            </a:r>
          </a:p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@interface </a:t>
            </a:r>
            <a:r>
              <a:rPr lang="en-US" sz="2000" b="1" dirty="0" err="1">
                <a:ea typeface="+mn-ea"/>
                <a:cs typeface="+mn-cs"/>
              </a:rPr>
              <a:t>DataTable</a:t>
            </a:r>
            <a:r>
              <a:rPr lang="en-US" sz="2000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	 String </a:t>
            </a:r>
            <a:r>
              <a:rPr lang="en-US" sz="2000" b="1" dirty="0" err="1">
                <a:ea typeface="+mn-ea"/>
                <a:cs typeface="+mn-cs"/>
              </a:rPr>
              <a:t>tableName</a:t>
            </a:r>
            <a:r>
              <a:rPr lang="en-US" sz="2000" b="1" dirty="0">
                <a:ea typeface="+mn-ea"/>
                <a:cs typeface="+mn-cs"/>
              </a:rPr>
              <a:t>() ;</a:t>
            </a:r>
          </a:p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}</a:t>
            </a:r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3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58CE7-2173-3365-0F38-56C3DCEFD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01209DC0-5296-3FBD-CFE1-66E861E24A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9135-051A-3E9D-6216-0650BE0181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@</a:t>
            </a:r>
            <a:r>
              <a:rPr lang="en-US" sz="2000" dirty="0" err="1">
                <a:ea typeface="+mn-ea"/>
                <a:cs typeface="+mn-cs"/>
              </a:rPr>
              <a:t>DataTable</a:t>
            </a:r>
            <a:r>
              <a:rPr lang="en-US" sz="2000" dirty="0">
                <a:ea typeface="+mn-ea"/>
                <a:cs typeface="+mn-cs"/>
              </a:rPr>
              <a:t>(</a:t>
            </a:r>
            <a:r>
              <a:rPr lang="en-US" sz="2000" dirty="0" err="1">
                <a:ea typeface="+mn-ea"/>
                <a:cs typeface="+mn-cs"/>
              </a:rPr>
              <a:t>tableName</a:t>
            </a:r>
            <a:r>
              <a:rPr lang="en-US" sz="2000" dirty="0">
                <a:ea typeface="+mn-ea"/>
                <a:cs typeface="+mn-cs"/>
              </a:rPr>
              <a:t>=“</a:t>
            </a:r>
            <a:r>
              <a:rPr lang="en-US" sz="2000" dirty="0" err="1">
                <a:ea typeface="+mn-ea"/>
                <a:cs typeface="+mn-cs"/>
              </a:rPr>
              <a:t>PersonalLoan</a:t>
            </a:r>
            <a:r>
              <a:rPr lang="en-US" sz="2000" dirty="0">
                <a:ea typeface="+mn-ea"/>
                <a:cs typeface="+mn-cs"/>
              </a:rPr>
              <a:t>")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class </a:t>
            </a:r>
            <a:r>
              <a:rPr lang="en-US" sz="2000" b="1" dirty="0" err="1">
                <a:ea typeface="+mn-ea"/>
                <a:cs typeface="+mn-cs"/>
              </a:rPr>
              <a:t>PersonalLoan</a:t>
            </a:r>
            <a:r>
              <a:rPr lang="en-US" sz="2000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sz="2000" b="1" dirty="0"/>
          </a:p>
          <a:p>
            <a:pPr lvl="1">
              <a:buFontTx/>
              <a:buNone/>
              <a:defRPr/>
            </a:pPr>
            <a:endParaRPr lang="en-US" sz="2000" b="1" dirty="0"/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Class&lt;?&gt;  c =</a:t>
            </a:r>
            <a:r>
              <a:rPr lang="en-US" sz="1800" dirty="0" err="1">
                <a:ea typeface="+mn-ea"/>
                <a:cs typeface="+mn-cs"/>
              </a:rPr>
              <a:t>loan.getClass</a:t>
            </a:r>
            <a:r>
              <a:rPr lang="en-US" sz="1800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    </a:t>
            </a:r>
          </a:p>
          <a:p>
            <a:pPr lvl="1">
              <a:buFontTx/>
              <a:buNone/>
              <a:defRPr/>
            </a:pPr>
            <a:r>
              <a:rPr lang="en-US" sz="1800" dirty="0" err="1">
                <a:ea typeface="+mn-ea"/>
                <a:cs typeface="+mn-cs"/>
              </a:rPr>
              <a:t>DataTable</a:t>
            </a:r>
            <a:r>
              <a:rPr lang="en-US" sz="1800" dirty="0">
                <a:ea typeface="+mn-ea"/>
                <a:cs typeface="+mn-cs"/>
              </a:rPr>
              <a:t> </a:t>
            </a:r>
            <a:r>
              <a:rPr lang="en-US" sz="1800" dirty="0" err="1">
                <a:ea typeface="+mn-ea"/>
                <a:cs typeface="+mn-cs"/>
              </a:rPr>
              <a:t>ano</a:t>
            </a:r>
            <a:r>
              <a:rPr lang="en-US" sz="1800" dirty="0">
                <a:ea typeface="+mn-ea"/>
                <a:cs typeface="+mn-cs"/>
              </a:rPr>
              <a:t> = (</a:t>
            </a:r>
            <a:r>
              <a:rPr lang="en-US" sz="1800" dirty="0" err="1">
                <a:ea typeface="+mn-ea"/>
                <a:cs typeface="+mn-cs"/>
              </a:rPr>
              <a:t>DataTable</a:t>
            </a:r>
            <a:r>
              <a:rPr lang="en-US" sz="1800" dirty="0">
                <a:ea typeface="+mn-ea"/>
                <a:cs typeface="+mn-cs"/>
              </a:rPr>
              <a:t>) </a:t>
            </a:r>
            <a:r>
              <a:rPr lang="en-US" sz="1800" dirty="0" err="1">
                <a:ea typeface="+mn-ea"/>
                <a:cs typeface="+mn-cs"/>
              </a:rPr>
              <a:t>c.getAnnotation</a:t>
            </a:r>
            <a:r>
              <a:rPr lang="en-US" sz="1800" dirty="0">
                <a:ea typeface="+mn-ea"/>
                <a:cs typeface="+mn-cs"/>
              </a:rPr>
              <a:t>(</a:t>
            </a:r>
            <a:r>
              <a:rPr lang="en-US" sz="1800" dirty="0" err="1">
                <a:ea typeface="+mn-ea"/>
                <a:cs typeface="+mn-cs"/>
              </a:rPr>
              <a:t>DataTable.</a:t>
            </a:r>
            <a:r>
              <a:rPr lang="en-US" sz="1800" b="1" dirty="0" err="1">
                <a:ea typeface="+mn-ea"/>
                <a:cs typeface="+mn-cs"/>
              </a:rPr>
              <a:t>class</a:t>
            </a:r>
            <a:r>
              <a:rPr lang="en-US" sz="1800" b="1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endParaRPr lang="en-US" sz="18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String </a:t>
            </a:r>
            <a:r>
              <a:rPr lang="en-US" sz="1800" dirty="0" err="1">
                <a:ea typeface="+mn-ea"/>
                <a:cs typeface="+mn-cs"/>
              </a:rPr>
              <a:t>tableName</a:t>
            </a:r>
            <a:r>
              <a:rPr lang="en-US" sz="1800" dirty="0">
                <a:ea typeface="+mn-ea"/>
                <a:cs typeface="+mn-cs"/>
              </a:rPr>
              <a:t> = </a:t>
            </a:r>
            <a:r>
              <a:rPr lang="en-US" sz="1800" dirty="0" err="1">
                <a:ea typeface="+mn-ea"/>
                <a:cs typeface="+mn-cs"/>
              </a:rPr>
              <a:t>ano.tableName</a:t>
            </a:r>
            <a:r>
              <a:rPr lang="en-US" sz="1800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endParaRPr lang="en-US" sz="18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String </a:t>
            </a:r>
            <a:r>
              <a:rPr lang="en-US" sz="1800" dirty="0" err="1">
                <a:ea typeface="+mn-ea"/>
                <a:cs typeface="+mn-cs"/>
              </a:rPr>
              <a:t>sql</a:t>
            </a:r>
            <a:r>
              <a:rPr lang="en-US" sz="1800" dirty="0">
                <a:ea typeface="+mn-ea"/>
                <a:cs typeface="+mn-cs"/>
              </a:rPr>
              <a:t> = "insert into " +</a:t>
            </a:r>
            <a:r>
              <a:rPr lang="en-US" sz="1800" dirty="0" err="1">
                <a:ea typeface="+mn-ea"/>
                <a:cs typeface="+mn-cs"/>
              </a:rPr>
              <a:t>tableName</a:t>
            </a:r>
            <a:r>
              <a:rPr lang="en-US" sz="1800" dirty="0">
                <a:ea typeface="+mn-ea"/>
                <a:cs typeface="+mn-cs"/>
              </a:rPr>
              <a:t> + " values (?,?,?,?)";</a:t>
            </a:r>
          </a:p>
          <a:p>
            <a:pPr lvl="1">
              <a:buFontTx/>
              <a:buNone/>
              <a:defRPr/>
            </a:pPr>
            <a:endParaRPr lang="en-US" sz="2000" b="1" dirty="0"/>
          </a:p>
          <a:p>
            <a:pPr lvl="1">
              <a:buFontTx/>
              <a:buNone/>
              <a:defRPr/>
            </a:pPr>
            <a:endParaRPr lang="en-US" sz="2000" b="1" dirty="0"/>
          </a:p>
          <a:p>
            <a:pPr lvl="1">
              <a:buFontTx/>
              <a:buNone/>
              <a:defRPr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46883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D95F337F-1450-D420-0B34-C9F1A22224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Using Default Constructors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7ED13509-8D07-2690-0D71-745658028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1600" b="1"/>
          </a:p>
          <a:p>
            <a:pPr>
              <a:buFontTx/>
              <a:buNone/>
            </a:pPr>
            <a:r>
              <a:rPr lang="en-US" altLang="en-US" sz="1600" b="1"/>
              <a:t>public static void useDefaConstr() throws Exception {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1600"/>
              <a:t>Class&lt;?&gt; c = Class.</a:t>
            </a:r>
            <a:r>
              <a:rPr lang="en-US" altLang="en-US" sz="1600" i="1"/>
              <a:t>forName("com.training.sets.Doctor") ;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1600"/>
              <a:t>Doctor r = (Doctor) c.newInstance() ;</a:t>
            </a:r>
          </a:p>
          <a:p>
            <a:pPr>
              <a:buFontTx/>
              <a:buNone/>
            </a:pPr>
            <a:endParaRPr lang="en-US" altLang="en-US" sz="1600"/>
          </a:p>
          <a:p>
            <a:pPr>
              <a:buFontTx/>
              <a:buNone/>
            </a:pPr>
            <a:r>
              <a:rPr lang="en-US" altLang="en-US" sz="1600"/>
              <a:t>  System.</a:t>
            </a:r>
            <a:r>
              <a:rPr lang="en-US" altLang="en-US" sz="1600" b="1" i="1"/>
              <a:t>out.println(r);</a:t>
            </a:r>
          </a:p>
          <a:p>
            <a:pPr>
              <a:buFontTx/>
              <a:buNone/>
            </a:pPr>
            <a:r>
              <a:rPr lang="en-US" altLang="en-US" sz="1600"/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Title 3">
            <a:extLst>
              <a:ext uri="{FF2B5EF4-FFF2-40B4-BE49-F238E27FC236}">
                <a16:creationId xmlns:a16="http://schemas.microsoft.com/office/drawing/2014/main" id="{11A9FD8E-E08C-EC49-19B2-F9F8FECBD1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Annotations</a:t>
            </a:r>
          </a:p>
        </p:txBody>
      </p:sp>
      <p:sp>
        <p:nvSpPr>
          <p:cNvPr id="151554" name="Rectangle 3">
            <a:extLst>
              <a:ext uri="{FF2B5EF4-FFF2-40B4-BE49-F238E27FC236}">
                <a16:creationId xmlns:a16="http://schemas.microsoft.com/office/drawing/2014/main" id="{C2CA337F-DA5A-B54D-CF1E-00156726B3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/>
              <a:t>Adding  META-DATA to the Java Elements. </a:t>
            </a:r>
          </a:p>
          <a:p>
            <a:pPr>
              <a:lnSpc>
                <a:spcPct val="150000"/>
              </a:lnSpc>
            </a:pPr>
            <a:r>
              <a:rPr lang="en-US" altLang="en-US" sz="1800"/>
              <a:t>Can be applied to several  elements. </a:t>
            </a:r>
          </a:p>
          <a:p>
            <a:pPr>
              <a:lnSpc>
                <a:spcPct val="150000"/>
              </a:lnSpc>
            </a:pPr>
            <a:r>
              <a:rPr lang="en-US" altLang="en-US" sz="1800"/>
              <a:t>Tools  will read and interpret the Annotations  and add lot of functionalities </a:t>
            </a:r>
          </a:p>
          <a:p>
            <a:pPr>
              <a:lnSpc>
                <a:spcPct val="150000"/>
              </a:lnSpc>
            </a:pPr>
            <a:endParaRPr lang="en-US" altLang="en-US" sz="1800"/>
          </a:p>
          <a:p>
            <a:pPr>
              <a:lnSpc>
                <a:spcPct val="150000"/>
              </a:lnSpc>
            </a:pPr>
            <a:r>
              <a:rPr lang="en-US" altLang="en-US" sz="1800" b="1" u="sng"/>
              <a:t>What Can be  Annotated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/>
              <a:t>Class, Interface,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/>
              <a:t>Method, Constructor, Field, 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/>
              <a:t>Method parameter</a:t>
            </a:r>
          </a:p>
          <a:p>
            <a:pPr lvl="1" eaLnBrk="1" hangingPunct="1">
              <a:lnSpc>
                <a:spcPct val="125000"/>
              </a:lnSpc>
            </a:pPr>
            <a:r>
              <a:rPr lang="en-US" altLang="en-US"/>
              <a:t>Local Variable declaration</a:t>
            </a:r>
          </a:p>
          <a:p>
            <a:pPr>
              <a:lnSpc>
                <a:spcPct val="150000"/>
              </a:lnSpc>
            </a:pPr>
            <a:endParaRPr lang="en-US" altLang="en-US" sz="1800"/>
          </a:p>
          <a:p>
            <a:pPr>
              <a:lnSpc>
                <a:spcPct val="150000"/>
              </a:lnSpc>
            </a:pPr>
            <a:endParaRPr lang="en-US" altLang="en-US" sz="1800"/>
          </a:p>
          <a:p>
            <a:pPr eaLnBrk="1" hangingPunct="1">
              <a:lnSpc>
                <a:spcPct val="150000"/>
              </a:lnSpc>
            </a:pPr>
            <a:endParaRPr lang="en-US" altLang="en-US" sz="1800"/>
          </a:p>
        </p:txBody>
      </p:sp>
    </p:spTree>
  </p:cSld>
  <p:clrMapOvr>
    <a:masterClrMapping/>
  </p:clrMapOvr>
  <p:transition advClick="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Title 1">
            <a:extLst>
              <a:ext uri="{FF2B5EF4-FFF2-40B4-BE49-F238E27FC236}">
                <a16:creationId xmlns:a16="http://schemas.microsoft.com/office/drawing/2014/main" id="{DBEA7750-CC14-62E1-6176-3944A9294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Using Constructors with Arguments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08547" name="Content Placeholder 2">
            <a:extLst>
              <a:ext uri="{FF2B5EF4-FFF2-40B4-BE49-F238E27FC236}">
                <a16:creationId xmlns:a16="http://schemas.microsoft.com/office/drawing/2014/main" id="{9A4ECBD3-2A56-221B-196F-C0332BAB65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/>
              <a:t>java.lang.reflect.Constructor. newInstance(Object... initargs) 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en-US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 b="1"/>
              <a:t>public static void use() throws Exception {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Class&lt;?&gt; c = Class.</a:t>
            </a:r>
            <a:r>
              <a:rPr lang="en-US" altLang="en-US" sz="1600" i="1"/>
              <a:t>forName("com.training.sets.Doctor") 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Class&lt;?&gt;[] argClass = </a:t>
            </a:r>
            <a:r>
              <a:rPr lang="en-US" altLang="en-US" sz="1600" b="1"/>
              <a:t>new Class[]{ long.class, String.class } 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Object[] args = </a:t>
            </a:r>
            <a:r>
              <a:rPr lang="en-US" altLang="en-US" sz="1600" b="1"/>
              <a:t>new Object[]{new Long(12),new String("Ramesh")} 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Constructor&lt;?&gt; ctor = c.getConstructor(argClass) 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 Doctor r = (Doctor) ctor.newInstance(args) ;</a:t>
            </a:r>
          </a:p>
          <a:p>
            <a:pPr>
              <a:lnSpc>
                <a:spcPct val="150000"/>
              </a:lnSpc>
              <a:buFontTx/>
              <a:buNone/>
            </a:pPr>
            <a:endParaRPr lang="en-US" altLang="en-US" sz="160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  System.</a:t>
            </a:r>
            <a:r>
              <a:rPr lang="en-US" altLang="en-US" sz="1600" b="1" i="1"/>
              <a:t>out.println(r);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1600"/>
              <a:t>}</a:t>
            </a:r>
          </a:p>
          <a:p>
            <a:pPr>
              <a:lnSpc>
                <a:spcPct val="80000"/>
              </a:lnSpc>
            </a:pPr>
            <a:endParaRPr lang="en-US" altLang="en-US" sz="1600"/>
          </a:p>
          <a:p>
            <a:endParaRPr lang="en-US" altLang="en-US"/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>
            <a:extLst>
              <a:ext uri="{FF2B5EF4-FFF2-40B4-BE49-F238E27FC236}">
                <a16:creationId xmlns:a16="http://schemas.microsoft.com/office/drawing/2014/main" id="{DB29C3D2-1DC0-871B-3EC5-6D743DA36E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12775" y="228600"/>
            <a:ext cx="8153400" cy="990600"/>
          </a:xfrm>
        </p:spPr>
        <p:txBody>
          <a:bodyPr/>
          <a:lstStyle/>
          <a:p>
            <a:pPr eaLnBrk="1" hangingPunct="1"/>
            <a:r>
              <a:rPr lang="en-US" altLang="en-US"/>
              <a:t>The Method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6F26D-0AFA-8274-69AD-7F5F30DF40EB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>
          <a:xfrm>
            <a:off x="612775" y="1295400"/>
            <a:ext cx="8153400" cy="4800600"/>
          </a:xfrm>
        </p:spPr>
        <p:txBody>
          <a:bodyPr/>
          <a:lstStyle/>
          <a:p>
            <a:pPr eaLnBrk="1" hangingPunct="1"/>
            <a:r>
              <a:rPr lang="en-US" altLang="en-US" sz="1800"/>
              <a:t>Some useful methods</a:t>
            </a:r>
          </a:p>
          <a:p>
            <a:pPr lvl="1" eaLnBrk="1" hangingPunct="1"/>
            <a:r>
              <a:rPr lang="en-US" altLang="en-US" sz="1800">
                <a:cs typeface="Courier New" panose="02070309020205020404" pitchFamily="49" charset="0"/>
              </a:rPr>
              <a:t>getName()</a:t>
            </a:r>
          </a:p>
          <a:p>
            <a:pPr lvl="2" eaLnBrk="1" hangingPunct="1"/>
            <a:r>
              <a:rPr lang="en-US" altLang="en-US" sz="1800"/>
              <a:t>Gets the methods name</a:t>
            </a:r>
          </a:p>
          <a:p>
            <a:pPr lvl="1" eaLnBrk="1" hangingPunct="1"/>
            <a:r>
              <a:rPr lang="en-US" altLang="en-US" sz="1800">
                <a:cs typeface="Courier New" panose="02070309020205020404" pitchFamily="49" charset="0"/>
              </a:rPr>
              <a:t>getReturnType()</a:t>
            </a:r>
          </a:p>
          <a:p>
            <a:pPr lvl="2" eaLnBrk="1" hangingPunct="1"/>
            <a:r>
              <a:rPr lang="en-US" altLang="en-US" sz="1800"/>
              <a:t>Gets the type of variable returned by this method</a:t>
            </a:r>
          </a:p>
          <a:p>
            <a:pPr lvl="1" eaLnBrk="1" hangingPunct="1"/>
            <a:r>
              <a:rPr lang="en-US" altLang="en-US" sz="1800">
                <a:cs typeface="Courier New" panose="02070309020205020404" pitchFamily="49" charset="0"/>
              </a:rPr>
              <a:t>getParameterTypes()</a:t>
            </a:r>
          </a:p>
          <a:p>
            <a:pPr lvl="2" eaLnBrk="1" hangingPunct="1"/>
            <a:r>
              <a:rPr lang="en-US" altLang="en-US" sz="1800"/>
              <a:t>Returns an array of parameters in the order the method takes them</a:t>
            </a:r>
          </a:p>
          <a:p>
            <a:pPr lvl="1" eaLnBrk="1" hangingPunct="1"/>
            <a:r>
              <a:rPr lang="en-US" altLang="en-US" sz="1800">
                <a:cs typeface="Courier New" panose="02070309020205020404" pitchFamily="49" charset="0"/>
              </a:rPr>
              <a:t>invoke(Object obj, Object… args)</a:t>
            </a:r>
          </a:p>
          <a:p>
            <a:pPr lvl="2" eaLnBrk="1" hangingPunct="1"/>
            <a:r>
              <a:rPr lang="en-US" altLang="en-US" sz="1800"/>
              <a:t>Runs this method on the given object, with parameters.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Title 1">
            <a:extLst>
              <a:ext uri="{FF2B5EF4-FFF2-40B4-BE49-F238E27FC236}">
                <a16:creationId xmlns:a16="http://schemas.microsoft.com/office/drawing/2014/main" id="{E4ACB115-75CE-D9A6-4EF4-5ED6ED9CDF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Invoke Method</a:t>
            </a:r>
          </a:p>
        </p:txBody>
      </p:sp>
      <p:sp>
        <p:nvSpPr>
          <p:cNvPr id="110595" name="Content Placeholder 3">
            <a:extLst>
              <a:ext uri="{FF2B5EF4-FFF2-40B4-BE49-F238E27FC236}">
                <a16:creationId xmlns:a16="http://schemas.microsoft.com/office/drawing/2014/main" id="{2FB29FDB-DA6A-0451-1FD8-2D1A6E06DC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 dirty="0"/>
              <a:t>    Method </a:t>
            </a:r>
            <a:r>
              <a:rPr lang="en-US" altLang="en-US" sz="2000" dirty="0" err="1"/>
              <a:t>sumInstanceMethod</a:t>
            </a:r>
            <a:endParaRPr lang="en-US" altLang="en-US" sz="2000" dirty="0"/>
          </a:p>
          <a:p>
            <a:pPr lvl="1">
              <a:buFontTx/>
              <a:buNone/>
            </a:pPr>
            <a:r>
              <a:rPr lang="en-US" altLang="en-US" sz="2000" dirty="0"/>
              <a:t>   			   = </a:t>
            </a:r>
            <a:r>
              <a:rPr lang="en-US" altLang="en-US" sz="2000" dirty="0" err="1"/>
              <a:t>Operations.class.getMethod</a:t>
            </a:r>
            <a:r>
              <a:rPr lang="en-US" altLang="en-US" sz="2000" dirty="0"/>
              <a:t>(”</a:t>
            </a:r>
            <a:r>
              <a:rPr lang="en-US" altLang="en-US" sz="2000" dirty="0" err="1"/>
              <a:t>addNum</a:t>
            </a:r>
            <a:r>
              <a:rPr lang="en-US" altLang="en-US" sz="2000" dirty="0"/>
              <a:t>", </a:t>
            </a:r>
            <a:r>
              <a:rPr lang="en-US" altLang="en-US" sz="2000" dirty="0" err="1"/>
              <a:t>int.class</a:t>
            </a:r>
            <a:r>
              <a:rPr lang="en-US" altLang="en-US" sz="2000" dirty="0"/>
              <a:t>, </a:t>
            </a:r>
            <a:r>
              <a:rPr lang="en-US" altLang="en-US" sz="2000" dirty="0" err="1"/>
              <a:t>double.class</a:t>
            </a:r>
            <a:r>
              <a:rPr lang="en-US" altLang="en-US" sz="2000" dirty="0"/>
              <a:t>);</a:t>
            </a:r>
          </a:p>
          <a:p>
            <a:pPr lvl="1">
              <a:buFontTx/>
              <a:buNone/>
            </a:pPr>
            <a:r>
              <a:rPr lang="en-US" altLang="en-US" sz="2000" dirty="0"/>
              <a:t> </a:t>
            </a:r>
          </a:p>
          <a:p>
            <a:pPr lvl="1">
              <a:buFontTx/>
              <a:buNone/>
            </a:pPr>
            <a:r>
              <a:rPr lang="en-US" altLang="en-US" sz="2000" dirty="0"/>
              <a:t>    Operations </a:t>
            </a:r>
            <a:r>
              <a:rPr lang="en-US" altLang="en-US" sz="2000" dirty="0" err="1"/>
              <a:t>operationsInstance</a:t>
            </a:r>
            <a:r>
              <a:rPr lang="en-US" altLang="en-US" sz="2000" dirty="0"/>
              <a:t> = new Operations();</a:t>
            </a:r>
          </a:p>
          <a:p>
            <a:pPr lvl="1">
              <a:buFontTx/>
              <a:buNone/>
            </a:pPr>
            <a:r>
              <a:rPr lang="en-US" altLang="en-US" sz="2000" dirty="0"/>
              <a:t>    </a:t>
            </a:r>
          </a:p>
          <a:p>
            <a:pPr lvl="1">
              <a:buFontTx/>
              <a:buNone/>
            </a:pPr>
            <a:r>
              <a:rPr lang="en-US" altLang="en-US" sz="2000" dirty="0"/>
              <a:t>Double result = </a:t>
            </a:r>
          </a:p>
          <a:p>
            <a:pPr lvl="1">
              <a:buFontTx/>
              <a:buNone/>
            </a:pPr>
            <a:r>
              <a:rPr lang="en-US" altLang="en-US" sz="2000" dirty="0"/>
              <a:t>		(Double) </a:t>
            </a:r>
            <a:r>
              <a:rPr lang="en-US" altLang="en-US" sz="2000" dirty="0" err="1"/>
              <a:t>sumInstanceMethod.invoke</a:t>
            </a:r>
            <a:r>
              <a:rPr lang="en-US" altLang="en-US" sz="2000" dirty="0"/>
              <a:t>(</a:t>
            </a:r>
            <a:r>
              <a:rPr lang="en-US" altLang="en-US" sz="2000" dirty="0" err="1"/>
              <a:t>operationsInstance</a:t>
            </a:r>
            <a:r>
              <a:rPr lang="en-US" altLang="en-US" sz="2000" dirty="0"/>
              <a:t>, 1, 3);</a:t>
            </a:r>
          </a:p>
          <a:p>
            <a:pPr lvl="1">
              <a:buFontTx/>
              <a:buNone/>
            </a:pPr>
            <a:endParaRPr lang="en-US" altLang="en-US" sz="20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7AE87-3818-AB8C-FB10-D4C60005A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Building with Maven</a:t>
            </a:r>
          </a:p>
        </p:txBody>
      </p:sp>
      <p:sp>
        <p:nvSpPr>
          <p:cNvPr id="19459" name="Text Placeholder 3">
            <a:extLst>
              <a:ext uri="{FF2B5EF4-FFF2-40B4-BE49-F238E27FC236}">
                <a16:creationId xmlns:a16="http://schemas.microsoft.com/office/drawing/2014/main" id="{DAB16D74-DF82-13F9-B646-0EC2F175E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3">
            <a:extLst>
              <a:ext uri="{FF2B5EF4-FFF2-40B4-BE49-F238E27FC236}">
                <a16:creationId xmlns:a16="http://schemas.microsoft.com/office/drawing/2014/main" id="{B6F85F27-44E8-943C-32D9-1BC438D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Building with Maven 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20483" name="Content Placeholder 4">
            <a:extLst>
              <a:ext uri="{FF2B5EF4-FFF2-40B4-BE49-F238E27FC236}">
                <a16:creationId xmlns:a16="http://schemas.microsoft.com/office/drawing/2014/main" id="{27F54613-2AEC-2F45-0205-6261E68EF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50000"/>
              </a:lnSpc>
            </a:pPr>
            <a:endParaRPr lang="en-US" altLang="en-US" sz="2400">
              <a:solidFill>
                <a:srgbClr val="C0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Introduction to Maven &amp; its objectives </a:t>
            </a: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Install and setting up Maven</a:t>
            </a: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Maven project structure </a:t>
            </a:r>
          </a:p>
          <a:p>
            <a:pPr lvl="1">
              <a:lnSpc>
                <a:spcPct val="150000"/>
              </a:lnSpc>
            </a:pPr>
            <a:r>
              <a:rPr lang="en-US" altLang="en-US" sz="2400">
                <a:solidFill>
                  <a:srgbClr val="C00000"/>
                </a:solidFill>
              </a:rPr>
              <a:t>POM.xml description </a:t>
            </a:r>
          </a:p>
          <a:p>
            <a:pPr>
              <a:lnSpc>
                <a:spcPct val="150000"/>
              </a:lnSpc>
            </a:pPr>
            <a:endParaRPr lang="en-US" altLang="en-US"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B0DB163B-90D8-F705-C1F8-D752E08CF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</a:t>
            </a:r>
          </a:p>
        </p:txBody>
      </p:sp>
      <p:sp>
        <p:nvSpPr>
          <p:cNvPr id="21507" name="Content Placeholder 3">
            <a:extLst>
              <a:ext uri="{FF2B5EF4-FFF2-40B4-BE49-F238E27FC236}">
                <a16:creationId xmlns:a16="http://schemas.microsoft.com/office/drawing/2014/main" id="{2DB9237B-F45F-73D9-D1F0-4619A5FE94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056563" cy="5029200"/>
          </a:xfrm>
        </p:spPr>
        <p:txBody>
          <a:bodyPr/>
          <a:lstStyle/>
          <a:p>
            <a:r>
              <a:rPr lang="en-US" altLang="en-US"/>
              <a:t>A Java build tool</a:t>
            </a:r>
          </a:p>
          <a:p>
            <a:pPr lvl="1"/>
            <a:r>
              <a:rPr lang="en-US" altLang="en-US" sz="2000"/>
              <a:t>“project management and comprehension tool”</a:t>
            </a:r>
          </a:p>
          <a:p>
            <a:pPr lvl="2"/>
            <a:r>
              <a:rPr lang="en-US" altLang="en-US" sz="2000" b="1">
                <a:solidFill>
                  <a:srgbClr val="C00000"/>
                </a:solidFill>
              </a:rPr>
              <a:t>It means - </a:t>
            </a:r>
            <a:r>
              <a:rPr lang="en-US" altLang="en-US" sz="2000" b="1" i="1">
                <a:solidFill>
                  <a:srgbClr val="C00000"/>
                </a:solidFill>
              </a:rPr>
              <a:t>accumulator of knowledge, </a:t>
            </a:r>
          </a:p>
          <a:p>
            <a:endParaRPr lang="en-US" altLang="en-US"/>
          </a:p>
          <a:p>
            <a:r>
              <a:rPr lang="en-US" altLang="en-US"/>
              <a:t>An Apache Project</a:t>
            </a:r>
          </a:p>
          <a:p>
            <a:pPr lvl="1"/>
            <a:r>
              <a:rPr lang="en-US" altLang="en-US" sz="2000"/>
              <a:t>Mostly sponsored by Sonatype</a:t>
            </a:r>
          </a:p>
          <a:p>
            <a:pPr lvl="1"/>
            <a:endParaRPr lang="en-US" altLang="en-US" sz="2000"/>
          </a:p>
          <a:p>
            <a:r>
              <a:rPr lang="en-US" altLang="en-US"/>
              <a:t>Latest Version of  Maven 3.3.3 released in  April 2015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C81D9775-C996-D972-9725-8AD992D7E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Project Management Tool</a:t>
            </a:r>
            <a:r>
              <a:rPr lang="en-US" altLang="en-US" b="1" u="sng"/>
              <a:t> </a:t>
            </a:r>
            <a:br>
              <a:rPr lang="en-US" altLang="en-US" b="1" u="sng"/>
            </a:br>
            <a:endParaRPr lang="en-US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F2BDC575-5AFD-BB3C-37E4-5C4F2254D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endParaRPr lang="en-US" altLang="en-US" b="1" u="sng"/>
          </a:p>
          <a:p>
            <a:pPr lvl="1">
              <a:lnSpc>
                <a:spcPct val="150000"/>
              </a:lnSpc>
            </a:pPr>
            <a:r>
              <a:rPr lang="en-US" altLang="en-US" sz="2000"/>
              <a:t>Standard way to build the projects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Easy way to publish project information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To share JARs across several projects.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Run reports, generate a web site,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Communication among members of a working team.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endParaRPr lang="en-US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751EAF51-1DFB-4B5C-E16E-B63872BF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Ant Vs Maven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6AB4B743-BE70-1FA1-ABB0-C7A1ED333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>
                <a:solidFill>
                  <a:srgbClr val="C00000"/>
                </a:solidFill>
              </a:rPr>
              <a:t>Apache Ant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No formal conventions like a common project directory structure or default behavior.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It is procedural. Need to tell Ant exactly what to do and when to do it.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en-US" sz="2000"/>
              <a:t> </a:t>
            </a:r>
          </a:p>
          <a:p>
            <a:pPr>
              <a:buFontTx/>
              <a:buNone/>
            </a:pPr>
            <a:r>
              <a:rPr lang="en-US" altLang="en-US" sz="2400"/>
              <a:t> </a:t>
            </a:r>
            <a:r>
              <a:rPr lang="en-US" altLang="en-US"/>
              <a:t> </a:t>
            </a:r>
            <a:r>
              <a:rPr lang="en-US" altLang="en-US" b="1" u="sng">
                <a:solidFill>
                  <a:srgbClr val="FF0000"/>
                </a:solidFill>
              </a:rPr>
              <a:t>Apache Maven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Conventions based ,know where source code is  present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Maven's Compiler plugin put the bytecode in target/classes, and it produces a JAR file in target.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Maven is declarative with the  use of  a pom.xml 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CBAC573-B052-BAA4-0BE5-F320E4ED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Installing Maven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19FD1C3B-7ED9-3A82-7732-F4BEF98B1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Download Maven  :</a:t>
            </a:r>
            <a:r>
              <a:rPr lang="en-US" altLang="en-US" dirty="0">
                <a:hlinkClick r:id="rId2"/>
              </a:rPr>
              <a:t>http://maven.apache.org/download.html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Unzip the installation archive</a:t>
            </a:r>
          </a:p>
          <a:p>
            <a:endParaRPr lang="en-US" altLang="en-US" dirty="0"/>
          </a:p>
          <a:p>
            <a:r>
              <a:rPr lang="en-US" altLang="en-US" dirty="0"/>
              <a:t>Set the M2_HOME and Path environment variables in the following way:</a:t>
            </a:r>
          </a:p>
          <a:p>
            <a:pPr lvl="3"/>
            <a:r>
              <a:rPr lang="en-US" altLang="en-US" sz="1800" b="1" dirty="0"/>
              <a:t>M2_HOME=C:\apache-maven-2.2.1</a:t>
            </a:r>
          </a:p>
          <a:p>
            <a:pPr lvl="3"/>
            <a:r>
              <a:rPr lang="en-US" altLang="en-US" sz="1800" b="1" dirty="0"/>
              <a:t>Path=%M2_HOME%\bin</a:t>
            </a:r>
          </a:p>
          <a:p>
            <a:endParaRPr lang="en-US" altLang="en-US" b="1" dirty="0"/>
          </a:p>
          <a:p>
            <a:r>
              <a:rPr lang="en-US" altLang="en-US" b="1" dirty="0" err="1"/>
              <a:t>mvn</a:t>
            </a:r>
            <a:r>
              <a:rPr lang="en-US" altLang="en-US" b="1" dirty="0"/>
              <a:t> –version</a:t>
            </a:r>
          </a:p>
          <a:p>
            <a:pPr lvl="1"/>
            <a:endParaRPr lang="en-US" altLang="en-US" sz="2000" dirty="0"/>
          </a:p>
          <a:p>
            <a:pPr lvl="1"/>
            <a:r>
              <a:rPr lang="en-US" altLang="en-US" sz="2000" dirty="0"/>
              <a:t>Will print out installed version of Maven, indicating successful installation </a:t>
            </a:r>
            <a:r>
              <a:rPr lang="en-US" altLang="en-US" dirty="0"/>
              <a:t>.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EA3DE46-A233-A8C1-2D54-A71A598C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Dependency Management</a:t>
            </a:r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E9EA0EE-B1AC-7A7B-CDFD-F676AE808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Maven revolutionized Java dependency management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No more checking libraries into version control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Introduced the Repository concept</a:t>
            </a:r>
          </a:p>
          <a:p>
            <a:pPr lvl="2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Established Maven Central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Created a module metadata file (POM)</a:t>
            </a:r>
          </a:p>
          <a:p>
            <a:pPr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Introduced concept of transitive dependency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itle 4">
            <a:extLst>
              <a:ext uri="{FF2B5EF4-FFF2-40B4-BE49-F238E27FC236}">
                <a16:creationId xmlns:a16="http://schemas.microsoft.com/office/drawing/2014/main" id="{4F950723-44DC-D357-C012-02DA2CA998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Annotations Use Cases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152578" name="Rectangle 3">
            <a:extLst>
              <a:ext uri="{FF2B5EF4-FFF2-40B4-BE49-F238E27FC236}">
                <a16:creationId xmlns:a16="http://schemas.microsoft.com/office/drawing/2014/main" id="{F3B12265-BEB8-0C98-2BF1-D8122AA05C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1600"/>
              <a:t>Used  in  EJB, Web Services and other Java Frame Works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Replace or supplement descriptors with annotations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 Annotated Web Service implementation to generate Servlet binding, JAX-RPC interfaces, etc.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JavaBeans, Logger utilities, Debugging classes, etc.</a:t>
            </a:r>
          </a:p>
          <a:p>
            <a:pPr eaLnBrk="1" hangingPunct="1"/>
            <a:endParaRPr lang="en-US" altLang="en-US"/>
          </a:p>
          <a:p>
            <a:pPr lvl="1" eaLnBrk="1" hangingPunct="1"/>
            <a:r>
              <a:rPr lang="en-US" altLang="en-US"/>
              <a:t>Test methods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/>
              <a:t>AOP crosscuts</a:t>
            </a:r>
          </a:p>
        </p:txBody>
      </p:sp>
    </p:spTree>
  </p:cSld>
  <p:clrMapOvr>
    <a:masterClrMapping/>
  </p:clrMapOvr>
  <p:transition advClick="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4DA96C0B-F888-9B34-408D-537AB6B48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Dependencies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FFB2DC33-64EE-D129-2AEB-175A23E8C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Used to store Dependencies  and  then  downloaded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altLang="en-US" sz="2000"/>
              <a:t>Via http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Downloaded dependencies are cached in a local repository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Usually found in ${user.home}/.m2/repository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altLang="en-US"/>
              <a:t>Maven Central is primary community repo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–"/>
            </a:pPr>
            <a:r>
              <a:rPr lang="en-US" altLang="en-US" sz="2000" u="sng">
                <a:solidFill>
                  <a:srgbClr val="C00000"/>
                </a:solidFill>
              </a:rPr>
              <a:t>http://repo1.maven.org/maven2</a:t>
            </a:r>
          </a:p>
          <a:p>
            <a:pPr lvl="1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–"/>
            </a:pPr>
            <a:r>
              <a:rPr lang="en-US" altLang="en-US" sz="2000"/>
              <a:t>After downloading repository,  Maven will always look for the artifact in the local repository before looking elsewhere.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2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E4506294-A6DE-47CD-A726-788814AA7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Pom.xml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F294F631-390D-5770-90EB-7E1E88FF02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Stands for Project Object Model</a:t>
            </a:r>
          </a:p>
          <a:p>
            <a:endParaRPr lang="en-US" altLang="en-US"/>
          </a:p>
          <a:p>
            <a:r>
              <a:rPr lang="en-US" altLang="en-US"/>
              <a:t>POM is the fundamental unit of work in Maven. </a:t>
            </a:r>
          </a:p>
          <a:p>
            <a:endParaRPr lang="en-US" altLang="en-US"/>
          </a:p>
          <a:p>
            <a:r>
              <a:rPr lang="en-US" altLang="en-US"/>
              <a:t>An XML file that contains information about the project and configuration details used by Maven to build the project. </a:t>
            </a:r>
          </a:p>
          <a:p>
            <a:endParaRPr lang="en-US" altLang="en-US"/>
          </a:p>
          <a:p>
            <a:r>
              <a:rPr lang="en-US" altLang="en-US"/>
              <a:t>While executing Maven looks for the POM in the current directory. </a:t>
            </a:r>
          </a:p>
          <a:p>
            <a:endParaRPr lang="en-US" altLang="en-US"/>
          </a:p>
          <a:p>
            <a:r>
              <a:rPr lang="en-US" altLang="en-US"/>
              <a:t>It reads the POM, gets the needed configuration information, then executes the goal. </a:t>
            </a:r>
          </a:p>
          <a:p>
            <a:endParaRPr lang="en-US" altLang="en-US"/>
          </a:p>
          <a:p>
            <a:pPr lvl="1"/>
            <a:endParaRPr lang="en-US" alt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663FAEDE-0DFB-4E35-3B87-8470F58F7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POM</a:t>
            </a:r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CC04A306-BEFD-471D-23D2-8CE144627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following Details about the project can be configured in POM </a:t>
            </a:r>
          </a:p>
          <a:p>
            <a:pPr lvl="1"/>
            <a:r>
              <a:rPr lang="en-US" altLang="en-US" sz="2000"/>
              <a:t>Name and Version</a:t>
            </a:r>
          </a:p>
          <a:p>
            <a:pPr lvl="1"/>
            <a:r>
              <a:rPr lang="en-US" altLang="en-US" sz="2000"/>
              <a:t>Artifact Type</a:t>
            </a:r>
          </a:p>
          <a:p>
            <a:pPr lvl="1"/>
            <a:r>
              <a:rPr lang="en-US" altLang="en-US" sz="2000"/>
              <a:t>Dependencies</a:t>
            </a:r>
          </a:p>
          <a:p>
            <a:pPr lvl="1"/>
            <a:r>
              <a:rPr lang="en-US" altLang="en-US" sz="2000"/>
              <a:t>goals</a:t>
            </a:r>
          </a:p>
          <a:p>
            <a:pPr lvl="1"/>
            <a:r>
              <a:rPr lang="en-US" altLang="en-US" sz="2000"/>
              <a:t>Plugins</a:t>
            </a:r>
          </a:p>
          <a:p>
            <a:pPr lvl="1"/>
            <a:r>
              <a:rPr lang="en-US" altLang="en-US" sz="2000"/>
              <a:t>Profiles (Alternate build configurations)</a:t>
            </a:r>
          </a:p>
          <a:p>
            <a:pPr lvl="1"/>
            <a:endParaRPr lang="en-US" altLang="en-US" sz="2000"/>
          </a:p>
          <a:p>
            <a:r>
              <a:rPr lang="en-US" altLang="en-US" b="1" u="sng">
                <a:solidFill>
                  <a:srgbClr val="C00000"/>
                </a:solidFill>
              </a:rPr>
              <a:t>Super POM</a:t>
            </a:r>
          </a:p>
          <a:p>
            <a:pPr lvl="1"/>
            <a:r>
              <a:rPr lang="en-US" altLang="en-US" sz="2000"/>
              <a:t>Maven's default POM.</a:t>
            </a:r>
          </a:p>
          <a:p>
            <a:pPr lvl="1"/>
            <a:r>
              <a:rPr lang="en-US" altLang="en-US" sz="2000"/>
              <a:t>All POMs extend the Super POM </a:t>
            </a:r>
          </a:p>
          <a:p>
            <a:pPr lvl="1"/>
            <a:r>
              <a:rPr lang="en-US" altLang="en-US" sz="2000"/>
              <a:t>Configuration is inherited by the POMs 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1EB2E40F-02F5-C78F-9D13-17519ED17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Minimal POM</a:t>
            </a:r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1C1A9B88-1C46-550E-E0F9-36913922A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&lt;project&gt;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&lt;modelVersion&gt;4.0.0&lt;/modelVersion&gt;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&lt;groupId&gt;com.mycompany.app&lt;/groupId&gt;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&lt;artifactId&gt;my-app&lt;/artifactId&gt;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2400"/>
              <a:t>&lt;version&gt;1&lt;/version&gt;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2400"/>
              <a:t>&lt;/project&gt;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F972AC7A-E359-DA71-644C-9F545D6E4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Content of Pom.xml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E226-00FD-5CC2-5BE6-352C43A51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056563" cy="5562600"/>
          </a:xfrm>
        </p:spPr>
        <p:txBody>
          <a:bodyPr rtlCol="0">
            <a:normAutofit fontScale="92500" lnSpcReduction="10000"/>
          </a:bodyPr>
          <a:lstStyle/>
          <a:p>
            <a:pPr>
              <a:lnSpc>
                <a:spcPct val="150000"/>
              </a:lnSpc>
              <a:buFont typeface="Arial" pitchFamily="34" charset="0"/>
              <a:buChar char="•"/>
              <a:defRPr/>
            </a:pPr>
            <a:r>
              <a:rPr lang="en-US" dirty="0"/>
              <a:t>Projects are  the top-level element in all  </a:t>
            </a:r>
            <a:r>
              <a:rPr lang="en-US" b="1" dirty="0"/>
              <a:t>pom.xml </a:t>
            </a:r>
            <a:r>
              <a:rPr lang="en-US" dirty="0"/>
              <a:t>files.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They are identified using: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err="1"/>
              <a:t>modelVersion</a:t>
            </a:r>
            <a:r>
              <a:rPr lang="en-US" dirty="0"/>
              <a:t> - should be set to 4.0.0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  <a:p>
            <a:pPr marL="225425" lvl="1" indent="-225425" fontAlgn="auto">
              <a:spcAft>
                <a:spcPts val="0"/>
              </a:spcAft>
              <a:defRPr/>
            </a:pPr>
            <a:r>
              <a:rPr lang="en-US" sz="2200" b="1" dirty="0" err="1">
                <a:solidFill>
                  <a:srgbClr val="C00000"/>
                </a:solidFill>
              </a:rPr>
              <a:t>groupID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/>
              <a:t>Arbitrary project grouping identifier (no spaces or colons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200" dirty="0"/>
              <a:t>Loosely based on Java package name</a:t>
            </a:r>
          </a:p>
          <a:p>
            <a:pPr>
              <a:buFont typeface="Arial" pitchFamily="34" charset="0"/>
              <a:buChar char="•"/>
              <a:defRPr/>
            </a:pPr>
            <a:r>
              <a:rPr lang="en-US" sz="1700" b="1" dirty="0" err="1">
                <a:solidFill>
                  <a:srgbClr val="C00000"/>
                </a:solidFill>
              </a:rPr>
              <a:t>artf</a:t>
            </a:r>
            <a:r>
              <a:rPr lang="en-US" sz="2200" b="1" dirty="0" err="1">
                <a:solidFill>
                  <a:srgbClr val="C00000"/>
                </a:solidFill>
              </a:rPr>
              <a:t>iactId</a:t>
            </a:r>
            <a:r>
              <a:rPr lang="en-US" sz="2200" b="1" dirty="0">
                <a:solidFill>
                  <a:srgbClr val="C00000"/>
                </a:solidFill>
              </a:rPr>
              <a:t>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Arbitrary name of project (no spaces or colons)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dirty="0"/>
              <a:t>Usually base name of the primary artifact </a:t>
            </a:r>
          </a:p>
          <a:p>
            <a:pPr lvl="1">
              <a:buFont typeface="Arial" pitchFamily="34" charset="0"/>
              <a:buChar char="–"/>
              <a:defRPr/>
            </a:pPr>
            <a:r>
              <a:rPr lang="en-US" sz="2000" dirty="0"/>
              <a:t>Typically  files like a JAR or war </a:t>
            </a:r>
          </a:p>
          <a:p>
            <a:pPr marL="225425" lvl="1" indent="-225425" fontAlgn="auto">
              <a:spcAft>
                <a:spcPts val="0"/>
              </a:spcAft>
              <a:defRPr/>
            </a:pPr>
            <a:r>
              <a:rPr lang="en-US" sz="2200" b="1" dirty="0">
                <a:solidFill>
                  <a:srgbClr val="C00000"/>
                </a:solidFill>
              </a:rPr>
              <a:t>version: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sz="2000" dirty="0"/>
              <a:t>Version of project</a:t>
            </a:r>
          </a:p>
          <a:p>
            <a:pPr lvl="1">
              <a:defRPr/>
            </a:pPr>
            <a:r>
              <a:rPr lang="en-US" sz="2200" dirty="0"/>
              <a:t>Format {Major}.{Minor}.{</a:t>
            </a:r>
            <a:r>
              <a:rPr lang="en-US" sz="2200" dirty="0" err="1"/>
              <a:t>Maintanence</a:t>
            </a:r>
            <a:r>
              <a:rPr lang="en-US" sz="2200" dirty="0"/>
              <a:t>}</a:t>
            </a:r>
          </a:p>
          <a:p>
            <a:pPr lvl="1">
              <a:defRPr/>
            </a:pPr>
            <a:r>
              <a:rPr lang="en-US" sz="2200" dirty="0"/>
              <a:t>Add ‘-SNAPSHOT ‘ to identify in development</a:t>
            </a:r>
          </a:p>
          <a:p>
            <a:pPr lvl="2"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5">
            <a:extLst>
              <a:ext uri="{FF2B5EF4-FFF2-40B4-BE49-F238E27FC236}">
                <a16:creationId xmlns:a16="http://schemas.microsoft.com/office/drawing/2014/main" id="{332293B2-2231-48FD-C4FB-79AF658A2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Dependencies</a:t>
            </a:r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7597D14A-3CC8-1745-1F18-124A4BC1E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056563" cy="5562600"/>
          </a:xfrm>
        </p:spPr>
        <p:txBody>
          <a:bodyPr/>
          <a:lstStyle/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&lt;project&gt;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    ...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    &lt;dependencies&gt;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        &lt;dependency&gt;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          </a:t>
            </a:r>
            <a:r>
              <a:rPr lang="en-US" altLang="en-US" sz="2400" b="1">
                <a:solidFill>
                  <a:schemeClr val="tx1"/>
                </a:solidFill>
                <a:cs typeface="Courier New" panose="02070309020205020404" pitchFamily="49" charset="0"/>
              </a:rPr>
              <a:t>  &lt;groupId&gt;javax.servlet&lt;/groupId&gt;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tx1"/>
                </a:solidFill>
                <a:cs typeface="Courier New" panose="02070309020205020404" pitchFamily="49" charset="0"/>
              </a:rPr>
              <a:t>            &lt;artifactId&gt;servlet-api&lt;/artifactId&gt;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tx1"/>
                </a:solidFill>
                <a:cs typeface="Courier New" panose="02070309020205020404" pitchFamily="49" charset="0"/>
              </a:rPr>
              <a:t>            &lt;version&gt;2.5&lt;/version&gt;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chemeClr val="tx1"/>
                </a:solidFill>
              </a:rPr>
              <a:t>	      </a:t>
            </a:r>
            <a:r>
              <a:rPr lang="en-US" altLang="en-US" sz="2400" b="1">
                <a:solidFill>
                  <a:srgbClr val="C00000"/>
                </a:solidFill>
              </a:rPr>
              <a:t>         &lt;scope&gt;provided&lt;/scope&gt;</a:t>
            </a:r>
            <a:endParaRPr lang="en-US" altLang="en-US" sz="2400" b="1">
              <a:solidFill>
                <a:srgbClr val="C00000"/>
              </a:solidFill>
              <a:cs typeface="Courier New" panose="02070309020205020404" pitchFamily="49" charset="0"/>
            </a:endParaRP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 b="1">
                <a:solidFill>
                  <a:srgbClr val="C00000"/>
                </a:solidFill>
                <a:cs typeface="Courier New" panose="02070309020205020404" pitchFamily="49" charset="0"/>
              </a:rPr>
              <a:t>	&lt;/dependency&gt;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    &lt;/dependencies&gt;</a:t>
            </a:r>
          </a:p>
          <a:p>
            <a:pPr lvl="1">
              <a:spcBef>
                <a:spcPct val="0"/>
              </a:spcBef>
              <a:buFont typeface="Times New Roman" panose="02020603050405020304" pitchFamily="18" charset="0"/>
              <a:buNone/>
            </a:pPr>
            <a:r>
              <a:rPr lang="en-US" altLang="en-US" sz="2400">
                <a:cs typeface="Courier New" panose="02070309020205020404" pitchFamily="49" charset="0"/>
              </a:rPr>
              <a:t>&lt;/project&gt;</a:t>
            </a:r>
          </a:p>
          <a:p>
            <a:pPr lvl="2"/>
            <a:endParaRPr lang="en-US" alt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A404362A-93BC-DDA4-D050-357F626C5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Resolving Dependency</a:t>
            </a:r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92145947-6893-9A80-4465-4BCDF6A47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During the build process dependencies are resolved with dependency management engine. </a:t>
            </a:r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Specified in &lt;dependencies&gt; elements within a pom.xml file.</a:t>
            </a:r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endParaRPr lang="en-US" altLang="en-US"/>
          </a:p>
          <a:p>
            <a:pPr marL="223838" indent="-223838">
              <a:lnSpc>
                <a:spcPct val="150000"/>
              </a:lnSpc>
              <a:spcBef>
                <a:spcPct val="0"/>
              </a:spcBef>
            </a:pPr>
            <a:r>
              <a:rPr lang="en-US" altLang="en-US"/>
              <a:t>They are resolved in the following order: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en-US" sz="2000"/>
              <a:t>Local repository is checked for the dependency.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en-US" sz="2000"/>
              <a:t>A list of remote repositories is checked for the dependency.</a:t>
            </a:r>
          </a:p>
          <a:p>
            <a:pPr marL="857250" lvl="1" indent="-457200">
              <a:lnSpc>
                <a:spcPct val="150000"/>
              </a:lnSpc>
            </a:pPr>
            <a:r>
              <a:rPr lang="en-US" altLang="en-US" sz="2000"/>
              <a:t>In Case 1 and 2 fail and error is reported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321C2AD9-4EE3-8261-9214-A6025174E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Scopes</a:t>
            </a:r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E5A346C5-4B63-E95A-A507-F24C8D48C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056563" cy="5410200"/>
          </a:xfrm>
        </p:spPr>
        <p:txBody>
          <a:bodyPr/>
          <a:lstStyle/>
          <a:p>
            <a:r>
              <a:rPr lang="en-US" altLang="en-US" b="1"/>
              <a:t>Compile</a:t>
            </a:r>
          </a:p>
          <a:p>
            <a:pPr lvl="1"/>
            <a:r>
              <a:rPr lang="en-US" altLang="en-US" sz="2000"/>
              <a:t>default scope</a:t>
            </a:r>
          </a:p>
          <a:p>
            <a:pPr lvl="1"/>
            <a:r>
              <a:rPr lang="en-US" altLang="en-US" sz="2000"/>
              <a:t>dependencies that are available in all classpaths of a project. </a:t>
            </a:r>
          </a:p>
          <a:p>
            <a:endParaRPr lang="en-US" altLang="en-US" b="1"/>
          </a:p>
          <a:p>
            <a:r>
              <a:rPr lang="en-US" altLang="en-US" b="1"/>
              <a:t>Provided</a:t>
            </a:r>
          </a:p>
          <a:p>
            <a:pPr lvl="1"/>
            <a:r>
              <a:rPr lang="en-US" altLang="en-US" sz="2000"/>
              <a:t>Indicates the JDK or a container to provide the dependency at runtime. </a:t>
            </a:r>
          </a:p>
          <a:p>
            <a:pPr lvl="1"/>
            <a:r>
              <a:rPr lang="en-US" altLang="en-US" sz="2000"/>
              <a:t>dependency on the Servlet API</a:t>
            </a:r>
          </a:p>
          <a:p>
            <a:endParaRPr lang="en-US" altLang="en-US" b="1"/>
          </a:p>
          <a:p>
            <a:r>
              <a:rPr lang="en-US" altLang="en-US" b="1"/>
              <a:t>Test</a:t>
            </a:r>
          </a:p>
          <a:p>
            <a:pPr lvl="1"/>
            <a:r>
              <a:rPr lang="en-US" altLang="en-US" sz="2000"/>
              <a:t>The dependency is not required for normal use</a:t>
            </a:r>
          </a:p>
          <a:p>
            <a:pPr lvl="1"/>
            <a:r>
              <a:rPr lang="en-US" altLang="en-US" sz="2000"/>
              <a:t>Available for the test compilation and execution phases. 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04AF54C7-FAB8-3458-EFC6-A24C314C6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Plugin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F90670A6-7D41-3A8B-E757-DDC75FBD4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Maven is a plugin execution framework </a:t>
            </a:r>
          </a:p>
          <a:p>
            <a:r>
              <a:rPr lang="en-US" altLang="en-US"/>
              <a:t>Tasks are done by plugins. </a:t>
            </a:r>
          </a:p>
          <a:p>
            <a:r>
              <a:rPr lang="en-US" altLang="en-US"/>
              <a:t>Generally used to :</a:t>
            </a:r>
          </a:p>
          <a:p>
            <a:pPr lvl="1"/>
            <a:r>
              <a:rPr lang="en-US" altLang="en-US" sz="2000"/>
              <a:t>create jar file</a:t>
            </a:r>
          </a:p>
          <a:p>
            <a:pPr lvl="1"/>
            <a:r>
              <a:rPr lang="en-US" altLang="en-US" sz="2000"/>
              <a:t>create war file</a:t>
            </a:r>
          </a:p>
          <a:p>
            <a:pPr lvl="1"/>
            <a:r>
              <a:rPr lang="en-US" altLang="en-US" sz="2000"/>
              <a:t>compile code files</a:t>
            </a:r>
          </a:p>
          <a:p>
            <a:pPr lvl="1"/>
            <a:r>
              <a:rPr lang="en-US" altLang="en-US" sz="2000"/>
              <a:t>unit testing of code</a:t>
            </a:r>
          </a:p>
          <a:p>
            <a:endParaRPr lang="en-US" altLang="en-US"/>
          </a:p>
          <a:p>
            <a:r>
              <a:rPr lang="en-US" altLang="en-US"/>
              <a:t>Plugin provides a set of goals</a:t>
            </a:r>
          </a:p>
          <a:p>
            <a:endParaRPr lang="en-US" altLang="en-US"/>
          </a:p>
          <a:p>
            <a:r>
              <a:rPr lang="en-US" altLang="en-US"/>
              <a:t>mvn [plugin-name]:[goal-name] </a:t>
            </a:r>
          </a:p>
          <a:p>
            <a:endParaRPr lang="en-US" altLang="en-US"/>
          </a:p>
          <a:p>
            <a:r>
              <a:rPr lang="en-US" altLang="en-US"/>
              <a:t>mvn compiler:compile</a:t>
            </a:r>
          </a:p>
          <a:p>
            <a:endParaRPr lang="en-US" altLang="en-US" sz="2400"/>
          </a:p>
        </p:txBody>
      </p:sp>
      <p:pic>
        <p:nvPicPr>
          <p:cNvPr id="34820" name="Picture 2" descr="E:\Downloads\simple-project_plugin.png">
            <a:extLst>
              <a:ext uri="{FF2B5EF4-FFF2-40B4-BE49-F238E27FC236}">
                <a16:creationId xmlns:a16="http://schemas.microsoft.com/office/drawing/2014/main" id="{3B0019AC-04FE-83F4-0603-9E8E06B18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981200"/>
            <a:ext cx="30734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E5C53E5E-0EE4-78A0-39E2-ED7FBF87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Archetype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6689A2BC-296A-5DEC-0DB0-E90A9DBFDC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Maven project templating toolkit.</a:t>
            </a:r>
          </a:p>
          <a:p>
            <a:pPr lvl="1"/>
            <a:endParaRPr lang="en-US" altLang="en-US" sz="2000" i="1">
              <a:solidFill>
                <a:srgbClr val="C00000"/>
              </a:solidFill>
            </a:endParaRPr>
          </a:p>
          <a:p>
            <a:pPr lvl="1"/>
            <a:r>
              <a:rPr lang="en-US" altLang="en-US" sz="2000" i="1">
                <a:solidFill>
                  <a:srgbClr val="C00000"/>
                </a:solidFill>
              </a:rPr>
              <a:t>original pattern or model from which all other things of the same kind are made</a:t>
            </a:r>
            <a:r>
              <a:rPr lang="en-US" altLang="en-US" sz="2000">
                <a:solidFill>
                  <a:srgbClr val="C00000"/>
                </a:solidFill>
              </a:rPr>
              <a:t>. </a:t>
            </a:r>
          </a:p>
          <a:p>
            <a:endParaRPr lang="en-US" altLang="en-US"/>
          </a:p>
          <a:p>
            <a:r>
              <a:rPr lang="en-US" altLang="en-US"/>
              <a:t>Provides a  quick consistent way  with best practices to create a Project</a:t>
            </a:r>
          </a:p>
          <a:p>
            <a:r>
              <a:rPr lang="en-US" altLang="en-US"/>
              <a:t>Developers can have a working Maven project to use as a jumping board</a:t>
            </a:r>
          </a:p>
          <a:p>
            <a:r>
              <a:rPr lang="en-US" altLang="en-US" b="1"/>
              <a:t>archetype</a:t>
            </a:r>
            <a:r>
              <a:rPr lang="en-US" altLang="en-US"/>
              <a:t> plugins with Generate Goal will  create projects.</a:t>
            </a:r>
          </a:p>
          <a:p>
            <a:endParaRPr lang="en-US" altLang="en-US"/>
          </a:p>
          <a:p>
            <a:r>
              <a:rPr lang="en-US" altLang="en-US"/>
              <a:t>mvn  [plugin-name]:[goal-name] </a:t>
            </a:r>
          </a:p>
          <a:p>
            <a:r>
              <a:rPr lang="en-US" altLang="en-US"/>
              <a:t> mvn  archetype: generate 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Title 5">
            <a:extLst>
              <a:ext uri="{FF2B5EF4-FFF2-40B4-BE49-F238E27FC236}">
                <a16:creationId xmlns:a16="http://schemas.microsoft.com/office/drawing/2014/main" id="{875F7773-DC10-AE02-512B-ECE78CBCE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Simple Annotations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153602" name="Content Placeholder 2">
            <a:extLst>
              <a:ext uri="{FF2B5EF4-FFF2-40B4-BE49-F238E27FC236}">
                <a16:creationId xmlns:a16="http://schemas.microsoft.com/office/drawing/2014/main" id="{348C2BD6-E12E-931F-007E-3A026885E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838200"/>
            <a:ext cx="8229600" cy="5287963"/>
          </a:xfrm>
        </p:spPr>
        <p:txBody>
          <a:bodyPr/>
          <a:lstStyle/>
          <a:p>
            <a:r>
              <a:rPr lang="en-US" altLang="en-US"/>
              <a:t> </a:t>
            </a:r>
            <a:r>
              <a:rPr lang="en-US" altLang="en-US" b="1" u="sng"/>
              <a:t>Override annotation: </a:t>
            </a:r>
          </a:p>
          <a:p>
            <a:pPr lvl="1"/>
            <a:r>
              <a:rPr lang="en-US" altLang="en-US"/>
              <a:t>To Ensure the annotated method is used to override the method in the super class. </a:t>
            </a:r>
          </a:p>
          <a:p>
            <a:pPr lvl="1"/>
            <a:r>
              <a:rPr lang="en-US" altLang="en-US"/>
              <a:t>The compiler will generate a error if there is improper Overriding.</a:t>
            </a:r>
          </a:p>
          <a:p>
            <a:endParaRPr lang="en-US" altLang="en-US"/>
          </a:p>
          <a:p>
            <a:r>
              <a:rPr lang="en-US" altLang="en-US" b="1" u="sng"/>
              <a:t>Deprecated annotation: </a:t>
            </a:r>
          </a:p>
          <a:p>
            <a:pPr lvl="1"/>
            <a:r>
              <a:rPr lang="en-US" altLang="en-US"/>
              <a:t>To warn when using  the deprecated element of the program. </a:t>
            </a:r>
          </a:p>
          <a:p>
            <a:endParaRPr lang="en-US" altLang="en-US"/>
          </a:p>
          <a:p>
            <a:r>
              <a:rPr lang="en-US" altLang="en-US" b="1" u="sng"/>
              <a:t>Suppresswarning annotation: </a:t>
            </a:r>
          </a:p>
          <a:p>
            <a:pPr lvl="1"/>
            <a:r>
              <a:rPr lang="en-US" altLang="en-US"/>
              <a:t>To ensure that the compiler will shield the warning message in the annotated elements and also in all of its sub-elements</a:t>
            </a:r>
          </a:p>
          <a:p>
            <a:endParaRPr lang="en-US" altLang="en-US"/>
          </a:p>
        </p:txBody>
      </p:sp>
      <p:sp>
        <p:nvSpPr>
          <p:cNvPr id="153603" name="Slide Number Placeholder 4">
            <a:extLst>
              <a:ext uri="{FF2B5EF4-FFF2-40B4-BE49-F238E27FC236}">
                <a16:creationId xmlns:a16="http://schemas.microsoft.com/office/drawing/2014/main" id="{929ED966-0303-0E88-9774-DDA240856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1CEC39-04FE-1245-A6F8-F1A1872F420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/>
          </a:p>
        </p:txBody>
      </p:sp>
    </p:spTree>
  </p:cSld>
  <p:clrMapOvr>
    <a:masterClrMapping/>
  </p:clrMapOvr>
  <p:transition advClick="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4">
            <a:extLst>
              <a:ext uri="{FF2B5EF4-FFF2-40B4-BE49-F238E27FC236}">
                <a16:creationId xmlns:a16="http://schemas.microsoft.com/office/drawing/2014/main" id="{AA736942-F566-5C9E-8A4B-2C2FF238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archetype:generate 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79BD17E6-3955-4521-A42F-60A576D80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/>
              <a:t>The plugin will first ask to choose the archetype from the internal catalog. </a:t>
            </a:r>
          </a:p>
          <a:p>
            <a:endParaRPr lang="en-US" altLang="en-US"/>
          </a:p>
          <a:p>
            <a:r>
              <a:rPr lang="en-US" altLang="en-US"/>
              <a:t>It then asks to enter the values for the groupId, the artifactId and the version of the project to create</a:t>
            </a:r>
          </a:p>
          <a:p>
            <a:endParaRPr lang="en-US" altLang="en-US"/>
          </a:p>
          <a:p>
            <a:r>
              <a:rPr lang="en-US" altLang="en-US"/>
              <a:t>It then asks for confirmation of the configuration and performs the creation of the project.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CDFD9359-C31F-2296-20F1-6676A9663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a Simple Archetype</a:t>
            </a:r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296192DA-E2B6-4607-F2E7-3D4EE0202C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From the command line Projects are created using this plugin</a:t>
            </a:r>
          </a:p>
          <a:p>
            <a:endParaRPr lang="en-US" altLang="en-US"/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mvn archetype:generate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-DgroupId=com.mycompany.app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-DartifactId=my-app </a:t>
            </a:r>
          </a:p>
          <a:p>
            <a:pPr>
              <a:buFont typeface="Times New Roman" panose="02020603050405020304" pitchFamily="18" charset="0"/>
              <a:buNone/>
            </a:pPr>
            <a:r>
              <a:rPr lang="en-US" altLang="en-US"/>
              <a:t>                  -DarchetypeArtifactId=maven-archetype-quickstart</a:t>
            </a:r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mvn archetype:generate -DgroupId=com.training -DartifactId=my-app -DarchetypeArtifactId=maven-archetype-quickstart -D</a:t>
            </a:r>
            <a:r>
              <a:rPr lang="en-US" altLang="en-US" b="1">
                <a:solidFill>
                  <a:srgbClr val="C00000"/>
                </a:solidFill>
              </a:rPr>
              <a:t>interactiveMode=false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8FEB5074-3777-B593-5307-429F4A41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Archetype</a:t>
            </a:r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8CAD9200-6429-0F89-654B-BBBC3AD46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Directory with the artifact Id is Created along with Some Sample Code</a:t>
            </a:r>
          </a:p>
          <a:p>
            <a:endParaRPr lang="en-US" altLang="en-US"/>
          </a:p>
          <a:p>
            <a:r>
              <a:rPr lang="en-US" altLang="en-US"/>
              <a:t>Can Compile it using 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mvn clean compile  </a:t>
            </a:r>
          </a:p>
          <a:p>
            <a:endParaRPr lang="en-US" altLang="en-US"/>
          </a:p>
          <a:p>
            <a:pPr lvl="1"/>
            <a:r>
              <a:rPr lang="en-US" altLang="en-US" sz="2000"/>
              <a:t>A  </a:t>
            </a:r>
            <a:r>
              <a:rPr lang="en-US" altLang="en-US" sz="2000" b="1"/>
              <a:t>target directory</a:t>
            </a:r>
            <a:r>
              <a:rPr lang="en-US" altLang="en-US" sz="2000"/>
              <a:t> is created with the class files.</a:t>
            </a:r>
          </a:p>
          <a:p>
            <a:endParaRPr lang="en-US" altLang="en-US"/>
          </a:p>
          <a:p>
            <a:r>
              <a:rPr lang="en-US" altLang="en-US" b="1">
                <a:solidFill>
                  <a:srgbClr val="C00000"/>
                </a:solidFill>
              </a:rPr>
              <a:t>mvn package  </a:t>
            </a:r>
          </a:p>
          <a:p>
            <a:pPr lvl="1"/>
            <a:r>
              <a:rPr lang="en-US" altLang="en-US" sz="2000" b="1"/>
              <a:t>A jar file is created</a:t>
            </a:r>
            <a:r>
              <a:rPr lang="en-US" altLang="en-US" sz="2000"/>
              <a:t> inside the project/target directory.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63D653C0-CF4F-6797-5A22-686404D24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Packaging</a:t>
            </a:r>
          </a:p>
        </p:txBody>
      </p:sp>
      <p:sp>
        <p:nvSpPr>
          <p:cNvPr id="39939" name="Content Placeholder 4">
            <a:extLst>
              <a:ext uri="{FF2B5EF4-FFF2-40B4-BE49-F238E27FC236}">
                <a16:creationId xmlns:a16="http://schemas.microsoft.com/office/drawing/2014/main" id="{C730D6D3-DBF8-00F6-BA62-B742D9B0FC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056563" cy="54102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>
              <a:spcBef>
                <a:spcPct val="0"/>
              </a:spcBef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&lt;project&gt;</a:t>
            </a:r>
          </a:p>
          <a:p>
            <a:pPr marL="0" lvl="2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&lt;groupId&gt;com.mycompany.app&lt;/groupId&gt;</a:t>
            </a:r>
          </a:p>
          <a:p>
            <a:pPr marL="0" lvl="2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&lt;artifactId&gt;my-app&lt;/artifactId&gt;</a:t>
            </a:r>
          </a:p>
          <a:p>
            <a:pPr marL="0" lvl="2">
              <a:buFontTx/>
              <a:buNone/>
            </a:pPr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 &lt;version&gt;1.0-SNAPSHOT&lt;/version&gt;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b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&lt;packaging&gt;jar&lt;/packaging&gt;</a:t>
            </a:r>
          </a:p>
          <a:p>
            <a:r>
              <a:rPr lang="en-US" altLang="en-US">
                <a:latin typeface="Courier New" panose="02070309020205020404" pitchFamily="49" charset="0"/>
                <a:cs typeface="Courier New" panose="02070309020205020404" pitchFamily="49" charset="0"/>
              </a:rPr>
              <a:t>&lt;/project&gt;</a:t>
            </a:r>
          </a:p>
          <a:p>
            <a:endParaRPr lang="en-US" altLang="en-US" sz="2400"/>
          </a:p>
          <a:p>
            <a:r>
              <a:rPr lang="en-US" altLang="en-US" sz="2400"/>
              <a:t>Build type identified using the “packaging” element</a:t>
            </a:r>
          </a:p>
          <a:p>
            <a:r>
              <a:rPr lang="en-US" altLang="en-US" sz="2400"/>
              <a:t>Tells Maven how to build the project</a:t>
            </a:r>
          </a:p>
          <a:p>
            <a:r>
              <a:rPr lang="en-US" altLang="en-US" sz="2400"/>
              <a:t>Example packaging types:</a:t>
            </a:r>
          </a:p>
          <a:p>
            <a:pPr lvl="1"/>
            <a:r>
              <a:rPr lang="en-US" altLang="en-US" sz="2400"/>
              <a:t>pom, jar, war, ear, custom</a:t>
            </a:r>
          </a:p>
          <a:p>
            <a:pPr lvl="1"/>
            <a:r>
              <a:rPr lang="en-US" altLang="en-US" sz="2400"/>
              <a:t>Default is jar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9275AB5C-FA38-B0C1-AC98-D51A473D0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Package</a:t>
            </a:r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DEA5792B-8CEE-5B78-12E0-7E87ACF34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056563" cy="5562600"/>
          </a:xfrm>
        </p:spPr>
        <p:txBody>
          <a:bodyPr/>
          <a:lstStyle/>
          <a:p>
            <a:r>
              <a:rPr lang="en-US" altLang="en-US" b="1"/>
              <a:t>mvn package </a:t>
            </a:r>
            <a:r>
              <a:rPr lang="en-US" altLang="en-US"/>
              <a:t> will execute a series of phases and package to a distributable format, such as a JAR.</a:t>
            </a:r>
            <a:endParaRPr lang="en-US" altLang="en-US" b="1"/>
          </a:p>
          <a:p>
            <a:pPr lvl="1"/>
            <a:endParaRPr lang="en-US" altLang="en-US" sz="1800"/>
          </a:p>
          <a:p>
            <a:pPr lvl="1"/>
            <a:r>
              <a:rPr lang="en-US" altLang="en-US" sz="1800"/>
              <a:t>Validate</a:t>
            </a:r>
          </a:p>
          <a:p>
            <a:pPr lvl="1"/>
            <a:r>
              <a:rPr lang="en-US" altLang="en-US" sz="1800"/>
              <a:t>generate-sources</a:t>
            </a:r>
          </a:p>
          <a:p>
            <a:pPr lvl="1"/>
            <a:r>
              <a:rPr lang="en-US" altLang="en-US" sz="1800"/>
              <a:t>process-sources</a:t>
            </a:r>
          </a:p>
          <a:p>
            <a:pPr lvl="1"/>
            <a:r>
              <a:rPr lang="en-US" altLang="en-US" sz="1800"/>
              <a:t>generate-resources</a:t>
            </a:r>
          </a:p>
          <a:p>
            <a:pPr lvl="1"/>
            <a:r>
              <a:rPr lang="en-US" altLang="en-US" sz="1800"/>
              <a:t>process-resources</a:t>
            </a:r>
          </a:p>
          <a:p>
            <a:pPr lvl="1"/>
            <a:r>
              <a:rPr lang="en-US" altLang="en-US" sz="1800"/>
              <a:t>Compile</a:t>
            </a:r>
          </a:p>
          <a:p>
            <a:endParaRPr lang="en-US" altLang="en-US" b="1"/>
          </a:p>
          <a:p>
            <a:r>
              <a:rPr lang="en-US" altLang="en-US" b="1"/>
              <a:t>java -cp target/my-app-1.0-SNAPSHOT.jar  com.mycompany.app.App</a:t>
            </a:r>
          </a:p>
          <a:p>
            <a:endParaRPr lang="en-US" altLang="en-US"/>
          </a:p>
          <a:p>
            <a:pPr lvl="1"/>
            <a:endParaRPr lang="en-US" altLang="en-US" sz="2000" b="1">
              <a:solidFill>
                <a:srgbClr val="C00000"/>
              </a:solidFill>
            </a:endParaRP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4">
            <a:extLst>
              <a:ext uri="{FF2B5EF4-FFF2-40B4-BE49-F238E27FC236}">
                <a16:creationId xmlns:a16="http://schemas.microsoft.com/office/drawing/2014/main" id="{41361B9A-B22E-F589-8236-30DC3B29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Maven Plugin</a:t>
            </a:r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153608A7-FCA4-709C-1E1F-B04252604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</a:rPr>
              <a:t>plugin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&gt;maven-jar-plugin&lt;/</a:t>
            </a:r>
            <a:r>
              <a:rPr lang="en-IN" sz="2000" dirty="0" err="1">
                <a:solidFill>
                  <a:srgbClr val="268BD2"/>
                </a:solidFill>
                <a:effectLst/>
              </a:rPr>
              <a:t>artifactId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&gt;3.4.2&lt;/</a:t>
            </a:r>
            <a:r>
              <a:rPr lang="en-IN" sz="2000" dirty="0">
                <a:solidFill>
                  <a:srgbClr val="268BD2"/>
                </a:solidFill>
                <a:effectLst/>
              </a:rPr>
              <a:t>version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</a:rPr>
              <a:t>configuration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</a:rPr>
              <a:t>archive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>
                <a:solidFill>
                  <a:srgbClr val="268BD2"/>
                </a:solidFill>
                <a:effectLst/>
              </a:rPr>
              <a:t>manifest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</a:t>
            </a:r>
            <a:r>
              <a:rPr lang="en-IN" sz="2000" dirty="0" err="1">
                <a:solidFill>
                  <a:srgbClr val="268BD2"/>
                </a:solidFill>
                <a:effectLst/>
              </a:rPr>
              <a:t>mainClass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  <a:r>
              <a:rPr lang="en-IN" sz="2000" dirty="0" err="1">
                <a:solidFill>
                  <a:srgbClr val="000000"/>
                </a:solidFill>
                <a:effectLst/>
              </a:rPr>
              <a:t>com.example.demo.App</a:t>
            </a:r>
            <a:r>
              <a:rPr lang="en-IN" sz="2000" dirty="0">
                <a:solidFill>
                  <a:srgbClr val="000000"/>
                </a:solidFill>
                <a:effectLst/>
              </a:rPr>
              <a:t>&lt;/</a:t>
            </a:r>
            <a:r>
              <a:rPr lang="en-IN" sz="2000" dirty="0" err="1">
                <a:solidFill>
                  <a:srgbClr val="268BD2"/>
                </a:solidFill>
                <a:effectLst/>
              </a:rPr>
              <a:t>mainClass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</a:rPr>
              <a:t>manifest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</a:rPr>
              <a:t>archive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</a:rPr>
              <a:t>configuration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571500" lvl="2" indent="0">
              <a:buNone/>
            </a:pPr>
            <a:r>
              <a:rPr lang="en-IN" sz="2000" dirty="0">
                <a:solidFill>
                  <a:srgbClr val="000000"/>
                </a:solidFill>
                <a:effectLst/>
              </a:rPr>
              <a:t>&lt;/</a:t>
            </a:r>
            <a:r>
              <a:rPr lang="en-IN" sz="2000" dirty="0">
                <a:solidFill>
                  <a:srgbClr val="268BD2"/>
                </a:solidFill>
                <a:effectLst/>
              </a:rPr>
              <a:t>plugin</a:t>
            </a:r>
            <a:r>
              <a:rPr lang="en-IN" sz="2000" dirty="0">
                <a:solidFill>
                  <a:srgbClr val="000000"/>
                </a:solidFill>
                <a:effectLst/>
              </a:rPr>
              <a:t>&gt;</a:t>
            </a:r>
          </a:p>
          <a:p>
            <a:pPr marL="1371600" lvl="3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5">
            <a:extLst>
              <a:ext uri="{FF2B5EF4-FFF2-40B4-BE49-F238E27FC236}">
                <a16:creationId xmlns:a16="http://schemas.microsoft.com/office/drawing/2014/main" id="{D302BE2A-BE3A-B9A7-DEF5-5E8B7CF94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8013" cy="685800"/>
          </a:xfrm>
        </p:spPr>
        <p:txBody>
          <a:bodyPr/>
          <a:lstStyle/>
          <a:p>
            <a:r>
              <a:rPr lang="en-US" altLang="en-US"/>
              <a:t>Types of Plugins</a:t>
            </a:r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1ED0676C-7911-EC85-0392-B8F01483D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u="sng"/>
              <a:t>Build plugins</a:t>
            </a:r>
          </a:p>
          <a:p>
            <a:pPr lvl="1"/>
            <a:r>
              <a:rPr lang="en-US" altLang="en-US" sz="2000"/>
              <a:t>Executed during the build and  configured in the &lt;build/&gt; element </a:t>
            </a:r>
          </a:p>
          <a:p>
            <a:r>
              <a:rPr lang="en-US" altLang="en-US" b="1" u="sng"/>
              <a:t>Reporting plugins</a:t>
            </a:r>
          </a:p>
          <a:p>
            <a:pPr lvl="1"/>
            <a:r>
              <a:rPr lang="en-US" altLang="en-US" sz="2000"/>
              <a:t>Executed during the site generation and configured in the &lt;reporting/&gt; element</a:t>
            </a:r>
          </a:p>
          <a:p>
            <a:endParaRPr lang="en-US" altLang="en-US"/>
          </a:p>
          <a:p>
            <a:r>
              <a:rPr lang="en-US" altLang="en-US"/>
              <a:t>List of  Common plugins:</a:t>
            </a:r>
          </a:p>
          <a:p>
            <a:endParaRPr lang="en-US" altLang="en-US" b="1">
              <a:solidFill>
                <a:srgbClr val="C00000"/>
              </a:solidFill>
            </a:endParaRPr>
          </a:p>
          <a:p>
            <a:r>
              <a:rPr lang="en-US" altLang="en-US" b="1">
                <a:solidFill>
                  <a:srgbClr val="C00000"/>
                </a:solidFill>
              </a:rPr>
              <a:t>Clean</a:t>
            </a:r>
            <a:r>
              <a:rPr lang="en-US" altLang="en-US"/>
              <a:t>  : clean up target after the build. Deletes the target directory.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Compiler </a:t>
            </a:r>
            <a:r>
              <a:rPr lang="en-US" altLang="en-US"/>
              <a:t>: Compiles Java source files.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Jar  </a:t>
            </a:r>
            <a:r>
              <a:rPr lang="en-US" altLang="en-US"/>
              <a:t>:Builds a JAR file from the current project.</a:t>
            </a:r>
          </a:p>
          <a:p>
            <a:r>
              <a:rPr lang="en-US" altLang="en-US" b="1">
                <a:solidFill>
                  <a:srgbClr val="C00000"/>
                </a:solidFill>
              </a:rPr>
              <a:t>War </a:t>
            </a:r>
            <a:r>
              <a:rPr lang="en-US" altLang="en-US"/>
              <a:t>: Builds a WAR file from the current project</a:t>
            </a:r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1FD79735-D22A-AB6B-2DB6-07C0EDC973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82E44912-CFA2-DE4A-B119-2C9102B13847}" type="slidenum">
              <a:rPr lang="en-US" altLang="en-US"/>
              <a:pPr eaLnBrk="1" hangingPunct="1"/>
              <a:t>46</a:t>
            </a:fld>
            <a:endParaRPr lang="en-US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0D8C4851-A490-CA6C-A0AE-154F52B21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Life Cycle</a:t>
            </a:r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1CBC56D6-3002-83EE-10AF-BC46917625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066800"/>
            <a:ext cx="8056563" cy="5334000"/>
          </a:xfrm>
        </p:spPr>
        <p:txBody>
          <a:bodyPr/>
          <a:lstStyle/>
          <a:p>
            <a:r>
              <a:rPr lang="en-US" altLang="en-US" sz="1900"/>
              <a:t>Maven has 3 built-in build life cycles. </a:t>
            </a:r>
          </a:p>
          <a:p>
            <a:pPr lvl="1"/>
            <a:r>
              <a:rPr lang="en-US" altLang="en-US" sz="1900"/>
              <a:t>Executed independently of each other. </a:t>
            </a:r>
          </a:p>
          <a:p>
            <a:pPr lvl="1"/>
            <a:r>
              <a:rPr lang="en-US" altLang="en-US" sz="1900"/>
              <a:t>Can be executed sequentially  </a:t>
            </a:r>
          </a:p>
          <a:p>
            <a:endParaRPr lang="en-US" altLang="en-US" sz="1900"/>
          </a:p>
          <a:p>
            <a:r>
              <a:rPr lang="en-US" altLang="en-US" sz="1900" b="1"/>
              <a:t> default </a:t>
            </a:r>
          </a:p>
          <a:p>
            <a:pPr lvl="1"/>
            <a:r>
              <a:rPr lang="en-US" altLang="en-US" sz="1900"/>
              <a:t>compiling and packaging project. </a:t>
            </a:r>
          </a:p>
          <a:p>
            <a:r>
              <a:rPr lang="en-US" altLang="en-US" sz="1900" b="1"/>
              <a:t>clean </a:t>
            </a:r>
          </a:p>
          <a:p>
            <a:pPr lvl="1"/>
            <a:r>
              <a:rPr lang="en-US" altLang="en-US" sz="1900"/>
              <a:t>removing temporary files from the output directory, including generated source files, compiled classes, previous JAR files etc. </a:t>
            </a:r>
          </a:p>
          <a:p>
            <a:r>
              <a:rPr lang="en-US" altLang="en-US" sz="1900" b="1"/>
              <a:t>Site</a:t>
            </a:r>
          </a:p>
          <a:p>
            <a:pPr lvl="1"/>
            <a:r>
              <a:rPr lang="en-US" altLang="en-US" sz="1900"/>
              <a:t>generating documentation for your project. In fact,</a:t>
            </a:r>
          </a:p>
          <a:p>
            <a:pPr lvl="1"/>
            <a:r>
              <a:rPr lang="en-US" altLang="en-US" sz="1900"/>
              <a:t>site can generate a complete website with documentation for the project.</a:t>
            </a:r>
          </a:p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05E9C-F081-427A-6C3F-D3FA09C703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89D20A87-E58E-C142-95F2-071312F1009F}" type="slidenum">
              <a:rPr lang="en-US" altLang="en-US"/>
              <a:pPr eaLnBrk="1" hangingPunct="1"/>
              <a:t>47</a:t>
            </a:fld>
            <a:endParaRPr lang="en-US" alt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4">
            <a:extLst>
              <a:ext uri="{FF2B5EF4-FFF2-40B4-BE49-F238E27FC236}">
                <a16:creationId xmlns:a16="http://schemas.microsoft.com/office/drawing/2014/main" id="{2AAB0CC8-0E1D-BB8C-4C71-CBFED9F83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Build Phase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66BBBA0C-B17F-4167-CAB3-9535B7A80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A build life cycle consists of a sequence of build phases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Each build phase consists of a sequence of goals.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/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/>
              <a:t>Default lifecycle comprises of following phases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000"/>
              <a:t>generate-sources/generate-resources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000"/>
              <a:t>compile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000"/>
              <a:t>test</a:t>
            </a:r>
          </a:p>
          <a:p>
            <a:pPr lvl="1">
              <a:buFont typeface="Arial" panose="020B0604020202020204" pitchFamily="34" charset="0"/>
              <a:buChar char="–"/>
            </a:pPr>
            <a:r>
              <a:rPr lang="en-US" altLang="en-US" sz="2000"/>
              <a:t>Package</a:t>
            </a:r>
          </a:p>
          <a:p>
            <a:pPr lvl="1"/>
            <a:r>
              <a:rPr lang="en-US" altLang="en-US" sz="1800" b="1"/>
              <a:t>Install</a:t>
            </a:r>
          </a:p>
          <a:p>
            <a:pPr lvl="1"/>
            <a:r>
              <a:rPr lang="en-US" altLang="en-US" sz="2000"/>
              <a:t>Install the package into the local repository, for use as a dependency in other projects </a:t>
            </a:r>
          </a:p>
          <a:p>
            <a:pPr lvl="1"/>
            <a:r>
              <a:rPr lang="en-US" altLang="en-US" sz="2000"/>
              <a:t>for sharing with other developers and projects.</a:t>
            </a:r>
          </a:p>
          <a:p>
            <a:pPr lvl="1">
              <a:buFont typeface="Arial" panose="020B0604020202020204" pitchFamily="34" charset="0"/>
              <a:buChar char="–"/>
            </a:pPr>
            <a:endParaRPr lang="en-US" altLang="en-US" sz="2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2D6AD5AA-55F9-1216-9898-0C0F86A9C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Goals</a:t>
            </a:r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98246CE0-30B2-5ECA-EB2E-E6EFA090E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goal not bound to any build phase could be executed outside of the build lifecycle by direct invocation. </a:t>
            </a:r>
          </a:p>
          <a:p>
            <a:endParaRPr lang="en-US" altLang="en-US" b="1"/>
          </a:p>
          <a:p>
            <a:r>
              <a:rPr lang="en-US" altLang="en-US" b="1"/>
              <a:t>mvn clean </a:t>
            </a:r>
          </a:p>
          <a:p>
            <a:pPr lvl="1"/>
            <a:r>
              <a:rPr lang="en-US" altLang="en-US" sz="2200"/>
              <a:t>Invokes just clean</a:t>
            </a:r>
          </a:p>
          <a:p>
            <a:endParaRPr lang="en-US" altLang="en-US" b="1"/>
          </a:p>
          <a:p>
            <a:r>
              <a:rPr lang="en-US" altLang="en-US" b="1"/>
              <a:t>mvn clean compile</a:t>
            </a:r>
          </a:p>
          <a:p>
            <a:pPr lvl="1"/>
            <a:r>
              <a:rPr lang="en-US" altLang="en-US" sz="2000"/>
              <a:t>Clean old builds and compile</a:t>
            </a:r>
          </a:p>
          <a:p>
            <a:endParaRPr lang="en-US" altLang="en-US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itle 6">
            <a:extLst>
              <a:ext uri="{FF2B5EF4-FFF2-40B4-BE49-F238E27FC236}">
                <a16:creationId xmlns:a16="http://schemas.microsoft.com/office/drawing/2014/main" id="{1A3BBA6A-3F7B-E16D-B94A-0FF9AB6A4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Defining Annotations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154626" name="Content Placeholder 2">
            <a:extLst>
              <a:ext uri="{FF2B5EF4-FFF2-40B4-BE49-F238E27FC236}">
                <a16:creationId xmlns:a16="http://schemas.microsoft.com/office/drawing/2014/main" id="{9F532CC8-24E1-A9EE-5602-64A43E4DC5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Start  with the symbol </a:t>
            </a:r>
            <a:r>
              <a:rPr lang="en-US" altLang="en-US" b="1"/>
              <a:t>@ </a:t>
            </a:r>
            <a:r>
              <a:rPr lang="en-US" altLang="en-US"/>
              <a:t>followed by keyword </a:t>
            </a:r>
            <a:r>
              <a:rPr lang="en-US" altLang="en-US" b="1"/>
              <a:t>interface</a:t>
            </a:r>
            <a:r>
              <a:rPr lang="en-US" altLang="en-US"/>
              <a:t>  and  </a:t>
            </a:r>
            <a:r>
              <a:rPr lang="en-US" altLang="en-US" b="1"/>
              <a:t>annotation name</a:t>
            </a:r>
            <a:r>
              <a:rPr lang="en-US" altLang="en-US"/>
              <a:t>.</a:t>
            </a:r>
          </a:p>
          <a:p>
            <a:endParaRPr lang="en-US" altLang="en-US"/>
          </a:p>
          <a:p>
            <a:r>
              <a:rPr lang="en-US" altLang="en-US"/>
              <a:t>Method declaration should not throw any exception.</a:t>
            </a:r>
          </a:p>
          <a:p>
            <a:endParaRPr lang="en-US" altLang="en-US"/>
          </a:p>
          <a:p>
            <a:r>
              <a:rPr lang="en-US" altLang="en-US"/>
              <a:t>Method declaration should not contain any parameter.</a:t>
            </a:r>
          </a:p>
          <a:p>
            <a:endParaRPr lang="en-US" altLang="en-US"/>
          </a:p>
          <a:p>
            <a:r>
              <a:rPr lang="en-US" altLang="en-US"/>
              <a:t>Method using annotations should return a value or an collection of  one of the types given below:</a:t>
            </a:r>
          </a:p>
          <a:p>
            <a:pPr lvl="1"/>
            <a:r>
              <a:rPr lang="en-US" altLang="en-US"/>
              <a:t>String</a:t>
            </a:r>
          </a:p>
          <a:p>
            <a:pPr lvl="1"/>
            <a:r>
              <a:rPr lang="en-US" altLang="en-US"/>
              <a:t>Primitive</a:t>
            </a:r>
          </a:p>
          <a:p>
            <a:pPr lvl="1"/>
            <a:r>
              <a:rPr lang="en-US" altLang="en-US"/>
              <a:t>Enum</a:t>
            </a:r>
          </a:p>
          <a:p>
            <a:pPr lvl="1"/>
            <a:r>
              <a:rPr lang="en-US" altLang="en-US"/>
              <a:t>Object</a:t>
            </a:r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154627" name="Slide Number Placeholder 4">
            <a:extLst>
              <a:ext uri="{FF2B5EF4-FFF2-40B4-BE49-F238E27FC236}">
                <a16:creationId xmlns:a16="http://schemas.microsoft.com/office/drawing/2014/main" id="{FA12F811-EF54-CD88-D8BB-05EDF9685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B6215B-3334-F14A-9260-41F35A5D638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/>
          </a:p>
        </p:txBody>
      </p:sp>
    </p:spTree>
  </p:cSld>
  <p:clrMapOvr>
    <a:masterClrMapping/>
  </p:clrMapOvr>
  <p:transition advClick="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C1160CC8-65F3-D11C-2FFB-9015724C0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Plugin Goals</a:t>
            </a:r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DB6FEA66-00E5-B99C-0BE4-E4B0E8C7E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dirty="0"/>
              <a:t>A plugin goal represents a specific task (finer than a build phase) which contributes to the building and managing of a project.</a:t>
            </a:r>
          </a:p>
          <a:p>
            <a:endParaRPr lang="en-US" altLang="en-US" sz="2000" dirty="0"/>
          </a:p>
          <a:p>
            <a:r>
              <a:rPr lang="en-US" altLang="en-US" sz="2000" dirty="0"/>
              <a:t>The order of execution depends on the order in which the goal(s) and the build phase(s) are invoked. </a:t>
            </a:r>
          </a:p>
          <a:p>
            <a:endParaRPr lang="en-US" altLang="en-US" sz="2000" dirty="0"/>
          </a:p>
          <a:p>
            <a:r>
              <a:rPr lang="en-US" altLang="en-US" sz="2000" dirty="0"/>
              <a:t>Build phase can also have zero or more goals bound to it. </a:t>
            </a:r>
          </a:p>
          <a:p>
            <a:endParaRPr lang="en-US" altLang="en-US" sz="2000" dirty="0"/>
          </a:p>
          <a:p>
            <a:r>
              <a:rPr lang="en-US" altLang="en-US" sz="2000" dirty="0"/>
              <a:t>If a build phase has one or more goals bound to it, it will execute all those goals one by one</a:t>
            </a:r>
          </a:p>
          <a:p>
            <a:endParaRPr lang="en-US" altLang="en-US" sz="2000" dirty="0"/>
          </a:p>
          <a:p>
            <a:r>
              <a:rPr lang="en-US" altLang="en-US" sz="2000" dirty="0"/>
              <a:t>[plugin][goal]</a:t>
            </a:r>
          </a:p>
          <a:p>
            <a:r>
              <a:rPr lang="en-US" altLang="en-US" sz="2000" dirty="0" err="1"/>
              <a:t>exec:java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6">
            <a:extLst>
              <a:ext uri="{FF2B5EF4-FFF2-40B4-BE49-F238E27FC236}">
                <a16:creationId xmlns:a16="http://schemas.microsoft.com/office/drawing/2014/main" id="{AAADBF4D-992D-89BB-7F25-EF04E6582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Installing Package</a:t>
            </a:r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A946220F-0837-CF44-BF01-DC4288223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r>
              <a:rPr lang="en-US" altLang="en-US" sz="1800" b="1"/>
              <a:t>mvn  install</a:t>
            </a:r>
          </a:p>
          <a:p>
            <a:pPr marL="450850" lvl="2">
              <a:buFont typeface="Wingdings" pitchFamily="2" charset="2"/>
              <a:buChar char="§"/>
            </a:pPr>
            <a:endParaRPr lang="en-US" altLang="en-US" sz="1800"/>
          </a:p>
          <a:p>
            <a:pPr marL="450850" lvl="2">
              <a:buFont typeface="Arial" panose="020B0604020202020204" pitchFamily="34" charset="0"/>
              <a:buChar char="•"/>
            </a:pPr>
            <a:r>
              <a:rPr lang="en-US" altLang="en-US" sz="1800"/>
              <a:t>install the package into the local repository, for use as a dependency in other projects locally</a:t>
            </a:r>
            <a:endParaRPr lang="en-US" altLang="en-US" sz="1800" b="1"/>
          </a:p>
          <a:p>
            <a:endParaRPr lang="en-US" altLang="en-US" sz="1800" b="1"/>
          </a:p>
          <a:p>
            <a:r>
              <a:rPr lang="en-US" altLang="en-US" sz="1800" b="1"/>
              <a:t> It </a:t>
            </a:r>
            <a:r>
              <a:rPr lang="en-US" altLang="en-US" sz="1800"/>
              <a:t> executes a series of phases like</a:t>
            </a:r>
            <a:endParaRPr lang="en-US" altLang="en-US" sz="1800" b="1"/>
          </a:p>
          <a:p>
            <a:pPr lvl="1"/>
            <a:r>
              <a:rPr lang="en-US" altLang="en-US" sz="1800"/>
              <a:t>Validate</a:t>
            </a:r>
          </a:p>
          <a:p>
            <a:pPr lvl="1"/>
            <a:r>
              <a:rPr lang="en-US" altLang="en-US" sz="1800"/>
              <a:t>generate-sources</a:t>
            </a:r>
          </a:p>
          <a:p>
            <a:pPr lvl="1"/>
            <a:r>
              <a:rPr lang="en-US" altLang="en-US" sz="1800"/>
              <a:t>compiled</a:t>
            </a:r>
          </a:p>
          <a:p>
            <a:pPr lvl="1"/>
            <a:r>
              <a:rPr lang="en-US" altLang="en-US" sz="1800"/>
              <a:t>tested,</a:t>
            </a:r>
          </a:p>
          <a:p>
            <a:pPr lvl="1"/>
            <a:r>
              <a:rPr lang="en-US" altLang="en-US" sz="1800"/>
              <a:t> packaged,</a:t>
            </a:r>
          </a:p>
          <a:p>
            <a:r>
              <a:rPr lang="en-US" altLang="en-US" sz="1800"/>
              <a:t>Can execute multiple build life cycles or phases by passing more than one argument </a:t>
            </a:r>
          </a:p>
          <a:p>
            <a:endParaRPr lang="en-US" altLang="en-US" sz="1800" b="1"/>
          </a:p>
          <a:p>
            <a:r>
              <a:rPr lang="en-US" altLang="en-US" sz="1800" b="1"/>
              <a:t>mvn clean instal</a:t>
            </a:r>
            <a:r>
              <a:rPr lang="en-US" altLang="en-US" sz="1800"/>
              <a:t>l;</a:t>
            </a:r>
          </a:p>
          <a:p>
            <a:pPr lvl="1"/>
            <a:r>
              <a:rPr lang="en-US" altLang="en-US" sz="1800"/>
              <a:t> this deletes the target directory and recreates all jars in that location.</a:t>
            </a:r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A7630F05-5AC6-B2BB-7AA7-7CA2D451F1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1pPr>
            <a:lvl2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2pPr>
            <a:lvl3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3pPr>
            <a:lvl4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4pPr>
            <a:lvl5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ea typeface="Microsoft YaHei" panose="020B0503020204020204" pitchFamily="34" charset="-122"/>
              </a:defRPr>
            </a:lvl9pPr>
          </a:lstStyle>
          <a:p>
            <a:pPr eaLnBrk="1" hangingPunct="1"/>
            <a:fld id="{11920C34-0FBD-264C-805A-955AE1FB1739}" type="slidenum">
              <a:rPr lang="en-US" altLang="en-US"/>
              <a:pPr eaLnBrk="1" hangingPunct="1"/>
              <a:t>51</a:t>
            </a:fld>
            <a:endParaRPr lang="en-US" alt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F6BF55D6-73C3-72EE-30CB-50B29E526D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Variables</a:t>
            </a:r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11CE5045-9CAF-0CD0-CF54-366F16533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i="1"/>
              <a:t>Don't repeat yourself</a:t>
            </a:r>
            <a:r>
              <a:rPr lang="en-US" altLang="en-US"/>
              <a:t>. </a:t>
            </a:r>
          </a:p>
          <a:p>
            <a:r>
              <a:rPr lang="en-US" altLang="en-US"/>
              <a:t>To assist in ensuring the value is only specified once, </a:t>
            </a:r>
          </a:p>
          <a:p>
            <a:r>
              <a:rPr lang="en-US" altLang="en-US"/>
              <a:t>Maven allows variables in the POM.</a:t>
            </a:r>
          </a:p>
          <a:p>
            <a:endParaRPr lang="en-US" altLang="en-US"/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&lt;properties&gt;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C00000"/>
                </a:solidFill>
              </a:rPr>
              <a:t>&lt;mavenVersion&gt;2.1&lt;/mavenVersion&gt;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&lt;/properties&gt;</a:t>
            </a:r>
          </a:p>
          <a:p>
            <a:pPr lvl="1">
              <a:buFont typeface="Times New Roman" panose="02020603050405020304" pitchFamily="18" charset="0"/>
              <a:buNone/>
            </a:pPr>
            <a:endParaRPr lang="en-US" altLang="en-US" sz="1600"/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&lt;dependency&gt;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&lt;groupId&gt;org.apache.maven&lt;/groupId&gt;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/>
              <a:t>&lt;artifactId&gt;maven-artifact&lt;/artifactId&gt;</a:t>
            </a:r>
          </a:p>
          <a:p>
            <a:pPr lvl="2">
              <a:buFont typeface="Times New Roman" panose="02020603050405020304" pitchFamily="18" charset="0"/>
              <a:buNone/>
            </a:pPr>
            <a:r>
              <a:rPr lang="en-US" altLang="en-US" sz="1800" b="1">
                <a:solidFill>
                  <a:srgbClr val="C00000"/>
                </a:solidFill>
              </a:rPr>
              <a:t>&lt;version&gt;${mavenVersion}&lt;/version&gt;</a:t>
            </a:r>
          </a:p>
          <a:p>
            <a:pPr lvl="1">
              <a:buFont typeface="Times New Roman" panose="02020603050405020304" pitchFamily="18" charset="0"/>
              <a:buNone/>
            </a:pPr>
            <a:r>
              <a:rPr lang="en-US" altLang="en-US" sz="1600"/>
              <a:t>&lt;/dependency&gt;</a:t>
            </a:r>
          </a:p>
          <a:p>
            <a:br>
              <a:rPr lang="en-US" altLang="en-US"/>
            </a:br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038763B2-6D27-5DF6-EF41-FC36D5E28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Project Inheritance</a:t>
            </a:r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89E939B-E9A2-2F50-3554-9E1267F5F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endParaRPr lang="en-US" altLang="en-US" dirty="0"/>
          </a:p>
          <a:p>
            <a:r>
              <a:rPr lang="en-US" altLang="en-US" sz="1800" dirty="0"/>
              <a:t>To define an inheritance style relationship between POMs. </a:t>
            </a:r>
          </a:p>
          <a:p>
            <a:endParaRPr lang="en-US" altLang="en-US" sz="1800" dirty="0"/>
          </a:p>
          <a:p>
            <a:r>
              <a:rPr lang="en-US" altLang="en-US" sz="1800" dirty="0"/>
              <a:t>POM files at the bottom of the hierarchy declare that they inherit from a specific parent POM. </a:t>
            </a:r>
          </a:p>
          <a:p>
            <a:endParaRPr lang="en-US" altLang="en-US" sz="1800" dirty="0"/>
          </a:p>
          <a:p>
            <a:r>
              <a:rPr lang="en-US" altLang="en-US" sz="1800" dirty="0"/>
              <a:t>The parent POM can then share certain properties and details of configuration.</a:t>
            </a:r>
            <a:br>
              <a:rPr lang="en-US" altLang="en-US" sz="1800" dirty="0"/>
            </a:br>
            <a:endParaRPr lang="en-US" altLang="en-US" sz="1800" dirty="0"/>
          </a:p>
          <a:p>
            <a:r>
              <a:rPr lang="en-US" altLang="en-US" sz="1800" dirty="0"/>
              <a:t> Motivation for Project Inheritance :</a:t>
            </a:r>
          </a:p>
          <a:p>
            <a:endParaRPr lang="en-US" altLang="en-US" sz="1800" b="1" i="1" dirty="0"/>
          </a:p>
          <a:p>
            <a:pPr lvl="1"/>
            <a:r>
              <a:rPr lang="en-US" altLang="en-US" sz="1800" b="1" i="1" dirty="0"/>
              <a:t>shared dependencies and common configuration for a group of projects which are logically related.</a:t>
            </a:r>
          </a:p>
          <a:p>
            <a:endParaRPr lang="en-US" altLang="en-US" sz="1800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>
            <a:extLst>
              <a:ext uri="{FF2B5EF4-FFF2-40B4-BE49-F238E27FC236}">
                <a16:creationId xmlns:a16="http://schemas.microsoft.com/office/drawing/2014/main" id="{2DBFEF3F-2AAB-B936-1BF7-8AE71D6A3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Parent POM</a:t>
            </a:r>
          </a:p>
        </p:txBody>
      </p:sp>
      <p:sp>
        <p:nvSpPr>
          <p:cNvPr id="51203" name="Content Placeholder 2">
            <a:extLst>
              <a:ext uri="{FF2B5EF4-FFF2-40B4-BE49-F238E27FC236}">
                <a16:creationId xmlns:a16="http://schemas.microsoft.com/office/drawing/2014/main" id="{AD26A3EC-E424-4F3A-EF38-2760641C4A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38200"/>
            <a:ext cx="8228013" cy="5286375"/>
          </a:xfrm>
        </p:spPr>
        <p:txBody>
          <a:bodyPr/>
          <a:lstStyle/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com.training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</a:t>
            </a:r>
            <a:r>
              <a:rPr lang="en-US" sz="2000" b="1" dirty="0">
                <a:solidFill>
                  <a:srgbClr val="FF0000"/>
                </a:solidFill>
              </a:rPr>
              <a:t>&lt;</a:t>
            </a:r>
            <a:r>
              <a:rPr lang="en-US" sz="2000" b="1" dirty="0" err="1">
                <a:solidFill>
                  <a:srgbClr val="FF0000"/>
                </a:solidFill>
              </a:rPr>
              <a:t>artifactId</a:t>
            </a:r>
            <a:r>
              <a:rPr lang="en-US" sz="2000" b="1" dirty="0">
                <a:solidFill>
                  <a:srgbClr val="FF0000"/>
                </a:solidFill>
              </a:rPr>
              <a:t>&gt;module1&lt;/</a:t>
            </a:r>
            <a:r>
              <a:rPr lang="en-US" sz="2000" b="1" dirty="0" err="1">
                <a:solidFill>
                  <a:srgbClr val="FF0000"/>
                </a:solidFill>
              </a:rPr>
              <a:t>artifactId</a:t>
            </a:r>
            <a:r>
              <a:rPr lang="en-US" sz="2000" b="1" dirty="0">
                <a:solidFill>
                  <a:srgbClr val="FF0000"/>
                </a:solidFill>
              </a:rPr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&lt;packaging&gt;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pom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&lt;/packaging&gt;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&lt;version&gt;1.0-SNAPSHOT&lt;/version&gt;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&lt;dependencies&gt;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&lt;dependency&gt;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junit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&lt;version&gt;4.0&lt;/version&gt;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  &lt;scope&gt;test&lt;/scope&gt;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  &lt;/dependency&gt;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&lt;/dependencies&gt;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&lt;/project&gt;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080A6FEC-437C-99CA-92DD-8FD70365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Parent Pom</a:t>
            </a:r>
          </a:p>
        </p:txBody>
      </p:sp>
      <p:sp>
        <p:nvSpPr>
          <p:cNvPr id="53251" name="Content Placeholder 2">
            <a:extLst>
              <a:ext uri="{FF2B5EF4-FFF2-40B4-BE49-F238E27FC236}">
                <a16:creationId xmlns:a16="http://schemas.microsoft.com/office/drawing/2014/main" id="{6AF114CE-62A2-3D77-D553-0BAB035149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&lt;parent&gt;</a:t>
            </a:r>
          </a:p>
          <a:p>
            <a:pPr lvl="2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com.training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&lt;/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groupId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2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&gt;module1&lt;/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artifactId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2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 &lt;version&gt;1.0-SNAPSHOT&lt;/version&gt;</a:t>
            </a:r>
          </a:p>
          <a:p>
            <a:pPr lvl="2">
              <a:buFont typeface="Times New Roman" panose="02020603050405020304" pitchFamily="18" charset="0"/>
              <a:buNone/>
              <a:defRPr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&lt;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relativePath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&gt;../module1/pom.xml&lt;/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relativePath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b="1" dirty="0">
                <a:solidFill>
                  <a:schemeClr val="accent6">
                    <a:lumMod val="75000"/>
                  </a:schemeClr>
                </a:solidFill>
              </a:rPr>
              <a:t>&lt;/parent&gt;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&lt;</a:t>
            </a:r>
            <a:r>
              <a:rPr lang="en-US" sz="1800" dirty="0" err="1"/>
              <a:t>modelVersion</a:t>
            </a:r>
            <a:r>
              <a:rPr lang="en-US" sz="1800" dirty="0"/>
              <a:t>&gt;4.0.0&lt;/</a:t>
            </a:r>
            <a:r>
              <a:rPr lang="en-US" sz="1800" dirty="0" err="1"/>
              <a:t>modelVersion</a:t>
            </a:r>
            <a:r>
              <a:rPr lang="en-US" sz="18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&lt;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  <a:r>
              <a:rPr lang="en-US" sz="1800" dirty="0" err="1"/>
              <a:t>com.training</a:t>
            </a:r>
            <a:r>
              <a:rPr lang="en-US" sz="1800" dirty="0"/>
              <a:t>&lt;/</a:t>
            </a:r>
            <a:r>
              <a:rPr lang="en-US" sz="1800" dirty="0" err="1"/>
              <a:t>groupId</a:t>
            </a:r>
            <a:r>
              <a:rPr lang="en-US" sz="18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&lt;</a:t>
            </a:r>
            <a:r>
              <a:rPr lang="en-US" sz="1800" dirty="0" err="1"/>
              <a:t>artifactId</a:t>
            </a:r>
            <a:r>
              <a:rPr lang="en-US" sz="1800" dirty="0"/>
              <a:t>&gt;module2&lt;/</a:t>
            </a:r>
            <a:r>
              <a:rPr lang="en-US" sz="1800" dirty="0" err="1"/>
              <a:t>artifactId</a:t>
            </a:r>
            <a:r>
              <a:rPr lang="en-US" sz="18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&lt;packaging&gt;jar&lt;/packaging&gt;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&lt;version&gt;1.0-SNAPSHOT&lt;/version&gt;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1800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66443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>
            <a:extLst>
              <a:ext uri="{FF2B5EF4-FFF2-40B4-BE49-F238E27FC236}">
                <a16:creationId xmlns:a16="http://schemas.microsoft.com/office/drawing/2014/main" id="{4A7634F7-6CC9-EE11-6B2F-9683F7B82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Project Aggregation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AD378B95-7871-2635-7EF8-AEA70B582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8228013" cy="5362575"/>
          </a:xfrm>
        </p:spPr>
        <p:txBody>
          <a:bodyPr/>
          <a:lstStyle/>
          <a:p>
            <a:pPr>
              <a:defRPr/>
            </a:pPr>
            <a:r>
              <a:rPr lang="en-US" dirty="0"/>
              <a:t>Can create an aggregate Maven project.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 single POM file present in parent directory of the individual projects and reference other modules.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Aggregate POM  has a 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modules element</a:t>
            </a:r>
            <a:r>
              <a:rPr lang="en-US" dirty="0"/>
              <a:t>. </a:t>
            </a:r>
          </a:p>
          <a:p>
            <a:pPr lvl="1">
              <a:defRPr/>
            </a:pPr>
            <a:r>
              <a:rPr lang="en-US" sz="2000" dirty="0"/>
              <a:t>Which specifies the sub-projects to build and builds them in the specified order.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It also </a:t>
            </a:r>
            <a:r>
              <a:rPr lang="en-US" i="1" dirty="0"/>
              <a:t>defines the order in which the projects are built</a:t>
            </a:r>
            <a:r>
              <a:rPr lang="en-US" dirty="0"/>
              <a:t>.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 Instead of specifying the parent POM from the module,</a:t>
            </a:r>
          </a:p>
          <a:p>
            <a:pPr lvl="1">
              <a:defRPr/>
            </a:pPr>
            <a:r>
              <a:rPr lang="en-US" sz="2000" dirty="0"/>
              <a:t>The modules are specified from the parent POM. </a:t>
            </a:r>
          </a:p>
          <a:p>
            <a:pPr lvl="1">
              <a:defRPr/>
            </a:pPr>
            <a:r>
              <a:rPr lang="en-US" sz="2000" dirty="0"/>
              <a:t>The parent project now knows its modules,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044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F03C9CCD-CC50-077F-5E3F-E00CBEA6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Aggregate POM</a:t>
            </a:r>
          </a:p>
        </p:txBody>
      </p:sp>
      <p:sp>
        <p:nvSpPr>
          <p:cNvPr id="56323" name="Content Placeholder 2">
            <a:extLst>
              <a:ext uri="{FF2B5EF4-FFF2-40B4-BE49-F238E27FC236}">
                <a16:creationId xmlns:a16="http://schemas.microsoft.com/office/drawing/2014/main" id="{C7D6751A-4926-3724-238D-62E4F643D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pPr>
              <a:defRPr/>
            </a:pPr>
            <a:r>
              <a:rPr lang="en-US" dirty="0"/>
              <a:t>An aggregate POM that references modules. </a:t>
            </a:r>
          </a:p>
          <a:p>
            <a:pPr>
              <a:defRPr/>
            </a:pPr>
            <a:endParaRPr lang="en-US" dirty="0"/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&lt;</a:t>
            </a:r>
            <a:r>
              <a:rPr lang="en-US" sz="2000" dirty="0" err="1"/>
              <a:t>modelVersion</a:t>
            </a:r>
            <a:r>
              <a:rPr lang="en-US" sz="2000" dirty="0"/>
              <a:t>&gt;4.0.0&lt;/</a:t>
            </a:r>
            <a:r>
              <a:rPr lang="en-US" sz="2000" dirty="0" err="1"/>
              <a:t>modelVersion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  <a:r>
              <a:rPr lang="en-US" sz="2000" dirty="0" err="1"/>
              <a:t>com.training</a:t>
            </a:r>
            <a:r>
              <a:rPr lang="en-US" sz="2000" dirty="0"/>
              <a:t>&lt;/</a:t>
            </a:r>
            <a:r>
              <a:rPr lang="en-US" sz="2000" dirty="0" err="1"/>
              <a:t>groupId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&lt;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  <a:r>
              <a:rPr lang="en-US" sz="2000" dirty="0" err="1"/>
              <a:t>myapp</a:t>
            </a:r>
            <a:r>
              <a:rPr lang="en-US" sz="2000" dirty="0"/>
              <a:t>&lt;/</a:t>
            </a:r>
            <a:r>
              <a:rPr lang="en-US" sz="2000" dirty="0" err="1"/>
              <a:t>artifactId</a:t>
            </a:r>
            <a:r>
              <a:rPr lang="en-US" sz="2000" dirty="0"/>
              <a:t>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/>
              <a:t>  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&lt;packaging&gt;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</a:rPr>
              <a:t>pom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&lt;/packaging&gt;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  </a:t>
            </a:r>
            <a:r>
              <a:rPr lang="en-US" sz="2000" dirty="0"/>
              <a:t>&lt;version&gt;1.0-SNAPSHOT&lt;/version&gt;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endParaRPr lang="en-US" sz="2000" dirty="0"/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&lt;modules&gt;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     &lt;module&gt;</a:t>
            </a:r>
            <a:r>
              <a:rPr lang="en-US" sz="2000" b="1" dirty="0">
                <a:solidFill>
                  <a:srgbClr val="C00000"/>
                </a:solidFill>
              </a:rPr>
              <a:t>../module1</a:t>
            </a:r>
            <a:r>
              <a:rPr lang="en-US" sz="2000" dirty="0">
                <a:solidFill>
                  <a:srgbClr val="C00000"/>
                </a:solidFill>
              </a:rPr>
              <a:t>&lt;/module&gt;</a:t>
            </a:r>
          </a:p>
          <a:p>
            <a:pPr lvl="1">
              <a:buFont typeface="Times New Roman" panose="02020603050405020304" pitchFamily="18" charset="0"/>
              <a:buNone/>
              <a:defRPr/>
            </a:pPr>
            <a:r>
              <a:rPr lang="en-US" sz="2000" dirty="0">
                <a:solidFill>
                  <a:srgbClr val="C00000"/>
                </a:solidFill>
              </a:rPr>
              <a:t> &lt;/modules&gt;</a:t>
            </a:r>
          </a:p>
        </p:txBody>
      </p:sp>
    </p:spTree>
    <p:extLst>
      <p:ext uri="{BB962C8B-B14F-4D97-AF65-F5344CB8AC3E}">
        <p14:creationId xmlns:p14="http://schemas.microsoft.com/office/powerpoint/2010/main" val="11027543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4979F42C-E189-52A1-B301-5574B342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Module1</a:t>
            </a:r>
          </a:p>
        </p:txBody>
      </p:sp>
      <p:sp>
        <p:nvSpPr>
          <p:cNvPr id="55299" name="Content Placeholder 2">
            <a:extLst>
              <a:ext uri="{FF2B5EF4-FFF2-40B4-BE49-F238E27FC236}">
                <a16:creationId xmlns:a16="http://schemas.microsoft.com/office/drawing/2014/main" id="{1E4B495D-4C5F-B58A-750A-79993C8B0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056563" cy="5486400"/>
          </a:xfrm>
        </p:spPr>
        <p:txBody>
          <a:bodyPr/>
          <a:lstStyle/>
          <a:p>
            <a:endParaRPr lang="en-US" altLang="en-US"/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&lt;groupId&gt;com.training&lt;/groupId&gt;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  &lt;artifactId&gt;module1&lt;/artifactId&gt;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  &lt;packaging&gt;jar&lt;/packaging&gt;</a:t>
            </a:r>
          </a:p>
          <a:p>
            <a:pPr lvl="1">
              <a:lnSpc>
                <a:spcPct val="150000"/>
              </a:lnSpc>
              <a:buFont typeface="Times New Roman" panose="02020603050405020304" pitchFamily="18" charset="0"/>
              <a:buNone/>
            </a:pPr>
            <a:r>
              <a:rPr lang="en-US" altLang="en-US" sz="2400"/>
              <a:t>  &lt;version&gt;1.0-SNAPSHOT&lt;/version&gt;</a:t>
            </a:r>
          </a:p>
        </p:txBody>
      </p:sp>
    </p:spTree>
    <p:extLst>
      <p:ext uri="{BB962C8B-B14F-4D97-AF65-F5344CB8AC3E}">
        <p14:creationId xmlns:p14="http://schemas.microsoft.com/office/powerpoint/2010/main" val="258664704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10D535-B43A-F973-A605-C9F124651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Functional Interfaces</a:t>
            </a:r>
          </a:p>
        </p:txBody>
      </p:sp>
      <p:sp>
        <p:nvSpPr>
          <p:cNvPr id="21506" name="Text Placeholder 4">
            <a:extLst>
              <a:ext uri="{FF2B5EF4-FFF2-40B4-BE49-F238E27FC236}">
                <a16:creationId xmlns:a16="http://schemas.microsoft.com/office/drawing/2014/main" id="{3ED24A29-6038-F47E-5017-9039C5EA7C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Title 2">
            <a:extLst>
              <a:ext uri="{FF2B5EF4-FFF2-40B4-BE49-F238E27FC236}">
                <a16:creationId xmlns:a16="http://schemas.microsoft.com/office/drawing/2014/main" id="{6BA111D8-CF5B-B328-4670-77B1600B0B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155650" name="Rectangle 3">
            <a:extLst>
              <a:ext uri="{FF2B5EF4-FFF2-40B4-BE49-F238E27FC236}">
                <a16:creationId xmlns:a16="http://schemas.microsoft.com/office/drawing/2014/main" id="{B24CAFB2-E741-64F1-7AD9-EA0C2B692D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@interface MyAnnotation {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 String stringValue();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  int intValue();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 }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public class MainClass {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 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@MyAnnotation(stringValue = "Annotation Example", intValue = 100)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    public static void myMethod() {</a:t>
            </a:r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}</a:t>
            </a:r>
          </a:p>
          <a:p>
            <a:pPr lvl="1">
              <a:lnSpc>
                <a:spcPct val="125000"/>
              </a:lnSpc>
              <a:buFontTx/>
              <a:buNone/>
            </a:pPr>
            <a:endParaRPr lang="en-US" altLang="en-US" sz="1800"/>
          </a:p>
          <a:p>
            <a:pPr lvl="1">
              <a:lnSpc>
                <a:spcPct val="125000"/>
              </a:lnSpc>
              <a:buFontTx/>
              <a:buNone/>
            </a:pPr>
            <a:r>
              <a:rPr lang="en-US" altLang="en-US" sz="1800"/>
              <a:t>}</a:t>
            </a:r>
          </a:p>
        </p:txBody>
      </p:sp>
    </p:spTree>
  </p:cSld>
  <p:clrMapOvr>
    <a:masterClrMapping/>
  </p:clrMapOvr>
  <p:transition advClick="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>
            <a:extLst>
              <a:ext uri="{FF2B5EF4-FFF2-40B4-BE49-F238E27FC236}">
                <a16:creationId xmlns:a16="http://schemas.microsoft.com/office/drawing/2014/main" id="{E6305E4D-103F-80B0-F0B4-CA7DDED834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/>
              <a:t>Functional interface</a:t>
            </a:r>
            <a:endParaRPr lang="en-US" altLang="en-US"/>
          </a:p>
        </p:txBody>
      </p:sp>
      <p:sp>
        <p:nvSpPr>
          <p:cNvPr id="22530" name="Content Placeholder 2">
            <a:extLst>
              <a:ext uri="{FF2B5EF4-FFF2-40B4-BE49-F238E27FC236}">
                <a16:creationId xmlns:a16="http://schemas.microsoft.com/office/drawing/2014/main" id="{8A0746A7-4C29-530B-944B-AE6D234406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An  interface with only one method.</a:t>
            </a:r>
          </a:p>
          <a:p>
            <a:endParaRPr lang="en-US" altLang="en-US" sz="2000"/>
          </a:p>
          <a:p>
            <a:r>
              <a:rPr lang="en-US" altLang="en-US" sz="2000" b="1"/>
              <a:t>@FunctionalInterface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Used to enforce the intent of the interface   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Existing interfaces are annotated with  @FunctionalInterface</a:t>
            </a:r>
          </a:p>
          <a:p>
            <a:pPr marL="742950" lvl="2" indent="-342900">
              <a:lnSpc>
                <a:spcPct val="150000"/>
              </a:lnSpc>
            </a:pPr>
            <a:r>
              <a:rPr lang="en-US" altLang="en-US" sz="1800"/>
              <a:t>Adding another method to the interface definition, will not be functional and compilation process will fail. </a:t>
            </a:r>
          </a:p>
          <a:p>
            <a:endParaRPr lang="en-US" altLang="en-US" sz="2000"/>
          </a:p>
          <a:p>
            <a:r>
              <a:rPr lang="en-US" altLang="en-US" sz="2000" b="1" i="1"/>
              <a:t>Used with lambda expressions.</a:t>
            </a:r>
          </a:p>
          <a:p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3">
            <a:extLst>
              <a:ext uri="{FF2B5EF4-FFF2-40B4-BE49-F238E27FC236}">
                <a16:creationId xmlns:a16="http://schemas.microsoft.com/office/drawing/2014/main" id="{665F538D-5609-5D53-D0DE-EEBB110349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Built-in Functional Interfaces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D78274-1CE5-DFEA-2C09-43FCD8C9E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Earlier Versions of Java has several functional interfaces </a:t>
            </a:r>
          </a:p>
          <a:p>
            <a:pPr lvl="1">
              <a:defRPr/>
            </a:pPr>
            <a:r>
              <a:rPr lang="en-US" sz="2000" b="1" i="1" dirty="0">
                <a:ea typeface="+mn-ea"/>
                <a:cs typeface="+mn-cs"/>
              </a:rPr>
              <a:t>Prominent because of Lambda expressions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Existing functional interfaces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Comparator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Callable </a:t>
            </a:r>
          </a:p>
          <a:p>
            <a:pPr lvl="1">
              <a:defRPr/>
            </a:pPr>
            <a:r>
              <a:rPr lang="en-US" sz="2000" dirty="0" err="1">
                <a:ea typeface="+mn-ea"/>
                <a:cs typeface="+mn-cs"/>
              </a:rPr>
              <a:t>Runnable</a:t>
            </a:r>
            <a:endParaRPr lang="en-US" sz="2000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2000" dirty="0" err="1"/>
              <a:t>ActionListener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Collections API has been rewritten and new Stream API uses a lot of functional interfaces.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/>
              <a:t>java.util.function</a:t>
            </a:r>
            <a:r>
              <a:rPr lang="en-US" sz="2000" dirty="0"/>
              <a:t> </a:t>
            </a:r>
          </a:p>
          <a:p>
            <a:pPr lvl="1">
              <a:defRPr/>
            </a:pPr>
            <a:r>
              <a:rPr lang="en-US" sz="2000" i="1" dirty="0"/>
              <a:t>Consumer, Supplier, Function and Predicate.</a:t>
            </a:r>
          </a:p>
          <a:p>
            <a:pPr>
              <a:buFontTx/>
              <a:buNone/>
              <a:defRPr/>
            </a:pPr>
            <a:br>
              <a:rPr lang="en-US" sz="2000" dirty="0"/>
            </a:br>
            <a:endParaRPr lang="en-US" sz="2000" dirty="0"/>
          </a:p>
          <a:p>
            <a:pPr lvl="1">
              <a:defRPr/>
            </a:pPr>
            <a:endParaRPr lang="en-US" sz="1200" dirty="0"/>
          </a:p>
          <a:p>
            <a:pPr lvl="1">
              <a:defRPr/>
            </a:pPr>
            <a:endParaRPr lang="en-US" sz="2000" dirty="0"/>
          </a:p>
          <a:p>
            <a:pPr>
              <a:defRPr/>
            </a:pPr>
            <a:endParaRPr lang="en-US" sz="36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E99C398-BDE1-678B-374B-4B99B52FC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lambdas</a:t>
            </a:r>
          </a:p>
        </p:txBody>
      </p:sp>
      <p:pic>
        <p:nvPicPr>
          <p:cNvPr id="24578" name="Picture 4" descr="java8.jpg">
            <a:extLst>
              <a:ext uri="{FF2B5EF4-FFF2-40B4-BE49-F238E27FC236}">
                <a16:creationId xmlns:a16="http://schemas.microsoft.com/office/drawing/2014/main" id="{C2D44459-3B98-D488-267E-86B6D10E25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4038600" cy="32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>
            <a:extLst>
              <a:ext uri="{FF2B5EF4-FFF2-40B4-BE49-F238E27FC236}">
                <a16:creationId xmlns:a16="http://schemas.microsoft.com/office/drawing/2014/main" id="{049F5EF0-DA58-07F8-9005-CA19B8F3C7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sz="2800" b="1"/>
            </a:br>
            <a:r>
              <a:rPr lang="en-US" altLang="en-US" sz="2800" b="1"/>
              <a:t>Functional vs Object Oriented Programming</a:t>
            </a:r>
            <a:br>
              <a:rPr lang="en-US" altLang="en-US" sz="2800" b="1"/>
            </a:br>
            <a:endParaRPr lang="en-US" alt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FFBAF-1089-D26A-0073-4E7F4EA0E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Anything that can be done with  one style, can be done the other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one may be better than the other depending on the problem </a:t>
            </a:r>
          </a:p>
          <a:p>
            <a:pPr>
              <a:defRPr/>
            </a:pPr>
            <a:endParaRPr lang="en-US" sz="2000" b="1" dirty="0"/>
          </a:p>
          <a:p>
            <a:pPr>
              <a:defRPr/>
            </a:pPr>
            <a:r>
              <a:rPr lang="en-US" sz="2000" b="1" dirty="0"/>
              <a:t>Object Oriented Programming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Building blocks are objects.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Objects contain both data and the functionality that operates on that data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It has Four Building Blocks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800" dirty="0"/>
              <a:t>Abstraction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800" dirty="0"/>
              <a:t>Encapsulation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800" dirty="0"/>
              <a:t>Inheritance</a:t>
            </a:r>
          </a:p>
          <a:p>
            <a:pPr lvl="2">
              <a:lnSpc>
                <a:spcPct val="150000"/>
              </a:lnSpc>
              <a:defRPr/>
            </a:pPr>
            <a:r>
              <a:rPr lang="en-US" sz="1800" dirty="0"/>
              <a:t>Polymorphism</a:t>
            </a:r>
          </a:p>
          <a:p>
            <a:pPr lvl="1">
              <a:defRPr/>
            </a:pPr>
            <a:endParaRPr lang="en-US" sz="2000" dirty="0"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>
            <a:extLst>
              <a:ext uri="{FF2B5EF4-FFF2-40B4-BE49-F238E27FC236}">
                <a16:creationId xmlns:a16="http://schemas.microsoft.com/office/drawing/2014/main" id="{935C5D8D-5FEF-6984-E639-7F21778C0A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r>
              <a:rPr lang="en-US" altLang="en-US" sz="2400" b="1"/>
              <a:t>Functional vs Object Oriented Programming</a:t>
            </a:r>
            <a:br>
              <a:rPr lang="en-US" altLang="en-US" sz="2400" b="1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5D458-50F6-8439-BD0C-52A77C9F1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sz="2000" b="1" dirty="0"/>
              <a:t>Functional Programming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1800" dirty="0">
                <a:ea typeface="+mn-ea"/>
                <a:cs typeface="+mn-cs"/>
              </a:rPr>
              <a:t>Composing functions rather than objects. </a:t>
            </a:r>
          </a:p>
          <a:p>
            <a:pPr>
              <a:lnSpc>
                <a:spcPct val="200000"/>
              </a:lnSpc>
              <a:defRPr/>
            </a:pPr>
            <a:r>
              <a:rPr lang="en-US" sz="2000" b="1" dirty="0"/>
              <a:t>Functions are first class. 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1800" dirty="0">
                <a:ea typeface="+mn-ea"/>
                <a:cs typeface="+mn-cs"/>
              </a:rPr>
              <a:t>Passed around, dynamically created, stored in data structures </a:t>
            </a:r>
          </a:p>
          <a:p>
            <a:pPr>
              <a:lnSpc>
                <a:spcPct val="200000"/>
              </a:lnSpc>
              <a:defRPr/>
            </a:pPr>
            <a:r>
              <a:rPr lang="en-US" sz="2000" b="1" dirty="0"/>
              <a:t>Use pure functions. 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1800" dirty="0">
                <a:ea typeface="+mn-ea"/>
                <a:cs typeface="+mn-cs"/>
              </a:rPr>
              <a:t>A pure function is a function with no side effects. 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1800" dirty="0">
                <a:ea typeface="+mn-ea"/>
                <a:cs typeface="+mn-cs"/>
              </a:rPr>
              <a:t>An  </a:t>
            </a:r>
            <a:r>
              <a:rPr lang="en-US" sz="1800" b="1" dirty="0">
                <a:ea typeface="+mn-ea"/>
                <a:cs typeface="+mn-cs"/>
              </a:rPr>
              <a:t>increase in modularity </a:t>
            </a:r>
            <a:r>
              <a:rPr lang="en-US" sz="1800" dirty="0">
                <a:ea typeface="+mn-ea"/>
                <a:cs typeface="+mn-cs"/>
              </a:rPr>
              <a:t>which makes code easier to test, reuse, parallelize, generalize, and reason about.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>
            <a:extLst>
              <a:ext uri="{FF2B5EF4-FFF2-40B4-BE49-F238E27FC236}">
                <a16:creationId xmlns:a16="http://schemas.microsoft.com/office/drawing/2014/main" id="{A49B37A7-8D53-7E48-F2FE-5520A2015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/>
            </a:br>
            <a:r>
              <a:rPr lang="en-US" altLang="en-US" sz="2800" b="1"/>
              <a:t>Functional vs Object Oriented Programming</a:t>
            </a:r>
            <a:br>
              <a:rPr lang="en-US" altLang="en-US" b="1"/>
            </a:br>
            <a:endParaRPr lang="en-US" altLang="en-US"/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19B2EF45-36DF-6425-947F-179F529B39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b="1"/>
              <a:t>Functions can be composed. 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A kind of encapsulation as in OOP. 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Can build larger functions by combining smaller functions together. </a:t>
            </a:r>
          </a:p>
          <a:p>
            <a:pPr>
              <a:lnSpc>
                <a:spcPct val="150000"/>
              </a:lnSpc>
            </a:pPr>
            <a:endParaRPr lang="en-US" altLang="en-US" sz="2000" b="1"/>
          </a:p>
          <a:p>
            <a:pPr>
              <a:lnSpc>
                <a:spcPct val="150000"/>
              </a:lnSpc>
            </a:pPr>
            <a:r>
              <a:rPr lang="en-US" altLang="en-US" sz="2000" b="1"/>
              <a:t>Data is transformed, not modified. 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Data is immutable, it has to be transformed. </a:t>
            </a:r>
          </a:p>
          <a:p>
            <a:pPr lvl="1">
              <a:lnSpc>
                <a:spcPct val="150000"/>
              </a:lnSpc>
            </a:pPr>
            <a:r>
              <a:rPr lang="en-US" altLang="en-US"/>
              <a:t>When data structure is passed to a function, a new one comes out and the one passed in is left unmodified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>
            <a:extLst>
              <a:ext uri="{FF2B5EF4-FFF2-40B4-BE49-F238E27FC236}">
                <a16:creationId xmlns:a16="http://schemas.microsoft.com/office/drawing/2014/main" id="{9ADCF3DE-1FA5-3CAC-EB73-0117167FA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OOP vs FP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EA3C2-F79F-92A6-C7F0-87FFE431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1800" b="1" dirty="0">
                <a:solidFill>
                  <a:srgbClr val="FF0000"/>
                </a:solidFill>
              </a:rPr>
              <a:t>Cons of object oriented programming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>
                <a:ea typeface="+mn-ea"/>
                <a:cs typeface="+mn-cs"/>
              </a:rPr>
              <a:t>Functions depend on the class that is using them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>
                <a:ea typeface="+mn-ea"/>
                <a:cs typeface="+mn-cs"/>
              </a:rPr>
              <a:t>It is hard to use some functions with another class.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>
                <a:ea typeface="+mn-ea"/>
                <a:cs typeface="+mn-cs"/>
              </a:rPr>
              <a:t>Object oriented designs are made to model large architectures and can become extremely complicated.</a:t>
            </a:r>
          </a:p>
          <a:p>
            <a:pPr>
              <a:defRPr/>
            </a:pPr>
            <a:endParaRPr lang="en-US" sz="1800" b="1" dirty="0"/>
          </a:p>
          <a:p>
            <a:pPr>
              <a:defRPr/>
            </a:pPr>
            <a:r>
              <a:rPr lang="en-US" sz="1800" b="1" dirty="0"/>
              <a:t>Cons of functional programming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>
                <a:ea typeface="+mn-ea"/>
                <a:cs typeface="+mn-cs"/>
              </a:rPr>
              <a:t>A different mindset to approach code from a functional standpoint.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>
                <a:ea typeface="+mn-ea"/>
                <a:cs typeface="+mn-cs"/>
              </a:rPr>
              <a:t>Its all about data manipulation.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>
                <a:ea typeface="+mn-ea"/>
                <a:cs typeface="+mn-cs"/>
              </a:rPr>
              <a:t>Converting a real world scenario to just data can take some extra thinking.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B622AA92-2F80-C21C-5871-D284B33A11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Functional Programming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5010C-7FCF-FA9E-C476-1926710B0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Java always remained </a:t>
            </a:r>
            <a:r>
              <a:rPr lang="en-US" sz="2000" b="1" dirty="0"/>
              <a:t>Object first language.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Functions are not important for Java. 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cannot live on their own in Java world.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i="1" dirty="0"/>
              <a:t>JavaScript is one of the best example of an FP language.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There is no way of passing a method as argument or returning a method body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 err="1">
                <a:solidFill>
                  <a:srgbClr val="FF0000"/>
                </a:solidFill>
              </a:rPr>
              <a:t>invList.forEach</a:t>
            </a:r>
            <a:r>
              <a:rPr lang="en-US" sz="2000" dirty="0">
                <a:solidFill>
                  <a:srgbClr val="FF0000"/>
                </a:solidFill>
              </a:rPr>
              <a:t>((inv)-&gt;{</a:t>
            </a:r>
            <a:r>
              <a:rPr lang="en-US" sz="2000" dirty="0" err="1">
                <a:solidFill>
                  <a:srgbClr val="FF0000"/>
                </a:solidFill>
              </a:rPr>
              <a:t>System.</a:t>
            </a:r>
            <a:r>
              <a:rPr lang="en-US" sz="2000" b="1" i="1" dirty="0" err="1">
                <a:solidFill>
                  <a:srgbClr val="FF0000"/>
                </a:solidFill>
              </a:rPr>
              <a:t>out.println</a:t>
            </a:r>
            <a:r>
              <a:rPr lang="en-US" sz="2000" b="1" i="1" dirty="0">
                <a:solidFill>
                  <a:srgbClr val="FF0000"/>
                </a:solidFill>
              </a:rPr>
              <a:t>(inv);});</a:t>
            </a:r>
            <a:endParaRPr lang="en-US" sz="2000" dirty="0">
              <a:solidFill>
                <a:srgbClr val="FF0000"/>
              </a:solidFill>
            </a:endParaRP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/>
              <a:t>Lambda expression adds that missing link of functional programming</a:t>
            </a:r>
            <a:r>
              <a:rPr lang="en-US" sz="2000" dirty="0"/>
              <a:t> to Java.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>
            <a:extLst>
              <a:ext uri="{FF2B5EF4-FFF2-40B4-BE49-F238E27FC236}">
                <a16:creationId xmlns:a16="http://schemas.microsoft.com/office/drawing/2014/main" id="{D952DFAD-809C-A2A3-C165-0DE96E9B551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>
                <a:solidFill>
                  <a:schemeClr val="tx1"/>
                </a:solidFill>
              </a:rPr>
            </a:br>
            <a:r>
              <a:rPr lang="en-US" altLang="en-US" b="1">
                <a:solidFill>
                  <a:schemeClr val="tx1"/>
                </a:solidFill>
              </a:rPr>
              <a:t>Benefits of Lambda Expression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958AE-BCB5-1207-976B-16EB0820D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Fewer Lines of Code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It reduced amount of code.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Sequential and Parallel Execution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Support by passing behavior in methods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Higher Efficiency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Utilizing </a:t>
            </a:r>
            <a:r>
              <a:rPr lang="en-US" sz="2000" dirty="0" err="1">
                <a:ea typeface="+mn-ea"/>
                <a:cs typeface="+mn-cs"/>
              </a:rPr>
              <a:t>Multicore</a:t>
            </a:r>
            <a:r>
              <a:rPr lang="en-US" sz="2000" dirty="0">
                <a:ea typeface="+mn-ea"/>
                <a:cs typeface="+mn-cs"/>
              </a:rPr>
              <a:t> CPU’s  using Streams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Streams API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Handling Collection of data much efficiently</a:t>
            </a:r>
          </a:p>
          <a:p>
            <a:pPr lvl="1">
              <a:lnSpc>
                <a:spcPct val="150000"/>
              </a:lnSpc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buFontTx/>
              <a:buNone/>
              <a:defRPr/>
            </a:pP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>
            <a:extLst>
              <a:ext uri="{FF2B5EF4-FFF2-40B4-BE49-F238E27FC236}">
                <a16:creationId xmlns:a16="http://schemas.microsoft.com/office/drawing/2014/main" id="{67121E79-7B09-FBE7-F39F-6D15BF2BB4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 b="1">
                <a:solidFill>
                  <a:schemeClr val="tx1"/>
                </a:solidFill>
              </a:rPr>
            </a:br>
            <a:r>
              <a:rPr lang="en-US" altLang="en-US" b="1">
                <a:solidFill>
                  <a:schemeClr val="tx1"/>
                </a:solidFill>
              </a:rPr>
              <a:t>Where to use Lambda expressions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E7FFB-D924-8F9B-4F1A-790629556E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Lambda expressions can be used where there is a target type.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 following are the target type in Java 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>
                <a:solidFill>
                  <a:srgbClr val="C00000"/>
                </a:solidFill>
                <a:ea typeface="+mn-ea"/>
                <a:cs typeface="+mn-cs"/>
              </a:rPr>
              <a:t>Variable declarations </a:t>
            </a:r>
            <a:r>
              <a:rPr lang="en-US" sz="2000" dirty="0">
                <a:ea typeface="+mn-ea"/>
                <a:cs typeface="+mn-cs"/>
              </a:rPr>
              <a:t>and assignments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>
                <a:solidFill>
                  <a:srgbClr val="C00000"/>
                </a:solidFill>
                <a:ea typeface="+mn-ea"/>
                <a:cs typeface="+mn-cs"/>
              </a:rPr>
              <a:t>Return</a:t>
            </a:r>
            <a:r>
              <a:rPr lang="en-US" sz="2000" dirty="0">
                <a:ea typeface="+mn-ea"/>
                <a:cs typeface="+mn-cs"/>
              </a:rPr>
              <a:t> statements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>
                <a:solidFill>
                  <a:srgbClr val="C00000"/>
                </a:solidFill>
                <a:ea typeface="+mn-ea"/>
                <a:cs typeface="+mn-cs"/>
              </a:rPr>
              <a:t>Method or constructor </a:t>
            </a:r>
            <a:r>
              <a:rPr lang="en-US" sz="2000" dirty="0">
                <a:ea typeface="+mn-ea"/>
                <a:cs typeface="+mn-cs"/>
              </a:rPr>
              <a:t>arguments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69DF9-6097-AE31-EBBF-B1C88744B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5">
            <a:extLst>
              <a:ext uri="{FF2B5EF4-FFF2-40B4-BE49-F238E27FC236}">
                <a16:creationId xmlns:a16="http://schemas.microsoft.com/office/drawing/2014/main" id="{59042193-6A71-CC1F-3020-7D91136309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META -Annotations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79861E90-73D2-FF5E-6BC9-84B1890FE90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r>
              <a:rPr lang="en-US" altLang="en-US" sz="2000" b="1" u="sng" dirty="0"/>
              <a:t>Target annotation: </a:t>
            </a:r>
          </a:p>
          <a:p>
            <a:pPr lvl="1"/>
            <a:r>
              <a:rPr lang="en-US" altLang="en-US" dirty="0"/>
              <a:t>specifies the elements of a class to which annotation is to be applied. </a:t>
            </a:r>
          </a:p>
          <a:p>
            <a:r>
              <a:rPr lang="en-US" altLang="en-US" sz="2000" b="1" dirty="0"/>
              <a:t>@Target(</a:t>
            </a:r>
            <a:r>
              <a:rPr lang="en-US" altLang="en-US" sz="2000" b="1" dirty="0" err="1"/>
              <a:t>ElementType.TYPE</a:t>
            </a:r>
            <a:r>
              <a:rPr lang="en-US" altLang="en-US" sz="2000" b="1" dirty="0"/>
              <a:t>)</a:t>
            </a:r>
            <a:r>
              <a:rPr lang="en-US" altLang="en-US" sz="2000" dirty="0"/>
              <a:t>    </a:t>
            </a:r>
          </a:p>
          <a:p>
            <a:pPr lvl="1"/>
            <a:r>
              <a:rPr lang="en-US" altLang="en-US" dirty="0"/>
              <a:t> applicable to any element of a class.</a:t>
            </a:r>
          </a:p>
          <a:p>
            <a:r>
              <a:rPr lang="en-US" altLang="en-US" sz="2000" b="1" dirty="0"/>
              <a:t>@Target(</a:t>
            </a:r>
            <a:r>
              <a:rPr lang="en-US" altLang="en-US" sz="2000" b="1" dirty="0" err="1"/>
              <a:t>ElementType.FIELD</a:t>
            </a:r>
            <a:r>
              <a:rPr lang="en-US" altLang="en-US" sz="2000" b="1" dirty="0"/>
              <a:t>)</a:t>
            </a:r>
            <a:r>
              <a:rPr lang="en-US" altLang="en-US" sz="2000" dirty="0"/>
              <a:t>  </a:t>
            </a:r>
          </a:p>
          <a:p>
            <a:pPr lvl="1"/>
            <a:r>
              <a:rPr lang="en-US" altLang="en-US" dirty="0"/>
              <a:t>  applicable to field or property.</a:t>
            </a:r>
          </a:p>
          <a:p>
            <a:r>
              <a:rPr lang="en-US" altLang="en-US" sz="2000" b="1" dirty="0"/>
              <a:t>@Target(</a:t>
            </a:r>
            <a:r>
              <a:rPr lang="en-US" altLang="en-US" sz="2000" b="1" dirty="0" err="1"/>
              <a:t>ElementType.PARAMETER</a:t>
            </a:r>
            <a:r>
              <a:rPr lang="en-US" altLang="en-US" sz="2000" b="1" dirty="0"/>
              <a:t>)</a:t>
            </a:r>
            <a:r>
              <a:rPr lang="en-US" altLang="en-US" sz="2000" dirty="0"/>
              <a:t>  </a:t>
            </a:r>
          </a:p>
          <a:p>
            <a:pPr lvl="1"/>
            <a:r>
              <a:rPr lang="en-US" altLang="en-US" dirty="0"/>
              <a:t> applicable to the parameters of a method.</a:t>
            </a:r>
          </a:p>
          <a:p>
            <a:r>
              <a:rPr lang="en-US" altLang="en-US" sz="2000" b="1" dirty="0"/>
              <a:t>@Target(</a:t>
            </a:r>
            <a:r>
              <a:rPr lang="en-US" altLang="en-US" sz="2000" b="1" dirty="0" err="1"/>
              <a:t>ElementType.LOCAL_VARIABLE</a:t>
            </a:r>
            <a:r>
              <a:rPr lang="en-US" altLang="en-US" sz="2000" b="1" dirty="0"/>
              <a:t>)</a:t>
            </a:r>
            <a:r>
              <a:rPr lang="en-US" altLang="en-US" sz="2000" dirty="0"/>
              <a:t>  </a:t>
            </a:r>
          </a:p>
          <a:p>
            <a:pPr lvl="1"/>
            <a:r>
              <a:rPr lang="en-US" altLang="en-US" dirty="0"/>
              <a:t>applicable to local variables.</a:t>
            </a:r>
          </a:p>
          <a:p>
            <a:r>
              <a:rPr lang="en-US" altLang="en-US" sz="2000" b="1" dirty="0"/>
              <a:t>@Target(</a:t>
            </a:r>
            <a:r>
              <a:rPr lang="en-US" altLang="en-US" sz="2000" b="1" dirty="0" err="1"/>
              <a:t>ElementType.METHOD</a:t>
            </a:r>
            <a:r>
              <a:rPr lang="en-US" altLang="en-US" sz="2000" b="1" dirty="0"/>
              <a:t>)</a:t>
            </a:r>
            <a:r>
              <a:rPr lang="en-US" altLang="en-US" sz="2000" dirty="0"/>
              <a:t>  </a:t>
            </a:r>
          </a:p>
          <a:p>
            <a:pPr lvl="1"/>
            <a:r>
              <a:rPr lang="en-US" altLang="en-US" dirty="0"/>
              <a:t>applicable to method level annotation.</a:t>
            </a:r>
          </a:p>
          <a:p>
            <a:r>
              <a:rPr lang="en-US" altLang="en-US" sz="2000" b="1" dirty="0"/>
              <a:t>@Target(</a:t>
            </a:r>
            <a:r>
              <a:rPr lang="en-US" altLang="en-US" sz="2000" b="1" dirty="0" err="1"/>
              <a:t>ElementType.CONSTRUCTOR</a:t>
            </a:r>
            <a:r>
              <a:rPr lang="en-US" altLang="en-US" sz="2000" b="1" dirty="0"/>
              <a:t>) </a:t>
            </a:r>
            <a:r>
              <a:rPr lang="en-US" altLang="en-US" sz="2000" dirty="0"/>
              <a:t> </a:t>
            </a:r>
          </a:p>
          <a:p>
            <a:pPr lvl="1"/>
            <a:r>
              <a:rPr lang="en-US" altLang="en-US" dirty="0"/>
              <a:t>applicable to constructors.</a:t>
            </a:r>
          </a:p>
          <a:p>
            <a:endParaRPr lang="en-US" altLang="en-US" dirty="0"/>
          </a:p>
        </p:txBody>
      </p:sp>
      <p:sp>
        <p:nvSpPr>
          <p:cNvPr id="29700" name="Slide Number Placeholder 4">
            <a:extLst>
              <a:ext uri="{FF2B5EF4-FFF2-40B4-BE49-F238E27FC236}">
                <a16:creationId xmlns:a16="http://schemas.microsoft.com/office/drawing/2014/main" id="{27219610-62F1-D527-3E36-1DA593DE1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73ACB71-048D-A942-A9F4-F4F137BBB837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/>
          </a:p>
        </p:txBody>
      </p:sp>
    </p:spTree>
    <p:extLst>
      <p:ext uri="{BB962C8B-B14F-4D97-AF65-F5344CB8AC3E}">
        <p14:creationId xmlns:p14="http://schemas.microsoft.com/office/powerpoint/2010/main" val="863075140"/>
      </p:ext>
    </p:extLst>
  </p:cSld>
  <p:clrMapOvr>
    <a:masterClrMapping/>
  </p:clrMapOvr>
  <p:transition advClick="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>
            <a:extLst>
              <a:ext uri="{FF2B5EF4-FFF2-40B4-BE49-F238E27FC236}">
                <a16:creationId xmlns:a16="http://schemas.microsoft.com/office/drawing/2014/main" id="{252E5459-AFF9-B024-19E5-7F9FF5ABF7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Expressions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3B8B38F8-D50B-7780-AB7A-60551D592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b="1" i="1" dirty="0"/>
              <a:t>Lambda Expressions are: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</a:rPr>
              <a:t>Anonymous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It doesn’t have an explicit name like a method 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</a:rPr>
              <a:t>Function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i="1" dirty="0">
                <a:ea typeface="+mn-ea"/>
                <a:cs typeface="+mn-cs"/>
              </a:rPr>
              <a:t>Not associated with a particular class like a method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Has a list of parameters, a body, a return type, and list of exceptions that can be thrown.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</a:rPr>
              <a:t>Passed around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i="1" dirty="0">
                <a:ea typeface="+mn-ea"/>
                <a:cs typeface="+mn-cs"/>
              </a:rPr>
              <a:t>Can be passed as argument to a method or stored in a </a:t>
            </a:r>
            <a:r>
              <a:rPr lang="en-US" sz="2000" dirty="0">
                <a:ea typeface="+mn-ea"/>
                <a:cs typeface="+mn-cs"/>
              </a:rPr>
              <a:t>variable.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i="1" dirty="0">
                <a:solidFill>
                  <a:schemeClr val="accent5">
                    <a:lumMod val="50000"/>
                  </a:schemeClr>
                </a:solidFill>
              </a:rPr>
              <a:t>Concise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No need to write a lot of boilerplate like anonymous classes.</a:t>
            </a: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buFontTx/>
              <a:buNone/>
              <a:defRPr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>
            <a:extLst>
              <a:ext uri="{FF2B5EF4-FFF2-40B4-BE49-F238E27FC236}">
                <a16:creationId xmlns:a16="http://schemas.microsoft.com/office/drawing/2014/main" id="{5BF32956-E71F-EA83-419E-FE14703C02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Expressions</a:t>
            </a:r>
          </a:p>
        </p:txBody>
      </p:sp>
      <p:sp>
        <p:nvSpPr>
          <p:cNvPr id="33794" name="Content Placeholder 2">
            <a:extLst>
              <a:ext uri="{FF2B5EF4-FFF2-40B4-BE49-F238E27FC236}">
                <a16:creationId xmlns:a16="http://schemas.microsoft.com/office/drawing/2014/main" id="{5CA9C83C-690C-6528-4813-22D22A612F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A lambda expression is composed of three parts.</a:t>
            </a:r>
          </a:p>
          <a:p>
            <a:pPr lvl="1"/>
            <a:endParaRPr lang="en-US" altLang="en-US" sz="2000" b="1"/>
          </a:p>
          <a:p>
            <a:pPr lvl="1"/>
            <a:r>
              <a:rPr lang="en-US" altLang="en-US" sz="2000" b="1"/>
              <a:t>Argument List</a:t>
            </a:r>
            <a:r>
              <a:rPr lang="en-US" altLang="en-US" sz="2000"/>
              <a:t>  </a:t>
            </a:r>
            <a:r>
              <a:rPr lang="en-US" altLang="en-US" sz="2000" b="1">
                <a:solidFill>
                  <a:srgbClr val="C00000"/>
                </a:solidFill>
              </a:rPr>
              <a:t>(int x, int y)</a:t>
            </a:r>
            <a:r>
              <a:rPr lang="en-US" altLang="en-US" sz="2000"/>
              <a:t>   </a:t>
            </a:r>
          </a:p>
          <a:p>
            <a:pPr lvl="1"/>
            <a:endParaRPr lang="en-US" altLang="en-US" sz="2000" b="1"/>
          </a:p>
          <a:p>
            <a:pPr lvl="1"/>
            <a:r>
              <a:rPr lang="en-US" altLang="en-US" sz="2000" b="1"/>
              <a:t>Arrow Token</a:t>
            </a:r>
            <a:r>
              <a:rPr lang="en-US" altLang="en-US" sz="2000" b="1">
                <a:solidFill>
                  <a:srgbClr val="C00000"/>
                </a:solidFill>
              </a:rPr>
              <a:t>  -&gt;</a:t>
            </a:r>
            <a:r>
              <a:rPr lang="en-US" altLang="en-US" sz="2000"/>
              <a:t>  </a:t>
            </a:r>
            <a:r>
              <a:rPr lang="en-US" altLang="en-US" sz="2000" b="1"/>
              <a:t> </a:t>
            </a:r>
          </a:p>
          <a:p>
            <a:pPr lvl="1"/>
            <a:endParaRPr lang="en-US" altLang="en-US" sz="2000" b="1"/>
          </a:p>
          <a:p>
            <a:pPr lvl="1"/>
            <a:r>
              <a:rPr lang="en-US" altLang="en-US" sz="2000" b="1"/>
              <a:t>Body</a:t>
            </a:r>
            <a:r>
              <a:rPr lang="en-US" altLang="en-US" sz="2000"/>
              <a:t> </a:t>
            </a:r>
            <a:r>
              <a:rPr lang="en-US" altLang="en-US" sz="2000" b="1">
                <a:solidFill>
                  <a:srgbClr val="C00000"/>
                </a:solidFill>
              </a:rPr>
              <a:t>x + y</a:t>
            </a:r>
            <a:r>
              <a:rPr lang="en-US" altLang="en-US" sz="2000"/>
              <a:t> </a:t>
            </a:r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05486E79-9079-AF4F-0AF6-C54D1D312E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– Argument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D9A23A-3D43-33DF-4BCD-14885C62E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defRPr/>
            </a:pPr>
            <a:r>
              <a:rPr lang="en-US" sz="2000" b="1" i="1" dirty="0">
                <a:solidFill>
                  <a:srgbClr val="C00000"/>
                </a:solidFill>
              </a:rPr>
              <a:t>Can have zero, one or more parameters.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 </a:t>
            </a:r>
            <a:r>
              <a:rPr lang="en-US" sz="2000" b="1" dirty="0"/>
              <a:t>(</a:t>
            </a:r>
            <a:r>
              <a:rPr lang="en-US" sz="2000" b="1" dirty="0" err="1"/>
              <a:t>int</a:t>
            </a:r>
            <a:r>
              <a:rPr lang="en-US" sz="2000" b="1" dirty="0"/>
              <a:t> x, </a:t>
            </a:r>
            <a:r>
              <a:rPr lang="en-US" sz="2000" b="1" dirty="0" err="1"/>
              <a:t>int</a:t>
            </a:r>
            <a:r>
              <a:rPr lang="en-US" sz="2000" b="1" dirty="0"/>
              <a:t> y)</a:t>
            </a:r>
            <a:r>
              <a:rPr lang="en-US" sz="2000" dirty="0"/>
              <a:t> </a:t>
            </a:r>
            <a:endParaRPr lang="en-US" sz="2000" b="1" i="1" dirty="0"/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solidFill>
                  <a:schemeClr val="accent6">
                    <a:lumMod val="50000"/>
                  </a:schemeClr>
                </a:solidFill>
              </a:rPr>
              <a:t>Parameters can be explicitly declared or it can be inferred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 (</a:t>
            </a:r>
            <a:r>
              <a:rPr lang="en-US" sz="2000" dirty="0" err="1"/>
              <a:t>int</a:t>
            </a:r>
            <a:r>
              <a:rPr lang="en-US" sz="2000" dirty="0"/>
              <a:t> a) is same as just (a)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solidFill>
                  <a:srgbClr val="7030A0"/>
                </a:solidFill>
              </a:rPr>
              <a:t>Parameters are separated by commas.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 (a, b) or (</a:t>
            </a:r>
            <a:r>
              <a:rPr lang="en-US" sz="2000" dirty="0" err="1"/>
              <a:t>int</a:t>
            </a:r>
            <a:r>
              <a:rPr lang="en-US" sz="2000" dirty="0"/>
              <a:t> a, </a:t>
            </a:r>
            <a:r>
              <a:rPr lang="en-US" sz="2000" dirty="0" err="1"/>
              <a:t>int</a:t>
            </a:r>
            <a:r>
              <a:rPr lang="en-US" sz="2000" dirty="0"/>
              <a:t> b) or (String a, </a:t>
            </a:r>
            <a:r>
              <a:rPr lang="en-US" sz="2000" dirty="0" err="1"/>
              <a:t>int</a:t>
            </a:r>
            <a:r>
              <a:rPr lang="en-US" sz="2000" dirty="0"/>
              <a:t> b, float c)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solidFill>
                  <a:srgbClr val="00B050"/>
                </a:solidFill>
              </a:rPr>
              <a:t>Empty parentheses to represent an empty set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1800" dirty="0"/>
              <a:t> () -&gt; 42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</a:rPr>
              <a:t>It is not mandatory to use parentheses.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 a -&gt; return a*a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C9593F2D-30C9-2599-7B89-E6EC1D3AE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Expression -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42815-1732-BC99-A146-3594C348F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lnSpc>
                <a:spcPct val="150000"/>
              </a:lnSpc>
              <a:buFontTx/>
              <a:buChar char="•"/>
              <a:defRPr/>
            </a:pPr>
            <a:r>
              <a:rPr lang="en-US" sz="2000" dirty="0"/>
              <a:t>The body of the lambda expressions can contain zero, one or more statements.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Lambdas may return a value.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>
                <a:solidFill>
                  <a:srgbClr val="C00000"/>
                </a:solidFill>
              </a:rPr>
              <a:t>The type of the return value will be inferred by compiler.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Body is evaluated like a method body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return statement returns control to the caller of the anonymous method.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dirty="0"/>
              <a:t>The </a:t>
            </a:r>
            <a:r>
              <a:rPr lang="en-US" sz="2000" b="1" dirty="0"/>
              <a:t>return</a:t>
            </a:r>
            <a:r>
              <a:rPr lang="en-US" sz="2000" dirty="0"/>
              <a:t> statement is not required if the lambda body is just a one-liner. </a:t>
            </a:r>
          </a:p>
          <a:p>
            <a:pPr>
              <a:lnSpc>
                <a:spcPct val="150000"/>
              </a:lnSpc>
              <a:defRPr/>
            </a:pPr>
            <a:r>
              <a:rPr lang="en-US" sz="2000" b="1" dirty="0"/>
              <a:t>If the return is an expression curly braces are required </a:t>
            </a:r>
          </a:p>
          <a:p>
            <a:pPr>
              <a:lnSpc>
                <a:spcPct val="150000"/>
              </a:lnSpc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>
            <a:extLst>
              <a:ext uri="{FF2B5EF4-FFF2-40B4-BE49-F238E27FC236}">
                <a16:creationId xmlns:a16="http://schemas.microsoft.com/office/drawing/2014/main" id="{79785AAE-481F-C14C-5360-112A052127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Lambda with Built-in Functional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14115-9F88-10D3-5D69-62854D8D6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static void main(String[] </a:t>
            </a:r>
            <a:r>
              <a:rPr lang="en-US" sz="2000" b="1" dirty="0" err="1">
                <a:ea typeface="+mn-ea"/>
                <a:cs typeface="+mn-cs"/>
              </a:rPr>
              <a:t>args</a:t>
            </a:r>
            <a:r>
              <a:rPr lang="en-US" sz="2000" b="1" dirty="0">
                <a:ea typeface="+mn-ea"/>
                <a:cs typeface="+mn-cs"/>
              </a:rPr>
              <a:t>) {</a:t>
            </a:r>
          </a:p>
          <a:p>
            <a:pPr lvl="2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2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Thread t1 =</a:t>
            </a:r>
            <a:r>
              <a:rPr lang="en-US" sz="1800" b="1" dirty="0">
                <a:ea typeface="+mn-ea"/>
                <a:cs typeface="+mn-cs"/>
              </a:rPr>
              <a:t>new Thread( </a:t>
            </a:r>
            <a:r>
              <a:rPr lang="en-US" sz="2400" dirty="0">
                <a:solidFill>
                  <a:schemeClr val="accent6">
                    <a:lumMod val="50000"/>
                  </a:schemeClr>
                </a:solidFill>
                <a:ea typeface="+mn-ea"/>
                <a:cs typeface="+mn-cs"/>
              </a:rPr>
              <a:t>()</a:t>
            </a:r>
            <a:r>
              <a:rPr lang="en-US" sz="1800" b="1" dirty="0">
                <a:ea typeface="+mn-ea"/>
                <a:cs typeface="+mn-cs"/>
              </a:rPr>
              <a:t> </a:t>
            </a:r>
            <a:r>
              <a:rPr lang="en-US" sz="1800" b="1" dirty="0">
                <a:solidFill>
                  <a:srgbClr val="C00000"/>
                </a:solidFill>
                <a:ea typeface="+mn-ea"/>
                <a:cs typeface="+mn-cs"/>
              </a:rPr>
              <a:t>-&gt;</a:t>
            </a:r>
            <a:r>
              <a:rPr lang="en-US" sz="1800" b="1" dirty="0">
                <a:ea typeface="+mn-ea"/>
                <a:cs typeface="+mn-cs"/>
              </a:rPr>
              <a:t> </a:t>
            </a:r>
            <a:r>
              <a:rPr lang="en-US" sz="2400" b="1" dirty="0">
                <a:solidFill>
                  <a:srgbClr val="7030A0"/>
                </a:solidFill>
                <a:ea typeface="+mn-ea"/>
                <a:cs typeface="+mn-cs"/>
              </a:rPr>
              <a:t>{</a:t>
            </a:r>
            <a:endParaRPr lang="en-US" sz="1800" b="1" dirty="0">
              <a:solidFill>
                <a:srgbClr val="7030A0"/>
              </a:solidFill>
              <a:ea typeface="+mn-ea"/>
              <a:cs typeface="+mn-cs"/>
            </a:endParaRPr>
          </a:p>
          <a:p>
            <a:pPr lvl="2">
              <a:buFontTx/>
              <a:buNone/>
              <a:defRPr/>
            </a:pPr>
            <a:endParaRPr lang="en-US" sz="1800" dirty="0">
              <a:ea typeface="+mn-ea"/>
              <a:cs typeface="+mn-cs"/>
            </a:endParaRPr>
          </a:p>
          <a:p>
            <a:pPr lvl="3"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for(</a:t>
            </a:r>
            <a:r>
              <a:rPr lang="en-US" sz="1800" b="1" dirty="0" err="1">
                <a:ea typeface="+mn-ea"/>
                <a:cs typeface="+mn-cs"/>
              </a:rPr>
              <a:t>int</a:t>
            </a:r>
            <a:r>
              <a:rPr lang="en-US" sz="1800" b="1" dirty="0">
                <a:ea typeface="+mn-ea"/>
                <a:cs typeface="+mn-cs"/>
              </a:rPr>
              <a:t> </a:t>
            </a:r>
            <a:r>
              <a:rPr lang="en-US" sz="1800" b="1" dirty="0" err="1">
                <a:ea typeface="+mn-ea"/>
                <a:cs typeface="+mn-cs"/>
              </a:rPr>
              <a:t>i</a:t>
            </a:r>
            <a:r>
              <a:rPr lang="en-US" sz="1800" b="1" dirty="0">
                <a:ea typeface="+mn-ea"/>
                <a:cs typeface="+mn-cs"/>
              </a:rPr>
              <a:t>=0;i&lt;10;i++)</a:t>
            </a:r>
          </a:p>
          <a:p>
            <a:pPr lvl="3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{</a:t>
            </a:r>
          </a:p>
          <a:p>
            <a:pPr lvl="3">
              <a:buFontTx/>
              <a:buNone/>
              <a:defRPr/>
            </a:pPr>
            <a:r>
              <a:rPr lang="en-US" sz="1800" u="sng" dirty="0" err="1">
                <a:ea typeface="+mn-ea"/>
                <a:cs typeface="+mn-cs"/>
              </a:rPr>
              <a:t>System.</a:t>
            </a:r>
            <a:r>
              <a:rPr lang="en-US" sz="1800" b="1" i="1" u="sng" dirty="0" err="1">
                <a:ea typeface="+mn-ea"/>
                <a:cs typeface="+mn-cs"/>
              </a:rPr>
              <a:t>out.println</a:t>
            </a:r>
            <a:r>
              <a:rPr lang="en-US" sz="1800" b="1" i="1" u="sng" dirty="0">
                <a:ea typeface="+mn-ea"/>
                <a:cs typeface="+mn-cs"/>
              </a:rPr>
              <a:t>("Hello World");</a:t>
            </a:r>
          </a:p>
          <a:p>
            <a:pPr lvl="3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}</a:t>
            </a:r>
          </a:p>
          <a:p>
            <a:pPr lvl="2">
              <a:buFontTx/>
              <a:buNone/>
              <a:defRPr/>
            </a:pPr>
            <a:r>
              <a:rPr lang="en-US" sz="2400" b="1" dirty="0">
                <a:solidFill>
                  <a:srgbClr val="7030A0"/>
                </a:solidFill>
                <a:ea typeface="+mn-ea"/>
                <a:cs typeface="+mn-cs"/>
              </a:rPr>
              <a:t>}</a:t>
            </a:r>
          </a:p>
          <a:p>
            <a:pPr lvl="2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t1.start();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 }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2">
              <a:buFontTx/>
              <a:buNone/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>
            <a:extLst>
              <a:ext uri="{FF2B5EF4-FFF2-40B4-BE49-F238E27FC236}">
                <a16:creationId xmlns:a16="http://schemas.microsoft.com/office/drawing/2014/main" id="{24CEADEE-231E-A811-678B-BD975898C2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9898D-CC8F-3285-9C60-BA02EA71B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static List&lt;Customer&gt; </a:t>
            </a:r>
            <a:r>
              <a:rPr lang="en-US" b="1" dirty="0" err="1">
                <a:ea typeface="+mn-ea"/>
                <a:cs typeface="+mn-cs"/>
              </a:rPr>
              <a:t>getCustomers</a:t>
            </a:r>
            <a:r>
              <a:rPr lang="en-US" b="1" dirty="0">
                <a:ea typeface="+mn-ea"/>
                <a:cs typeface="+mn-cs"/>
              </a:rPr>
              <a:t>(){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List&lt;Customer&gt; </a:t>
            </a:r>
            <a:r>
              <a:rPr lang="en-US" dirty="0" err="1">
                <a:ea typeface="+mn-ea"/>
                <a:cs typeface="+mn-cs"/>
              </a:rPr>
              <a:t>customerList</a:t>
            </a:r>
            <a:r>
              <a:rPr lang="en-US" dirty="0">
                <a:ea typeface="+mn-ea"/>
                <a:cs typeface="+mn-cs"/>
              </a:rPr>
              <a:t> = </a:t>
            </a:r>
            <a:r>
              <a:rPr lang="en-US" b="1" dirty="0">
                <a:ea typeface="+mn-ea"/>
                <a:cs typeface="+mn-cs"/>
              </a:rPr>
              <a:t>new </a:t>
            </a:r>
            <a:r>
              <a:rPr lang="en-US" b="1" dirty="0" err="1">
                <a:ea typeface="+mn-ea"/>
                <a:cs typeface="+mn-cs"/>
              </a:rPr>
              <a:t>ArrayList</a:t>
            </a:r>
            <a:r>
              <a:rPr lang="en-US" b="1" dirty="0">
                <a:ea typeface="+mn-ea"/>
                <a:cs typeface="+mn-cs"/>
              </a:rPr>
              <a:t>&lt;&gt;();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 </a:t>
            </a:r>
            <a:r>
              <a:rPr lang="en-US" dirty="0" err="1">
                <a:ea typeface="+mn-ea"/>
                <a:cs typeface="+mn-cs"/>
              </a:rPr>
              <a:t>customerList.add</a:t>
            </a:r>
            <a:r>
              <a:rPr lang="en-US" dirty="0">
                <a:ea typeface="+mn-ea"/>
                <a:cs typeface="+mn-cs"/>
              </a:rPr>
              <a:t>(</a:t>
            </a:r>
            <a:r>
              <a:rPr lang="en-US" b="1" dirty="0">
                <a:ea typeface="+mn-ea"/>
                <a:cs typeface="+mn-cs"/>
              </a:rPr>
              <a:t>new Customer(101,"Ramesh", 9454562L));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  </a:t>
            </a:r>
            <a:r>
              <a:rPr lang="en-US" dirty="0" err="1">
                <a:ea typeface="+mn-ea"/>
                <a:cs typeface="+mn-cs"/>
              </a:rPr>
              <a:t>customerList.add</a:t>
            </a:r>
            <a:r>
              <a:rPr lang="en-US" dirty="0">
                <a:ea typeface="+mn-ea"/>
                <a:cs typeface="+mn-cs"/>
              </a:rPr>
              <a:t>(</a:t>
            </a:r>
            <a:r>
              <a:rPr lang="en-US" b="1" dirty="0">
                <a:ea typeface="+mn-ea"/>
                <a:cs typeface="+mn-cs"/>
              </a:rPr>
              <a:t>new Customer(212,"Chand", 73454562L));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         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b="1" dirty="0">
                <a:ea typeface="+mn-ea"/>
                <a:cs typeface="+mn-cs"/>
              </a:rPr>
              <a:t>return </a:t>
            </a:r>
            <a:r>
              <a:rPr lang="en-US" b="1" dirty="0" err="1">
                <a:ea typeface="+mn-ea"/>
                <a:cs typeface="+mn-cs"/>
              </a:rPr>
              <a:t>customerList</a:t>
            </a:r>
            <a:r>
              <a:rPr lang="en-US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  <a:endParaRPr lang="en-US" b="1" dirty="0"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>
            <a:extLst>
              <a:ext uri="{FF2B5EF4-FFF2-40B4-BE49-F238E27FC236}">
                <a16:creationId xmlns:a16="http://schemas.microsoft.com/office/drawing/2014/main" id="{73B28EB1-8E47-E29A-6B2B-947C26D8FF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Interfaces and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F7E1A-6793-088C-DED6-09B3CC6365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interface </a:t>
            </a:r>
            <a:r>
              <a:rPr lang="en-US" sz="2000" b="1" dirty="0" err="1">
                <a:ea typeface="+mn-ea"/>
                <a:cs typeface="+mn-cs"/>
              </a:rPr>
              <a:t>GenericFunction</a:t>
            </a:r>
            <a:r>
              <a:rPr lang="en-US" sz="2000" b="1" dirty="0">
                <a:ea typeface="+mn-ea"/>
                <a:cs typeface="+mn-cs"/>
              </a:rPr>
              <a:t>&lt;T&gt; {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	public void </a:t>
            </a:r>
            <a:r>
              <a:rPr lang="en-US" sz="2000" b="1" dirty="0" err="1">
                <a:ea typeface="+mn-ea"/>
                <a:cs typeface="+mn-cs"/>
              </a:rPr>
              <a:t>showValues</a:t>
            </a:r>
            <a:r>
              <a:rPr lang="en-US" sz="2000" b="1" dirty="0">
                <a:ea typeface="+mn-ea"/>
                <a:cs typeface="+mn-cs"/>
              </a:rPr>
              <a:t>(List&lt;T&gt; t);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GenericFunction</a:t>
            </a:r>
            <a:r>
              <a:rPr lang="en-US" sz="2000" dirty="0">
                <a:ea typeface="+mn-ea"/>
                <a:cs typeface="+mn-cs"/>
              </a:rPr>
              <a:t>&lt;Invoice&gt; </a:t>
            </a:r>
            <a:r>
              <a:rPr lang="en-US" sz="2000" dirty="0" err="1">
                <a:solidFill>
                  <a:srgbClr val="7030A0"/>
                </a:solidFill>
                <a:ea typeface="+mn-ea"/>
                <a:cs typeface="+mn-cs"/>
              </a:rPr>
              <a:t>funcRef</a:t>
            </a:r>
            <a:r>
              <a:rPr lang="en-US" sz="2000" dirty="0">
                <a:ea typeface="+mn-ea"/>
                <a:cs typeface="+mn-cs"/>
              </a:rPr>
              <a:t> = (list) -&gt; {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	</a:t>
            </a:r>
            <a:r>
              <a:rPr lang="en-US" sz="2000" dirty="0" err="1">
                <a:ea typeface="+mn-ea"/>
                <a:cs typeface="+mn-cs"/>
              </a:rPr>
              <a:t>list.forEach</a:t>
            </a:r>
            <a:r>
              <a:rPr lang="en-US" sz="2000" dirty="0">
                <a:ea typeface="+mn-ea"/>
                <a:cs typeface="+mn-cs"/>
              </a:rPr>
              <a:t>(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solidFill>
                  <a:srgbClr val="FF0000"/>
                </a:solidFill>
                <a:ea typeface="+mn-ea"/>
                <a:cs typeface="+mn-cs"/>
              </a:rPr>
              <a:t>           (</a:t>
            </a:r>
            <a:r>
              <a:rPr lang="en-US" sz="2000" b="1" dirty="0" err="1">
                <a:solidFill>
                  <a:srgbClr val="FF0000"/>
                </a:solidFill>
                <a:ea typeface="+mn-ea"/>
                <a:cs typeface="+mn-cs"/>
              </a:rPr>
              <a:t>eachElement</a:t>
            </a:r>
            <a:r>
              <a:rPr lang="en-US" sz="2000" b="1" dirty="0">
                <a:solidFill>
                  <a:srgbClr val="FF0000"/>
                </a:solidFill>
                <a:ea typeface="+mn-ea"/>
                <a:cs typeface="+mn-cs"/>
              </a:rPr>
              <a:t>)-&gt;</a:t>
            </a:r>
            <a:r>
              <a:rPr lang="en-US" sz="2000" b="1" dirty="0" err="1">
                <a:solidFill>
                  <a:srgbClr val="FF0000"/>
                </a:solidFill>
                <a:ea typeface="+mn-ea"/>
                <a:cs typeface="+mn-cs"/>
              </a:rPr>
              <a:t>System.</a:t>
            </a:r>
            <a:r>
              <a:rPr lang="en-US" sz="2000" b="1" i="1" dirty="0" err="1">
                <a:solidFill>
                  <a:srgbClr val="FF0000"/>
                </a:solidFill>
                <a:ea typeface="+mn-ea"/>
                <a:cs typeface="+mn-cs"/>
              </a:rPr>
              <a:t>out.println</a:t>
            </a:r>
            <a:r>
              <a:rPr lang="en-US" sz="2000" b="1" i="1" dirty="0">
                <a:solidFill>
                  <a:srgbClr val="FF0000"/>
                </a:solidFill>
                <a:ea typeface="+mn-ea"/>
                <a:cs typeface="+mn-cs"/>
              </a:rPr>
              <a:t>(</a:t>
            </a:r>
            <a:r>
              <a:rPr lang="en-US" sz="2000" b="1" i="1" dirty="0" err="1">
                <a:solidFill>
                  <a:srgbClr val="FF0000"/>
                </a:solidFill>
                <a:ea typeface="+mn-ea"/>
                <a:cs typeface="+mn-cs"/>
              </a:rPr>
              <a:t>eachElement</a:t>
            </a:r>
            <a:r>
              <a:rPr lang="en-US" sz="2000" b="1" i="1" dirty="0">
                <a:solidFill>
                  <a:srgbClr val="FF0000"/>
                </a:solidFill>
                <a:ea typeface="+mn-ea"/>
                <a:cs typeface="+mn-cs"/>
              </a:rPr>
              <a:t>)</a:t>
            </a:r>
            <a:r>
              <a:rPr lang="en-US" sz="2000" b="1" i="1" dirty="0">
                <a:ea typeface="+mn-ea"/>
                <a:cs typeface="+mn-cs"/>
              </a:rPr>
              <a:t>); 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solidFill>
                  <a:srgbClr val="7030A0"/>
                </a:solidFill>
              </a:rPr>
              <a:t>f</a:t>
            </a:r>
            <a:r>
              <a:rPr lang="en-US" sz="2000" dirty="0" err="1">
                <a:solidFill>
                  <a:srgbClr val="7030A0"/>
                </a:solidFill>
                <a:ea typeface="+mn-ea"/>
                <a:cs typeface="+mn-cs"/>
              </a:rPr>
              <a:t>uncRef</a:t>
            </a:r>
            <a:r>
              <a:rPr lang="en-US" sz="2000" dirty="0" err="1"/>
              <a:t>.showValues</a:t>
            </a:r>
            <a:r>
              <a:rPr lang="en-US" sz="2000" dirty="0"/>
              <a:t>(</a:t>
            </a:r>
            <a:r>
              <a:rPr lang="en-US" sz="2000" dirty="0" err="1"/>
              <a:t>getCustomers</a:t>
            </a:r>
            <a:r>
              <a:rPr lang="en-US" sz="2000" dirty="0"/>
              <a:t>());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endParaRPr lang="en-US" sz="2000" dirty="0"/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buFontTx/>
              <a:buNone/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>
            <a:extLst>
              <a:ext uri="{FF2B5EF4-FFF2-40B4-BE49-F238E27FC236}">
                <a16:creationId xmlns:a16="http://schemas.microsoft.com/office/drawing/2014/main" id="{98B36395-873C-2803-25C6-8B1A0A4E0A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DFEB4-1B05-5F82-9B45-70777338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interface </a:t>
            </a:r>
            <a:r>
              <a:rPr lang="en-US" b="1" dirty="0" err="1">
                <a:ea typeface="+mn-ea"/>
                <a:cs typeface="+mn-cs"/>
              </a:rPr>
              <a:t>InvoiceFactory</a:t>
            </a:r>
            <a:r>
              <a:rPr lang="en-US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   public Invoice </a:t>
            </a:r>
            <a:r>
              <a:rPr lang="en-US" b="1" dirty="0" err="1">
                <a:ea typeface="+mn-ea"/>
                <a:cs typeface="+mn-cs"/>
              </a:rPr>
              <a:t>createInvoice</a:t>
            </a:r>
            <a:r>
              <a:rPr lang="en-US" b="1" dirty="0">
                <a:ea typeface="+mn-ea"/>
                <a:cs typeface="+mn-cs"/>
              </a:rPr>
              <a:t>(long number, String name, double amount);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InvoiceFactory</a:t>
            </a:r>
            <a:r>
              <a:rPr lang="en-US" sz="2000" dirty="0">
                <a:ea typeface="+mn-ea"/>
                <a:cs typeface="+mn-cs"/>
              </a:rPr>
              <a:t> factory =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 (</a:t>
            </a:r>
            <a:r>
              <a:rPr lang="en-US" sz="2000" dirty="0" err="1">
                <a:ea typeface="+mn-ea"/>
                <a:cs typeface="+mn-cs"/>
              </a:rPr>
              <a:t>number,name,amount</a:t>
            </a:r>
            <a:r>
              <a:rPr lang="en-US" sz="2000" dirty="0">
                <a:ea typeface="+mn-ea"/>
                <a:cs typeface="+mn-cs"/>
              </a:rPr>
              <a:t>)-&gt;{</a:t>
            </a:r>
            <a:r>
              <a:rPr lang="en-US" sz="2000" b="1" dirty="0">
                <a:ea typeface="+mn-ea"/>
                <a:cs typeface="+mn-cs"/>
              </a:rPr>
              <a:t>return new                 				Invoice(</a:t>
            </a:r>
            <a:r>
              <a:rPr lang="en-US" sz="2000" b="1" dirty="0" err="1">
                <a:ea typeface="+mn-ea"/>
                <a:cs typeface="+mn-cs"/>
              </a:rPr>
              <a:t>number,name,amount</a:t>
            </a:r>
            <a:r>
              <a:rPr lang="en-US" sz="2000" b="1" dirty="0">
                <a:ea typeface="+mn-ea"/>
                <a:cs typeface="+mn-cs"/>
              </a:rPr>
              <a:t>);};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System.</a:t>
            </a:r>
            <a:r>
              <a:rPr lang="en-US" sz="2000" b="1" i="1" dirty="0" err="1">
                <a:ea typeface="+mn-ea"/>
                <a:cs typeface="+mn-cs"/>
              </a:rPr>
              <a:t>out.println</a:t>
            </a:r>
            <a:r>
              <a:rPr lang="en-US" sz="2000" b="1" i="1" dirty="0">
                <a:ea typeface="+mn-ea"/>
                <a:cs typeface="+mn-cs"/>
              </a:rPr>
              <a:t>(</a:t>
            </a:r>
            <a:r>
              <a:rPr lang="en-US" sz="2000" b="1" i="1" dirty="0" err="1">
                <a:ea typeface="+mn-ea"/>
                <a:cs typeface="+mn-cs"/>
              </a:rPr>
              <a:t>factory.createInvoice</a:t>
            </a:r>
            <a:r>
              <a:rPr lang="en-US" sz="2000" b="1" i="1" dirty="0">
                <a:ea typeface="+mn-ea"/>
                <a:cs typeface="+mn-cs"/>
              </a:rPr>
              <a:t>(101,"Ramesh",899.00));</a:t>
            </a:r>
          </a:p>
          <a:p>
            <a:pPr lvl="1">
              <a:buFontTx/>
              <a:buNone/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Title 1">
            <a:extLst>
              <a:ext uri="{FF2B5EF4-FFF2-40B4-BE49-F238E27FC236}">
                <a16:creationId xmlns:a16="http://schemas.microsoft.com/office/drawing/2014/main" id="{36A355BE-3510-B959-5F1C-4CDE8253BA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Functional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9D565-AEF9-FD7F-E87A-300A41D94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interface Converter&lt;T,R&gt;{</a:t>
            </a:r>
          </a:p>
          <a:p>
            <a:pPr lvl="2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		public R calculate(T </a:t>
            </a:r>
            <a:r>
              <a:rPr lang="en-US" sz="2000" b="1" dirty="0" err="1">
                <a:ea typeface="+mn-ea"/>
                <a:cs typeface="+mn-cs"/>
              </a:rPr>
              <a:t>frm</a:t>
            </a:r>
            <a:r>
              <a:rPr lang="en-US" sz="2000" b="1" dirty="0">
                <a:ea typeface="+mn-ea"/>
                <a:cs typeface="+mn-cs"/>
              </a:rPr>
              <a:t>);</a:t>
            </a:r>
          </a:p>
          <a:p>
            <a:pPr lvl="2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r>
              <a:rPr lang="fr-FR" b="1" dirty="0">
                <a:ea typeface="+mn-ea"/>
                <a:cs typeface="+mn-cs"/>
              </a:rPr>
              <a:t>public </a:t>
            </a:r>
            <a:r>
              <a:rPr lang="fr-FR" b="1" dirty="0" err="1">
                <a:ea typeface="+mn-ea"/>
                <a:cs typeface="+mn-cs"/>
              </a:rPr>
              <a:t>static</a:t>
            </a:r>
            <a:r>
              <a:rPr lang="fr-FR" b="1" dirty="0">
                <a:ea typeface="+mn-ea"/>
                <a:cs typeface="+mn-cs"/>
              </a:rPr>
              <a:t> </a:t>
            </a:r>
            <a:r>
              <a:rPr lang="fr-FR" b="1" dirty="0" err="1">
                <a:ea typeface="+mn-ea"/>
                <a:cs typeface="+mn-cs"/>
              </a:rPr>
              <a:t>void</a:t>
            </a:r>
            <a:r>
              <a:rPr lang="fr-FR" b="1" dirty="0">
                <a:ea typeface="+mn-ea"/>
                <a:cs typeface="+mn-cs"/>
              </a:rPr>
              <a:t>  </a:t>
            </a:r>
            <a:r>
              <a:rPr lang="fr-FR" b="1" dirty="0" err="1">
                <a:ea typeface="+mn-ea"/>
                <a:cs typeface="+mn-cs"/>
              </a:rPr>
              <a:t>doConvert</a:t>
            </a:r>
            <a:r>
              <a:rPr lang="fr-FR" b="1" dirty="0">
                <a:ea typeface="+mn-ea"/>
                <a:cs typeface="+mn-cs"/>
              </a:rPr>
              <a:t>(</a:t>
            </a:r>
            <a:r>
              <a:rPr lang="fr-FR" b="1" dirty="0" err="1">
                <a:ea typeface="+mn-ea"/>
                <a:cs typeface="+mn-cs"/>
              </a:rPr>
              <a:t>Converter</a:t>
            </a:r>
            <a:r>
              <a:rPr lang="fr-FR" b="1" dirty="0">
                <a:ea typeface="+mn-ea"/>
                <a:cs typeface="+mn-cs"/>
              </a:rPr>
              <a:t>&lt;</a:t>
            </a:r>
            <a:r>
              <a:rPr lang="fr-FR" b="1" dirty="0" err="1">
                <a:ea typeface="+mn-ea"/>
                <a:cs typeface="+mn-cs"/>
              </a:rPr>
              <a:t>Double,Double</a:t>
            </a:r>
            <a:r>
              <a:rPr lang="fr-FR" b="1" dirty="0">
                <a:ea typeface="+mn-ea"/>
                <a:cs typeface="+mn-cs"/>
              </a:rPr>
              <a:t>&gt; </a:t>
            </a:r>
            <a:r>
              <a:rPr lang="fr-FR" b="1" dirty="0" err="1">
                <a:ea typeface="+mn-ea"/>
                <a:cs typeface="+mn-cs"/>
              </a:rPr>
              <a:t>conv,Double</a:t>
            </a:r>
            <a:r>
              <a:rPr lang="fr-FR" b="1" dirty="0">
                <a:ea typeface="+mn-ea"/>
                <a:cs typeface="+mn-cs"/>
              </a:rPr>
              <a:t> </a:t>
            </a:r>
            <a:r>
              <a:rPr lang="fr-FR" b="1" dirty="0" err="1">
                <a:ea typeface="+mn-ea"/>
                <a:cs typeface="+mn-cs"/>
              </a:rPr>
              <a:t>frm</a:t>
            </a:r>
            <a:r>
              <a:rPr lang="fr-FR" b="1" dirty="0">
                <a:ea typeface="+mn-ea"/>
                <a:cs typeface="+mn-cs"/>
              </a:rPr>
              <a:t>){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>
                <a:ea typeface="+mn-ea"/>
                <a:cs typeface="+mn-cs"/>
              </a:rPr>
              <a:t>	    System.</a:t>
            </a:r>
            <a:r>
              <a:rPr lang="en-US" b="1" i="1">
                <a:ea typeface="+mn-ea"/>
                <a:cs typeface="+mn-cs"/>
              </a:rPr>
              <a:t>out.println</a:t>
            </a:r>
            <a:r>
              <a:rPr lang="en-US" b="1" i="1" dirty="0">
                <a:ea typeface="+mn-ea"/>
                <a:cs typeface="+mn-cs"/>
              </a:rPr>
              <a:t>(</a:t>
            </a:r>
            <a:r>
              <a:rPr lang="en-US" b="1" i="1" dirty="0" err="1">
                <a:ea typeface="+mn-ea"/>
                <a:cs typeface="+mn-cs"/>
              </a:rPr>
              <a:t>conv.calculate</a:t>
            </a:r>
            <a:r>
              <a:rPr lang="en-US" b="1" i="1" dirty="0">
                <a:ea typeface="+mn-ea"/>
                <a:cs typeface="+mn-cs"/>
              </a:rPr>
              <a:t>(</a:t>
            </a:r>
            <a:r>
              <a:rPr lang="en-US" b="1" i="1" dirty="0" err="1">
                <a:ea typeface="+mn-ea"/>
                <a:cs typeface="+mn-cs"/>
              </a:rPr>
              <a:t>frm</a:t>
            </a:r>
            <a:r>
              <a:rPr lang="en-US" b="1" i="1" dirty="0">
                <a:ea typeface="+mn-ea"/>
                <a:cs typeface="+mn-cs"/>
              </a:rPr>
              <a:t>));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static void main(String[] </a:t>
            </a:r>
            <a:r>
              <a:rPr lang="en-US" b="1" dirty="0" err="1">
                <a:ea typeface="+mn-ea"/>
                <a:cs typeface="+mn-cs"/>
              </a:rPr>
              <a:t>args</a:t>
            </a:r>
            <a:r>
              <a:rPr lang="en-US" b="1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Converter&lt;</a:t>
            </a:r>
            <a:r>
              <a:rPr lang="en-US" b="1" dirty="0" err="1">
                <a:solidFill>
                  <a:srgbClr val="FF0000"/>
                </a:solidFill>
                <a:ea typeface="+mn-ea"/>
                <a:cs typeface="+mn-cs"/>
              </a:rPr>
              <a:t>Double,Double</a:t>
            </a: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&gt; </a:t>
            </a:r>
            <a:r>
              <a:rPr lang="en-US" b="1" dirty="0" err="1">
                <a:solidFill>
                  <a:srgbClr val="7030A0"/>
                </a:solidFill>
                <a:ea typeface="+mn-ea"/>
                <a:cs typeface="+mn-cs"/>
              </a:rPr>
              <a:t>currencyConverter</a:t>
            </a: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 = (</a:t>
            </a:r>
            <a:r>
              <a:rPr lang="en-US" b="1" dirty="0" err="1">
                <a:solidFill>
                  <a:srgbClr val="FF0000"/>
                </a:solidFill>
                <a:ea typeface="+mn-ea"/>
                <a:cs typeface="+mn-cs"/>
              </a:rPr>
              <a:t>val</a:t>
            </a: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)-&gt;{return </a:t>
            </a:r>
            <a:r>
              <a:rPr lang="en-US" b="1" dirty="0" err="1">
                <a:solidFill>
                  <a:srgbClr val="FF0000"/>
                </a:solidFill>
                <a:ea typeface="+mn-ea"/>
                <a:cs typeface="+mn-cs"/>
              </a:rPr>
              <a:t>val</a:t>
            </a: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 * 45.0;};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i="1" dirty="0" err="1">
                <a:ea typeface="+mn-ea"/>
                <a:cs typeface="+mn-cs"/>
              </a:rPr>
              <a:t>doConvert</a:t>
            </a:r>
            <a:r>
              <a:rPr lang="en-US" i="1" dirty="0">
                <a:ea typeface="+mn-ea"/>
                <a:cs typeface="+mn-cs"/>
              </a:rPr>
              <a:t>(</a:t>
            </a:r>
            <a:r>
              <a:rPr lang="en-US" b="1" i="1" dirty="0" err="1">
                <a:solidFill>
                  <a:srgbClr val="7030A0"/>
                </a:solidFill>
                <a:ea typeface="+mn-ea"/>
                <a:cs typeface="+mn-cs"/>
              </a:rPr>
              <a:t>currencyConverter</a:t>
            </a:r>
            <a:r>
              <a:rPr lang="en-US" i="1" dirty="0">
                <a:ea typeface="+mn-ea"/>
                <a:cs typeface="+mn-cs"/>
              </a:rPr>
              <a:t>, 100.00);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    Converter&lt;</a:t>
            </a:r>
            <a:r>
              <a:rPr lang="en-US" b="1" dirty="0" err="1">
                <a:solidFill>
                  <a:srgbClr val="FF0000"/>
                </a:solidFill>
                <a:ea typeface="+mn-ea"/>
                <a:cs typeface="+mn-cs"/>
              </a:rPr>
              <a:t>Double,Double</a:t>
            </a: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&gt; </a:t>
            </a:r>
            <a:r>
              <a:rPr lang="en-US" b="1" dirty="0" err="1">
                <a:solidFill>
                  <a:schemeClr val="accent6">
                    <a:lumMod val="50000"/>
                  </a:schemeClr>
                </a:solidFill>
                <a:ea typeface="+mn-ea"/>
                <a:cs typeface="+mn-cs"/>
              </a:rPr>
              <a:t>farenToCel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= (</a:t>
            </a:r>
            <a:r>
              <a:rPr lang="en-US" b="1" dirty="0" err="1">
                <a:solidFill>
                  <a:srgbClr val="FF0000"/>
                </a:solidFill>
                <a:ea typeface="+mn-ea"/>
                <a:cs typeface="+mn-cs"/>
              </a:rPr>
              <a:t>faren</a:t>
            </a: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)-&gt;{return (faren-32) * 5/9;};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i="1" dirty="0">
                <a:ea typeface="+mn-ea"/>
                <a:cs typeface="+mn-cs"/>
              </a:rPr>
              <a:t>          </a:t>
            </a:r>
            <a:r>
              <a:rPr lang="en-US" i="1" dirty="0" err="1">
                <a:ea typeface="+mn-ea"/>
                <a:cs typeface="+mn-cs"/>
              </a:rPr>
              <a:t>doConvert</a:t>
            </a:r>
            <a:r>
              <a:rPr lang="en-US" i="1" dirty="0">
                <a:ea typeface="+mn-ea"/>
                <a:cs typeface="+mn-cs"/>
              </a:rPr>
              <a:t>(</a:t>
            </a:r>
            <a:r>
              <a:rPr lang="en-US" b="1" i="1" dirty="0" err="1">
                <a:solidFill>
                  <a:schemeClr val="accent6">
                    <a:lumMod val="50000"/>
                  </a:schemeClr>
                </a:solidFill>
                <a:ea typeface="+mn-ea"/>
                <a:cs typeface="+mn-cs"/>
              </a:rPr>
              <a:t>farenToCel</a:t>
            </a:r>
            <a:r>
              <a:rPr lang="en-US" i="1" dirty="0">
                <a:ea typeface="+mn-ea"/>
                <a:cs typeface="+mn-cs"/>
              </a:rPr>
              <a:t>, 84.00);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>
            <a:extLst>
              <a:ext uri="{FF2B5EF4-FFF2-40B4-BE49-F238E27FC236}">
                <a16:creationId xmlns:a16="http://schemas.microsoft.com/office/drawing/2014/main" id="{2BC6BD6A-1C39-8039-E028-AE4022BA79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Lambda Expressions -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AA6CA-ADC0-0BB2-9452-5529D90CC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b="1" dirty="0"/>
              <a:t>A Boolean expression </a:t>
            </a:r>
          </a:p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interface </a:t>
            </a:r>
            <a:r>
              <a:rPr lang="en-US" sz="2000" b="1" dirty="0" err="1">
                <a:solidFill>
                  <a:srgbClr val="7030A0"/>
                </a:solidFill>
                <a:ea typeface="+mn-ea"/>
                <a:cs typeface="+mn-cs"/>
              </a:rPr>
              <a:t>CheckSize</a:t>
            </a:r>
            <a:r>
              <a:rPr lang="en-US" sz="2000" b="1" dirty="0">
                <a:ea typeface="+mn-ea"/>
                <a:cs typeface="+mn-cs"/>
              </a:rPr>
              <a:t>{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      public </a:t>
            </a:r>
            <a:r>
              <a:rPr lang="en-US" sz="2000" b="1" dirty="0" err="1">
                <a:ea typeface="+mn-ea"/>
                <a:cs typeface="+mn-cs"/>
              </a:rPr>
              <a:t>boolean</a:t>
            </a:r>
            <a:r>
              <a:rPr lang="en-US" sz="2000" b="1" dirty="0">
                <a:ea typeface="+mn-ea"/>
                <a:cs typeface="+mn-cs"/>
              </a:rPr>
              <a:t> </a:t>
            </a:r>
            <a:r>
              <a:rPr lang="en-US" sz="2000" b="1" dirty="0" err="1">
                <a:ea typeface="+mn-ea"/>
                <a:cs typeface="+mn-cs"/>
              </a:rPr>
              <a:t>isEmpty</a:t>
            </a:r>
            <a:r>
              <a:rPr lang="en-US" sz="2000" b="1" dirty="0">
                <a:ea typeface="+mn-ea"/>
                <a:cs typeface="+mn-cs"/>
              </a:rPr>
              <a:t>(List&lt;String&gt; names);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sz="2000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 void </a:t>
            </a:r>
            <a:r>
              <a:rPr lang="en-US" b="1" dirty="0" err="1">
                <a:ea typeface="+mn-ea"/>
                <a:cs typeface="+mn-cs"/>
              </a:rPr>
              <a:t>booleanLambda</a:t>
            </a:r>
            <a:r>
              <a:rPr lang="en-US" b="1" dirty="0">
                <a:ea typeface="+mn-ea"/>
                <a:cs typeface="+mn-cs"/>
              </a:rPr>
              <a:t>(){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List&lt;String&gt; </a:t>
            </a:r>
            <a:r>
              <a:rPr lang="en-US" sz="2000" dirty="0" err="1">
                <a:ea typeface="+mn-ea"/>
                <a:cs typeface="+mn-cs"/>
              </a:rPr>
              <a:t>nameList</a:t>
            </a:r>
            <a:r>
              <a:rPr lang="en-US" sz="2000" dirty="0">
                <a:ea typeface="+mn-ea"/>
                <a:cs typeface="+mn-cs"/>
              </a:rPr>
              <a:t> = </a:t>
            </a:r>
            <a:r>
              <a:rPr lang="en-US" sz="2000" dirty="0" err="1">
                <a:ea typeface="+mn-ea"/>
                <a:cs typeface="+mn-cs"/>
              </a:rPr>
              <a:t>HandleCustomers.</a:t>
            </a:r>
            <a:r>
              <a:rPr lang="en-US" sz="2000" i="1" dirty="0" err="1">
                <a:ea typeface="+mn-ea"/>
                <a:cs typeface="+mn-cs"/>
              </a:rPr>
              <a:t>getCustomerNames</a:t>
            </a:r>
            <a:r>
              <a:rPr lang="en-US" sz="2000" i="1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       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 </a:t>
            </a:r>
            <a:r>
              <a:rPr lang="en-US" sz="2000" b="1" dirty="0" err="1">
                <a:solidFill>
                  <a:srgbClr val="7030A0"/>
                </a:solidFill>
              </a:rPr>
              <a:t>CheckSize</a:t>
            </a:r>
            <a:r>
              <a:rPr lang="en-US" sz="2000" b="1" dirty="0">
                <a:solidFill>
                  <a:srgbClr val="7030A0"/>
                </a:solidFill>
              </a:rPr>
              <a:t> size</a:t>
            </a:r>
            <a:r>
              <a:rPr lang="en-US" sz="2000" dirty="0">
                <a:ea typeface="+mn-ea"/>
                <a:cs typeface="+mn-cs"/>
              </a:rPr>
              <a:t>=</a:t>
            </a:r>
            <a:r>
              <a:rPr lang="en-US" sz="2000" u="sng" dirty="0">
                <a:ea typeface="+mn-ea"/>
                <a:cs typeface="+mn-cs"/>
              </a:rPr>
              <a:t>(list) -&gt; </a:t>
            </a:r>
            <a:r>
              <a:rPr lang="en-US" sz="2000" u="sng" dirty="0" err="1">
                <a:ea typeface="+mn-ea"/>
                <a:cs typeface="+mn-cs"/>
              </a:rPr>
              <a:t>list.isEmpty</a:t>
            </a:r>
            <a:r>
              <a:rPr lang="en-US" sz="2000" u="sng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System.</a:t>
            </a:r>
            <a:r>
              <a:rPr lang="en-US" sz="2000" b="1" i="1" dirty="0" err="1">
                <a:ea typeface="+mn-ea"/>
                <a:cs typeface="+mn-cs"/>
              </a:rPr>
              <a:t>out.println</a:t>
            </a:r>
            <a:r>
              <a:rPr lang="en-US" sz="2000" b="1" i="1" dirty="0">
                <a:ea typeface="+mn-ea"/>
                <a:cs typeface="+mn-cs"/>
              </a:rPr>
              <a:t>("Is Name List Empty                   					                      :="+</a:t>
            </a:r>
            <a:r>
              <a:rPr lang="en-US" sz="2000" b="1" i="1" dirty="0" err="1">
                <a:ea typeface="+mn-ea"/>
                <a:cs typeface="+mn-cs"/>
              </a:rPr>
              <a:t>showSize.isNameEmpty</a:t>
            </a:r>
            <a:r>
              <a:rPr lang="en-US" sz="2000" b="1" i="1" dirty="0">
                <a:ea typeface="+mn-ea"/>
                <a:cs typeface="+mn-cs"/>
              </a:rPr>
              <a:t>(</a:t>
            </a:r>
            <a:r>
              <a:rPr lang="en-US" sz="2000" b="1" i="1" dirty="0" err="1">
                <a:ea typeface="+mn-ea"/>
                <a:cs typeface="+mn-cs"/>
              </a:rPr>
              <a:t>nameList</a:t>
            </a:r>
            <a:r>
              <a:rPr lang="en-US" sz="2000" b="1" i="1" dirty="0">
                <a:ea typeface="+mn-ea"/>
                <a:cs typeface="+mn-cs"/>
              </a:rPr>
              <a:t>));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  <a:endParaRPr lang="en-US" sz="2400" b="1" dirty="0"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Title 3">
            <a:extLst>
              <a:ext uri="{FF2B5EF4-FFF2-40B4-BE49-F238E27FC236}">
                <a16:creationId xmlns:a16="http://schemas.microsoft.com/office/drawing/2014/main" id="{EBCA4959-F370-3250-07A3-820601E8E2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latin typeface="Hand Of Sean"/>
              </a:rPr>
              <a:t>Retention Annotation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157698" name="Content Placeholder 2">
            <a:extLst>
              <a:ext uri="{FF2B5EF4-FFF2-40B4-BE49-F238E27FC236}">
                <a16:creationId xmlns:a16="http://schemas.microsoft.com/office/drawing/2014/main" id="{934D2A1D-2C59-E538-CF4C-6D106CE872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1600"/>
              <a:t>These annotation specify where and how long annotation with this types are to be retained. </a:t>
            </a:r>
          </a:p>
          <a:p>
            <a:endParaRPr lang="en-US" altLang="en-US" sz="1600" b="1"/>
          </a:p>
          <a:p>
            <a:r>
              <a:rPr lang="en-US" altLang="en-US" sz="1600" b="1"/>
              <a:t>RetentionPolicy.SOURCE: </a:t>
            </a:r>
          </a:p>
          <a:p>
            <a:pPr lvl="1"/>
            <a:r>
              <a:rPr lang="en-US" altLang="en-US" sz="1600"/>
              <a:t>This type of annotation will be retained only at source level and the compiler will ignore them.</a:t>
            </a:r>
          </a:p>
          <a:p>
            <a:endParaRPr lang="en-US" altLang="en-US" sz="1600" b="1"/>
          </a:p>
          <a:p>
            <a:r>
              <a:rPr lang="en-US" altLang="en-US" sz="1600" b="1"/>
              <a:t>RetentionPolicy.CLASS: </a:t>
            </a:r>
          </a:p>
          <a:p>
            <a:pPr lvl="1"/>
            <a:r>
              <a:rPr lang="en-US" altLang="en-US" sz="1600"/>
              <a:t>This type of annotation will be retained at the compile time the virtual machine (VM) will ignore them.</a:t>
            </a:r>
          </a:p>
          <a:p>
            <a:endParaRPr lang="en-US" altLang="en-US" sz="1600" b="1"/>
          </a:p>
          <a:p>
            <a:r>
              <a:rPr lang="en-US" altLang="en-US" sz="1600" b="1"/>
              <a:t>RetentionPolicy.RUNTIME: </a:t>
            </a:r>
          </a:p>
          <a:p>
            <a:pPr lvl="1"/>
            <a:r>
              <a:rPr lang="en-US" altLang="en-US" sz="1600"/>
              <a:t>Virtual machine will retain  the annotation of this type and they can be read only at run-time.</a:t>
            </a:r>
          </a:p>
        </p:txBody>
      </p:sp>
    </p:spTree>
  </p:cSld>
  <p:clrMapOvr>
    <a:masterClrMapping/>
  </p:clrMapOvr>
  <p:transition advClick="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E9390E9E-D120-66F2-C8ED-014F6911B2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Types of 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8C6AD-6749-AED6-260D-E4E56923B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b="1" dirty="0"/>
              <a:t>Compare two objects </a:t>
            </a:r>
          </a:p>
          <a:p>
            <a:pPr>
              <a:defRPr/>
            </a:pPr>
            <a:endParaRPr lang="en-US" sz="2000" b="1" dirty="0"/>
          </a:p>
          <a:p>
            <a:pPr lvl="1">
              <a:buFontTx/>
              <a:buNone/>
              <a:defRPr/>
            </a:pPr>
            <a:r>
              <a:rPr lang="en-US" sz="1800" b="1" dirty="0">
                <a:ea typeface="+mn-ea"/>
                <a:cs typeface="+mn-cs"/>
              </a:rPr>
              <a:t>public void </a:t>
            </a:r>
            <a:r>
              <a:rPr lang="en-US" sz="1800" b="1" dirty="0" err="1">
                <a:ea typeface="+mn-ea"/>
                <a:cs typeface="+mn-cs"/>
              </a:rPr>
              <a:t>sortCustomers</a:t>
            </a:r>
            <a:r>
              <a:rPr lang="en-US" sz="1800" b="1" dirty="0">
                <a:ea typeface="+mn-ea"/>
                <a:cs typeface="+mn-cs"/>
              </a:rPr>
              <a:t>(List&lt;Customer&gt; </a:t>
            </a:r>
            <a:r>
              <a:rPr lang="en-US" sz="1800" b="1" dirty="0" err="1">
                <a:ea typeface="+mn-ea"/>
                <a:cs typeface="+mn-cs"/>
              </a:rPr>
              <a:t>custList</a:t>
            </a:r>
            <a:r>
              <a:rPr lang="en-US" sz="1800" b="1" dirty="0">
                <a:ea typeface="+mn-ea"/>
                <a:cs typeface="+mn-cs"/>
              </a:rPr>
              <a:t>)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{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</a:t>
            </a:r>
            <a:r>
              <a:rPr lang="en-US" sz="1800" dirty="0" err="1">
                <a:ea typeface="+mn-ea"/>
                <a:cs typeface="+mn-cs"/>
              </a:rPr>
              <a:t>custList.sort</a:t>
            </a:r>
            <a:r>
              <a:rPr lang="en-US" sz="1800" dirty="0">
                <a:ea typeface="+mn-ea"/>
                <a:cs typeface="+mn-cs"/>
              </a:rPr>
              <a:t>((Customer c1, Customer c2)-&gt;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         c1.getCustomerName().</a:t>
            </a:r>
            <a:r>
              <a:rPr lang="en-US" sz="1800" dirty="0" err="1">
                <a:ea typeface="+mn-ea"/>
                <a:cs typeface="+mn-cs"/>
              </a:rPr>
              <a:t>compareTo</a:t>
            </a:r>
            <a:r>
              <a:rPr lang="en-US" sz="1800" dirty="0">
                <a:ea typeface="+mn-ea"/>
                <a:cs typeface="+mn-cs"/>
              </a:rPr>
              <a:t>(c2.getCustomerName()));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            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System.</a:t>
            </a:r>
            <a:r>
              <a:rPr lang="en-US" b="1" i="1" dirty="0" err="1">
                <a:ea typeface="+mn-ea"/>
                <a:cs typeface="+mn-cs"/>
              </a:rPr>
              <a:t>out.println</a:t>
            </a:r>
            <a:r>
              <a:rPr lang="en-US" b="1" i="1" dirty="0">
                <a:ea typeface="+mn-ea"/>
                <a:cs typeface="+mn-cs"/>
              </a:rPr>
              <a:t>(</a:t>
            </a:r>
            <a:r>
              <a:rPr lang="en-US" b="1" i="1" dirty="0" err="1">
                <a:ea typeface="+mn-ea"/>
                <a:cs typeface="+mn-cs"/>
              </a:rPr>
              <a:t>custList</a:t>
            </a:r>
            <a:r>
              <a:rPr lang="en-US" b="1" i="1" dirty="0">
                <a:ea typeface="+mn-ea"/>
                <a:cs typeface="+mn-cs"/>
              </a:rPr>
              <a:t>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}</a:t>
            </a:r>
            <a:endParaRPr lang="en-US" sz="1800" b="1" dirty="0"/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r>
              <a:rPr lang="en-US" sz="2000" dirty="0" err="1"/>
              <a:t>exp.sortCustomers</a:t>
            </a:r>
            <a:r>
              <a:rPr lang="en-US" sz="2000" dirty="0"/>
              <a:t>(</a:t>
            </a:r>
            <a:r>
              <a:rPr lang="en-US" sz="2000" dirty="0" err="1"/>
              <a:t>HandleCustomers.</a:t>
            </a:r>
            <a:r>
              <a:rPr lang="en-US" sz="2000" i="1" dirty="0" err="1"/>
              <a:t>getCustomers</a:t>
            </a:r>
            <a:r>
              <a:rPr lang="en-US" sz="2000" i="1" dirty="0"/>
              <a:t>());</a:t>
            </a:r>
            <a:endParaRPr lang="en-US" sz="2000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>
            <a:extLst>
              <a:ext uri="{FF2B5EF4-FFF2-40B4-BE49-F238E27FC236}">
                <a16:creationId xmlns:a16="http://schemas.microsoft.com/office/drawing/2014/main" id="{34AD0AD2-14BF-622D-92E1-393927D919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Scope in 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2AC0B-4305-BAC0-9C1A-D50ED0D21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/>
            </a:pPr>
            <a:r>
              <a:rPr lang="en-US" sz="2000" dirty="0"/>
              <a:t>Lambdas are allowed to capture static and instance variables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b="1" i="1" dirty="0">
                <a:ea typeface="+mn-ea"/>
                <a:cs typeface="+mn-cs"/>
              </a:rPr>
              <a:t>But they are effectively final.</a:t>
            </a:r>
          </a:p>
          <a:p>
            <a:pPr lvl="1">
              <a:lnSpc>
                <a:spcPct val="200000"/>
              </a:lnSpc>
              <a:defRPr/>
            </a:pPr>
            <a:r>
              <a:rPr lang="en-US" sz="2000" dirty="0"/>
              <a:t>Can also be explicitly declared final </a:t>
            </a:r>
          </a:p>
          <a:p>
            <a:pPr>
              <a:defRPr/>
            </a:pPr>
            <a:endParaRPr lang="en-US" sz="2000" b="1" u="sng" dirty="0"/>
          </a:p>
          <a:p>
            <a:pPr>
              <a:defRPr/>
            </a:pPr>
            <a:r>
              <a:rPr lang="en-US" sz="2000" b="1" u="sng" dirty="0"/>
              <a:t>Effectively Final</a:t>
            </a:r>
            <a:r>
              <a:rPr lang="en-US" sz="2000" u="sng" dirty="0"/>
              <a:t>. 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A n effectively </a:t>
            </a:r>
            <a:r>
              <a:rPr lang="en-US" sz="2000" u="sng" dirty="0"/>
              <a:t>final variable</a:t>
            </a:r>
            <a:r>
              <a:rPr lang="en-US" sz="2000" dirty="0"/>
              <a:t> is one whose value does not change after it is first assigned. </a:t>
            </a:r>
          </a:p>
          <a:p>
            <a:pPr lvl="1">
              <a:lnSpc>
                <a:spcPct val="200000"/>
              </a:lnSpc>
              <a:defRPr/>
            </a:pPr>
            <a:endParaRPr lang="en-US" sz="2000" dirty="0"/>
          </a:p>
          <a:p>
            <a:pPr>
              <a:lnSpc>
                <a:spcPct val="200000"/>
              </a:lnSpc>
              <a:defRPr/>
            </a:pPr>
            <a:endParaRPr lang="en-US" sz="2000" dirty="0"/>
          </a:p>
          <a:p>
            <a:pPr>
              <a:lnSpc>
                <a:spcPct val="200000"/>
              </a:lnSpc>
              <a:defRPr/>
            </a:pPr>
            <a:endParaRPr lang="en-US" sz="2000" b="1" i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>
            <a:extLst>
              <a:ext uri="{FF2B5EF4-FFF2-40B4-BE49-F238E27FC236}">
                <a16:creationId xmlns:a16="http://schemas.microsoft.com/office/drawing/2014/main" id="{F9C0D324-C570-E81B-4CBD-E4DB6FF8E5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Effectively  Final</a:t>
            </a: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9BB67294-97B5-39E6-C0B4-772A2BF401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</a:pPr>
            <a:r>
              <a:rPr lang="en-US" altLang="en-US" sz="2000"/>
              <a:t>@FunctionalInterface</a:t>
            </a:r>
          </a:p>
          <a:p>
            <a:pPr lvl="1">
              <a:buFontTx/>
              <a:buNone/>
            </a:pPr>
            <a:r>
              <a:rPr lang="en-US" altLang="en-US" sz="2000" b="1"/>
              <a:t>public interface EFConverter&lt;T,R&gt; {</a:t>
            </a:r>
          </a:p>
          <a:p>
            <a:pPr lvl="1">
              <a:buFontTx/>
              <a:buNone/>
            </a:pPr>
            <a:r>
              <a:rPr lang="en-US" altLang="en-US" sz="2000" b="1"/>
              <a:t>	public R  convertToString(T from);</a:t>
            </a:r>
          </a:p>
          <a:p>
            <a:pPr lvl="1">
              <a:buFontTx/>
              <a:buNone/>
            </a:pPr>
            <a:r>
              <a:rPr lang="en-US" altLang="en-US" sz="2000"/>
              <a:t>}</a:t>
            </a:r>
          </a:p>
          <a:p>
            <a:pPr lvl="1">
              <a:buFontTx/>
              <a:buNone/>
            </a:pPr>
            <a:endParaRPr lang="en-US" altLang="en-US" sz="2000" b="1"/>
          </a:p>
          <a:p>
            <a:pPr lvl="1">
              <a:buFontTx/>
              <a:buNone/>
            </a:pPr>
            <a:r>
              <a:rPr lang="en-US" altLang="en-US" sz="2000"/>
              <a:t> </a:t>
            </a:r>
            <a:r>
              <a:rPr lang="en-US" altLang="en-US" sz="2000" b="1"/>
              <a:t>int  num = 1;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EFConverter&lt;Integer, String&gt; stringConverter =</a:t>
            </a:r>
          </a:p>
          <a:p>
            <a:pPr lvl="1">
              <a:buFontTx/>
              <a:buNone/>
            </a:pPr>
            <a:r>
              <a:rPr lang="en-US" altLang="en-US" sz="2000"/>
              <a:t>        </a:t>
            </a:r>
            <a:r>
              <a:rPr lang="en-US" altLang="en-US" sz="2000" u="sng"/>
              <a:t>(from) -&gt; String.</a:t>
            </a:r>
            <a:r>
              <a:rPr lang="en-US" altLang="en-US" sz="2000" i="1" u="sng"/>
              <a:t>valueOf(from + num);</a:t>
            </a:r>
          </a:p>
          <a:p>
            <a:pPr lvl="1">
              <a:buFontTx/>
              <a:buNone/>
            </a:pPr>
            <a:endParaRPr lang="en-US" altLang="en-US" sz="2000"/>
          </a:p>
          <a:p>
            <a:pPr lvl="1">
              <a:buFontTx/>
              <a:buNone/>
            </a:pPr>
            <a:r>
              <a:rPr lang="en-US" altLang="en-US" sz="2000"/>
              <a:t>   String result = stringConverter.convertToString(</a:t>
            </a:r>
            <a:r>
              <a:rPr lang="en-US" altLang="en-US" sz="2000" b="1"/>
              <a:t>new </a:t>
            </a:r>
            <a:r>
              <a:rPr lang="en-US" altLang="en-US" sz="2000" b="1" u="sng"/>
              <a:t>Integer(45));</a:t>
            </a:r>
          </a:p>
          <a:p>
            <a:pPr lvl="1">
              <a:buFontTx/>
              <a:buNone/>
            </a:pPr>
            <a:r>
              <a:rPr lang="en-US" altLang="en-US" sz="2000"/>
              <a:t>         </a:t>
            </a:r>
          </a:p>
          <a:p>
            <a:pPr lvl="1">
              <a:buFontTx/>
              <a:buNone/>
            </a:pPr>
            <a:r>
              <a:rPr lang="en-US" altLang="en-US" sz="2000" u="sng"/>
              <a:t> </a:t>
            </a:r>
            <a:r>
              <a:rPr lang="en-US" altLang="en-US" sz="2000"/>
              <a:t>       // num++;</a:t>
            </a:r>
          </a:p>
          <a:p>
            <a:pPr lvl="1">
              <a:buFontTx/>
              <a:buNone/>
            </a:pPr>
            <a:r>
              <a:rPr lang="en-US" altLang="en-US" sz="2000"/>
              <a:t>         </a:t>
            </a:r>
            <a:r>
              <a:rPr lang="en-US" altLang="en-US" sz="2000" u="sng"/>
              <a:t>System.</a:t>
            </a:r>
            <a:r>
              <a:rPr lang="en-US" altLang="en-US" sz="2000" b="1" i="1" u="sng"/>
              <a:t>out.println(result.length());</a:t>
            </a:r>
          </a:p>
          <a:p>
            <a:pPr lvl="2">
              <a:buFontTx/>
              <a:buNone/>
            </a:pPr>
            <a:endParaRPr lang="en-US" altLang="en-US" sz="2000"/>
          </a:p>
          <a:p>
            <a:pPr lvl="2">
              <a:buFontTx/>
              <a:buNone/>
            </a:pPr>
            <a:endParaRPr lang="en-US" altLang="en-US" sz="2000"/>
          </a:p>
          <a:p>
            <a:endParaRPr lang="en-US" altLang="en-US" sz="4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1">
            <a:extLst>
              <a:ext uri="{FF2B5EF4-FFF2-40B4-BE49-F238E27FC236}">
                <a16:creationId xmlns:a16="http://schemas.microsoft.com/office/drawing/2014/main" id="{1BE7DA9C-45D0-2B8D-8CB2-7572469EA6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solidFill>
                  <a:schemeClr val="tx1"/>
                </a:solidFill>
              </a:rPr>
              <a:t>Restrictions on local variables</a:t>
            </a:r>
            <a:endParaRPr lang="en-US" altLang="en-US"/>
          </a:p>
        </p:txBody>
      </p:sp>
      <p:sp>
        <p:nvSpPr>
          <p:cNvPr id="46082" name="Content Placeholder 2">
            <a:extLst>
              <a:ext uri="{FF2B5EF4-FFF2-40B4-BE49-F238E27FC236}">
                <a16:creationId xmlns:a16="http://schemas.microsoft.com/office/drawing/2014/main" id="{79C0C4D4-239D-C92E-45B8-C30FE18C30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Instance variables are stored on the heap, whereas local variables live on the stack. </a:t>
            </a:r>
          </a:p>
          <a:p>
            <a:endParaRPr lang="en-US" altLang="en-US" sz="2000"/>
          </a:p>
          <a:p>
            <a:r>
              <a:rPr lang="en-US" altLang="en-US" sz="2000"/>
              <a:t>Lambdas have access to Local Variable from Threads ,</a:t>
            </a:r>
          </a:p>
          <a:p>
            <a:pPr lvl="1"/>
            <a:r>
              <a:rPr lang="en-US" altLang="en-US"/>
              <a:t>Thread could try to access the variable after the thread that allocated the variable had de allocated it. </a:t>
            </a:r>
          </a:p>
          <a:p>
            <a:endParaRPr lang="en-US" altLang="en-US" sz="2000"/>
          </a:p>
          <a:p>
            <a:r>
              <a:rPr lang="en-US" altLang="en-US" sz="2000"/>
              <a:t>Java implements access to a free local variable as access to a copy of it rather than access to the original variable. </a:t>
            </a:r>
          </a:p>
          <a:p>
            <a:endParaRPr lang="en-US" altLang="en-US" sz="2000"/>
          </a:p>
          <a:p>
            <a:r>
              <a:rPr lang="en-US" altLang="en-US" sz="2000"/>
              <a:t>If the local variable is assigned only once – the problem cease to exist</a:t>
            </a:r>
          </a:p>
          <a:p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>
            <a:extLst>
              <a:ext uri="{FF2B5EF4-FFF2-40B4-BE49-F238E27FC236}">
                <a16:creationId xmlns:a16="http://schemas.microsoft.com/office/drawing/2014/main" id="{3DA91145-A739-5A62-42FA-A2714E26FD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Lambda Expression and Anonymous class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1DDF03-178F-B6F9-DB43-EF9F4A413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Difference between using Anonymous class and Lambda expression is “this” keyword. </a:t>
            </a:r>
          </a:p>
          <a:p>
            <a:pPr>
              <a:defRPr/>
            </a:pPr>
            <a:endParaRPr lang="en-US" sz="2000" b="1" u="sng" dirty="0"/>
          </a:p>
          <a:p>
            <a:pPr>
              <a:defRPr/>
            </a:pPr>
            <a:r>
              <a:rPr lang="en-US" sz="2000" b="1" u="sng" dirty="0"/>
              <a:t>“this” Key Word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For anonymous class ‘this’ resolves to anonymous class, 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>
                <a:ea typeface="+mn-ea"/>
                <a:cs typeface="+mn-cs"/>
              </a:rPr>
              <a:t>For lambda expression ‘this’ resolves to enclosing class where lambda is written.</a:t>
            </a:r>
          </a:p>
          <a:p>
            <a:pPr lvl="1">
              <a:lnSpc>
                <a:spcPct val="150000"/>
              </a:lnSpc>
              <a:defRPr/>
            </a:pPr>
            <a:r>
              <a:rPr lang="en-US" sz="2000" dirty="0"/>
              <a:t>There is no way to reference to the lambda expression's ”this” from inside the lambda.</a:t>
            </a:r>
            <a:endParaRPr lang="en-US" sz="2000" dirty="0"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>
            <a:extLst>
              <a:ext uri="{FF2B5EF4-FFF2-40B4-BE49-F238E27FC236}">
                <a16:creationId xmlns:a16="http://schemas.microsoft.com/office/drawing/2014/main" id="{5C06CC6D-F181-F9F9-DA53-6533518048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“this” Key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114B4-1A83-EFA8-E323-819D70D50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public interface </a:t>
            </a:r>
            <a:r>
              <a:rPr lang="en-US" sz="2000" b="1" dirty="0" err="1">
                <a:ea typeface="+mn-ea"/>
                <a:cs typeface="+mn-cs"/>
              </a:rPr>
              <a:t>DisplayGreeting</a:t>
            </a:r>
            <a:r>
              <a:rPr lang="en-US" sz="2000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r>
              <a:rPr lang="en-US" sz="2000" b="1" dirty="0">
                <a:ea typeface="+mn-ea"/>
                <a:cs typeface="+mn-cs"/>
              </a:rPr>
              <a:t>	public String </a:t>
            </a:r>
            <a:r>
              <a:rPr lang="en-US" sz="2000" b="1" dirty="0" err="1">
                <a:ea typeface="+mn-ea"/>
                <a:cs typeface="+mn-cs"/>
              </a:rPr>
              <a:t>showGreeting</a:t>
            </a:r>
            <a:r>
              <a:rPr lang="en-US" sz="2000" b="1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r>
              <a:rPr lang="en-US" sz="2000" dirty="0">
                <a:ea typeface="+mn-ea"/>
                <a:cs typeface="+mn-cs"/>
              </a:rPr>
              <a:t>}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class </a:t>
            </a:r>
            <a:r>
              <a:rPr lang="en-US" b="1" dirty="0" err="1">
                <a:ea typeface="+mn-ea"/>
                <a:cs typeface="+mn-cs"/>
              </a:rPr>
              <a:t>UsingThisInLambda</a:t>
            </a:r>
            <a:r>
              <a:rPr lang="en-US" b="1" dirty="0">
                <a:ea typeface="+mn-ea"/>
                <a:cs typeface="+mn-cs"/>
              </a:rPr>
              <a:t>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String value="Greeting";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b="1" dirty="0">
                <a:ea typeface="+mn-ea"/>
                <a:cs typeface="+mn-cs"/>
              </a:rPr>
              <a:t>public </a:t>
            </a:r>
            <a:r>
              <a:rPr lang="en-US" b="1" dirty="0" err="1">
                <a:ea typeface="+mn-ea"/>
                <a:cs typeface="+mn-cs"/>
              </a:rPr>
              <a:t>DisplayGreeting</a:t>
            </a:r>
            <a:r>
              <a:rPr lang="en-US" b="1" dirty="0">
                <a:ea typeface="+mn-ea"/>
                <a:cs typeface="+mn-cs"/>
              </a:rPr>
              <a:t> </a:t>
            </a:r>
            <a:r>
              <a:rPr lang="en-US" b="1" dirty="0" err="1">
                <a:ea typeface="+mn-ea"/>
                <a:cs typeface="+mn-cs"/>
              </a:rPr>
              <a:t>createLambdaInterface</a:t>
            </a:r>
            <a:r>
              <a:rPr lang="en-US" b="1" dirty="0">
                <a:ea typeface="+mn-ea"/>
                <a:cs typeface="+mn-cs"/>
              </a:rPr>
              <a:t>(){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</a:t>
            </a:r>
            <a:r>
              <a:rPr lang="en-US" dirty="0" err="1">
                <a:ea typeface="+mn-ea"/>
                <a:cs typeface="+mn-cs"/>
              </a:rPr>
              <a:t>DisplayGreeting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pongalGreeting</a:t>
            </a:r>
            <a:r>
              <a:rPr lang="en-US" dirty="0">
                <a:ea typeface="+mn-ea"/>
                <a:cs typeface="+mn-cs"/>
              </a:rPr>
              <a:t>=()-&gt;{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String value="Happy </a:t>
            </a:r>
            <a:r>
              <a:rPr lang="en-US" dirty="0" err="1">
                <a:ea typeface="+mn-ea"/>
                <a:cs typeface="+mn-cs"/>
              </a:rPr>
              <a:t>Pongal</a:t>
            </a:r>
            <a:r>
              <a:rPr lang="en-US" dirty="0">
                <a:ea typeface="+mn-ea"/>
                <a:cs typeface="+mn-cs"/>
              </a:rPr>
              <a:t>";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   </a:t>
            </a:r>
            <a:r>
              <a:rPr lang="en-US" b="1" dirty="0">
                <a:ea typeface="+mn-ea"/>
                <a:cs typeface="+mn-cs"/>
              </a:rPr>
              <a:t>return </a:t>
            </a:r>
            <a:r>
              <a:rPr lang="en-US" b="1" dirty="0" err="1">
                <a:ea typeface="+mn-ea"/>
                <a:cs typeface="+mn-cs"/>
              </a:rPr>
              <a:t>this.value</a:t>
            </a:r>
            <a:r>
              <a:rPr lang="en-US" b="1" dirty="0">
                <a:ea typeface="+mn-ea"/>
                <a:cs typeface="+mn-cs"/>
              </a:rPr>
              <a:t>;            </a:t>
            </a:r>
            <a:r>
              <a:rPr lang="en-US" sz="1200" b="1" dirty="0">
                <a:solidFill>
                  <a:srgbClr val="C00000"/>
                </a:solidFill>
                <a:ea typeface="+mn-ea"/>
                <a:cs typeface="+mn-cs"/>
              </a:rPr>
              <a:t>// references “Greeting” and not “Happy </a:t>
            </a:r>
            <a:r>
              <a:rPr lang="en-US" sz="1200" b="1" dirty="0" err="1">
                <a:solidFill>
                  <a:srgbClr val="C00000"/>
                </a:solidFill>
                <a:ea typeface="+mn-ea"/>
                <a:cs typeface="+mn-cs"/>
              </a:rPr>
              <a:t>Pongal</a:t>
            </a:r>
            <a:r>
              <a:rPr lang="en-US" sz="1200" b="1" dirty="0">
                <a:solidFill>
                  <a:srgbClr val="C00000"/>
                </a:solidFill>
                <a:ea typeface="+mn-ea"/>
                <a:cs typeface="+mn-cs"/>
              </a:rPr>
              <a:t>”</a:t>
            </a:r>
            <a:endParaRPr lang="en-US" b="1" dirty="0">
              <a:solidFill>
                <a:srgbClr val="C00000"/>
              </a:solidFill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};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</a:t>
            </a:r>
            <a:r>
              <a:rPr lang="en-US" b="1" dirty="0">
                <a:ea typeface="+mn-ea"/>
                <a:cs typeface="+mn-cs"/>
              </a:rPr>
              <a:t>return </a:t>
            </a:r>
            <a:r>
              <a:rPr lang="en-US" b="1" dirty="0" err="1">
                <a:ea typeface="+mn-ea"/>
                <a:cs typeface="+mn-cs"/>
              </a:rPr>
              <a:t>pongalGreeting</a:t>
            </a:r>
            <a:r>
              <a:rPr lang="en-US" b="1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}</a:t>
            </a:r>
            <a:endParaRPr lang="en-US" sz="2400" dirty="0">
              <a:ea typeface="+mn-ea"/>
              <a:cs typeface="+mn-cs"/>
            </a:endParaRP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>
            <a:extLst>
              <a:ext uri="{FF2B5EF4-FFF2-40B4-BE49-F238E27FC236}">
                <a16:creationId xmlns:a16="http://schemas.microsoft.com/office/drawing/2014/main" id="{C8C7B51B-301E-78A0-FB5A-722F35CF07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“this” Key 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D8835-A849-F69E-8AFF-4E1938C2B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static void main(String[] </a:t>
            </a:r>
            <a:r>
              <a:rPr lang="en-US" b="1" dirty="0" err="1">
                <a:ea typeface="+mn-ea"/>
                <a:cs typeface="+mn-cs"/>
              </a:rPr>
              <a:t>args</a:t>
            </a:r>
            <a:r>
              <a:rPr lang="en-US" b="1" dirty="0">
                <a:ea typeface="+mn-ea"/>
                <a:cs typeface="+mn-cs"/>
              </a:rPr>
              <a:t>) 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UsingThisInLambda</a:t>
            </a: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obj</a:t>
            </a:r>
            <a:r>
              <a:rPr lang="en-US" dirty="0">
                <a:ea typeface="+mn-ea"/>
                <a:cs typeface="+mn-cs"/>
              </a:rPr>
              <a:t> = </a:t>
            </a:r>
            <a:r>
              <a:rPr lang="en-US" b="1" dirty="0">
                <a:ea typeface="+mn-ea"/>
                <a:cs typeface="+mn-cs"/>
              </a:rPr>
              <a:t>new </a:t>
            </a:r>
            <a:r>
              <a:rPr lang="en-US" b="1" dirty="0" err="1">
                <a:ea typeface="+mn-ea"/>
                <a:cs typeface="+mn-cs"/>
              </a:rPr>
              <a:t>UsingThisInLambda</a:t>
            </a:r>
            <a:r>
              <a:rPr lang="en-US" b="1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DisplayGreeting</a:t>
            </a:r>
            <a:r>
              <a:rPr lang="en-US" dirty="0">
                <a:ea typeface="+mn-ea"/>
                <a:cs typeface="+mn-cs"/>
              </a:rPr>
              <a:t> greet = </a:t>
            </a:r>
            <a:r>
              <a:rPr lang="en-US" dirty="0" err="1">
                <a:ea typeface="+mn-ea"/>
                <a:cs typeface="+mn-cs"/>
              </a:rPr>
              <a:t>obj.createLambdaInterface</a:t>
            </a:r>
            <a:r>
              <a:rPr lang="en-US" dirty="0">
                <a:ea typeface="+mn-ea"/>
                <a:cs typeface="+mn-cs"/>
              </a:rPr>
              <a:t>();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 err="1">
                <a:ea typeface="+mn-ea"/>
                <a:cs typeface="+mn-cs"/>
              </a:rPr>
              <a:t>System.</a:t>
            </a:r>
            <a:r>
              <a:rPr lang="en-US" b="1" i="1" dirty="0" err="1">
                <a:ea typeface="+mn-ea"/>
                <a:cs typeface="+mn-cs"/>
              </a:rPr>
              <a:t>out.println</a:t>
            </a:r>
            <a:r>
              <a:rPr lang="en-US" b="1" i="1" dirty="0">
                <a:ea typeface="+mn-ea"/>
                <a:cs typeface="+mn-cs"/>
              </a:rPr>
              <a:t>(</a:t>
            </a:r>
            <a:r>
              <a:rPr lang="en-US" b="1" i="1" dirty="0" err="1">
                <a:ea typeface="+mn-ea"/>
                <a:cs typeface="+mn-cs"/>
              </a:rPr>
              <a:t>greet.showGreeting</a:t>
            </a:r>
            <a:r>
              <a:rPr lang="en-US" b="1" i="1" dirty="0">
                <a:ea typeface="+mn-ea"/>
                <a:cs typeface="+mn-cs"/>
              </a:rPr>
              <a:t>());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>
            <a:extLst>
              <a:ext uri="{FF2B5EF4-FFF2-40B4-BE49-F238E27FC236}">
                <a16:creationId xmlns:a16="http://schemas.microsoft.com/office/drawing/2014/main" id="{278DE209-AE2B-44CE-37D2-0A16885D96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>
                <a:solidFill>
                  <a:schemeClr val="tx1"/>
                </a:solidFill>
              </a:rPr>
            </a:br>
            <a:r>
              <a:rPr lang="en-US" altLang="en-US">
                <a:solidFill>
                  <a:schemeClr val="tx1"/>
                </a:solidFill>
              </a:rPr>
              <a:t>Lambda Expression and Anonymous class</a:t>
            </a:r>
            <a:br>
              <a:rPr lang="en-US" altLang="en-US">
                <a:solidFill>
                  <a:schemeClr val="tx1"/>
                </a:solidFill>
              </a:rPr>
            </a:br>
            <a:endParaRPr lang="en-US" altLang="en-US"/>
          </a:p>
        </p:txBody>
      </p:sp>
      <p:sp>
        <p:nvSpPr>
          <p:cNvPr id="51202" name="Content Placeholder 2">
            <a:extLst>
              <a:ext uri="{FF2B5EF4-FFF2-40B4-BE49-F238E27FC236}">
                <a16:creationId xmlns:a16="http://schemas.microsoft.com/office/drawing/2014/main" id="{C332FEA9-C3A5-94B1-2837-5CB2DD8D1B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 b="1" u="sng"/>
              <a:t>Compilation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Anonymous Classes are  compiled to a .class file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Lambda expressions and converted into private method of the class.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Methods are bound dynamically. </a:t>
            </a:r>
            <a:br>
              <a:rPr lang="en-US" altLang="en-US" sz="2000"/>
            </a:br>
            <a:endParaRPr lang="en-US" altLang="en-US" sz="2000"/>
          </a:p>
          <a:p>
            <a:pPr>
              <a:lnSpc>
                <a:spcPct val="150000"/>
              </a:lnSpc>
            </a:pP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3CD9E-7B84-D31C-5F45-3D877F55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Interface - Extends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7E949-A1CA-0870-7CF0-87B2EEA334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211763"/>
          </a:xfrm>
        </p:spPr>
        <p:txBody>
          <a:bodyPr/>
          <a:lstStyle/>
          <a:p>
            <a:pPr marL="457200" lvl="1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FunctionalInterface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interface </a:t>
            </a:r>
            <a:r>
              <a:rPr lang="en-US" sz="1800" dirty="0" err="1"/>
              <a:t>InterfaceOne</a:t>
            </a:r>
            <a:r>
              <a:rPr lang="en-US" sz="1800" dirty="0"/>
              <a:t> {.  void method(); }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FunctionalInterface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interface </a:t>
            </a:r>
            <a:r>
              <a:rPr lang="en-US" sz="1800" dirty="0" err="1"/>
              <a:t>InterfaceTwo</a:t>
            </a:r>
            <a:r>
              <a:rPr lang="en-US" sz="1800" dirty="0"/>
              <a:t> {. void method(); }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@</a:t>
            </a:r>
            <a:r>
              <a:rPr lang="en-US" sz="1800" dirty="0" err="1"/>
              <a:t>FunctionalInterface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interface </a:t>
            </a:r>
            <a:r>
              <a:rPr lang="en-US" sz="1800" dirty="0" err="1"/>
              <a:t>InterfaceC</a:t>
            </a:r>
            <a:r>
              <a:rPr lang="en-US" sz="1800" dirty="0"/>
              <a:t> extends </a:t>
            </a:r>
            <a:r>
              <a:rPr lang="en-US" sz="1800" dirty="0" err="1"/>
              <a:t>InterfaceOne</a:t>
            </a:r>
            <a:r>
              <a:rPr lang="en-US" sz="1800" dirty="0"/>
              <a:t>, </a:t>
            </a:r>
            <a:r>
              <a:rPr lang="en-US" sz="1800" dirty="0" err="1"/>
              <a:t>InterfaceTwo</a:t>
            </a:r>
            <a:r>
              <a:rPr lang="en-US" sz="1800" dirty="0"/>
              <a:t> {</a:t>
            </a:r>
          </a:p>
          <a:p>
            <a:pPr marL="457200" lvl="1" indent="0">
              <a:buNone/>
            </a:pPr>
            <a:r>
              <a:rPr lang="en-US" sz="1800" dirty="0"/>
              <a:t>    // Valid, both interfaces declare the same abstract method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/>
              <a:t>interface </a:t>
            </a:r>
            <a:r>
              <a:rPr lang="en-US" sz="1800" dirty="0" err="1"/>
              <a:t>InterfaceThree</a:t>
            </a:r>
            <a:r>
              <a:rPr lang="en-US" sz="1800" dirty="0"/>
              <a:t> {</a:t>
            </a:r>
          </a:p>
          <a:p>
            <a:pPr marL="457200" lvl="1" indent="0">
              <a:buNone/>
            </a:pPr>
            <a:r>
              <a:rPr lang="en-US" sz="1800" dirty="0"/>
              <a:t>    String </a:t>
            </a:r>
            <a:r>
              <a:rPr lang="en-US" sz="1800" dirty="0" err="1"/>
              <a:t>methodTwo</a:t>
            </a:r>
            <a:r>
              <a:rPr lang="en-US" sz="1800" dirty="0"/>
              <a:t>();</a:t>
            </a:r>
          </a:p>
          <a:p>
            <a:pPr marL="457200" lvl="1" indent="0">
              <a:buNone/>
            </a:pPr>
            <a:r>
              <a:rPr lang="en-US" sz="1800" dirty="0"/>
              <a:t>}</a:t>
            </a:r>
          </a:p>
          <a:p>
            <a:pPr marL="457200" lvl="1" indent="0">
              <a:buNone/>
            </a:pPr>
            <a:r>
              <a:rPr lang="en-US" sz="1800" dirty="0"/>
              <a:t>// Invalid, method signatures do not match</a:t>
            </a:r>
          </a:p>
          <a:p>
            <a:pPr marL="457200" lvl="1" indent="0">
              <a:buNone/>
            </a:pPr>
            <a:r>
              <a:rPr lang="en-US" sz="1800" dirty="0"/>
              <a:t>// @</a:t>
            </a:r>
            <a:r>
              <a:rPr lang="en-US" sz="1800" dirty="0" err="1"/>
              <a:t>FunctionalInterface</a:t>
            </a:r>
            <a:endParaRPr lang="en-US" sz="1800" dirty="0"/>
          </a:p>
          <a:p>
            <a:pPr marL="457200" lvl="1" indent="0">
              <a:buNone/>
            </a:pPr>
            <a:r>
              <a:rPr lang="en-US" sz="1800" dirty="0"/>
              <a:t>// interface </a:t>
            </a:r>
            <a:r>
              <a:rPr lang="en-US" sz="1800" dirty="0" err="1"/>
              <a:t>InterfaceE</a:t>
            </a:r>
            <a:r>
              <a:rPr lang="en-US" sz="1800" dirty="0"/>
              <a:t> extends </a:t>
            </a:r>
            <a:r>
              <a:rPr lang="en-US" sz="1800" dirty="0" err="1"/>
              <a:t>InterfaceOne</a:t>
            </a:r>
            <a:r>
              <a:rPr lang="en-US" sz="1800" dirty="0"/>
              <a:t>, </a:t>
            </a:r>
            <a:r>
              <a:rPr lang="en-US" sz="1800" dirty="0" err="1"/>
              <a:t>InterfaceThree</a:t>
            </a:r>
            <a:r>
              <a:rPr lang="en-US" sz="1800" dirty="0"/>
              <a:t> {}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BA161-1EB6-DA30-E5D4-CDEB8EF1F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17354-3243-824E-909C-3BB0015B4040}" type="slidenum">
              <a:rPr lang="en-US" altLang="en-US" smtClean="0"/>
              <a:pPr>
                <a:defRPr/>
              </a:pPr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76955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>
            <a:extLst>
              <a:ext uri="{FF2B5EF4-FFF2-40B4-BE49-F238E27FC236}">
                <a16:creationId xmlns:a16="http://schemas.microsoft.com/office/drawing/2014/main" id="{61BF0F0A-8FD8-09D0-EC30-3CD802C87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When NOT to Use Lambda</a:t>
            </a: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514AD9A6-4BDA-222E-C0A3-38F3515773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Lambdas may not be considered for the following criteria </a:t>
            </a:r>
          </a:p>
          <a:p>
            <a:pPr>
              <a:lnSpc>
                <a:spcPct val="150000"/>
              </a:lnSpc>
            </a:pPr>
            <a:r>
              <a:rPr lang="en-US" altLang="en-US" sz="2000" b="1"/>
              <a:t>Size</a:t>
            </a:r>
            <a:r>
              <a:rPr lang="en-US" altLang="en-US" sz="2000"/>
              <a:t> 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The larger a lambda gets, the more difficult it makes it to follow the logic surrounding it.</a:t>
            </a:r>
            <a:endParaRPr lang="en-US" altLang="en-US"/>
          </a:p>
          <a:p>
            <a:pPr>
              <a:lnSpc>
                <a:spcPct val="150000"/>
              </a:lnSpc>
            </a:pPr>
            <a:r>
              <a:rPr lang="en-US" altLang="en-US" sz="2000" b="1"/>
              <a:t>Repetition</a:t>
            </a:r>
            <a:r>
              <a:rPr lang="en-US" altLang="en-US" sz="2000"/>
              <a:t> 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It's better to create a named function for repeated logic, although it's okay to repeat very simple lambdas that are spread apart.</a:t>
            </a:r>
          </a:p>
          <a:p>
            <a:pPr>
              <a:lnSpc>
                <a:spcPct val="150000"/>
              </a:lnSpc>
            </a:pPr>
            <a:r>
              <a:rPr lang="en-US" altLang="en-US" sz="2000" b="1"/>
              <a:t>Nesting</a:t>
            </a:r>
            <a:r>
              <a:rPr lang="en-US" altLang="en-US" sz="2000"/>
              <a:t> </a:t>
            </a:r>
          </a:p>
          <a:p>
            <a:pPr lvl="1">
              <a:lnSpc>
                <a:spcPct val="150000"/>
              </a:lnSpc>
            </a:pPr>
            <a:r>
              <a:rPr lang="en-US" altLang="en-US" sz="2000"/>
              <a:t>Nested lambdas are really, </a:t>
            </a:r>
            <a:r>
              <a:rPr lang="en-US" altLang="en-US" sz="2000" i="1"/>
              <a:t>really</a:t>
            </a:r>
            <a:r>
              <a:rPr lang="en-US" altLang="en-US" sz="2000"/>
              <a:t> hard to read.</a:t>
            </a:r>
          </a:p>
          <a:p>
            <a:endParaRPr lang="en-US" altLang="en-US" sz="2000" i="1"/>
          </a:p>
          <a:p>
            <a:r>
              <a:rPr lang="en-US" altLang="en-US" sz="2000" i="1"/>
              <a:t>Software is easily changed. Write both ways and see which is easier to read.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1" name="Title 3">
            <a:extLst>
              <a:ext uri="{FF2B5EF4-FFF2-40B4-BE49-F238E27FC236}">
                <a16:creationId xmlns:a16="http://schemas.microsoft.com/office/drawing/2014/main" id="{5C989ECE-AE01-2B40-7135-FA1EB1C99D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>
                <a:latin typeface="Hand Of Sean"/>
              </a:rPr>
              <a:t>annotation processing</a:t>
            </a:r>
            <a:br>
              <a:rPr lang="en-US" altLang="en-US">
                <a:latin typeface="Hand Of Sean"/>
              </a:rPr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620CD-A9A2-8496-C647-F31E81D48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can happen on 3 levels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 Introspections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 process </a:t>
            </a:r>
            <a:r>
              <a:rPr lang="en-US" i="1" dirty="0">
                <a:ea typeface="+mn-ea"/>
                <a:cs typeface="+mn-cs"/>
              </a:rPr>
              <a:t>runtime-visible annotations of their own program </a:t>
            </a:r>
            <a:r>
              <a:rPr lang="en-US" dirty="0">
                <a:ea typeface="+mn-ea"/>
                <a:cs typeface="+mn-cs"/>
              </a:rPr>
              <a:t>elements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use reflection and read annotations with RUNTIME retention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Byte code analyzers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 process annotations in .class files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e.g. stub generators</a:t>
            </a:r>
          </a:p>
          <a:p>
            <a:pPr lvl="1"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r>
              <a:rPr lang="en-US" sz="2000" dirty="0"/>
              <a:t>Source code analyzers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process annotations in Java source code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e.g. compilers, documentation generators, class browsers</a:t>
            </a:r>
            <a:endParaRPr lang="en-US" dirty="0"/>
          </a:p>
        </p:txBody>
      </p:sp>
    </p:spTree>
  </p:cSld>
  <p:clrMapOvr>
    <a:masterClrMapping/>
  </p:clrMapOvr>
  <p:transition advClick="0"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A4DFC-0B45-3567-9961-2A65DDD7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Built-in Functional Interfaces</a:t>
            </a:r>
          </a:p>
        </p:txBody>
      </p:sp>
      <p:sp>
        <p:nvSpPr>
          <p:cNvPr id="53250" name="Text Placeholder 4">
            <a:extLst>
              <a:ext uri="{FF2B5EF4-FFF2-40B4-BE49-F238E27FC236}">
                <a16:creationId xmlns:a16="http://schemas.microsoft.com/office/drawing/2014/main" id="{BAC6125B-4E1A-B3B1-695C-D7BE2476A7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162719D6-F7F5-9D85-EFF4-DD0B3434AD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Topics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2066FC89-0468-512E-160E-651D9D68C3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/>
              <a:t>Listing the built-in interfaces included in java.util.function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Core interfaces - Predicate, Consumer, Function, Supplier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Using primitive versions of base interfaces</a:t>
            </a:r>
          </a:p>
          <a:p>
            <a:pPr>
              <a:lnSpc>
                <a:spcPct val="150000"/>
              </a:lnSpc>
            </a:pPr>
            <a:r>
              <a:rPr lang="en-US" altLang="en-US" sz="2000"/>
              <a:t>Using binary versions of base interfaces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>
            <a:extLst>
              <a:ext uri="{FF2B5EF4-FFF2-40B4-BE49-F238E27FC236}">
                <a16:creationId xmlns:a16="http://schemas.microsoft.com/office/drawing/2014/main" id="{EDCFEC6B-4E52-356E-A85A-25C7598E9E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Need for Built In Functional Interfaces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FE6C6D3B-FF90-19D3-9A25-F7861FE66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/>
              <a:t>Lambda expressions must correspond to one functional interface.</a:t>
            </a:r>
          </a:p>
          <a:p>
            <a:endParaRPr lang="en-US" altLang="en-US" sz="2000"/>
          </a:p>
          <a:p>
            <a:r>
              <a:rPr lang="en-US" altLang="en-US" sz="2000"/>
              <a:t>Java 8  also has new functional interfaces covering the most common scenarios usages.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 b="1"/>
              <a:t>Each developer need not define</a:t>
            </a:r>
            <a:r>
              <a:rPr lang="en-US" altLang="en-US" sz="2000"/>
              <a:t> functional interface of types which are already in this package.</a:t>
            </a:r>
          </a:p>
          <a:p>
            <a:pPr lvl="1"/>
            <a:endParaRPr lang="en-US" altLang="en-US" sz="2000"/>
          </a:p>
          <a:p>
            <a:pPr lvl="1"/>
            <a:r>
              <a:rPr lang="en-US" altLang="en-US" sz="2000"/>
              <a:t>They are </a:t>
            </a:r>
            <a:r>
              <a:rPr lang="en-US" altLang="en-US" sz="2000" b="1"/>
              <a:t>Defined with Generic types</a:t>
            </a:r>
            <a:r>
              <a:rPr lang="en-US" altLang="en-US" sz="2000"/>
              <a:t> and are re-usable for specific use cases. </a:t>
            </a:r>
          </a:p>
          <a:p>
            <a:pPr lvl="1"/>
            <a:endParaRPr lang="en-US" altLang="en-US" sz="2000"/>
          </a:p>
          <a:p>
            <a:pPr lvl="1"/>
            <a:endParaRPr lang="en-US" altLang="en-US" sz="2000"/>
          </a:p>
          <a:p>
            <a:endParaRPr lang="en-US" altLang="en-US" sz="3600"/>
          </a:p>
          <a:p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3">
            <a:extLst>
              <a:ext uri="{FF2B5EF4-FFF2-40B4-BE49-F238E27FC236}">
                <a16:creationId xmlns:a16="http://schemas.microsoft.com/office/drawing/2014/main" id="{44F0D4FD-6DC9-1008-4542-10E6B3D8E1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Built-in Functional Interfaces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5911154-A2B2-B901-DFC7-3A74263FB3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Located inside the </a:t>
            </a:r>
            <a:r>
              <a:rPr lang="en-US" sz="2000" b="1" u="sng" dirty="0" err="1">
                <a:solidFill>
                  <a:srgbClr val="C00000"/>
                </a:solidFill>
              </a:rPr>
              <a:t>java.util.function</a:t>
            </a:r>
            <a:r>
              <a:rPr lang="en-US" sz="2000" u="sng" dirty="0">
                <a:solidFill>
                  <a:srgbClr val="C00000"/>
                </a:solidFill>
              </a:rPr>
              <a:t>  </a:t>
            </a:r>
            <a:r>
              <a:rPr lang="en-US" sz="2000" dirty="0"/>
              <a:t> package.</a:t>
            </a:r>
          </a:p>
          <a:p>
            <a:pPr>
              <a:defRPr/>
            </a:pPr>
            <a:endParaRPr lang="en-US" sz="2000" b="1" dirty="0"/>
          </a:p>
          <a:p>
            <a:pPr lvl="1">
              <a:lnSpc>
                <a:spcPct val="150000"/>
              </a:lnSpc>
              <a:defRPr/>
            </a:pPr>
            <a:r>
              <a:rPr lang="en-US" sz="2000" b="1" dirty="0">
                <a:ea typeface="+mn-ea"/>
                <a:cs typeface="+mn-cs"/>
              </a:rPr>
              <a:t>Predicate&lt;T&gt;</a:t>
            </a:r>
            <a:endParaRPr lang="en-US" sz="2000" dirty="0">
              <a:ea typeface="+mn-ea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2000" b="1" dirty="0">
                <a:ea typeface="+mn-ea"/>
                <a:cs typeface="+mn-cs"/>
              </a:rPr>
              <a:t>Consumer&lt;T&gt;</a:t>
            </a:r>
            <a:endParaRPr lang="en-US" sz="2000" dirty="0">
              <a:ea typeface="+mn-ea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2000" b="1" dirty="0">
                <a:ea typeface="+mn-ea"/>
                <a:cs typeface="+mn-cs"/>
              </a:rPr>
              <a:t>Function&lt;T, R&gt;</a:t>
            </a:r>
            <a:endParaRPr lang="en-US" sz="2000" dirty="0">
              <a:ea typeface="+mn-ea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2000" b="1" dirty="0">
                <a:ea typeface="+mn-ea"/>
                <a:cs typeface="+mn-cs"/>
              </a:rPr>
              <a:t>Supplier&lt;T&gt;</a:t>
            </a:r>
            <a:endParaRPr lang="en-US" sz="2000" dirty="0">
              <a:ea typeface="+mn-ea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sz="2000" b="1" dirty="0" err="1">
                <a:ea typeface="+mn-ea"/>
                <a:cs typeface="+mn-cs"/>
              </a:rPr>
              <a:t>UnaryOperator</a:t>
            </a:r>
            <a:r>
              <a:rPr lang="en-US" sz="2000" b="1" dirty="0">
                <a:ea typeface="+mn-ea"/>
                <a:cs typeface="+mn-cs"/>
              </a:rPr>
              <a:t>&lt;T&gt;</a:t>
            </a: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Where T and R represent generic types </a:t>
            </a:r>
          </a:p>
          <a:p>
            <a:pPr lvl="1">
              <a:defRPr/>
            </a:pPr>
            <a:r>
              <a:rPr lang="en-US" sz="2000" b="1" dirty="0">
                <a:solidFill>
                  <a:srgbClr val="FF0000"/>
                </a:solidFill>
                <a:ea typeface="+mn-ea"/>
                <a:cs typeface="+mn-cs"/>
              </a:rPr>
              <a:t>T</a:t>
            </a:r>
            <a:r>
              <a:rPr lang="en-US" sz="2000" dirty="0">
                <a:ea typeface="+mn-ea"/>
                <a:cs typeface="+mn-cs"/>
              </a:rPr>
              <a:t> represents a parameter type </a:t>
            </a:r>
          </a:p>
          <a:p>
            <a:pPr lvl="1">
              <a:defRPr/>
            </a:pPr>
            <a:r>
              <a:rPr lang="en-US" sz="2000" b="1" dirty="0">
                <a:solidFill>
                  <a:srgbClr val="7030A0"/>
                </a:solidFill>
                <a:ea typeface="+mn-ea"/>
                <a:cs typeface="+mn-cs"/>
              </a:rPr>
              <a:t>R</a:t>
            </a:r>
            <a:r>
              <a:rPr lang="en-US" sz="2000" dirty="0">
                <a:ea typeface="+mn-ea"/>
                <a:cs typeface="+mn-cs"/>
              </a:rPr>
              <a:t> the return type.</a:t>
            </a:r>
          </a:p>
          <a:p>
            <a:pPr lvl="1"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54352B10-C52C-4AAB-4BE1-8F86B57DE8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Built-in Functional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416F-5146-3108-F727-3C5F78E6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It also provides specializations for primitive type (</a:t>
            </a:r>
            <a:r>
              <a:rPr lang="en-US" sz="2000" dirty="0" err="1"/>
              <a:t>int</a:t>
            </a:r>
            <a:r>
              <a:rPr lang="en-US" sz="2000" dirty="0"/>
              <a:t>, long, double, and </a:t>
            </a:r>
            <a:r>
              <a:rPr lang="en-US" sz="2000" dirty="0" err="1"/>
              <a:t>boolean</a:t>
            </a:r>
            <a:r>
              <a:rPr lang="en-US" sz="2000" dirty="0"/>
              <a:t> )</a:t>
            </a:r>
          </a:p>
          <a:p>
            <a:pPr lvl="1">
              <a:defRPr/>
            </a:pPr>
            <a:r>
              <a:rPr lang="en-US" sz="2000" b="1" dirty="0" err="1">
                <a:ea typeface="+mn-ea"/>
                <a:cs typeface="+mn-cs"/>
              </a:rPr>
              <a:t>IntPredicate</a:t>
            </a:r>
            <a:endParaRPr lang="en-US" sz="2000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2000" b="1" dirty="0" err="1">
                <a:ea typeface="+mn-ea"/>
                <a:cs typeface="+mn-cs"/>
              </a:rPr>
              <a:t>LongConsumer</a:t>
            </a:r>
            <a:endParaRPr lang="en-US" sz="2000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2000" b="1" dirty="0" err="1">
                <a:ea typeface="+mn-ea"/>
                <a:cs typeface="+mn-cs"/>
              </a:rPr>
              <a:t>BooleanSupplier</a:t>
            </a: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There are also versions, </a:t>
            </a:r>
            <a:r>
              <a:rPr lang="en-US" sz="2000" b="1" dirty="0">
                <a:solidFill>
                  <a:srgbClr val="C00000"/>
                </a:solidFill>
              </a:rPr>
              <a:t>which take two parameters</a:t>
            </a:r>
            <a:r>
              <a:rPr lang="en-US" sz="2000" dirty="0"/>
              <a:t> </a:t>
            </a:r>
          </a:p>
          <a:p>
            <a:pPr lvl="1">
              <a:defRPr/>
            </a:pPr>
            <a:r>
              <a:rPr lang="en-US" sz="2000" b="1" dirty="0" err="1">
                <a:ea typeface="+mn-ea"/>
                <a:cs typeface="+mn-cs"/>
              </a:rPr>
              <a:t>BiPredicate</a:t>
            </a:r>
            <a:r>
              <a:rPr lang="en-US" sz="2000" b="1" dirty="0">
                <a:ea typeface="+mn-ea"/>
                <a:cs typeface="+mn-cs"/>
              </a:rPr>
              <a:t>&lt;L, R&gt;</a:t>
            </a:r>
            <a:endParaRPr lang="en-US" sz="2000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2000" b="1" dirty="0" err="1">
                <a:ea typeface="+mn-ea"/>
                <a:cs typeface="+mn-cs"/>
              </a:rPr>
              <a:t>BiConsumer</a:t>
            </a:r>
            <a:r>
              <a:rPr lang="en-US" sz="2000" b="1" dirty="0">
                <a:ea typeface="+mn-ea"/>
                <a:cs typeface="+mn-cs"/>
              </a:rPr>
              <a:t>&lt;T, U&gt;</a:t>
            </a:r>
            <a:endParaRPr lang="en-US" sz="2000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2000" b="1" dirty="0" err="1">
                <a:ea typeface="+mn-ea"/>
                <a:cs typeface="+mn-cs"/>
              </a:rPr>
              <a:t>BiFunction</a:t>
            </a:r>
            <a:r>
              <a:rPr lang="en-US" sz="2000" b="1" dirty="0">
                <a:ea typeface="+mn-ea"/>
                <a:cs typeface="+mn-cs"/>
              </a:rPr>
              <a:t>&lt;T, U, R&gt;</a:t>
            </a:r>
            <a:endParaRPr lang="en-US" sz="2000" dirty="0">
              <a:ea typeface="+mn-ea"/>
              <a:cs typeface="+mn-cs"/>
            </a:endParaRPr>
          </a:p>
          <a:p>
            <a:pPr lvl="1">
              <a:defRPr/>
            </a:pPr>
            <a:r>
              <a:rPr lang="en-US" sz="2000" b="1" dirty="0" err="1">
                <a:ea typeface="+mn-ea"/>
                <a:cs typeface="+mn-cs"/>
              </a:rPr>
              <a:t>BinaryOperator</a:t>
            </a:r>
            <a:r>
              <a:rPr lang="en-US" sz="2000" b="1" dirty="0">
                <a:ea typeface="+mn-ea"/>
                <a:cs typeface="+mn-cs"/>
              </a:rPr>
              <a:t>&lt;T&gt;</a:t>
            </a:r>
          </a:p>
          <a:p>
            <a:pPr lvl="1">
              <a:defRPr/>
            </a:pPr>
            <a:endParaRPr lang="en-US" sz="2000" dirty="0">
              <a:ea typeface="+mn-ea"/>
              <a:cs typeface="+mn-cs"/>
            </a:endParaRPr>
          </a:p>
          <a:p>
            <a:pPr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T and U represent </a:t>
            </a:r>
            <a:r>
              <a:rPr lang="en-US" sz="2000" b="1" i="1" dirty="0">
                <a:solidFill>
                  <a:srgbClr val="FF0000"/>
                </a:solidFill>
              </a:rPr>
              <a:t>parameter types</a:t>
            </a:r>
            <a:r>
              <a:rPr lang="en-US" sz="2000" b="1" i="1" dirty="0">
                <a:solidFill>
                  <a:srgbClr val="7030A0"/>
                </a:solidFill>
              </a:rPr>
              <a:t> </a:t>
            </a:r>
          </a:p>
          <a:p>
            <a:pPr>
              <a:defRPr/>
            </a:pPr>
            <a:r>
              <a:rPr lang="en-US" sz="2000" b="1" i="1" dirty="0">
                <a:solidFill>
                  <a:srgbClr val="7030A0"/>
                </a:solidFill>
              </a:rPr>
              <a:t>R the </a:t>
            </a:r>
            <a:r>
              <a:rPr lang="en-US" sz="2000" b="1" i="1" dirty="0">
                <a:solidFill>
                  <a:srgbClr val="FF0000"/>
                </a:solidFill>
              </a:rPr>
              <a:t>return type</a:t>
            </a:r>
          </a:p>
          <a:p>
            <a:pPr>
              <a:defRPr/>
            </a:pPr>
            <a:endParaRPr lang="en-US" sz="2000" b="1" u="sng" dirty="0">
              <a:solidFill>
                <a:srgbClr val="C00000"/>
              </a:solidFill>
            </a:endParaRPr>
          </a:p>
          <a:p>
            <a:pPr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>
            <a:extLst>
              <a:ext uri="{FF2B5EF4-FFF2-40B4-BE49-F238E27FC236}">
                <a16:creationId xmlns:a16="http://schemas.microsoft.com/office/drawing/2014/main" id="{5D9F5E3C-BC0C-24A1-4CFF-9D5FC161F6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Predicate&lt;T&gt;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58370" name="Content Placeholder 2">
            <a:extLst>
              <a:ext uri="{FF2B5EF4-FFF2-40B4-BE49-F238E27FC236}">
                <a16:creationId xmlns:a16="http://schemas.microsoft.com/office/drawing/2014/main" id="{0807C59A-B905-271A-2ECD-8DEE4C50F8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1800"/>
              <a:t>A predicate is a function that receives a value and evaluates it.</a:t>
            </a:r>
          </a:p>
          <a:p>
            <a:pPr lvl="1">
              <a:lnSpc>
                <a:spcPct val="150000"/>
              </a:lnSpc>
            </a:pPr>
            <a:r>
              <a:rPr lang="en-US" altLang="en-US" sz="1800"/>
              <a:t>It has a method test(T obj) to  evaluate and return a Boolean value. </a:t>
            </a:r>
          </a:p>
          <a:p>
            <a:pPr lvl="1">
              <a:lnSpc>
                <a:spcPct val="150000"/>
              </a:lnSpc>
            </a:pPr>
            <a:r>
              <a:rPr lang="en-US" altLang="en-US" sz="1800"/>
              <a:t>It also has some default Methods</a:t>
            </a:r>
          </a:p>
          <a:p>
            <a:pPr>
              <a:buFontTx/>
              <a:buNone/>
            </a:pPr>
            <a:endParaRPr lang="en-US" altLang="en-US" sz="2000"/>
          </a:p>
          <a:p>
            <a:pPr>
              <a:buFontTx/>
              <a:buNone/>
            </a:pPr>
            <a:endParaRPr lang="en-US" altLang="en-US" sz="2000"/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en-US" sz="2000"/>
              <a:t>@FunctionalInterface</a:t>
            </a:r>
            <a:br>
              <a:rPr lang="en-US" altLang="en-US" sz="2000"/>
            </a:br>
            <a:r>
              <a:rPr lang="en-US" altLang="en-US" sz="2000"/>
              <a:t>public interface Predicate&lt;T&gt; {</a:t>
            </a:r>
            <a:br>
              <a:rPr lang="en-US" altLang="en-US" sz="2000"/>
            </a:br>
            <a:r>
              <a:rPr lang="en-US" altLang="en-US" sz="2000"/>
              <a:t>    </a:t>
            </a:r>
            <a:r>
              <a:rPr lang="en-US" altLang="en-US" sz="2000" b="1">
                <a:solidFill>
                  <a:srgbClr val="C00000"/>
                </a:solidFill>
              </a:rPr>
              <a:t>boolean test</a:t>
            </a:r>
            <a:r>
              <a:rPr lang="en-US" altLang="en-US" sz="2000"/>
              <a:t>(T t);</a:t>
            </a:r>
            <a:br>
              <a:rPr lang="en-US" altLang="en-US" sz="2000"/>
            </a:br>
            <a:r>
              <a:rPr lang="en-US" altLang="en-US" sz="2000"/>
              <a:t>    // Other default and static methods</a:t>
            </a:r>
            <a:br>
              <a:rPr lang="en-US" altLang="en-US" sz="2000"/>
            </a:br>
            <a:r>
              <a:rPr lang="en-US" altLang="en-US" sz="2000"/>
              <a:t>}</a:t>
            </a:r>
          </a:p>
          <a:p>
            <a:pPr>
              <a:buFontTx/>
              <a:buNone/>
            </a:pP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>
            <a:extLst>
              <a:ext uri="{FF2B5EF4-FFF2-40B4-BE49-F238E27FC236}">
                <a16:creationId xmlns:a16="http://schemas.microsoft.com/office/drawing/2014/main" id="{8C51D2BF-533C-03FB-1F36-DCC2CE646F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Predicate&lt;T&gt;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8C166-113F-9B2F-CE8D-22F6DE0FB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Using Anonymous Class</a:t>
            </a:r>
          </a:p>
          <a:p>
            <a:pPr>
              <a:defRPr/>
            </a:pPr>
            <a:endParaRPr lang="en-US" sz="2000" b="1" dirty="0">
              <a:solidFill>
                <a:srgbClr val="C00000"/>
              </a:solidFill>
            </a:endParaRPr>
          </a:p>
          <a:p>
            <a:pPr>
              <a:buFontTx/>
              <a:buNone/>
              <a:defRPr/>
            </a:pPr>
            <a:r>
              <a:rPr lang="en-US" sz="2000" dirty="0"/>
              <a:t>Predicate&lt;String&gt; </a:t>
            </a:r>
            <a:r>
              <a:rPr lang="en-US" sz="2000" dirty="0" err="1"/>
              <a:t>startsWithA</a:t>
            </a:r>
            <a:r>
              <a:rPr lang="en-US" sz="2000" dirty="0"/>
              <a:t> = </a:t>
            </a:r>
            <a:r>
              <a:rPr lang="en-US" sz="2000" b="1" dirty="0"/>
              <a:t>new Predicate&lt;String&gt;()</a:t>
            </a:r>
            <a:r>
              <a:rPr lang="en-US" sz="2000" dirty="0"/>
              <a:t> {</a:t>
            </a:r>
            <a:br>
              <a:rPr lang="en-US" sz="2000" dirty="0"/>
            </a:br>
            <a:endParaRPr lang="en-US" sz="2000" dirty="0"/>
          </a:p>
          <a:p>
            <a:pPr>
              <a:buFontTx/>
              <a:buNone/>
              <a:defRPr/>
            </a:pPr>
            <a:r>
              <a:rPr lang="en-US" sz="2000" dirty="0"/>
              <a:t>    public </a:t>
            </a:r>
            <a:r>
              <a:rPr lang="en-US" sz="2000" dirty="0" err="1"/>
              <a:t>boolean</a:t>
            </a:r>
            <a:r>
              <a:rPr lang="en-US" sz="2000" dirty="0"/>
              <a:t> </a:t>
            </a:r>
            <a:r>
              <a:rPr lang="en-US" sz="2000" b="1" dirty="0">
                <a:solidFill>
                  <a:srgbClr val="FF0000"/>
                </a:solidFill>
              </a:rPr>
              <a:t>test</a:t>
            </a:r>
            <a:r>
              <a:rPr lang="en-US" sz="2000" dirty="0"/>
              <a:t>(String t) {</a:t>
            </a:r>
            <a:br>
              <a:rPr lang="en-US" sz="2000" dirty="0"/>
            </a:br>
            <a:r>
              <a:rPr lang="en-US" sz="2000" dirty="0"/>
              <a:t>        return </a:t>
            </a:r>
            <a:r>
              <a:rPr lang="en-US" sz="2000" dirty="0" err="1"/>
              <a:t>t.startsWith</a:t>
            </a:r>
            <a:r>
              <a:rPr lang="en-US" sz="2000" dirty="0"/>
              <a:t>("A");</a:t>
            </a:r>
            <a:br>
              <a:rPr lang="en-US" sz="2000" dirty="0"/>
            </a:br>
            <a:r>
              <a:rPr lang="en-US" sz="2000" dirty="0"/>
              <a:t>    } };</a:t>
            </a:r>
            <a:br>
              <a:rPr lang="en-US" sz="2000" dirty="0"/>
            </a:br>
            <a:endParaRPr lang="en-US" sz="2000" dirty="0"/>
          </a:p>
          <a:p>
            <a:pPr>
              <a:buFontTx/>
              <a:buNone/>
              <a:defRPr/>
            </a:pPr>
            <a:r>
              <a:rPr lang="en-US" sz="2000" b="1" dirty="0" err="1"/>
              <a:t>boolean</a:t>
            </a:r>
            <a:r>
              <a:rPr lang="en-US" sz="2000" b="1" dirty="0"/>
              <a:t> result = </a:t>
            </a:r>
            <a:r>
              <a:rPr lang="en-US" sz="2000" b="1" dirty="0" err="1"/>
              <a:t>startsWithA.</a:t>
            </a:r>
            <a:r>
              <a:rPr lang="en-US" sz="2000" b="1" dirty="0" err="1">
                <a:solidFill>
                  <a:srgbClr val="FF0000"/>
                </a:solidFill>
              </a:rPr>
              <a:t>test</a:t>
            </a:r>
            <a:r>
              <a:rPr lang="en-US" sz="2000" b="1" dirty="0"/>
              <a:t>("</a:t>
            </a:r>
            <a:r>
              <a:rPr lang="en-US" sz="2000" b="1" dirty="0" err="1"/>
              <a:t>Anand</a:t>
            </a:r>
            <a:r>
              <a:rPr lang="en-US" sz="2000" b="1" dirty="0"/>
              <a:t>");</a:t>
            </a:r>
          </a:p>
          <a:p>
            <a:pPr>
              <a:buFontTx/>
              <a:buNone/>
              <a:defRPr/>
            </a:pPr>
            <a:endParaRPr lang="en-US" sz="2000" b="1" dirty="0"/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Using Lambda Expression 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b="1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 </a:t>
            </a:r>
            <a:r>
              <a:rPr lang="en-US" sz="1800" b="1" dirty="0">
                <a:solidFill>
                  <a:schemeClr val="accent1">
                    <a:lumMod val="50000"/>
                  </a:schemeClr>
                </a:solidFill>
                <a:ea typeface="+mn-ea"/>
                <a:cs typeface="+mn-cs"/>
              </a:rPr>
              <a:t>Predicate&lt;String&gt;</a:t>
            </a:r>
            <a:r>
              <a:rPr lang="en-US" sz="1800" dirty="0">
                <a:ea typeface="+mn-ea"/>
                <a:cs typeface="+mn-cs"/>
              </a:rPr>
              <a:t> </a:t>
            </a:r>
            <a:r>
              <a:rPr lang="en-US" sz="1800" dirty="0" err="1">
                <a:ea typeface="+mn-ea"/>
                <a:cs typeface="+mn-cs"/>
              </a:rPr>
              <a:t>testWithLambda</a:t>
            </a:r>
            <a:r>
              <a:rPr lang="en-US" sz="1800" dirty="0">
                <a:ea typeface="+mn-ea"/>
                <a:cs typeface="+mn-cs"/>
              </a:rPr>
              <a:t> = </a:t>
            </a:r>
            <a:r>
              <a:rPr lang="en-US" sz="1800" b="1" u="sng" dirty="0">
                <a:solidFill>
                  <a:srgbClr val="7030A0"/>
                </a:solidFill>
                <a:ea typeface="+mn-ea"/>
                <a:cs typeface="+mn-cs"/>
              </a:rPr>
              <a:t>(name)-&gt;</a:t>
            </a:r>
            <a:r>
              <a:rPr lang="en-US" sz="1800" b="1" u="sng" dirty="0" err="1">
                <a:solidFill>
                  <a:srgbClr val="7030A0"/>
                </a:solidFill>
                <a:ea typeface="+mn-ea"/>
                <a:cs typeface="+mn-cs"/>
              </a:rPr>
              <a:t>name.startsWith</a:t>
            </a:r>
            <a:r>
              <a:rPr lang="en-US" sz="1800" b="1" u="sng" dirty="0">
                <a:solidFill>
                  <a:srgbClr val="7030A0"/>
                </a:solidFill>
                <a:ea typeface="+mn-ea"/>
                <a:cs typeface="+mn-cs"/>
              </a:rPr>
              <a:t>("A")</a:t>
            </a:r>
            <a:r>
              <a:rPr lang="en-US" sz="1800" u="sng" dirty="0">
                <a:ea typeface="+mn-ea"/>
                <a:cs typeface="+mn-cs"/>
              </a:rPr>
              <a:t>;</a:t>
            </a:r>
          </a:p>
          <a:p>
            <a:pPr lvl="1">
              <a:buFontTx/>
              <a:buNone/>
              <a:defRPr/>
            </a:pPr>
            <a:r>
              <a:rPr lang="en-US" sz="1800" dirty="0">
                <a:ea typeface="+mn-ea"/>
                <a:cs typeface="+mn-cs"/>
              </a:rPr>
              <a:t> </a:t>
            </a:r>
            <a:r>
              <a:rPr lang="en-US" sz="2000" dirty="0">
                <a:ea typeface="+mn-ea"/>
                <a:cs typeface="+mn-cs"/>
              </a:rPr>
              <a:t>              </a:t>
            </a:r>
            <a:r>
              <a:rPr lang="en-US" sz="2000" u="sng" dirty="0" err="1">
                <a:ea typeface="+mn-ea"/>
                <a:cs typeface="+mn-cs"/>
              </a:rPr>
              <a:t>System.</a:t>
            </a:r>
            <a:r>
              <a:rPr lang="en-US" sz="2000" b="1" i="1" u="sng" dirty="0" err="1">
                <a:ea typeface="+mn-ea"/>
                <a:cs typeface="+mn-cs"/>
              </a:rPr>
              <a:t>out.println</a:t>
            </a:r>
            <a:r>
              <a:rPr lang="en-US" sz="2000" b="1" i="1" u="sng" dirty="0">
                <a:ea typeface="+mn-ea"/>
                <a:cs typeface="+mn-cs"/>
              </a:rPr>
              <a:t>(</a:t>
            </a:r>
            <a:r>
              <a:rPr lang="en-US" sz="2000" b="1" i="1" u="sng" dirty="0" err="1">
                <a:ea typeface="+mn-ea"/>
                <a:cs typeface="+mn-cs"/>
              </a:rPr>
              <a:t>testWithLambda.</a:t>
            </a:r>
            <a:r>
              <a:rPr lang="en-US" sz="2000" b="1" i="1" u="sng" dirty="0" err="1">
                <a:solidFill>
                  <a:srgbClr val="FF0000"/>
                </a:solidFill>
                <a:ea typeface="+mn-ea"/>
                <a:cs typeface="+mn-cs"/>
              </a:rPr>
              <a:t>test</a:t>
            </a:r>
            <a:r>
              <a:rPr lang="en-US" sz="2000" b="1" i="1" u="sng" dirty="0">
                <a:ea typeface="+mn-ea"/>
                <a:cs typeface="+mn-cs"/>
              </a:rPr>
              <a:t>("</a:t>
            </a:r>
            <a:r>
              <a:rPr lang="en-US" sz="2000" b="1" i="1" u="sng" dirty="0" err="1">
                <a:ea typeface="+mn-ea"/>
                <a:cs typeface="+mn-cs"/>
              </a:rPr>
              <a:t>Anand</a:t>
            </a:r>
            <a:r>
              <a:rPr lang="en-US" sz="2000" b="1" i="1" u="sng" dirty="0">
                <a:ea typeface="+mn-ea"/>
                <a:cs typeface="+mn-cs"/>
              </a:rPr>
              <a:t>"));</a:t>
            </a: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>
            <a:extLst>
              <a:ext uri="{FF2B5EF4-FFF2-40B4-BE49-F238E27FC236}">
                <a16:creationId xmlns:a16="http://schemas.microsoft.com/office/drawing/2014/main" id="{761812D3-3B0C-07DE-BBA0-2A592D2BF1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en-US"/>
            </a:br>
            <a:r>
              <a:rPr lang="en-US" altLang="en-US"/>
              <a:t>Predicate&lt;T&gt;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70659" name="Content Placeholder 2">
            <a:extLst>
              <a:ext uri="{FF2B5EF4-FFF2-40B4-BE49-F238E27FC236}">
                <a16:creationId xmlns:a16="http://schemas.microsoft.com/office/drawing/2014/main" id="{8B47DF61-3A08-2496-3D0D-5545D7C096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Tx/>
              <a:buNone/>
              <a:defRPr/>
            </a:pPr>
            <a:endParaRPr lang="en-US" b="1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b="1" dirty="0">
                <a:ea typeface="+mn-ea"/>
                <a:cs typeface="+mn-cs"/>
              </a:rPr>
              <a:t>public void </a:t>
            </a:r>
            <a:r>
              <a:rPr lang="en-US" b="1" dirty="0" err="1">
                <a:ea typeface="+mn-ea"/>
                <a:cs typeface="+mn-cs"/>
              </a:rPr>
              <a:t>usingPredicate</a:t>
            </a:r>
            <a:r>
              <a:rPr lang="en-US" b="1" dirty="0">
                <a:ea typeface="+mn-ea"/>
                <a:cs typeface="+mn-cs"/>
              </a:rPr>
              <a:t>(){</a:t>
            </a:r>
          </a:p>
          <a:p>
            <a:pPr lvl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List&lt;String&gt; countries =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   </a:t>
            </a:r>
            <a:r>
              <a:rPr lang="en-US" dirty="0" err="1">
                <a:ea typeface="+mn-ea"/>
                <a:cs typeface="+mn-cs"/>
              </a:rPr>
              <a:t>Arrays.</a:t>
            </a:r>
            <a:r>
              <a:rPr lang="en-US" i="1" dirty="0" err="1">
                <a:ea typeface="+mn-ea"/>
                <a:cs typeface="+mn-cs"/>
              </a:rPr>
              <a:t>asList</a:t>
            </a:r>
            <a:r>
              <a:rPr lang="en-US" i="1" dirty="0">
                <a:ea typeface="+mn-ea"/>
                <a:cs typeface="+mn-cs"/>
              </a:rPr>
              <a:t>("</a:t>
            </a:r>
            <a:r>
              <a:rPr lang="en-US" i="1" dirty="0" err="1">
                <a:ea typeface="+mn-ea"/>
                <a:cs typeface="+mn-cs"/>
              </a:rPr>
              <a:t>India","Nepal","srilanka","SouthAfrica","Indonesia</a:t>
            </a:r>
            <a:r>
              <a:rPr lang="en-US" i="1" dirty="0">
                <a:ea typeface="+mn-ea"/>
                <a:cs typeface="+mn-cs"/>
              </a:rPr>
              <a:t>");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Predicate&lt;String&gt; </a:t>
            </a:r>
            <a:r>
              <a:rPr lang="en-US" b="1" dirty="0" err="1">
                <a:solidFill>
                  <a:srgbClr val="FF0000"/>
                </a:solidFill>
                <a:ea typeface="+mn-ea"/>
                <a:cs typeface="+mn-cs"/>
              </a:rPr>
              <a:t>pref</a:t>
            </a: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 = </a:t>
            </a:r>
            <a:r>
              <a:rPr lang="en-US" b="1" u="sng" dirty="0">
                <a:solidFill>
                  <a:srgbClr val="FF0000"/>
                </a:solidFill>
                <a:ea typeface="+mn-ea"/>
                <a:cs typeface="+mn-cs"/>
              </a:rPr>
              <a:t>(country)-&gt;</a:t>
            </a:r>
            <a:r>
              <a:rPr lang="en-US" b="1" u="sng" dirty="0" err="1">
                <a:solidFill>
                  <a:srgbClr val="FF0000"/>
                </a:solidFill>
                <a:ea typeface="+mn-ea"/>
                <a:cs typeface="+mn-cs"/>
              </a:rPr>
              <a:t>country.startsWith</a:t>
            </a:r>
            <a:r>
              <a:rPr lang="en-US" b="1" u="sng" dirty="0">
                <a:solidFill>
                  <a:srgbClr val="FF0000"/>
                </a:solidFill>
                <a:ea typeface="+mn-ea"/>
                <a:cs typeface="+mn-cs"/>
              </a:rPr>
              <a:t>("I");</a:t>
            </a:r>
          </a:p>
          <a:p>
            <a:pPr lvl="1">
              <a:buFontTx/>
              <a:buNone/>
              <a:defRPr/>
            </a:pPr>
            <a:r>
              <a:rPr lang="en-US" b="1" dirty="0">
                <a:solidFill>
                  <a:srgbClr val="FF0000"/>
                </a:solidFill>
                <a:ea typeface="+mn-ea"/>
                <a:cs typeface="+mn-cs"/>
              </a:rPr>
              <a:t>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dirty="0" err="1">
                <a:ea typeface="+mn-ea"/>
                <a:cs typeface="+mn-cs"/>
              </a:rPr>
              <a:t>countries.forEach</a:t>
            </a:r>
            <a:r>
              <a:rPr lang="en-US" dirty="0">
                <a:ea typeface="+mn-ea"/>
                <a:cs typeface="+mn-cs"/>
              </a:rPr>
              <a:t>(</a:t>
            </a:r>
            <a:r>
              <a:rPr lang="en-US" u="sng" dirty="0">
                <a:ea typeface="+mn-ea"/>
                <a:cs typeface="+mn-cs"/>
              </a:rPr>
              <a:t>(</a:t>
            </a:r>
            <a:r>
              <a:rPr lang="en-US" u="sng" dirty="0" err="1">
                <a:ea typeface="+mn-ea"/>
                <a:cs typeface="+mn-cs"/>
              </a:rPr>
              <a:t>eachCountry</a:t>
            </a:r>
            <a:r>
              <a:rPr lang="en-US" u="sng" dirty="0">
                <a:ea typeface="+mn-ea"/>
                <a:cs typeface="+mn-cs"/>
              </a:rPr>
              <a:t>)-&gt;{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         </a:t>
            </a:r>
            <a:r>
              <a:rPr lang="en-US" b="1" dirty="0">
                <a:ea typeface="+mn-ea"/>
                <a:cs typeface="+mn-cs"/>
              </a:rPr>
              <a:t>if(</a:t>
            </a:r>
            <a:r>
              <a:rPr lang="en-US" b="1" dirty="0" err="1">
                <a:solidFill>
                  <a:srgbClr val="FF0000"/>
                </a:solidFill>
                <a:ea typeface="+mn-ea"/>
                <a:cs typeface="+mn-cs"/>
              </a:rPr>
              <a:t>pref.test</a:t>
            </a:r>
            <a:r>
              <a:rPr lang="en-US" b="1" dirty="0">
                <a:ea typeface="+mn-ea"/>
                <a:cs typeface="+mn-cs"/>
              </a:rPr>
              <a:t>(</a:t>
            </a:r>
            <a:r>
              <a:rPr lang="en-US" b="1" dirty="0" err="1">
                <a:ea typeface="+mn-ea"/>
                <a:cs typeface="+mn-cs"/>
              </a:rPr>
              <a:t>eachCountry</a:t>
            </a:r>
            <a:r>
              <a:rPr lang="en-US" b="1" dirty="0">
                <a:ea typeface="+mn-ea"/>
                <a:cs typeface="+mn-cs"/>
              </a:rPr>
              <a:t>))  </a:t>
            </a:r>
            <a:r>
              <a:rPr lang="en-US" dirty="0">
                <a:ea typeface="+mn-ea"/>
                <a:cs typeface="+mn-cs"/>
              </a:rPr>
              <a:t> {</a:t>
            </a:r>
          </a:p>
          <a:p>
            <a:pPr lvl="2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</a:t>
            </a:r>
            <a:r>
              <a:rPr lang="en-US" u="sng" dirty="0" err="1">
                <a:ea typeface="+mn-ea"/>
                <a:cs typeface="+mn-cs"/>
              </a:rPr>
              <a:t>System.</a:t>
            </a:r>
            <a:r>
              <a:rPr lang="en-US" b="1" i="1" u="sng" dirty="0" err="1">
                <a:ea typeface="+mn-ea"/>
                <a:cs typeface="+mn-cs"/>
              </a:rPr>
              <a:t>out.println</a:t>
            </a:r>
            <a:r>
              <a:rPr lang="en-US" b="1" i="1" u="sng" dirty="0">
                <a:ea typeface="+mn-ea"/>
                <a:cs typeface="+mn-cs"/>
              </a:rPr>
              <a:t>(</a:t>
            </a:r>
            <a:r>
              <a:rPr lang="en-US" b="1" i="1" u="sng" dirty="0" err="1">
                <a:ea typeface="+mn-ea"/>
                <a:cs typeface="+mn-cs"/>
              </a:rPr>
              <a:t>eachCountry</a:t>
            </a:r>
            <a:r>
              <a:rPr lang="en-US" b="1" i="1" u="sng" dirty="0">
                <a:ea typeface="+mn-ea"/>
                <a:cs typeface="+mn-cs"/>
              </a:rPr>
              <a:t>);</a:t>
            </a:r>
          </a:p>
          <a:p>
            <a:pPr lvl="2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}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 }); </a:t>
            </a:r>
          </a:p>
          <a:p>
            <a:pPr lvl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} </a:t>
            </a:r>
            <a:br>
              <a:rPr lang="en-US" sz="2000" dirty="0"/>
            </a:b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>
            <a:extLst>
              <a:ext uri="{FF2B5EF4-FFF2-40B4-BE49-F238E27FC236}">
                <a16:creationId xmlns:a16="http://schemas.microsoft.com/office/drawing/2014/main" id="{D79132DE-B21F-0ED4-757B-9F87C138E7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Predicate&lt;T&gt; Default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84AC-B1C5-8DFB-1D19-14D082FC88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b="1" dirty="0"/>
              <a:t>negate()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returns a predicate that represents the logical negation of the predicate.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Predicate&lt;String&gt; predicate = (s) -&gt; </a:t>
            </a:r>
            <a:r>
              <a:rPr lang="en-US" sz="2000" dirty="0" err="1"/>
              <a:t>s.length</a:t>
            </a:r>
            <a:r>
              <a:rPr lang="en-US" sz="2000" dirty="0"/>
              <a:t>() &gt; 0; </a:t>
            </a:r>
            <a:br>
              <a:rPr lang="en-US" sz="2000" dirty="0"/>
            </a:br>
            <a:endParaRPr lang="en-US" sz="2000" dirty="0"/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System.</a:t>
            </a:r>
            <a:r>
              <a:rPr lang="en-US" sz="2000" b="1" i="1" dirty="0" err="1">
                <a:ea typeface="+mn-ea"/>
                <a:cs typeface="+mn-cs"/>
              </a:rPr>
              <a:t>out.println</a:t>
            </a:r>
            <a:r>
              <a:rPr lang="en-US" sz="2000" b="1" i="1" dirty="0">
                <a:ea typeface="+mn-ea"/>
                <a:cs typeface="+mn-cs"/>
              </a:rPr>
              <a:t>(</a:t>
            </a:r>
            <a:r>
              <a:rPr lang="en-US" sz="2000" b="1" i="1" dirty="0" err="1">
                <a:ea typeface="+mn-ea"/>
                <a:cs typeface="+mn-cs"/>
              </a:rPr>
              <a:t>predicate.test</a:t>
            </a:r>
            <a:r>
              <a:rPr lang="en-US" sz="2000" b="1" i="1" dirty="0">
                <a:ea typeface="+mn-ea"/>
                <a:cs typeface="+mn-cs"/>
              </a:rPr>
              <a:t>("</a:t>
            </a:r>
            <a:r>
              <a:rPr lang="en-US" sz="2000" b="1" i="1" dirty="0" err="1">
                <a:ea typeface="+mn-ea"/>
                <a:cs typeface="+mn-cs"/>
              </a:rPr>
              <a:t>Ramesh</a:t>
            </a:r>
            <a:r>
              <a:rPr lang="en-US" sz="2000" b="1" i="1" dirty="0">
                <a:ea typeface="+mn-ea"/>
                <a:cs typeface="+mn-cs"/>
              </a:rPr>
              <a:t>"));</a:t>
            </a:r>
          </a:p>
          <a:p>
            <a:pPr lvl="1">
              <a:buFontTx/>
              <a:buNone/>
              <a:defRPr/>
            </a:pPr>
            <a:endParaRPr lang="en-US" sz="2000" dirty="0">
              <a:ea typeface="+mn-ea"/>
              <a:cs typeface="+mn-cs"/>
            </a:endParaRPr>
          </a:p>
          <a:p>
            <a:pPr lvl="1">
              <a:buFontTx/>
              <a:buNone/>
              <a:defRPr/>
            </a:pPr>
            <a:r>
              <a:rPr lang="en-US" sz="2000" dirty="0" err="1">
                <a:ea typeface="+mn-ea"/>
                <a:cs typeface="+mn-cs"/>
              </a:rPr>
              <a:t>System.</a:t>
            </a:r>
            <a:r>
              <a:rPr lang="en-US" sz="2000" b="1" i="1" dirty="0" err="1">
                <a:ea typeface="+mn-ea"/>
                <a:cs typeface="+mn-cs"/>
              </a:rPr>
              <a:t>out.println</a:t>
            </a:r>
            <a:r>
              <a:rPr lang="en-US" sz="2000" b="1" i="1" dirty="0">
                <a:ea typeface="+mn-ea"/>
                <a:cs typeface="+mn-cs"/>
              </a:rPr>
              <a:t>(</a:t>
            </a:r>
            <a:r>
              <a:rPr lang="en-US" sz="2000" b="1" i="1" dirty="0" err="1">
                <a:ea typeface="+mn-ea"/>
                <a:cs typeface="+mn-cs"/>
              </a:rPr>
              <a:t>predicate.negate</a:t>
            </a:r>
            <a:r>
              <a:rPr lang="en-US" sz="2000" b="1" i="1" dirty="0">
                <a:ea typeface="+mn-ea"/>
                <a:cs typeface="+mn-cs"/>
              </a:rPr>
              <a:t>().test("</a:t>
            </a:r>
            <a:r>
              <a:rPr lang="en-US" sz="2000" b="1" i="1" dirty="0" err="1">
                <a:ea typeface="+mn-ea"/>
                <a:cs typeface="+mn-cs"/>
              </a:rPr>
              <a:t>Ramesh</a:t>
            </a:r>
            <a:r>
              <a:rPr lang="en-US" sz="2000" b="1" i="1" dirty="0">
                <a:ea typeface="+mn-ea"/>
                <a:cs typeface="+mn-cs"/>
              </a:rPr>
              <a:t>"));</a:t>
            </a:r>
          </a:p>
          <a:p>
            <a:pPr lvl="1">
              <a:buFontTx/>
              <a:buNone/>
              <a:defRPr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>
            <a:extLst>
              <a:ext uri="{FF2B5EF4-FFF2-40B4-BE49-F238E27FC236}">
                <a16:creationId xmlns:a16="http://schemas.microsoft.com/office/drawing/2014/main" id="{E5927C01-8265-ECE0-F1B3-C6D36EC7B8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Predicate&lt;T&gt; Default Methods</a:t>
            </a:r>
          </a:p>
        </p:txBody>
      </p:sp>
      <p:sp>
        <p:nvSpPr>
          <p:cNvPr id="67587" name="Content Placeholder 2">
            <a:extLst>
              <a:ext uri="{FF2B5EF4-FFF2-40B4-BE49-F238E27FC236}">
                <a16:creationId xmlns:a16="http://schemas.microsoft.com/office/drawing/2014/main" id="{5DAA176B-2E47-8074-CDF3-D1DF6008A3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sz="2000" b="1" dirty="0">
                <a:solidFill>
                  <a:srgbClr val="C00000"/>
                </a:solidFill>
                <a:ea typeface="+mn-ea"/>
                <a:cs typeface="+mn-cs"/>
              </a:rPr>
              <a:t>default Predicate or(Predicate other)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r>
              <a:rPr lang="en-US" sz="2000" dirty="0"/>
              <a:t>Returns a composed predicate that represents logical OR of two predicates </a:t>
            </a:r>
          </a:p>
          <a:p>
            <a:pPr lvl="1">
              <a:defRPr/>
            </a:pPr>
            <a:r>
              <a:rPr lang="en-US" sz="2000" dirty="0"/>
              <a:t>When evaluating composed predicate</a:t>
            </a:r>
          </a:p>
          <a:p>
            <a:pPr lvl="2">
              <a:defRPr/>
            </a:pPr>
            <a:r>
              <a:rPr lang="en-US" sz="1800" dirty="0"/>
              <a:t>If the first predicate is true, then the other predicate is not evaluated. </a:t>
            </a: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default Predicate and(Predicate other)</a:t>
            </a:r>
          </a:p>
          <a:p>
            <a:pPr lvl="1">
              <a:defRPr/>
            </a:pPr>
            <a:r>
              <a:rPr lang="en-US" sz="2000" dirty="0"/>
              <a:t>Returns a composed predicate that represents a logical AND of two predicates.</a:t>
            </a:r>
          </a:p>
          <a:p>
            <a:pPr lvl="1">
              <a:defRPr/>
            </a:pPr>
            <a:r>
              <a:rPr lang="en-US" sz="2000" dirty="0"/>
              <a:t> When evaluating the composed predicate</a:t>
            </a:r>
          </a:p>
          <a:p>
            <a:pPr lvl="2">
              <a:defRPr/>
            </a:pPr>
            <a:r>
              <a:rPr lang="en-US" sz="1800" dirty="0"/>
              <a:t>if the first predicate is false, then the other predicate is not evaluated.</a:t>
            </a:r>
          </a:p>
          <a:p>
            <a:pPr>
              <a:defRPr/>
            </a:pPr>
            <a:r>
              <a:rPr lang="en-US" sz="2000" b="1" dirty="0">
                <a:solidFill>
                  <a:srgbClr val="C00000"/>
                </a:solidFill>
              </a:rPr>
              <a:t>default  Predicate </a:t>
            </a:r>
            <a:r>
              <a:rPr lang="en-US" sz="2000" b="1" dirty="0" err="1">
                <a:solidFill>
                  <a:srgbClr val="C00000"/>
                </a:solidFill>
              </a:rPr>
              <a:t>isEqual</a:t>
            </a:r>
            <a:r>
              <a:rPr lang="en-US" sz="2000" b="1" dirty="0">
                <a:solidFill>
                  <a:srgbClr val="C00000"/>
                </a:solidFill>
              </a:rPr>
              <a:t>(Object </a:t>
            </a:r>
            <a:r>
              <a:rPr lang="en-US" sz="2000" b="1" dirty="0" err="1">
                <a:solidFill>
                  <a:srgbClr val="C00000"/>
                </a:solidFill>
              </a:rPr>
              <a:t>targetRef</a:t>
            </a:r>
            <a:r>
              <a:rPr lang="en-US" sz="2000" b="1" dirty="0">
                <a:solidFill>
                  <a:srgbClr val="C00000"/>
                </a:solidFill>
              </a:rPr>
              <a:t>)</a:t>
            </a:r>
          </a:p>
          <a:p>
            <a:pPr lvl="1">
              <a:defRPr/>
            </a:pPr>
            <a:r>
              <a:rPr lang="en-US" sz="2000" dirty="0">
                <a:ea typeface="+mn-ea"/>
                <a:cs typeface="+mn-cs"/>
              </a:rPr>
              <a:t>Returns a predicate that tests if two arguments are equal </a:t>
            </a:r>
          </a:p>
          <a:p>
            <a:pPr lvl="1">
              <a:defRPr/>
            </a:pPr>
            <a:r>
              <a:rPr lang="en-US" sz="2000" dirty="0"/>
              <a:t>Equality is determined by </a:t>
            </a:r>
            <a:r>
              <a:rPr lang="en-US" sz="2000" dirty="0">
                <a:ea typeface="+mn-ea"/>
                <a:cs typeface="+mn-cs"/>
              </a:rPr>
              <a:t> </a:t>
            </a:r>
            <a:r>
              <a:rPr lang="en-US" sz="2000" dirty="0" err="1">
                <a:ea typeface="+mn-ea"/>
                <a:cs typeface="+mn-cs"/>
              </a:rPr>
              <a:t>Objects.equals</a:t>
            </a:r>
            <a:r>
              <a:rPr lang="en-US" sz="2000" dirty="0">
                <a:ea typeface="+mn-ea"/>
                <a:cs typeface="+mn-cs"/>
              </a:rPr>
              <a:t>() 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es">
  <a:themeElements>
    <a:clrScheme name="vees 14">
      <a:dk1>
        <a:srgbClr val="000000"/>
      </a:dk1>
      <a:lt1>
        <a:srgbClr val="FF99CC"/>
      </a:lt1>
      <a:dk2>
        <a:srgbClr val="1C1C1C"/>
      </a:dk2>
      <a:lt2>
        <a:srgbClr val="4D4D4D"/>
      </a:lt2>
      <a:accent1>
        <a:srgbClr val="FF0000"/>
      </a:accent1>
      <a:accent2>
        <a:srgbClr val="FF99CC"/>
      </a:accent2>
      <a:accent3>
        <a:srgbClr val="FFCAE2"/>
      </a:accent3>
      <a:accent4>
        <a:srgbClr val="000000"/>
      </a:accent4>
      <a:accent5>
        <a:srgbClr val="FFAAAA"/>
      </a:accent5>
      <a:accent6>
        <a:srgbClr val="E78AB9"/>
      </a:accent6>
      <a:hlink>
        <a:srgbClr val="9933FF"/>
      </a:hlink>
      <a:folHlink>
        <a:srgbClr val="44C63A"/>
      </a:folHlink>
    </a:clrScheme>
    <a:fontScheme name="ve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vees 1">
        <a:dk1>
          <a:srgbClr val="C0C0C0"/>
        </a:dk1>
        <a:lt1>
          <a:srgbClr val="FFFFFF"/>
        </a:lt1>
        <a:dk2>
          <a:srgbClr val="000099"/>
        </a:dk2>
        <a:lt2>
          <a:srgbClr val="CCECFF"/>
        </a:lt2>
        <a:accent1>
          <a:srgbClr val="FF3399"/>
        </a:accent1>
        <a:accent2>
          <a:srgbClr val="99CCFF"/>
        </a:accent2>
        <a:accent3>
          <a:srgbClr val="AAAACA"/>
        </a:accent3>
        <a:accent4>
          <a:srgbClr val="DADADA"/>
        </a:accent4>
        <a:accent5>
          <a:srgbClr val="FFADCA"/>
        </a:accent5>
        <a:accent6>
          <a:srgbClr val="8AB9E7"/>
        </a:accent6>
        <a:hlink>
          <a:srgbClr val="FF505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2">
        <a:dk1>
          <a:srgbClr val="000000"/>
        </a:dk1>
        <a:lt1>
          <a:srgbClr val="99CCFF"/>
        </a:lt1>
        <a:dk2>
          <a:srgbClr val="1C1C1C"/>
        </a:dk2>
        <a:lt2>
          <a:srgbClr val="4D4D4D"/>
        </a:lt2>
        <a:accent1>
          <a:srgbClr val="CC0066"/>
        </a:accent1>
        <a:accent2>
          <a:srgbClr val="3366FF"/>
        </a:accent2>
        <a:accent3>
          <a:srgbClr val="CAE2FF"/>
        </a:accent3>
        <a:accent4>
          <a:srgbClr val="000000"/>
        </a:accent4>
        <a:accent5>
          <a:srgbClr val="E2AAB8"/>
        </a:accent5>
        <a:accent6>
          <a:srgbClr val="2D5CE7"/>
        </a:accent6>
        <a:hlink>
          <a:srgbClr val="FF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3">
        <a:dk1>
          <a:srgbClr val="C0C0C0"/>
        </a:dk1>
        <a:lt1>
          <a:srgbClr val="FFFFFF"/>
        </a:lt1>
        <a:dk2>
          <a:srgbClr val="800000"/>
        </a:dk2>
        <a:lt2>
          <a:srgbClr val="FFCC99"/>
        </a:lt2>
        <a:accent1>
          <a:srgbClr val="FF9900"/>
        </a:accent1>
        <a:accent2>
          <a:srgbClr val="CC00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B90000"/>
        </a:accent6>
        <a:hlink>
          <a:srgbClr val="FF33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4">
        <a:dk1>
          <a:srgbClr val="000000"/>
        </a:dk1>
        <a:lt1>
          <a:srgbClr val="FF9966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6699"/>
        </a:accent2>
        <a:accent3>
          <a:srgbClr val="FFCAB8"/>
        </a:accent3>
        <a:accent4>
          <a:srgbClr val="000000"/>
        </a:accent4>
        <a:accent5>
          <a:srgbClr val="FFAAAA"/>
        </a:accent5>
        <a:accent6>
          <a:srgbClr val="E75C8A"/>
        </a:accent6>
        <a:hlink>
          <a:srgbClr val="CC00CC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5">
        <a:dk1>
          <a:srgbClr val="C0C0C0"/>
        </a:dk1>
        <a:lt1>
          <a:srgbClr val="FFFFFF"/>
        </a:lt1>
        <a:dk2>
          <a:srgbClr val="008000"/>
        </a:dk2>
        <a:lt2>
          <a:srgbClr val="CCECFF"/>
        </a:lt2>
        <a:accent1>
          <a:srgbClr val="0066FF"/>
        </a:accent1>
        <a:accent2>
          <a:srgbClr val="00FF00"/>
        </a:accent2>
        <a:accent3>
          <a:srgbClr val="AAC0AA"/>
        </a:accent3>
        <a:accent4>
          <a:srgbClr val="DADADA"/>
        </a:accent4>
        <a:accent5>
          <a:srgbClr val="AAB8FF"/>
        </a:accent5>
        <a:accent6>
          <a:srgbClr val="00E700"/>
        </a:accent6>
        <a:hlink>
          <a:srgbClr val="A29E00"/>
        </a:hlink>
        <a:folHlink>
          <a:srgbClr val="EA8B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6">
        <a:dk1>
          <a:srgbClr val="000000"/>
        </a:dk1>
        <a:lt1>
          <a:srgbClr val="97E183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99FF99"/>
        </a:accent2>
        <a:accent3>
          <a:srgbClr val="C9EEC1"/>
        </a:accent3>
        <a:accent4>
          <a:srgbClr val="000000"/>
        </a:accent4>
        <a:accent5>
          <a:srgbClr val="AAB8FF"/>
        </a:accent5>
        <a:accent6>
          <a:srgbClr val="8AE78A"/>
        </a:accent6>
        <a:hlink>
          <a:srgbClr val="CC9900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7">
        <a:dk1>
          <a:srgbClr val="C0C0C0"/>
        </a:dk1>
        <a:lt1>
          <a:srgbClr val="FFFFFF"/>
        </a:lt1>
        <a:dk2>
          <a:srgbClr val="008080"/>
        </a:dk2>
        <a:lt2>
          <a:srgbClr val="CCECFF"/>
        </a:lt2>
        <a:accent1>
          <a:srgbClr val="29A329"/>
        </a:accent1>
        <a:accent2>
          <a:srgbClr val="00FFFF"/>
        </a:accent2>
        <a:accent3>
          <a:srgbClr val="AAC0C0"/>
        </a:accent3>
        <a:accent4>
          <a:srgbClr val="DADADA"/>
        </a:accent4>
        <a:accent5>
          <a:srgbClr val="ACCEAC"/>
        </a:accent5>
        <a:accent6>
          <a:srgbClr val="00E7E7"/>
        </a:accent6>
        <a:hlink>
          <a:srgbClr val="3B6AFF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8">
        <a:dk1>
          <a:srgbClr val="000000"/>
        </a:dk1>
        <a:lt1>
          <a:srgbClr val="64F0BE"/>
        </a:lt1>
        <a:dk2>
          <a:srgbClr val="1C1C1C"/>
        </a:dk2>
        <a:lt2>
          <a:srgbClr val="4D4D4D"/>
        </a:lt2>
        <a:accent1>
          <a:srgbClr val="008000"/>
        </a:accent1>
        <a:accent2>
          <a:srgbClr val="00FFFF"/>
        </a:accent2>
        <a:accent3>
          <a:srgbClr val="B8F6DB"/>
        </a:accent3>
        <a:accent4>
          <a:srgbClr val="000000"/>
        </a:accent4>
        <a:accent5>
          <a:srgbClr val="AAC0AA"/>
        </a:accent5>
        <a:accent6>
          <a:srgbClr val="00E7E7"/>
        </a:accent6>
        <a:hlink>
          <a:srgbClr val="3366FF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9">
        <a:dk1>
          <a:srgbClr val="C0C0C0"/>
        </a:dk1>
        <a:lt1>
          <a:srgbClr val="FFFFFF"/>
        </a:lt1>
        <a:dk2>
          <a:srgbClr val="CC9900"/>
        </a:dk2>
        <a:lt2>
          <a:srgbClr val="FFFFCC"/>
        </a:lt2>
        <a:accent1>
          <a:srgbClr val="FF3300"/>
        </a:accent1>
        <a:accent2>
          <a:srgbClr val="FFCC66"/>
        </a:accent2>
        <a:accent3>
          <a:srgbClr val="E2CAAA"/>
        </a:accent3>
        <a:accent4>
          <a:srgbClr val="DADADA"/>
        </a:accent4>
        <a:accent5>
          <a:srgbClr val="FFADAA"/>
        </a:accent5>
        <a:accent6>
          <a:srgbClr val="E7B95C"/>
        </a:accent6>
        <a:hlink>
          <a:srgbClr val="008080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0">
        <a:dk1>
          <a:srgbClr val="000000"/>
        </a:dk1>
        <a:lt1>
          <a:srgbClr val="EFF274"/>
        </a:lt1>
        <a:dk2>
          <a:srgbClr val="1C1C1C"/>
        </a:dk2>
        <a:lt2>
          <a:srgbClr val="4D4D4D"/>
        </a:lt2>
        <a:accent1>
          <a:srgbClr val="9966FF"/>
        </a:accent1>
        <a:accent2>
          <a:srgbClr val="FFFFCC"/>
        </a:accent2>
        <a:accent3>
          <a:srgbClr val="F6F7BC"/>
        </a:accent3>
        <a:accent4>
          <a:srgbClr val="000000"/>
        </a:accent4>
        <a:accent5>
          <a:srgbClr val="CAB8FF"/>
        </a:accent5>
        <a:accent6>
          <a:srgbClr val="E7E7B9"/>
        </a:accent6>
        <a:hlink>
          <a:srgbClr val="6666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1">
        <a:dk1>
          <a:srgbClr val="C0C0C0"/>
        </a:dk1>
        <a:lt1>
          <a:srgbClr val="FFFFFF"/>
        </a:lt1>
        <a:dk2>
          <a:srgbClr val="6600CC"/>
        </a:dk2>
        <a:lt2>
          <a:srgbClr val="CCCCFF"/>
        </a:lt2>
        <a:accent1>
          <a:srgbClr val="D60093"/>
        </a:accent1>
        <a:accent2>
          <a:srgbClr val="9999FF"/>
        </a:accent2>
        <a:accent3>
          <a:srgbClr val="B8AAE2"/>
        </a:accent3>
        <a:accent4>
          <a:srgbClr val="DADADA"/>
        </a:accent4>
        <a:accent5>
          <a:srgbClr val="E8AAC8"/>
        </a:accent5>
        <a:accent6>
          <a:srgbClr val="8A8AE7"/>
        </a:accent6>
        <a:hlink>
          <a:srgbClr val="008000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2">
        <a:dk1>
          <a:srgbClr val="000000"/>
        </a:dk1>
        <a:lt1>
          <a:srgbClr val="CC99FF"/>
        </a:lt1>
        <a:dk2>
          <a:srgbClr val="1C1C1C"/>
        </a:dk2>
        <a:lt2>
          <a:srgbClr val="4D4D4D"/>
        </a:lt2>
        <a:accent1>
          <a:srgbClr val="0066FF"/>
        </a:accent1>
        <a:accent2>
          <a:srgbClr val="CCCCFF"/>
        </a:accent2>
        <a:accent3>
          <a:srgbClr val="E2CAFF"/>
        </a:accent3>
        <a:accent4>
          <a:srgbClr val="000000"/>
        </a:accent4>
        <a:accent5>
          <a:srgbClr val="AAB8FF"/>
        </a:accent5>
        <a:accent6>
          <a:srgbClr val="B9B9E7"/>
        </a:accent6>
        <a:hlink>
          <a:srgbClr val="FF0066"/>
        </a:hlink>
        <a:folHlink>
          <a:srgbClr val="66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3">
        <a:dk1>
          <a:srgbClr val="C0C0C0"/>
        </a:dk1>
        <a:lt1>
          <a:srgbClr val="FFFFFF"/>
        </a:lt1>
        <a:dk2>
          <a:srgbClr val="CC0066"/>
        </a:dk2>
        <a:lt2>
          <a:srgbClr val="FFCCCC"/>
        </a:lt2>
        <a:accent1>
          <a:srgbClr val="993366"/>
        </a:accent1>
        <a:accent2>
          <a:srgbClr val="FF9999"/>
        </a:accent2>
        <a:accent3>
          <a:srgbClr val="E2AAB8"/>
        </a:accent3>
        <a:accent4>
          <a:srgbClr val="DADADA"/>
        </a:accent4>
        <a:accent5>
          <a:srgbClr val="CAADB8"/>
        </a:accent5>
        <a:accent6>
          <a:srgbClr val="E78A8A"/>
        </a:accent6>
        <a:hlink>
          <a:srgbClr val="009999"/>
        </a:hlink>
        <a:folHlink>
          <a:srgbClr val="FF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4">
        <a:dk1>
          <a:srgbClr val="000000"/>
        </a:dk1>
        <a:lt1>
          <a:srgbClr val="FF99CC"/>
        </a:lt1>
        <a:dk2>
          <a:srgbClr val="1C1C1C"/>
        </a:dk2>
        <a:lt2>
          <a:srgbClr val="4D4D4D"/>
        </a:lt2>
        <a:accent1>
          <a:srgbClr val="FF0000"/>
        </a:accent1>
        <a:accent2>
          <a:srgbClr val="FF99CC"/>
        </a:accent2>
        <a:accent3>
          <a:srgbClr val="FFCAE2"/>
        </a:accent3>
        <a:accent4>
          <a:srgbClr val="000000"/>
        </a:accent4>
        <a:accent5>
          <a:srgbClr val="FFAAAA"/>
        </a:accent5>
        <a:accent6>
          <a:srgbClr val="E78AB9"/>
        </a:accent6>
        <a:hlink>
          <a:srgbClr val="9933FF"/>
        </a:hlink>
        <a:folHlink>
          <a:srgbClr val="44C63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ees 15">
        <a:dk1>
          <a:srgbClr val="C0C0C0"/>
        </a:dk1>
        <a:lt1>
          <a:srgbClr val="FFFFFF"/>
        </a:lt1>
        <a:dk2>
          <a:srgbClr val="000000"/>
        </a:dk2>
        <a:lt2>
          <a:srgbClr val="DDDDDD"/>
        </a:lt2>
        <a:accent1>
          <a:srgbClr val="4D4D4D"/>
        </a:accent1>
        <a:accent2>
          <a:srgbClr val="C0C0C0"/>
        </a:accent2>
        <a:accent3>
          <a:srgbClr val="AAAAAA"/>
        </a:accent3>
        <a:accent4>
          <a:srgbClr val="DADADA"/>
        </a:accent4>
        <a:accent5>
          <a:srgbClr val="B2B2B2"/>
        </a:accent5>
        <a:accent6>
          <a:srgbClr val="AEAEAE"/>
        </a:accent6>
        <a:hlink>
          <a:srgbClr val="777777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ees 16">
        <a:dk1>
          <a:srgbClr val="000000"/>
        </a:dk1>
        <a:lt1>
          <a:srgbClr val="FFFFFF"/>
        </a:lt1>
        <a:dk2>
          <a:srgbClr val="1C1C1C"/>
        </a:dk2>
        <a:lt2>
          <a:srgbClr val="4D4D4D"/>
        </a:lt2>
        <a:accent1>
          <a:srgbClr val="4D4D4D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B2B2B2"/>
        </a:accent5>
        <a:accent6>
          <a:srgbClr val="C8C8C8"/>
        </a:accent6>
        <a:hlink>
          <a:srgbClr val="808080"/>
        </a:hlink>
        <a:folHlink>
          <a:srgbClr val="F8F8F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040</Template>
  <TotalTime>37285</TotalTime>
  <Words>9545</Words>
  <Application>Microsoft Macintosh PowerPoint</Application>
  <PresentationFormat>On-screen Show (4:3)</PresentationFormat>
  <Paragraphs>1654</Paragraphs>
  <Slides>145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145</vt:i4>
      </vt:variant>
    </vt:vector>
  </HeadingPairs>
  <TitlesOfParts>
    <vt:vector size="152" baseType="lpstr">
      <vt:lpstr>Arial</vt:lpstr>
      <vt:lpstr>Calibri</vt:lpstr>
      <vt:lpstr>Courier New</vt:lpstr>
      <vt:lpstr>Hand Of Sean</vt:lpstr>
      <vt:lpstr>Times New Roman</vt:lpstr>
      <vt:lpstr>Wingdings</vt:lpstr>
      <vt:lpstr>vees</vt:lpstr>
      <vt:lpstr>annotations</vt:lpstr>
      <vt:lpstr>Annotations</vt:lpstr>
      <vt:lpstr>Annotations Use Cases </vt:lpstr>
      <vt:lpstr>Simple Annotations </vt:lpstr>
      <vt:lpstr>Defining Annotations </vt:lpstr>
      <vt:lpstr>Example</vt:lpstr>
      <vt:lpstr>META -Annotations </vt:lpstr>
      <vt:lpstr>Retention Annotation </vt:lpstr>
      <vt:lpstr>annotation processing </vt:lpstr>
      <vt:lpstr>Annotation Types </vt:lpstr>
      <vt:lpstr>Annotation Type </vt:lpstr>
      <vt:lpstr> Annotation Type </vt:lpstr>
      <vt:lpstr>Example  </vt:lpstr>
      <vt:lpstr>Example </vt:lpstr>
      <vt:lpstr>Example </vt:lpstr>
      <vt:lpstr>Reading All the Annotations </vt:lpstr>
      <vt:lpstr>Annotation</vt:lpstr>
      <vt:lpstr>Annotations</vt:lpstr>
      <vt:lpstr>Using Default Constructors</vt:lpstr>
      <vt:lpstr> Using Constructors with Arguments </vt:lpstr>
      <vt:lpstr>The Method Class</vt:lpstr>
      <vt:lpstr>Invoke Method</vt:lpstr>
      <vt:lpstr>Building with Maven</vt:lpstr>
      <vt:lpstr> Building with Maven  </vt:lpstr>
      <vt:lpstr>Maven</vt:lpstr>
      <vt:lpstr>Project Management Tool  </vt:lpstr>
      <vt:lpstr>Ant Vs Maven</vt:lpstr>
      <vt:lpstr>Installing Maven</vt:lpstr>
      <vt:lpstr>Dependency Management</vt:lpstr>
      <vt:lpstr>Dependencies</vt:lpstr>
      <vt:lpstr>Pom.xml</vt:lpstr>
      <vt:lpstr>POM</vt:lpstr>
      <vt:lpstr>Minimal POM</vt:lpstr>
      <vt:lpstr>Content of Pom.xml</vt:lpstr>
      <vt:lpstr>Dependencies</vt:lpstr>
      <vt:lpstr>Resolving Dependency</vt:lpstr>
      <vt:lpstr>Scopes</vt:lpstr>
      <vt:lpstr>Maven Plugin</vt:lpstr>
      <vt:lpstr>Archetype</vt:lpstr>
      <vt:lpstr>archetype:generate </vt:lpstr>
      <vt:lpstr>Creating a Simple Archetype</vt:lpstr>
      <vt:lpstr>Archetype</vt:lpstr>
      <vt:lpstr>Packaging</vt:lpstr>
      <vt:lpstr>Package</vt:lpstr>
      <vt:lpstr>Maven Plugin</vt:lpstr>
      <vt:lpstr>Types of Plugins</vt:lpstr>
      <vt:lpstr>Build Life Cycle</vt:lpstr>
      <vt:lpstr>Build Phase</vt:lpstr>
      <vt:lpstr>Goals</vt:lpstr>
      <vt:lpstr>Plugin Goals</vt:lpstr>
      <vt:lpstr>Installing Package</vt:lpstr>
      <vt:lpstr>Variables</vt:lpstr>
      <vt:lpstr>Project Inheritance</vt:lpstr>
      <vt:lpstr>Parent POM</vt:lpstr>
      <vt:lpstr>Parent Pom</vt:lpstr>
      <vt:lpstr>Project Aggregation </vt:lpstr>
      <vt:lpstr>Aggregate POM</vt:lpstr>
      <vt:lpstr>Module1</vt:lpstr>
      <vt:lpstr>Functional Interfaces</vt:lpstr>
      <vt:lpstr>Functional interface</vt:lpstr>
      <vt:lpstr>Built-in Functional Interfaces</vt:lpstr>
      <vt:lpstr>lambdas</vt:lpstr>
      <vt:lpstr> Functional vs Object Oriented Programming </vt:lpstr>
      <vt:lpstr> Functional vs Object Oriented Programming </vt:lpstr>
      <vt:lpstr> Functional vs Object Oriented Programming </vt:lpstr>
      <vt:lpstr>OOP vs FP</vt:lpstr>
      <vt:lpstr> Functional Programming </vt:lpstr>
      <vt:lpstr> Benefits of Lambda Expression </vt:lpstr>
      <vt:lpstr> Where to use Lambda expressions </vt:lpstr>
      <vt:lpstr>Lambda Expressions</vt:lpstr>
      <vt:lpstr>Lambda Expressions</vt:lpstr>
      <vt:lpstr>Lambda – Argument List</vt:lpstr>
      <vt:lpstr>Lambda Expression - Body</vt:lpstr>
      <vt:lpstr>Lambda with Built-in Functional Interface</vt:lpstr>
      <vt:lpstr>Example</vt:lpstr>
      <vt:lpstr>Functional Interfaces and Lambda</vt:lpstr>
      <vt:lpstr>Functional Interface</vt:lpstr>
      <vt:lpstr>Functional Interface</vt:lpstr>
      <vt:lpstr>Types of Lambda Expressions - Boolean</vt:lpstr>
      <vt:lpstr>Types of Lambda Expressions</vt:lpstr>
      <vt:lpstr>Scope in Lambda</vt:lpstr>
      <vt:lpstr>Effectively  Final</vt:lpstr>
      <vt:lpstr>Restrictions on local variables</vt:lpstr>
      <vt:lpstr> Lambda Expression and Anonymous class </vt:lpstr>
      <vt:lpstr>“this” Key Word</vt:lpstr>
      <vt:lpstr>“this” Key Word</vt:lpstr>
      <vt:lpstr> Lambda Expression and Anonymous class </vt:lpstr>
      <vt:lpstr>Function Interface - Extends</vt:lpstr>
      <vt:lpstr>When NOT to Use Lambda</vt:lpstr>
      <vt:lpstr>Built-in Functional Interfaces</vt:lpstr>
      <vt:lpstr>Topics</vt:lpstr>
      <vt:lpstr>Need for Built In Functional Interfaces</vt:lpstr>
      <vt:lpstr>Built-in Functional Interfaces</vt:lpstr>
      <vt:lpstr>Built-in Functional Interfaces</vt:lpstr>
      <vt:lpstr> Predicate&lt;T&gt; </vt:lpstr>
      <vt:lpstr> Predicate&lt;T&gt; </vt:lpstr>
      <vt:lpstr> Predicate&lt;T&gt; </vt:lpstr>
      <vt:lpstr>Predicate&lt;T&gt; Default Methods</vt:lpstr>
      <vt:lpstr>Predicate&lt;T&gt; Default Methods</vt:lpstr>
      <vt:lpstr>Predicate&lt;T&gt; Methods</vt:lpstr>
      <vt:lpstr>Predicate&lt;T&gt; Methods</vt:lpstr>
      <vt:lpstr>IntPredicate</vt:lpstr>
      <vt:lpstr>  BiPredicate  </vt:lpstr>
      <vt:lpstr>Supplier&lt;T&gt;</vt:lpstr>
      <vt:lpstr>Supplier&lt;T&gt;</vt:lpstr>
      <vt:lpstr>Supplier interface:</vt:lpstr>
      <vt:lpstr> Consumer&lt;T&gt; </vt:lpstr>
      <vt:lpstr> Consumer&lt;T&gt; </vt:lpstr>
      <vt:lpstr> Consumer&lt;T&gt; </vt:lpstr>
      <vt:lpstr>  BiConsumer  </vt:lpstr>
      <vt:lpstr>  BiConsumer  </vt:lpstr>
      <vt:lpstr>BiConsumer</vt:lpstr>
      <vt:lpstr> Function&lt;T,R&gt; </vt:lpstr>
      <vt:lpstr> Function&lt;T,R&gt; </vt:lpstr>
      <vt:lpstr>andThen()</vt:lpstr>
      <vt:lpstr>Compose()</vt:lpstr>
      <vt:lpstr>Compose and andThen</vt:lpstr>
      <vt:lpstr>BiFunction</vt:lpstr>
      <vt:lpstr>BiFunction</vt:lpstr>
      <vt:lpstr> UnaryOperator </vt:lpstr>
      <vt:lpstr>Comparator&lt;T&gt;</vt:lpstr>
      <vt:lpstr> Lambda expression and exception handling </vt:lpstr>
      <vt:lpstr> Lambda and exception handling </vt:lpstr>
      <vt:lpstr>Exception  Handling with Consumer</vt:lpstr>
      <vt:lpstr>Reusable Log Function</vt:lpstr>
      <vt:lpstr>Logging in Lambdas</vt:lpstr>
      <vt:lpstr>Method references</vt:lpstr>
      <vt:lpstr>Method References</vt:lpstr>
      <vt:lpstr>Method References</vt:lpstr>
      <vt:lpstr>Method References</vt:lpstr>
      <vt:lpstr> referenceToInstance::methodName.</vt:lpstr>
      <vt:lpstr> Instance method </vt:lpstr>
      <vt:lpstr> Static method </vt:lpstr>
      <vt:lpstr> Static method references </vt:lpstr>
      <vt:lpstr>Method Reference To Constructor</vt:lpstr>
      <vt:lpstr>Method Reference to Constructor</vt:lpstr>
      <vt:lpstr>Method Reference to Constructor</vt:lpstr>
      <vt:lpstr> instance method of an object of a particular type. </vt:lpstr>
      <vt:lpstr>Method Inference</vt:lpstr>
      <vt:lpstr>Method Reference</vt:lpstr>
      <vt:lpstr> instance method of an object of a particular type. </vt:lpstr>
      <vt:lpstr> instance method of an object of a particular type. </vt:lpstr>
      <vt:lpstr> instance method of an object of a particular type. </vt:lpstr>
      <vt:lpstr> Ambiguity and method references </vt:lpstr>
      <vt:lpstr> Better with method 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Day One</dc:title>
  <dc:creator>K.Srivatsan</dc:creator>
  <cp:lastModifiedBy>Srivatsan Krishnamachari</cp:lastModifiedBy>
  <cp:revision>2278</cp:revision>
  <cp:lastPrinted>2002-08-07T08:50:37Z</cp:lastPrinted>
  <dcterms:created xsi:type="dcterms:W3CDTF">2001-02-03T12:57:40Z</dcterms:created>
  <dcterms:modified xsi:type="dcterms:W3CDTF">2025-04-22T13:20:38Z</dcterms:modified>
</cp:coreProperties>
</file>