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sldIdLst>
    <p:sldId id="2558" r:id="rId2"/>
    <p:sldId id="2559" r:id="rId3"/>
    <p:sldId id="2560" r:id="rId4"/>
    <p:sldId id="2585" r:id="rId5"/>
    <p:sldId id="2589" r:id="rId6"/>
    <p:sldId id="2590" r:id="rId7"/>
    <p:sldId id="2588" r:id="rId8"/>
    <p:sldId id="2591" r:id="rId9"/>
    <p:sldId id="2554" r:id="rId10"/>
    <p:sldId id="2592" r:id="rId11"/>
    <p:sldId id="2599" r:id="rId12"/>
    <p:sldId id="2598" r:id="rId13"/>
    <p:sldId id="2602" r:id="rId14"/>
    <p:sldId id="2600" r:id="rId15"/>
    <p:sldId id="2601" r:id="rId16"/>
    <p:sldId id="2603" r:id="rId17"/>
    <p:sldId id="1938" r:id="rId18"/>
    <p:sldId id="2604" r:id="rId19"/>
    <p:sldId id="2605" r:id="rId20"/>
    <p:sldId id="2606" r:id="rId21"/>
    <p:sldId id="2607" r:id="rId22"/>
    <p:sldId id="2608" r:id="rId23"/>
    <p:sldId id="2609" r:id="rId24"/>
    <p:sldId id="2610" r:id="rId25"/>
    <p:sldId id="2613" r:id="rId26"/>
    <p:sldId id="2614" r:id="rId27"/>
    <p:sldId id="2611" r:id="rId28"/>
    <p:sldId id="2612" r:id="rId29"/>
    <p:sldId id="2615" r:id="rId30"/>
    <p:sldId id="2616" r:id="rId31"/>
    <p:sldId id="2617" r:id="rId32"/>
    <p:sldId id="2618" r:id="rId33"/>
  </p:sldIdLst>
  <p:sldSz cx="9144000" cy="6858000" type="screen4x3"/>
  <p:notesSz cx="6858000" cy="9144000"/>
  <p:custShowLst>
    <p:custShow name="Sapient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02" autoAdjust="0"/>
    <p:restoredTop sz="96764" autoAdjust="0"/>
  </p:normalViewPr>
  <p:slideViewPr>
    <p:cSldViewPr>
      <p:cViewPr varScale="1">
        <p:scale>
          <a:sx n="75" d="100"/>
          <a:sy n="75" d="100"/>
        </p:scale>
        <p:origin x="1560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16"/>
    </p:cViewPr>
  </p:sorterViewPr>
  <p:notesViewPr>
    <p:cSldViewPr>
      <p:cViewPr varScale="1">
        <p:scale>
          <a:sx n="68" d="100"/>
          <a:sy n="68" d="100"/>
        </p:scale>
        <p:origin x="368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0BAB2B2-D108-8409-CB94-88F66706DA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B0261A1-6558-2626-F044-20BCDBB3581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71DDB3D-437C-42A7-6117-6910248D8F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7273FC9-F86D-722E-9AB5-9CB24BCEE55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CD6032A2-ECD4-19FA-0C20-0E17E64BFF1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E41B11B4-5A64-CBE3-4C2C-4A6C754DF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A8A2EA4-582F-8844-84D7-5760F2809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A2EA4-582F-8844-84D7-5760F28092C8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087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A8A2EA4-582F-8844-84D7-5760F28092C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02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6BE2BB-0558-9B80-385C-777C5C885D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0AAEE4-D6BD-594D-8A42-F70E9DC231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992265-354E-DEFC-67B3-A25359040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027062-A797-0E42-99D3-80A34C162F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27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8C4CC5-2271-8485-5FC3-864BCEC6BD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90F024-8354-9E9C-2533-79A38AA077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5A8B27-1A5E-E623-0B20-EF6672D933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8713B6-0EAE-AE4D-8FAD-E9C799FA58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41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668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668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2AB57F-D235-85B4-14D5-987A47BCAC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F2E0DF-F404-0134-F5C5-00E4D4920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7FA79A-FE90-EB00-1FA5-EC744378BB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5FEA1-BFBA-E74E-8B80-1B82D8CDDB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986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411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43B27C-B121-CC52-1B74-BFEEC8B059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E92E2-4ADC-E204-BED5-6C8F3C32F4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A21F56-25EA-C6EA-931B-1291A2501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53271-D545-2E42-B91D-9E479ADC6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65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F8AD8E-6F42-99E8-311E-E96B6B7A71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01DB98-0E05-447D-445D-D86B2D4B38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ADCEC9-FDFA-175F-3881-66985C0D5C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B100-DF3C-454D-BF2F-43E7FB1AA4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13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ABAC00-D6DB-FC4B-0D68-6523E6689A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FFE15D-75B0-20C2-A42C-342E447C4A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8DAB82-440B-52BE-E1E1-5F03E0507C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44B87-694D-5143-B5C7-A73026C7B7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00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B9245-81E7-7238-53F2-599295E9FE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8C6B-4BF5-B05E-2D1A-774C603F5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F878C4-F9E3-A413-16EC-0C7419F48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63CEED-6766-FC4A-A77F-5DC702103C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030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212F816-9A73-4EF6-446A-D2CBEA5382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70195A-7302-4709-D311-7E8D87368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B5AE12-C0EB-534C-22D9-EF1C9AADC5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60C2E-2FA7-474B-A8AC-E8B7FFDCCE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824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8F9DD25-ED3A-95E9-1835-88D54FBAF2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A2E61E-4B28-812D-C380-B77CBDFD3E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CC997F-2DCC-BCBA-16C4-B82578343F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A605F-F03E-FD46-832D-DD7C80CA81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303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2F06FB4-1467-A582-2272-F51A003DE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DB0B634-64E5-0FE7-D979-0252C1C1E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82FCA8A-A9C6-6D0C-1B84-1A2964C7E3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F8E442-3160-3644-A6D6-545BCE25D4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75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B2C5F5-13CB-61EE-D52A-245B385CF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C0AE0-6315-D28F-675F-0D9DA49873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7E95A8-748A-EEED-A60F-C636CD749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4C71D-B800-2846-92C3-96F88E12E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75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CE46E-4EEB-B10F-4477-8095CCD625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FFB2D-E4CD-4849-6180-BD9168D576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E42599-2413-A064-6252-F02C06FF88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D372A-6EB9-7E45-B693-828A0115F5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055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B319CF-415C-D88C-21F9-CCAE4D8BA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8422E1-638B-9343-E3DB-3DD597388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EF8AA1CC-D3C8-C4CF-EC90-C2DD59A30DA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2E1ECEE6-CAAA-4B4C-8F6A-AEE4D82AB06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946E16DC-8BF2-C37C-B236-DFB4862AF19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2DE7C99-6272-544E-ACF6-7A21E03E83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BD99CF-295F-5E02-E976-980BBB03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Spring Security</a:t>
            </a:r>
          </a:p>
        </p:txBody>
      </p:sp>
      <p:sp>
        <p:nvSpPr>
          <p:cNvPr id="3075" name="Text Placeholder 4">
            <a:extLst>
              <a:ext uri="{FF2B5EF4-FFF2-40B4-BE49-F238E27FC236}">
                <a16:creationId xmlns:a16="http://schemas.microsoft.com/office/drawing/2014/main" id="{25FA6487-C1C3-2C66-E308-F8AB669E1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5316036-ACD7-4205-870E-E69018A98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Entity and Repository</a:t>
            </a:r>
            <a:endParaRPr lang="en-IN" altLang="en-US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1CA0B9B-24F1-E969-D433-1BDC3F97CF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68364"/>
            <a:ext cx="8229600" cy="5257800"/>
          </a:xfrm>
        </p:spPr>
        <p:txBody>
          <a:bodyPr/>
          <a:lstStyle/>
          <a:p>
            <a:pPr marL="457200" lvl="1" indent="0">
              <a:buNone/>
            </a:pPr>
            <a:r>
              <a:rPr lang="en-IN" sz="1800" dirty="0"/>
              <a:t>@Entity</a:t>
            </a:r>
          </a:p>
          <a:p>
            <a:pPr marL="457200" lvl="1" indent="0">
              <a:buNone/>
            </a:pPr>
            <a:r>
              <a:rPr lang="en-IN" sz="1800" dirty="0"/>
              <a:t>@Table(name = "user")</a:t>
            </a:r>
          </a:p>
          <a:p>
            <a:pPr marL="457200" lvl="1" indent="0">
              <a:buNone/>
            </a:pPr>
            <a:r>
              <a:rPr lang="en-IN" sz="1800" b="1" dirty="0"/>
              <a:t>public</a:t>
            </a:r>
            <a:r>
              <a:rPr lang="en-IN" sz="1800" dirty="0"/>
              <a:t> </a:t>
            </a:r>
            <a:r>
              <a:rPr lang="en-IN" sz="1800" b="1" dirty="0"/>
              <a:t>class</a:t>
            </a:r>
            <a:r>
              <a:rPr lang="en-IN" sz="1800" dirty="0"/>
              <a:t> </a:t>
            </a:r>
            <a:r>
              <a:rPr lang="en-IN" sz="1800" dirty="0" err="1"/>
              <a:t>UserEntity</a:t>
            </a:r>
            <a:r>
              <a:rPr lang="en-IN" sz="1800" dirty="0"/>
              <a:t> {</a:t>
            </a:r>
          </a:p>
          <a:p>
            <a:pPr marL="457200" lvl="1" indent="0">
              <a:buNone/>
            </a:pPr>
            <a:r>
              <a:rPr lang="en-IN" sz="1800" dirty="0"/>
              <a:t>@Id</a:t>
            </a:r>
          </a:p>
          <a:p>
            <a:pPr marL="457200" lvl="1" indent="0">
              <a:buNone/>
            </a:pPr>
            <a:r>
              <a:rPr lang="en-IN" sz="1800" dirty="0"/>
              <a:t>@</a:t>
            </a:r>
            <a:r>
              <a:rPr lang="en-IN" sz="1800" dirty="0" err="1"/>
              <a:t>GeneratedValue</a:t>
            </a:r>
            <a:r>
              <a:rPr lang="en-IN" sz="1800" dirty="0"/>
              <a:t>(strategy = </a:t>
            </a:r>
            <a:r>
              <a:rPr lang="en-IN" sz="1800" dirty="0" err="1"/>
              <a:t>GenerationType.</a:t>
            </a:r>
            <a:r>
              <a:rPr lang="en-IN" sz="1800" b="1" i="1" dirty="0" err="1"/>
              <a:t>IDENTITY</a:t>
            </a:r>
            <a:r>
              <a:rPr lang="en-IN" sz="1800" dirty="0"/>
              <a:t>)</a:t>
            </a:r>
          </a:p>
          <a:p>
            <a:pPr marL="457200" lvl="1" indent="0">
              <a:buNone/>
            </a:pPr>
            <a:r>
              <a:rPr lang="en-IN" sz="1800" b="1" dirty="0"/>
              <a:t>private</a:t>
            </a:r>
            <a:r>
              <a:rPr lang="en-IN" sz="1800" dirty="0"/>
              <a:t> Long id;</a:t>
            </a:r>
          </a:p>
          <a:p>
            <a:pPr marL="457200" lvl="1" indent="0">
              <a:buNone/>
            </a:pPr>
            <a:r>
              <a:rPr lang="en-IN" sz="1800" b="1" dirty="0"/>
              <a:t>private</a:t>
            </a:r>
            <a:r>
              <a:rPr lang="en-IN" sz="1800" dirty="0"/>
              <a:t> String username;</a:t>
            </a:r>
          </a:p>
          <a:p>
            <a:pPr marL="457200" lvl="1" indent="0">
              <a:buNone/>
            </a:pPr>
            <a:r>
              <a:rPr lang="en-IN" sz="1800" b="1" dirty="0"/>
              <a:t>private</a:t>
            </a:r>
            <a:r>
              <a:rPr lang="en-IN" sz="1800" dirty="0"/>
              <a:t> String password;</a:t>
            </a:r>
          </a:p>
          <a:p>
            <a:pPr marL="457200" lvl="1" indent="0">
              <a:buNone/>
            </a:pPr>
            <a:r>
              <a:rPr lang="en-IN" sz="1800" b="1" dirty="0"/>
              <a:t>private</a:t>
            </a:r>
            <a:r>
              <a:rPr lang="en-IN" sz="1800" dirty="0"/>
              <a:t> String role;</a:t>
            </a:r>
          </a:p>
          <a:p>
            <a:pPr marL="800100" lvl="2" indent="0">
              <a:buNone/>
            </a:pPr>
            <a:r>
              <a:rPr lang="en-IN" sz="1800" b="1" dirty="0"/>
              <a:t>}</a:t>
            </a:r>
          </a:p>
          <a:p>
            <a:pPr marL="400050" lvl="1" indent="0">
              <a:buNone/>
            </a:pPr>
            <a:r>
              <a:rPr lang="en-IN" sz="1800" b="1" dirty="0">
                <a:latin typeface="Arial" panose="020B0604020202020204" pitchFamily="34" charset="0"/>
              </a:rPr>
              <a:t>public</a:t>
            </a:r>
            <a:r>
              <a:rPr lang="en-IN" sz="1800" dirty="0">
                <a:latin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</a:rPr>
              <a:t>interface</a:t>
            </a:r>
            <a:r>
              <a:rPr lang="en-IN" sz="1800" dirty="0">
                <a:latin typeface="Arial" panose="020B0604020202020204" pitchFamily="34" charset="0"/>
              </a:rPr>
              <a:t> </a:t>
            </a:r>
            <a:r>
              <a:rPr lang="en-IN" sz="1800" dirty="0" err="1">
                <a:latin typeface="Arial" panose="020B0604020202020204" pitchFamily="34" charset="0"/>
              </a:rPr>
              <a:t>UserRepository</a:t>
            </a:r>
            <a:r>
              <a:rPr lang="en-IN" sz="1800" dirty="0">
                <a:latin typeface="Arial" panose="020B0604020202020204" pitchFamily="34" charset="0"/>
              </a:rPr>
              <a:t> </a:t>
            </a:r>
            <a:r>
              <a:rPr lang="en-IN" sz="1800" b="1" dirty="0">
                <a:latin typeface="Arial" panose="020B0604020202020204" pitchFamily="34" charset="0"/>
              </a:rPr>
              <a:t>extends </a:t>
            </a:r>
            <a:r>
              <a:rPr lang="en-IN" sz="1800" dirty="0" err="1">
                <a:latin typeface="Arial" panose="020B0604020202020204" pitchFamily="34" charset="0"/>
              </a:rPr>
              <a:t>JpaRepository</a:t>
            </a:r>
            <a:r>
              <a:rPr lang="en-IN" sz="1800" dirty="0">
                <a:latin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</a:rPr>
              <a:t>UserEntity</a:t>
            </a:r>
            <a:r>
              <a:rPr lang="en-IN" sz="1800" dirty="0">
                <a:latin typeface="Arial" panose="020B0604020202020204" pitchFamily="34" charset="0"/>
              </a:rPr>
              <a:t> ,Long&gt; {</a:t>
            </a:r>
          </a:p>
          <a:p>
            <a:pPr marL="400050" lvl="1" indent="0">
              <a:buNone/>
            </a:pPr>
            <a:endParaRPr lang="en-IN" sz="1800" dirty="0">
              <a:latin typeface="Arial" panose="020B0604020202020204" pitchFamily="34" charset="0"/>
            </a:endParaRPr>
          </a:p>
          <a:p>
            <a:pPr marL="400050" lvl="1" indent="0">
              <a:buNone/>
            </a:pPr>
            <a:r>
              <a:rPr lang="en-IN" sz="1800" dirty="0">
                <a:latin typeface="Arial" panose="020B0604020202020204" pitchFamily="34" charset="0"/>
              </a:rPr>
              <a:t>  Optional&lt;</a:t>
            </a:r>
            <a:r>
              <a:rPr lang="en-IN" sz="1800" dirty="0" err="1">
                <a:latin typeface="Arial" panose="020B0604020202020204" pitchFamily="34" charset="0"/>
              </a:rPr>
              <a:t>UserEntity</a:t>
            </a:r>
            <a:r>
              <a:rPr lang="en-IN" sz="1800" dirty="0">
                <a:latin typeface="Arial" panose="020B0604020202020204" pitchFamily="34" charset="0"/>
              </a:rPr>
              <a:t>&gt; </a:t>
            </a:r>
            <a:r>
              <a:rPr lang="en-IN" sz="1800" dirty="0" err="1">
                <a:latin typeface="Arial" panose="020B0604020202020204" pitchFamily="34" charset="0"/>
              </a:rPr>
              <a:t>findByUsername</a:t>
            </a:r>
            <a:r>
              <a:rPr lang="en-IN" sz="1800" dirty="0">
                <a:latin typeface="Arial" panose="020B0604020202020204" pitchFamily="34" charset="0"/>
              </a:rPr>
              <a:t>(String username);</a:t>
            </a:r>
          </a:p>
          <a:p>
            <a:pPr marL="400050" lvl="1" indent="0">
              <a:buNone/>
            </a:pPr>
            <a:r>
              <a:rPr lang="en-IN" sz="1800" dirty="0">
                <a:latin typeface="Arial" panose="020B0604020202020204" pitchFamily="34" charset="0"/>
              </a:rPr>
              <a:t>}</a:t>
            </a:r>
          </a:p>
          <a:p>
            <a:endParaRPr lang="en-IN" alt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4F9A8-BFD9-F1D1-CCE1-FB4BF01B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59225-D544-4D48-86DF-93FE2ED4E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Key Interface used for user authentication. </a:t>
            </a:r>
          </a:p>
          <a:p>
            <a:r>
              <a:rPr lang="en-IN" sz="1800" dirty="0"/>
              <a:t>Has One Method</a:t>
            </a:r>
          </a:p>
          <a:p>
            <a:endParaRPr lang="en-IN" sz="1800" dirty="0"/>
          </a:p>
          <a:p>
            <a:pPr marL="457200" lvl="1" indent="0">
              <a:buNone/>
            </a:pPr>
            <a:r>
              <a:rPr lang="en-IN" sz="1800" dirty="0" err="1">
                <a:solidFill>
                  <a:srgbClr val="C00000"/>
                </a:solidFill>
              </a:rPr>
              <a:t>UserDetails</a:t>
            </a:r>
            <a:r>
              <a:rPr lang="en-IN" sz="1800" dirty="0">
                <a:solidFill>
                  <a:srgbClr val="C00000"/>
                </a:solidFill>
              </a:rPr>
              <a:t> </a:t>
            </a:r>
            <a:r>
              <a:rPr lang="en-IN" sz="1800" dirty="0" err="1">
                <a:solidFill>
                  <a:srgbClr val="C00000"/>
                </a:solidFill>
              </a:rPr>
              <a:t>loadUserByUsername</a:t>
            </a:r>
            <a:r>
              <a:rPr lang="en-IN" sz="1800" dirty="0">
                <a:solidFill>
                  <a:srgbClr val="C00000"/>
                </a:solidFill>
              </a:rPr>
              <a:t>(String username) </a:t>
            </a:r>
          </a:p>
          <a:p>
            <a:endParaRPr lang="en-IN" sz="1800" b="1" dirty="0"/>
          </a:p>
          <a:p>
            <a:r>
              <a:rPr lang="en-IN" sz="1800" dirty="0"/>
              <a:t> </a:t>
            </a:r>
            <a:r>
              <a:rPr lang="en-IN" sz="1800" dirty="0" err="1"/>
              <a:t>UserDetails</a:t>
            </a:r>
            <a:r>
              <a:rPr lang="en-IN" sz="1800" dirty="0"/>
              <a:t> </a:t>
            </a:r>
          </a:p>
          <a:p>
            <a:pPr lvl="1"/>
            <a:r>
              <a:rPr lang="en-IN" sz="2000" dirty="0"/>
              <a:t>Encapsulates username, password, authorities (roles), and account status (enabled, locked, expired).</a:t>
            </a:r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Called by </a:t>
            </a:r>
            <a:r>
              <a:rPr lang="en-IN" sz="1800" dirty="0" err="1"/>
              <a:t>AuthenticationProvider</a:t>
            </a:r>
            <a:r>
              <a:rPr lang="en-IN" sz="1800" dirty="0"/>
              <a:t> to obtain the necessary user information for authentication.</a:t>
            </a:r>
          </a:p>
          <a:p>
            <a:endParaRPr lang="en-IN" sz="1800" dirty="0"/>
          </a:p>
          <a:p>
            <a:r>
              <a:rPr lang="en-IN" sz="1800" dirty="0"/>
              <a:t>Method should throw a </a:t>
            </a:r>
            <a:r>
              <a:rPr lang="en-IN" sz="1800" dirty="0" err="1"/>
              <a:t>UsernameNotFoundException</a:t>
            </a:r>
            <a:r>
              <a:rPr lang="en-IN" sz="1800" dirty="0"/>
              <a:t>.</a:t>
            </a:r>
            <a:br>
              <a:rPr lang="en-IN" sz="1800" dirty="0"/>
            </a:br>
            <a:endParaRPr lang="en-I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324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4780-826E-ED1C-0405-B5FA542B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Details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B0AD-2EB2-3811-CF8C-48F30D5C8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8364"/>
            <a:ext cx="8229600" cy="5257800"/>
          </a:xfrm>
        </p:spPr>
        <p:txBody>
          <a:bodyPr/>
          <a:lstStyle/>
          <a:p>
            <a:pPr marL="457200" lvl="1" indent="0">
              <a:buNone/>
            </a:pPr>
            <a:r>
              <a:rPr lang="en-IN" sz="1800" dirty="0"/>
              <a:t>@Service</a:t>
            </a:r>
          </a:p>
          <a:p>
            <a:pPr marL="457200" lvl="1" indent="0">
              <a:buNone/>
            </a:pPr>
            <a:r>
              <a:rPr lang="en-IN" sz="1800" b="1" dirty="0"/>
              <a:t>public</a:t>
            </a:r>
            <a:r>
              <a:rPr lang="en-IN" sz="1800" dirty="0"/>
              <a:t> </a:t>
            </a:r>
            <a:r>
              <a:rPr lang="en-IN" sz="1800" b="1" dirty="0"/>
              <a:t>class</a:t>
            </a:r>
            <a:r>
              <a:rPr lang="en-IN" sz="1800" dirty="0"/>
              <a:t> </a:t>
            </a:r>
            <a:r>
              <a:rPr lang="en-IN" sz="1800" dirty="0" err="1"/>
              <a:t>UserDetailServiceImpl</a:t>
            </a:r>
            <a:r>
              <a:rPr lang="en-IN" sz="1800" dirty="0"/>
              <a:t> </a:t>
            </a:r>
            <a:r>
              <a:rPr lang="en-IN" sz="1800" b="1" dirty="0"/>
              <a:t>implements</a:t>
            </a:r>
            <a:r>
              <a:rPr lang="en-IN" sz="1800" dirty="0"/>
              <a:t> </a:t>
            </a:r>
            <a:r>
              <a:rPr lang="en-IN" sz="1800" dirty="0" err="1"/>
              <a:t>UserDetailsService</a:t>
            </a:r>
            <a:r>
              <a:rPr lang="en-IN" sz="1800" dirty="0"/>
              <a:t> {</a:t>
            </a:r>
            <a:endParaRPr lang="en-IN" sz="1800" b="1" dirty="0"/>
          </a:p>
          <a:p>
            <a:pPr marL="457200" lvl="1" indent="0">
              <a:buNone/>
            </a:pPr>
            <a:r>
              <a:rPr lang="en-IN" sz="1800" b="1" dirty="0"/>
              <a:t>@</a:t>
            </a:r>
            <a:r>
              <a:rPr lang="en-IN" sz="1800" b="1" dirty="0" err="1"/>
              <a:t>AutoWired</a:t>
            </a:r>
            <a:endParaRPr lang="en-IN" sz="1800" b="1" dirty="0"/>
          </a:p>
          <a:p>
            <a:pPr marL="457200" lvl="1" indent="0">
              <a:buNone/>
            </a:pPr>
            <a:r>
              <a:rPr lang="en-IN" sz="1800" b="1" dirty="0"/>
              <a:t>private</a:t>
            </a:r>
            <a:r>
              <a:rPr lang="en-IN" sz="1800" dirty="0"/>
              <a:t> </a:t>
            </a:r>
            <a:r>
              <a:rPr lang="en-IN" sz="1800" b="1" dirty="0"/>
              <a:t>final</a:t>
            </a:r>
            <a:r>
              <a:rPr lang="en-IN" sz="1800" dirty="0"/>
              <a:t> </a:t>
            </a:r>
            <a:r>
              <a:rPr lang="en-IN" sz="1800" dirty="0" err="1"/>
              <a:t>UserRepository</a:t>
            </a:r>
            <a:r>
              <a:rPr lang="en-IN" sz="1800" dirty="0"/>
              <a:t> </a:t>
            </a:r>
            <a:r>
              <a:rPr lang="en-IN" sz="1800" dirty="0" err="1"/>
              <a:t>userRepository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b="1" dirty="0"/>
              <a:t>public</a:t>
            </a:r>
            <a:r>
              <a:rPr lang="en-IN" sz="1800" dirty="0"/>
              <a:t> </a:t>
            </a:r>
            <a:r>
              <a:rPr lang="en-IN" sz="1800" dirty="0" err="1"/>
              <a:t>UserDetails</a:t>
            </a:r>
            <a:r>
              <a:rPr lang="en-IN" sz="1800" dirty="0"/>
              <a:t> </a:t>
            </a:r>
            <a:r>
              <a:rPr lang="en-IN" sz="1800" dirty="0" err="1"/>
              <a:t>loadUserByUsername</a:t>
            </a:r>
            <a:r>
              <a:rPr lang="en-IN" sz="1800" dirty="0"/>
              <a:t>(String username) </a:t>
            </a:r>
            <a:r>
              <a:rPr lang="en-IN" sz="1800" b="1" dirty="0"/>
              <a:t>throws</a:t>
            </a:r>
            <a:r>
              <a:rPr lang="en-IN" sz="1800" dirty="0"/>
              <a:t> </a:t>
            </a:r>
            <a:r>
              <a:rPr lang="en-IN" sz="1800" dirty="0" err="1"/>
              <a:t>UsernameNotFoundException</a:t>
            </a:r>
            <a:r>
              <a:rPr lang="en-IN" sz="1800" dirty="0"/>
              <a:t> {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dirty="0" err="1"/>
              <a:t>UserEntity</a:t>
            </a:r>
            <a:r>
              <a:rPr lang="en-IN" dirty="0"/>
              <a:t> user = </a:t>
            </a:r>
            <a:r>
              <a:rPr lang="en-IN" dirty="0" err="1"/>
              <a:t>userRepository.findByUsername</a:t>
            </a:r>
            <a:r>
              <a:rPr lang="en-IN" dirty="0"/>
              <a:t>(username)</a:t>
            </a:r>
          </a:p>
          <a:p>
            <a:pPr marL="457200" lvl="1" indent="0">
              <a:buNone/>
            </a:pPr>
            <a:r>
              <a:rPr lang="en-IN" dirty="0"/>
              <a:t>.</a:t>
            </a:r>
            <a:r>
              <a:rPr lang="en-IN" dirty="0" err="1"/>
              <a:t>orElseThrow</a:t>
            </a:r>
            <a:r>
              <a:rPr lang="en-IN" dirty="0"/>
              <a:t>(() -&gt; </a:t>
            </a:r>
            <a:r>
              <a:rPr lang="en-IN" b="1" dirty="0"/>
              <a:t>new</a:t>
            </a:r>
            <a:r>
              <a:rPr lang="en-IN" dirty="0"/>
              <a:t> </a:t>
            </a:r>
            <a:r>
              <a:rPr lang="en-IN" dirty="0" err="1"/>
              <a:t>UsernameNotFoundException</a:t>
            </a:r>
            <a:r>
              <a:rPr lang="en-IN" dirty="0"/>
              <a:t>("User not found"));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dirty="0" err="1"/>
              <a:t>ArrayList</a:t>
            </a:r>
            <a:r>
              <a:rPr lang="en-IN" sz="1800" dirty="0"/>
              <a:t>&lt;</a:t>
            </a:r>
            <a:r>
              <a:rPr lang="en-IN" sz="1800" dirty="0" err="1"/>
              <a:t>GrantedAuthority</a:t>
            </a:r>
            <a:r>
              <a:rPr lang="en-IN" sz="1800" dirty="0"/>
              <a:t>&gt; </a:t>
            </a:r>
            <a:r>
              <a:rPr lang="en-IN" sz="1800" dirty="0" err="1"/>
              <a:t>authorites</a:t>
            </a:r>
            <a:r>
              <a:rPr lang="en-IN" sz="1800" dirty="0"/>
              <a:t> = </a:t>
            </a:r>
            <a:r>
              <a:rPr lang="en-IN" sz="1800" b="1" dirty="0"/>
              <a:t>new</a:t>
            </a:r>
            <a:r>
              <a:rPr lang="en-IN" sz="1800" dirty="0"/>
              <a:t> </a:t>
            </a:r>
            <a:r>
              <a:rPr lang="en-IN" sz="1800" dirty="0" err="1"/>
              <a:t>ArrayList</a:t>
            </a:r>
            <a:r>
              <a:rPr lang="en-IN" sz="1800" dirty="0"/>
              <a:t>&lt;&gt;();</a:t>
            </a:r>
          </a:p>
          <a:p>
            <a:pPr marL="457200" lvl="1" indent="0">
              <a:buNone/>
            </a:pPr>
            <a:r>
              <a:rPr lang="en-IN" sz="1800" dirty="0"/>
              <a:t>  </a:t>
            </a:r>
            <a:r>
              <a:rPr lang="en-IN" sz="1800" dirty="0" err="1"/>
              <a:t>authorites.add</a:t>
            </a:r>
            <a:r>
              <a:rPr lang="en-IN" sz="1800" dirty="0"/>
              <a:t>(() -&gt; </a:t>
            </a:r>
            <a:r>
              <a:rPr lang="en-IN" sz="1800" dirty="0" err="1"/>
              <a:t>user.getRole</a:t>
            </a:r>
            <a:r>
              <a:rPr lang="en-IN" sz="1800" dirty="0"/>
              <a:t>());</a:t>
            </a:r>
            <a:endParaRPr lang="en-IN" sz="1800" b="1" dirty="0"/>
          </a:p>
          <a:p>
            <a:pPr marL="457200" lvl="1" indent="0">
              <a:buNone/>
            </a:pPr>
            <a:r>
              <a:rPr lang="en-IN" sz="1800" b="1" dirty="0"/>
              <a:t>return</a:t>
            </a:r>
            <a:r>
              <a:rPr lang="en-IN" sz="1800" dirty="0"/>
              <a:t> </a:t>
            </a:r>
            <a:r>
              <a:rPr lang="en-IN" sz="1800" b="1" dirty="0"/>
              <a:t>new</a:t>
            </a:r>
            <a:r>
              <a:rPr lang="en-IN" sz="1800" dirty="0"/>
              <a:t> User(</a:t>
            </a:r>
            <a:r>
              <a:rPr lang="en-IN" sz="1800" dirty="0" err="1"/>
              <a:t>user.getUsername</a:t>
            </a:r>
            <a:r>
              <a:rPr lang="en-IN" sz="1800" dirty="0"/>
              <a:t>(), </a:t>
            </a:r>
            <a:r>
              <a:rPr lang="en-IN" sz="1800" dirty="0" err="1"/>
              <a:t>user.getPassword</a:t>
            </a:r>
            <a:r>
              <a:rPr lang="en-IN" sz="1800" dirty="0"/>
              <a:t>(),</a:t>
            </a:r>
            <a:r>
              <a:rPr lang="en-IN" sz="1800" dirty="0" err="1"/>
              <a:t>authorites</a:t>
            </a:r>
            <a:r>
              <a:rPr lang="en-IN" sz="1800" dirty="0"/>
              <a:t>);</a:t>
            </a:r>
          </a:p>
          <a:p>
            <a:pPr marL="457200" lvl="1" indent="0">
              <a:buNone/>
            </a:pPr>
            <a:r>
              <a:rPr lang="en-IN" sz="1800" dirty="0"/>
              <a:t>}</a:t>
            </a:r>
          </a:p>
          <a:p>
            <a:pPr marL="457200" lvl="1" indent="0">
              <a:buNone/>
            </a:pPr>
            <a:r>
              <a:rPr lang="en-IN" sz="1800" dirty="0"/>
              <a:t>}</a:t>
            </a:r>
            <a:br>
              <a:rPr lang="en-IN" sz="1800" dirty="0"/>
            </a:br>
            <a:endParaRPr lang="en-IN" sz="1800" dirty="0"/>
          </a:p>
          <a:p>
            <a:pPr marL="457200" lvl="1" indent="0">
              <a:buNone/>
            </a:pPr>
            <a:r>
              <a:rPr lang="en-IN" sz="200" dirty="0"/>
              <a:t>}</a:t>
            </a:r>
          </a:p>
          <a:p>
            <a:pPr lvl="1"/>
            <a:r>
              <a:rPr lang="en-IN" sz="200" dirty="0"/>
              <a:t>}</a:t>
            </a:r>
          </a:p>
          <a:p>
            <a:pPr lvl="1"/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343851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2633-1C68-9885-C9B4-790A4D7CD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563"/>
          </a:xfrm>
        </p:spPr>
        <p:txBody>
          <a:bodyPr/>
          <a:lstStyle/>
          <a:p>
            <a:r>
              <a:rPr lang="en-US" dirty="0"/>
              <a:t>Security Filter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A06C-4CE0-B9A0-504C-AF2EB57EB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8364"/>
            <a:ext cx="8229600" cy="5257800"/>
          </a:xfrm>
        </p:spPr>
        <p:txBody>
          <a:bodyPr/>
          <a:lstStyle/>
          <a:p>
            <a:pPr lvl="1" indent="-342900"/>
            <a:r>
              <a:rPr lang="en-IN" sz="2000" dirty="0"/>
              <a:t>Takes an </a:t>
            </a:r>
            <a:r>
              <a:rPr lang="en-IN" sz="2000" dirty="0" err="1"/>
              <a:t>HttpSecurity</a:t>
            </a:r>
            <a:r>
              <a:rPr lang="en-IN" sz="2000" dirty="0"/>
              <a:t> object as an argument. </a:t>
            </a:r>
          </a:p>
          <a:p>
            <a:pPr lvl="1" indent="-342900"/>
            <a:r>
              <a:rPr lang="en-IN" sz="2000" dirty="0"/>
              <a:t>A builder that can be used configure HTTP security.</a:t>
            </a:r>
          </a:p>
          <a:p>
            <a:pPr marL="400050" lvl="1" indent="0">
              <a:buNone/>
            </a:pPr>
            <a:r>
              <a:rPr lang="en-IN" sz="2000" b="1" dirty="0" err="1"/>
              <a:t>authorizeHttpRequests</a:t>
            </a:r>
            <a:r>
              <a:rPr lang="en-IN" sz="2000" b="1" dirty="0"/>
              <a:t>(): </a:t>
            </a:r>
          </a:p>
          <a:p>
            <a:pPr lvl="1" indent="-342900"/>
            <a:r>
              <a:rPr lang="en-IN" sz="2000" dirty="0"/>
              <a:t>To configure authorization rules for HTTP requests.</a:t>
            </a:r>
          </a:p>
          <a:p>
            <a:pPr marL="800100" lvl="1" indent="-342900"/>
            <a:r>
              <a:rPr lang="en-IN" sz="2200" b="1" dirty="0" err="1"/>
              <a:t>requestMatchers</a:t>
            </a:r>
            <a:r>
              <a:rPr lang="en-IN" sz="2200" b="1" dirty="0"/>
              <a:t>("/public/</a:t>
            </a:r>
            <a:r>
              <a:rPr lang="en-IN" sz="2200" dirty="0"/>
              <a:t>": ).</a:t>
            </a:r>
            <a:r>
              <a:rPr lang="en-IN" sz="2200" dirty="0" err="1"/>
              <a:t>permitAll</a:t>
            </a:r>
            <a:r>
              <a:rPr lang="en-IN" sz="2200" dirty="0"/>
              <a:t>()`**: </a:t>
            </a:r>
          </a:p>
          <a:p>
            <a:pPr marL="1200150" lvl="2" indent="-342900"/>
            <a:r>
              <a:rPr lang="en-IN" sz="2000" dirty="0"/>
              <a:t>Specifies that any request matching the /public/** pattern </a:t>
            </a:r>
          </a:p>
          <a:p>
            <a:pPr marL="800100" lvl="1" indent="-342900"/>
            <a:r>
              <a:rPr lang="en-IN" sz="2200" dirty="0" err="1"/>
              <a:t>anyRequest</a:t>
            </a:r>
            <a:r>
              <a:rPr lang="en-IN" sz="2200" dirty="0"/>
              <a:t>().authenticated(): </a:t>
            </a:r>
          </a:p>
          <a:p>
            <a:pPr marL="1200150" lvl="2" indent="-342900"/>
            <a:r>
              <a:rPr lang="en-IN" sz="2000" dirty="0"/>
              <a:t>Specifies that all other requests (not matching /public/**) require authentication.</a:t>
            </a:r>
          </a:p>
          <a:p>
            <a:r>
              <a:rPr lang="en-IN" sz="2000" b="1" dirty="0" err="1"/>
              <a:t>permitAll</a:t>
            </a:r>
            <a:r>
              <a:rPr lang="en-IN" sz="2000" b="1" dirty="0"/>
              <a:t>(): </a:t>
            </a:r>
          </a:p>
          <a:p>
            <a:pPr lvl="1"/>
            <a:r>
              <a:rPr lang="en-IN" sz="2200" dirty="0"/>
              <a:t>Accessible without requiring authentication.</a:t>
            </a:r>
          </a:p>
          <a:p>
            <a:r>
              <a:rPr lang="en-IN" sz="2000" b="1" dirty="0"/>
              <a:t>return </a:t>
            </a:r>
            <a:r>
              <a:rPr lang="en-IN" sz="2000" b="1" dirty="0" err="1"/>
              <a:t>http.build</a:t>
            </a:r>
            <a:r>
              <a:rPr lang="en-IN" sz="2000" b="1" dirty="0"/>
              <a:t>(): </a:t>
            </a:r>
          </a:p>
          <a:p>
            <a:pPr lvl="1" indent="-342900"/>
            <a:r>
              <a:rPr lang="en-IN" sz="2000" dirty="0"/>
              <a:t>Returns the </a:t>
            </a:r>
            <a:r>
              <a:rPr lang="en-IN" sz="2000" dirty="0" err="1"/>
              <a:t>SecurityFilterChain</a:t>
            </a:r>
            <a:r>
              <a:rPr lang="en-IN" sz="2000" dirty="0"/>
              <a:t> object based on the configured </a:t>
            </a:r>
            <a:r>
              <a:rPr lang="en-IN" sz="2000" dirty="0" err="1"/>
              <a:t>HttpSecurity</a:t>
            </a:r>
            <a:r>
              <a:rPr lang="en-IN" sz="2000" dirty="0"/>
              <a:t>.</a:t>
            </a:r>
          </a:p>
          <a:p>
            <a:pPr marL="400050" lvl="1" indent="0">
              <a:buNone/>
            </a:pPr>
            <a:endParaRPr lang="en-IN" sz="2000" dirty="0"/>
          </a:p>
          <a:p>
            <a:pPr marL="40005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7755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BA75-D149-DBB7-1222-4C37D6CC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156B-0BDD-2E2E-6BA2-907F39E3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static </a:t>
            </a:r>
            <a:r>
              <a:rPr lang="en-IN" b="1" dirty="0" err="1">
                <a:solidFill>
                  <a:srgbClr val="7030A0"/>
                </a:solidFill>
              </a:rPr>
              <a:t>org.springframework.security.config.Customizer.</a:t>
            </a:r>
            <a:r>
              <a:rPr lang="en-IN" b="1" i="1" dirty="0" err="1">
                <a:solidFill>
                  <a:srgbClr val="7030A0"/>
                </a:solidFill>
              </a:rPr>
              <a:t>withDefaults</a:t>
            </a:r>
            <a:r>
              <a:rPr lang="en-IN" b="1" i="1" dirty="0">
                <a:solidFill>
                  <a:srgbClr val="7030A0"/>
                </a:solidFill>
              </a:rPr>
              <a:t>;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sz="2000" dirty="0"/>
              <a:t>@Configuration</a:t>
            </a:r>
          </a:p>
          <a:p>
            <a:pPr marL="457200" lvl="1" indent="0">
              <a:buNone/>
            </a:pPr>
            <a:r>
              <a:rPr lang="en-IN" sz="2000" dirty="0"/>
              <a:t>@</a:t>
            </a:r>
            <a:r>
              <a:rPr lang="en-IN" sz="2000" dirty="0" err="1"/>
              <a:t>EnableWebSecurity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 </a:t>
            </a:r>
            <a:r>
              <a:rPr lang="en-IN" sz="2000" b="1" dirty="0"/>
              <a:t>class</a:t>
            </a:r>
            <a:r>
              <a:rPr lang="en-IN" sz="2000" dirty="0"/>
              <a:t> </a:t>
            </a:r>
            <a:r>
              <a:rPr lang="en-IN" sz="2000" dirty="0" err="1"/>
              <a:t>SecurityConfig</a:t>
            </a:r>
            <a:r>
              <a:rPr lang="en-IN" sz="2000" dirty="0"/>
              <a:t> {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b="1" dirty="0"/>
              <a:t>private</a:t>
            </a:r>
            <a:r>
              <a:rPr lang="en-IN" sz="2000" dirty="0"/>
              <a:t> </a:t>
            </a:r>
            <a:r>
              <a:rPr lang="en-IN" sz="2000" b="1" dirty="0"/>
              <a:t>final</a:t>
            </a:r>
            <a:r>
              <a:rPr lang="en-IN" sz="2000" dirty="0"/>
              <a:t> </a:t>
            </a:r>
            <a:r>
              <a:rPr lang="en-IN" sz="2000" dirty="0" err="1"/>
              <a:t>UserDetailSecurity</a:t>
            </a:r>
            <a:r>
              <a:rPr lang="en-IN" sz="2000" dirty="0"/>
              <a:t> </a:t>
            </a:r>
            <a:r>
              <a:rPr lang="en-IN" sz="2000" u="sng" dirty="0" err="1"/>
              <a:t>userDetailsService</a:t>
            </a:r>
            <a:r>
              <a:rPr lang="en-IN" sz="2000" dirty="0"/>
              <a:t>;</a:t>
            </a:r>
          </a:p>
          <a:p>
            <a:pPr marL="457200" lvl="1" indent="0">
              <a:buNone/>
            </a:pPr>
            <a:br>
              <a:rPr lang="en-IN" sz="2000" dirty="0"/>
            </a:br>
            <a:endParaRPr lang="en-IN" sz="2000" dirty="0"/>
          </a:p>
          <a:p>
            <a:pPr marL="457200" lvl="1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 </a:t>
            </a:r>
            <a:r>
              <a:rPr lang="en-IN" sz="2000" dirty="0" err="1"/>
              <a:t>SecurityConfig</a:t>
            </a:r>
            <a:r>
              <a:rPr lang="en-IN" sz="2000" dirty="0"/>
              <a:t>(</a:t>
            </a:r>
            <a:r>
              <a:rPr lang="en-IN" sz="2000" dirty="0" err="1"/>
              <a:t>UserDetailSecurity</a:t>
            </a:r>
            <a:r>
              <a:rPr lang="en-IN" sz="2000" dirty="0"/>
              <a:t> </a:t>
            </a:r>
            <a:r>
              <a:rPr lang="en-IN" sz="2000" dirty="0" err="1"/>
              <a:t>userDetailsService</a:t>
            </a:r>
            <a:r>
              <a:rPr lang="en-IN" sz="2000" dirty="0"/>
              <a:t>) {</a:t>
            </a:r>
          </a:p>
          <a:p>
            <a:pPr marL="457200" lvl="1" indent="0">
              <a:buNone/>
            </a:pPr>
            <a:r>
              <a:rPr lang="en-IN" sz="2000" b="1" dirty="0" err="1"/>
              <a:t>this</a:t>
            </a:r>
            <a:r>
              <a:rPr lang="en-IN" sz="2000" dirty="0" err="1"/>
              <a:t>.userDetailsService</a:t>
            </a:r>
            <a:r>
              <a:rPr lang="en-IN" sz="2000" dirty="0"/>
              <a:t> = </a:t>
            </a:r>
            <a:r>
              <a:rPr lang="en-IN" sz="2000" dirty="0" err="1"/>
              <a:t>userDetailsService</a:t>
            </a:r>
            <a:r>
              <a:rPr lang="en-IN" sz="2000" dirty="0"/>
              <a:t>;</a:t>
            </a:r>
          </a:p>
          <a:p>
            <a:pPr marL="457200" lvl="1" indent="0">
              <a:buNone/>
            </a:pP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}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6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7F58-1AEE-2FA3-C75C-E691BC7F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68DFD-C9ED-3FFE-5EF5-F1148B2F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1800" dirty="0"/>
              <a:t>@Bean</a:t>
            </a:r>
          </a:p>
          <a:p>
            <a:pPr marL="457200" lvl="1" indent="0">
              <a:buNone/>
            </a:pPr>
            <a:r>
              <a:rPr lang="en-IN" sz="1800" dirty="0" err="1"/>
              <a:t>SecurityFilterChain</a:t>
            </a:r>
            <a:r>
              <a:rPr lang="en-IN" sz="1800" dirty="0"/>
              <a:t> </a:t>
            </a:r>
            <a:r>
              <a:rPr lang="en-IN" sz="1800" dirty="0" err="1"/>
              <a:t>securityFilterChain</a:t>
            </a:r>
            <a:r>
              <a:rPr lang="en-IN" sz="1800" dirty="0"/>
              <a:t>(</a:t>
            </a:r>
            <a:r>
              <a:rPr lang="en-IN" sz="1800" dirty="0" err="1"/>
              <a:t>HttpSecurity</a:t>
            </a:r>
            <a:r>
              <a:rPr lang="en-IN" sz="1800" dirty="0"/>
              <a:t> http) </a:t>
            </a:r>
            <a:r>
              <a:rPr lang="en-IN" sz="1800" b="1" dirty="0"/>
              <a:t>throws</a:t>
            </a:r>
            <a:r>
              <a:rPr lang="en-IN" sz="1800" dirty="0"/>
              <a:t> Exception {</a:t>
            </a:r>
          </a:p>
          <a:p>
            <a:pPr marL="457200" lvl="1" indent="0">
              <a:buNone/>
            </a:pPr>
            <a:r>
              <a:rPr lang="en-IN" sz="1800" dirty="0"/>
              <a:t>http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csrf</a:t>
            </a:r>
            <a:r>
              <a:rPr lang="en-IN" sz="1800" dirty="0"/>
              <a:t>(</a:t>
            </a:r>
            <a:r>
              <a:rPr lang="en-IN" sz="1800" dirty="0" err="1"/>
              <a:t>AbstractHttpConfigurer</a:t>
            </a:r>
            <a:r>
              <a:rPr lang="en-IN" sz="1800" dirty="0"/>
              <a:t>::disable)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authorizeHttpRequests</a:t>
            </a:r>
            <a:r>
              <a:rPr lang="en-IN" sz="1800" dirty="0"/>
              <a:t>(</a:t>
            </a:r>
          </a:p>
          <a:p>
            <a:pPr marL="457200" lvl="1" indent="0">
              <a:buNone/>
            </a:pPr>
            <a:r>
              <a:rPr lang="en-IN" sz="1800" dirty="0" err="1"/>
              <a:t>configurer</a:t>
            </a:r>
            <a:r>
              <a:rPr lang="en-IN" sz="1800" dirty="0"/>
              <a:t> -&gt; </a:t>
            </a:r>
            <a:r>
              <a:rPr lang="en-IN" sz="1800" dirty="0" err="1"/>
              <a:t>configurer</a:t>
            </a:r>
            <a:endParaRPr lang="en-IN" sz="1800" dirty="0"/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requestMatchers</a:t>
            </a:r>
            <a:r>
              <a:rPr lang="en-IN" sz="1800" dirty="0"/>
              <a:t>("/</a:t>
            </a:r>
            <a:r>
              <a:rPr lang="en-IN" sz="1800" dirty="0" err="1"/>
              <a:t>api</a:t>
            </a:r>
            <a:r>
              <a:rPr lang="en-IN" sz="1800" dirty="0"/>
              <a:t>/v1/unsecured/**").</a:t>
            </a:r>
            <a:r>
              <a:rPr lang="en-IN" sz="1800" dirty="0" err="1"/>
              <a:t>permitAll</a:t>
            </a:r>
            <a:r>
              <a:rPr lang="en-IN" sz="1800" dirty="0"/>
              <a:t>()</a:t>
            </a:r>
          </a:p>
          <a:p>
            <a:pPr marL="457200" lvl="1" indent="0">
              <a:buNone/>
            </a:pPr>
            <a:r>
              <a:rPr lang="en-IN" sz="1800" dirty="0"/>
              <a:t>.</a:t>
            </a:r>
            <a:r>
              <a:rPr lang="en-IN" sz="1800" dirty="0" err="1"/>
              <a:t>anyRequest</a:t>
            </a:r>
            <a:r>
              <a:rPr lang="en-IN" sz="1800" dirty="0"/>
              <a:t>().authenticated()).</a:t>
            </a:r>
            <a:r>
              <a:rPr lang="en-IN" sz="1800" dirty="0" err="1"/>
              <a:t>httpBasic</a:t>
            </a:r>
            <a:r>
              <a:rPr lang="en-IN" sz="1800" dirty="0"/>
              <a:t>(</a:t>
            </a:r>
            <a:r>
              <a:rPr lang="en-IN" sz="1800" dirty="0" err="1"/>
              <a:t>Customizer.</a:t>
            </a:r>
            <a:r>
              <a:rPr lang="en-IN" sz="1800" i="1" dirty="0" err="1"/>
              <a:t>withDefaults</a:t>
            </a:r>
            <a:r>
              <a:rPr lang="en-IN" sz="1800" dirty="0"/>
              <a:t>());</a:t>
            </a:r>
            <a:br>
              <a:rPr lang="en-IN" sz="1800" dirty="0"/>
            </a:br>
            <a:endParaRPr lang="en-IN" sz="1800" dirty="0"/>
          </a:p>
          <a:p>
            <a:pPr marL="457200" lvl="1" indent="0">
              <a:buNone/>
            </a:pPr>
            <a:r>
              <a:rPr lang="en-IN" sz="1800" b="1" dirty="0"/>
              <a:t>return</a:t>
            </a:r>
            <a:r>
              <a:rPr lang="en-IN" sz="1800" dirty="0"/>
              <a:t> </a:t>
            </a:r>
            <a:r>
              <a:rPr lang="en-IN" sz="1800" dirty="0" err="1"/>
              <a:t>http.build</a:t>
            </a:r>
            <a:r>
              <a:rPr lang="en-IN" sz="1800" dirty="0"/>
              <a:t>();</a:t>
            </a:r>
          </a:p>
          <a:p>
            <a:pPr marL="457200" lvl="1" indent="0">
              <a:buNone/>
            </a:pPr>
            <a:r>
              <a:rPr lang="en-IN" sz="1800" dirty="0"/>
              <a:t>}</a:t>
            </a:r>
            <a:br>
              <a:rPr lang="en-IN" sz="1800" dirty="0"/>
            </a:br>
            <a:endParaRPr lang="en-IN" sz="1800" dirty="0"/>
          </a:p>
          <a:p>
            <a:pPr marL="457200" lvl="1" indent="0">
              <a:buNone/>
            </a:pPr>
            <a:r>
              <a:rPr lang="en-IN" sz="18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3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A5F2-8B7C-B42E-8956-D834A407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Level </a:t>
            </a:r>
            <a:r>
              <a:rPr lang="en-US" dirty="0" err="1"/>
              <a:t>Annoation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BFABF-6289-CCD0-CA06-F682BCEC4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@</a:t>
            </a:r>
            <a:r>
              <a:rPr lang="en-IN" sz="2000" dirty="0" err="1"/>
              <a:t>EnableMethodSecurity</a:t>
            </a:r>
            <a:endParaRPr lang="en-IN" sz="2000" dirty="0"/>
          </a:p>
          <a:p>
            <a:pPr lvl="1"/>
            <a:r>
              <a:rPr lang="en-IN" sz="2000" dirty="0"/>
              <a:t>Restricting access to specific methods </a:t>
            </a:r>
          </a:p>
          <a:p>
            <a:pPr lvl="1"/>
            <a:r>
              <a:rPr lang="en-IN" sz="2000" dirty="0"/>
              <a:t>To ensure that only authorized users can perform critical operations.</a:t>
            </a: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>@</a:t>
            </a:r>
            <a:r>
              <a:rPr lang="en-IN" sz="2000" dirty="0" err="1"/>
              <a:t>PreAuthorize</a:t>
            </a:r>
            <a:r>
              <a:rPr lang="en-IN" sz="2000" dirty="0"/>
              <a:t>("</a:t>
            </a:r>
            <a:r>
              <a:rPr lang="en-IN" sz="2000" dirty="0" err="1"/>
              <a:t>hasRole</a:t>
            </a:r>
            <a:r>
              <a:rPr lang="en-IN" sz="2000" dirty="0"/>
              <a:t>('ROLE_GUEST’)”)</a:t>
            </a:r>
          </a:p>
          <a:p>
            <a:pPr lvl="1"/>
            <a:r>
              <a:rPr lang="en-IN" sz="2000" dirty="0"/>
              <a:t>Access control is evaluated prior to method invocation. </a:t>
            </a:r>
          </a:p>
          <a:p>
            <a:pPr lvl="1"/>
            <a:r>
              <a:rPr lang="en-IN" sz="2000" dirty="0"/>
              <a:t>It leverages Spring Expression Language (</a:t>
            </a:r>
            <a:r>
              <a:rPr lang="en-IN" sz="2000" dirty="0" err="1"/>
              <a:t>SpEL</a:t>
            </a:r>
            <a:r>
              <a:rPr lang="en-IN" sz="2000" dirty="0"/>
              <a:t>) expressions </a:t>
            </a:r>
          </a:p>
          <a:p>
            <a:pPr lvl="1"/>
            <a:r>
              <a:rPr lang="en-IN" sz="2000" dirty="0"/>
              <a:t>Dynamically determine access permissions.</a:t>
            </a:r>
          </a:p>
          <a:p>
            <a:pPr marL="0" indent="0">
              <a:buNone/>
            </a:pPr>
            <a:br>
              <a:rPr lang="en-I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1000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0EBF7AE-1F6A-104D-9E42-63AF95D7A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CSRF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A5459-58ED-B0AB-8FBC-1D7E91E2C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Its a web security vulnerability that allows an attacker to induce users to perform actions that they do not intend to perform. 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It allows an attacker to partly circumvent the same origin policy, which is designed to prevent different websites from interfering with each other.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Should be used for protecting  any request that could be processed by a browser by normal users.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i="1" dirty="0"/>
              <a:t>If a service is used by non-browser clients, CSRF protection can be disabled</a:t>
            </a:r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318D-193D-47A6-EFF9-2D464904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98020-625D-147F-D901-9D9A5BBF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sz="2400" dirty="0">
                <a:latin typeface="Arial" panose="020B0604020202020204" pitchFamily="34" charset="0"/>
              </a:rPr>
              <a:t>WebClient client = </a:t>
            </a:r>
            <a:r>
              <a:rPr lang="en-IN" sz="2400" dirty="0" err="1">
                <a:latin typeface="Arial" panose="020B0604020202020204" pitchFamily="34" charset="0"/>
              </a:rPr>
              <a:t>ctx.getBean</a:t>
            </a:r>
            <a:r>
              <a:rPr lang="en-IN" sz="2400" dirty="0">
                <a:latin typeface="Arial" panose="020B0604020202020204" pitchFamily="34" charset="0"/>
              </a:rPr>
              <a:t>(</a:t>
            </a:r>
            <a:r>
              <a:rPr lang="en-IN" sz="2400" dirty="0" err="1">
                <a:latin typeface="Arial" panose="020B0604020202020204" pitchFamily="34" charset="0"/>
              </a:rPr>
              <a:t>WebClient.class</a:t>
            </a:r>
            <a:r>
              <a:rPr lang="en-IN" sz="2400" dirty="0">
                <a:latin typeface="Arial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endParaRPr lang="en-IN" sz="24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IN" sz="2400" dirty="0" err="1">
                <a:latin typeface="Arial" panose="020B0604020202020204" pitchFamily="34" charset="0"/>
              </a:rPr>
              <a:t>client.get</a:t>
            </a:r>
            <a:r>
              <a:rPr lang="en-IN" sz="2400" dirty="0">
                <a:latin typeface="Arial" panose="020B0604020202020204" pitchFamily="34" charset="0"/>
              </a:rPr>
              <a:t>().</a:t>
            </a:r>
            <a:r>
              <a:rPr lang="en-IN" sz="2400" dirty="0" err="1">
                <a:latin typeface="Arial" panose="020B0604020202020204" pitchFamily="34" charset="0"/>
              </a:rPr>
              <a:t>uri</a:t>
            </a:r>
            <a:r>
              <a:rPr lang="en-IN" sz="2400" dirty="0">
                <a:latin typeface="Arial" panose="020B0604020202020204" pitchFamily="34" charset="0"/>
              </a:rPr>
              <a:t>("http://localhost:8080/") </a:t>
            </a:r>
          </a:p>
          <a:p>
            <a:pPr marL="457200" lvl="1" indent="0">
              <a:buNone/>
            </a:pPr>
            <a:r>
              <a:rPr lang="en-IN" sz="2400" dirty="0">
                <a:latin typeface="Arial" panose="020B0604020202020204" pitchFamily="34" charset="0"/>
              </a:rPr>
              <a:t>.header(</a:t>
            </a:r>
            <a:r>
              <a:rPr lang="en-IN" sz="2400" dirty="0" err="1">
                <a:latin typeface="Arial" panose="020B0604020202020204" pitchFamily="34" charset="0"/>
              </a:rPr>
              <a:t>HttpHeaders.AUTHORIZATION</a:t>
            </a:r>
            <a:r>
              <a:rPr lang="en-IN" sz="2400" dirty="0">
                <a:latin typeface="Arial" panose="020B0604020202020204" pitchFamily="34" charset="0"/>
              </a:rPr>
              <a:t>, </a:t>
            </a:r>
          </a:p>
          <a:p>
            <a:pPr marL="457200" lvl="1" indent="0">
              <a:buNone/>
            </a:pPr>
            <a:r>
              <a:rPr lang="en-IN" sz="2400" dirty="0">
                <a:latin typeface="Arial" panose="020B0604020202020204" pitchFamily="34" charset="0"/>
              </a:rPr>
              <a:t>"Basic " + Base64.getEncoder()</a:t>
            </a:r>
          </a:p>
          <a:p>
            <a:pPr marL="457200" lvl="1" indent="0">
              <a:buNone/>
            </a:pPr>
            <a:r>
              <a:rPr lang="en-IN" sz="2400" dirty="0">
                <a:latin typeface="Arial" panose="020B0604020202020204" pitchFamily="34" charset="0"/>
              </a:rPr>
              <a:t>.</a:t>
            </a:r>
            <a:r>
              <a:rPr lang="en-IN" sz="2400" dirty="0" err="1">
                <a:latin typeface="Arial" panose="020B0604020202020204" pitchFamily="34" charset="0"/>
              </a:rPr>
              <a:t>encodeToString</a:t>
            </a:r>
            <a:r>
              <a:rPr lang="en-IN" sz="2400" dirty="0">
                <a:latin typeface="Arial" panose="020B0604020202020204" pitchFamily="34" charset="0"/>
              </a:rPr>
              <a:t>("</a:t>
            </a:r>
            <a:r>
              <a:rPr lang="en-IN" sz="2400" dirty="0" err="1">
                <a:latin typeface="Arial" panose="020B0604020202020204" pitchFamily="34" charset="0"/>
              </a:rPr>
              <a:t>ramesh</a:t>
            </a:r>
            <a:r>
              <a:rPr lang="en-IN" sz="2400" dirty="0">
                <a:latin typeface="Arial" panose="020B0604020202020204" pitchFamily="34" charset="0"/>
              </a:rPr>
              <a:t>:@3456".getBytes()))</a:t>
            </a:r>
          </a:p>
          <a:p>
            <a:pPr marL="457200" lvl="1" indent="0">
              <a:buNone/>
            </a:pPr>
            <a:r>
              <a:rPr lang="en-IN" sz="2400" dirty="0">
                <a:latin typeface="Arial" panose="020B0604020202020204" pitchFamily="34" charset="0"/>
              </a:rPr>
              <a:t>.retrieve()</a:t>
            </a:r>
          </a:p>
          <a:p>
            <a:pPr marL="457200" lvl="1" indent="0">
              <a:buNone/>
            </a:pPr>
            <a:r>
              <a:rPr lang="en-IN" sz="2400" dirty="0">
                <a:latin typeface="Arial" panose="020B0604020202020204" pitchFamily="34" charset="0"/>
              </a:rPr>
              <a:t>.</a:t>
            </a:r>
            <a:r>
              <a:rPr lang="en-IN" sz="2400" dirty="0" err="1">
                <a:latin typeface="Arial" panose="020B0604020202020204" pitchFamily="34" charset="0"/>
              </a:rPr>
              <a:t>onStatus</a:t>
            </a:r>
            <a:r>
              <a:rPr lang="en-IN" sz="2400" dirty="0">
                <a:latin typeface="Arial" panose="020B0604020202020204" pitchFamily="34" charset="0"/>
              </a:rPr>
              <a:t>(</a:t>
            </a:r>
            <a:r>
              <a:rPr lang="en-IN" sz="2400" dirty="0" err="1">
                <a:latin typeface="Arial" panose="020B0604020202020204" pitchFamily="34" charset="0"/>
              </a:rPr>
              <a:t>HttpStatusCode</a:t>
            </a:r>
            <a:r>
              <a:rPr lang="en-IN" sz="2400" dirty="0">
                <a:latin typeface="Arial" panose="020B0604020202020204" pitchFamily="34" charset="0"/>
              </a:rPr>
              <a:t>::is4xxClientError, </a:t>
            </a:r>
            <a:r>
              <a:rPr lang="en-IN" sz="2400" dirty="0" err="1">
                <a:latin typeface="Arial" panose="020B0604020202020204" pitchFamily="34" charset="0"/>
              </a:rPr>
              <a:t>clientResponse</a:t>
            </a:r>
            <a:r>
              <a:rPr lang="en-IN" sz="2400" dirty="0">
                <a:latin typeface="Arial" panose="020B0604020202020204" pitchFamily="34" charset="0"/>
              </a:rPr>
              <a:t> -&gt;</a:t>
            </a:r>
          </a:p>
          <a:p>
            <a:pPr marL="457200" lvl="1" indent="0">
              <a:buNone/>
            </a:pPr>
            <a:r>
              <a:rPr lang="en-IN" sz="2400" dirty="0" err="1">
                <a:latin typeface="Arial" panose="020B0604020202020204" pitchFamily="34" charset="0"/>
              </a:rPr>
              <a:t>Mono.error</a:t>
            </a:r>
            <a:r>
              <a:rPr lang="en-IN" sz="2400" dirty="0">
                <a:latin typeface="Arial" panose="020B0604020202020204" pitchFamily="34" charset="0"/>
              </a:rPr>
              <a:t>(new </a:t>
            </a:r>
            <a:r>
              <a:rPr lang="en-IN" sz="2400" dirty="0" err="1">
                <a:latin typeface="Arial" panose="020B0604020202020204" pitchFamily="34" charset="0"/>
              </a:rPr>
              <a:t>RuntimeException</a:t>
            </a:r>
            <a:r>
              <a:rPr lang="en-IN" sz="2400" dirty="0">
                <a:latin typeface="Arial" panose="020B0604020202020204" pitchFamily="34" charset="0"/>
              </a:rPr>
              <a:t>("Exception-Check Credentials")))</a:t>
            </a:r>
          </a:p>
          <a:p>
            <a:pPr marL="457200" lvl="1" indent="0">
              <a:buNone/>
            </a:pPr>
            <a:r>
              <a:rPr lang="en-IN" sz="2400" dirty="0">
                <a:latin typeface="Arial" panose="020B0604020202020204" pitchFamily="34" charset="0"/>
              </a:rPr>
              <a:t>.</a:t>
            </a:r>
            <a:r>
              <a:rPr lang="en-IN" sz="2400" dirty="0" err="1">
                <a:latin typeface="Arial" panose="020B0604020202020204" pitchFamily="34" charset="0"/>
              </a:rPr>
              <a:t>bodyToFlux</a:t>
            </a:r>
            <a:r>
              <a:rPr lang="en-IN" sz="2400" dirty="0">
                <a:latin typeface="Arial" panose="020B0604020202020204" pitchFamily="34" charset="0"/>
              </a:rPr>
              <a:t>(</a:t>
            </a:r>
            <a:r>
              <a:rPr lang="en-IN" sz="2400" dirty="0" err="1">
                <a:latin typeface="Arial" panose="020B0604020202020204" pitchFamily="34" charset="0"/>
              </a:rPr>
              <a:t>String.class</a:t>
            </a:r>
            <a:r>
              <a:rPr lang="en-IN" sz="2400" dirty="0">
                <a:latin typeface="Arial" panose="020B0604020202020204" pitchFamily="34" charset="0"/>
              </a:rPr>
              <a:t>).subscribe(</a:t>
            </a:r>
            <a:r>
              <a:rPr lang="en-IN" sz="2400" dirty="0" err="1">
                <a:latin typeface="Arial" panose="020B0604020202020204" pitchFamily="34" charset="0"/>
              </a:rPr>
              <a:t>System.out</a:t>
            </a:r>
            <a:r>
              <a:rPr lang="en-IN" sz="2400" dirty="0">
                <a:latin typeface="Arial" panose="020B0604020202020204" pitchFamily="34" charset="0"/>
              </a:rPr>
              <a:t>::</a:t>
            </a:r>
            <a:r>
              <a:rPr lang="en-IN" sz="2400" dirty="0" err="1">
                <a:latin typeface="Arial" panose="020B0604020202020204" pitchFamily="34" charset="0"/>
              </a:rPr>
              <a:t>println</a:t>
            </a:r>
            <a:r>
              <a:rPr lang="en-IN" sz="2400" dirty="0">
                <a:latin typeface="Arial" panose="020B0604020202020204" pitchFamily="34" charset="0"/>
              </a:rPr>
              <a:t>);</a:t>
            </a:r>
          </a:p>
          <a:p>
            <a:pPr marL="457200" lvl="1" indent="0">
              <a:buNone/>
            </a:pPr>
            <a:br>
              <a:rPr lang="en-IN" sz="1800" dirty="0">
                <a:latin typeface="Arial" panose="020B0604020202020204" pitchFamily="34" charset="0"/>
              </a:rPr>
            </a:br>
            <a:endParaRPr lang="en-IN" sz="1800" dirty="0">
              <a:latin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826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42AE-6E56-7109-3C71-2FB7D38B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Web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C24C2-793E-AE36-A5B1-BFB16FC2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  secure way to send information between a client and a server. </a:t>
            </a:r>
          </a:p>
          <a:p>
            <a:r>
              <a:rPr lang="en-IN" sz="2400" dirty="0"/>
              <a:t>It is mainly used in web applications and APIs to verify users and prevent unauthorized access. </a:t>
            </a:r>
          </a:p>
          <a:p>
            <a:r>
              <a:rPr lang="en-IN" sz="2400" dirty="0"/>
              <a:t>A JWT is JSON data secured with a cryptographic signature.</a:t>
            </a:r>
          </a:p>
          <a:p>
            <a:r>
              <a:rPr lang="en-IN" sz="2400" dirty="0"/>
              <a:t>The signing can be done using these cryptographic methods:</a:t>
            </a:r>
          </a:p>
          <a:p>
            <a:pPr lvl="1"/>
            <a:r>
              <a:rPr lang="en-IN" sz="2000" dirty="0"/>
              <a:t>HMAC (Hash-based Message Authentication Code)</a:t>
            </a:r>
          </a:p>
          <a:p>
            <a:pPr lvl="1"/>
            <a:r>
              <a:rPr lang="en-IN" sz="2000" dirty="0"/>
              <a:t>RSA or ECDSA (Asymmetric cryptographic algorithms)</a:t>
            </a:r>
          </a:p>
          <a:p>
            <a:br>
              <a:rPr lang="en-IN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68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2110B42-15CB-F36D-DD47-5C05B38C1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Spring Security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E5DF6C44-ADB0-6FAF-A891-6EED6B172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Highly customizable authentication and access-control framework.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Focuses on providing both authentication and authorization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“</a:t>
            </a:r>
            <a:r>
              <a:rPr lang="en-US" altLang="en-US" sz="2000" b="1"/>
              <a:t>Authentication</a:t>
            </a:r>
            <a:r>
              <a:rPr lang="en-US" altLang="en-US" sz="2000"/>
              <a:t>”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 process of establishing a user, device or some other system which can perform an action in the  application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“</a:t>
            </a:r>
            <a:r>
              <a:rPr lang="en-US" altLang="en-US" sz="2000" b="1"/>
              <a:t>Authorization</a:t>
            </a:r>
            <a:r>
              <a:rPr lang="en-US" altLang="en-US" sz="2000"/>
              <a:t>”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 process of deciding whether a principal is allowed to perform an action within the application.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authorization is done after authentication process.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Once the user is authenticated they may have one or more “roles” </a:t>
            </a:r>
          </a:p>
          <a:p>
            <a:pPr lvl="1">
              <a:lnSpc>
                <a:spcPct val="15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CEF29-3100-9337-9333-C2442287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5BFD08B7-50BF-9042-6BDA-88AA1BAE3C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6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6B35-59AC-73E4-E0D7-21812A34A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of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F0F04-468C-1AA4-3FA1-4D74FDBF5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b="1" dirty="0"/>
              <a:t>Header:</a:t>
            </a:r>
          </a:p>
          <a:p>
            <a:pPr lvl="1"/>
            <a:r>
              <a:rPr lang="en-IN" b="1" dirty="0"/>
              <a:t> </a:t>
            </a:r>
            <a:r>
              <a:rPr lang="en-IN" dirty="0"/>
              <a:t>Contains metadata about the token, such as the algorithm used for signing.</a:t>
            </a:r>
          </a:p>
          <a:p>
            <a:pPr marL="457200" lvl="1" indent="0">
              <a:buNone/>
            </a:pPr>
            <a:r>
              <a:rPr lang="en-IN" b="1" dirty="0"/>
              <a:t>Payload: </a:t>
            </a:r>
          </a:p>
          <a:p>
            <a:pPr lvl="1"/>
            <a:r>
              <a:rPr lang="en-IN" dirty="0"/>
              <a:t>Stores the claims, i.e., data being transmitted.</a:t>
            </a:r>
          </a:p>
          <a:p>
            <a:pPr marL="457200" lvl="1" indent="0">
              <a:buNone/>
            </a:pPr>
            <a:r>
              <a:rPr lang="en-IN" b="1" dirty="0"/>
              <a:t>Signature: </a:t>
            </a:r>
          </a:p>
          <a:p>
            <a:pPr lvl="1"/>
            <a:r>
              <a:rPr lang="en-IN" dirty="0"/>
              <a:t>Ensures the token's integrity and authenticity.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The header contains meta data about the token, including the signing algorithm and token type here metadata means data about data.</a:t>
            </a:r>
          </a:p>
          <a:p>
            <a:pPr marL="457200" lvl="1" indent="0">
              <a:buNone/>
            </a:pPr>
            <a:r>
              <a:rPr lang="en-IN" dirty="0"/>
              <a:t>{</a:t>
            </a:r>
            <a:br>
              <a:rPr lang="en-IN" dirty="0"/>
            </a:br>
            <a:r>
              <a:rPr lang="en-IN" dirty="0"/>
              <a:t>    "</a:t>
            </a:r>
            <a:r>
              <a:rPr lang="en-IN" dirty="0" err="1"/>
              <a:t>alg</a:t>
            </a:r>
            <a:r>
              <a:rPr lang="en-IN" dirty="0"/>
              <a:t>": "HS256",</a:t>
            </a:r>
            <a:br>
              <a:rPr lang="en-IN" dirty="0"/>
            </a:br>
            <a:r>
              <a:rPr lang="en-IN" dirty="0"/>
              <a:t>    "</a:t>
            </a:r>
            <a:r>
              <a:rPr lang="en-IN" dirty="0" err="1"/>
              <a:t>typ</a:t>
            </a:r>
            <a:r>
              <a:rPr lang="en-IN" dirty="0"/>
              <a:t>": "JWT"</a:t>
            </a:r>
            <a:br>
              <a:rPr lang="en-IN" dirty="0"/>
            </a:b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b="1" dirty="0" err="1"/>
              <a:t>alg</a:t>
            </a:r>
            <a:r>
              <a:rPr lang="en-IN" dirty="0"/>
              <a:t>: Algorithm used for signing (e.g., HS256, RS256).</a:t>
            </a:r>
          </a:p>
          <a:p>
            <a:pPr marL="457200" lvl="1" indent="0">
              <a:buNone/>
            </a:pPr>
            <a:r>
              <a:rPr lang="en-IN" b="1" dirty="0" err="1"/>
              <a:t>typ</a:t>
            </a:r>
            <a:r>
              <a:rPr lang="en-IN" dirty="0"/>
              <a:t>: Token type, always "JWT".</a:t>
            </a:r>
          </a:p>
          <a:p>
            <a:pPr marL="457200" lvl="1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01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C4DA-80E4-DB8A-B511-9FD898B1F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9EDA-A4B0-F2D4-CDF9-24439A02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/>
              <a:t>Information about the user known as a claim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The timestamp at which it was issued and the expiry time of the token.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{</a:t>
            </a:r>
            <a:br>
              <a:rPr lang="en-IN" sz="2000" dirty="0"/>
            </a:br>
            <a:r>
              <a:rPr lang="en-IN" sz="2000" dirty="0"/>
              <a:t>    "</a:t>
            </a:r>
            <a:r>
              <a:rPr lang="en-IN" sz="2000" dirty="0" err="1"/>
              <a:t>userId</a:t>
            </a:r>
            <a:r>
              <a:rPr lang="en-IN" sz="2000" dirty="0"/>
              <a:t>": 123,</a:t>
            </a:r>
            <a:br>
              <a:rPr lang="en-IN" sz="2000" dirty="0"/>
            </a:br>
            <a:r>
              <a:rPr lang="en-IN" sz="2000" dirty="0"/>
              <a:t>    "role": "admin",</a:t>
            </a:r>
            <a:br>
              <a:rPr lang="en-IN" sz="2000" dirty="0"/>
            </a:br>
            <a:r>
              <a:rPr lang="en-IN" sz="2000" dirty="0"/>
              <a:t>    "exp": 1672531199</a:t>
            </a:r>
            <a:br>
              <a:rPr lang="en-IN" sz="2000" dirty="0"/>
            </a:br>
            <a:r>
              <a:rPr lang="en-IN" sz="2000" dirty="0"/>
              <a:t>}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84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06C7-524B-FC90-C27A-55B3C060A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5D5F-BDD5-2D36-8AB3-768CEBEA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To ensures token integrity and is generated using the header, payload, and a secret key. </a:t>
            </a:r>
          </a:p>
          <a:p>
            <a:r>
              <a:rPr lang="en-IN" sz="2000" dirty="0"/>
              <a:t>Using HS256 algorithm </a:t>
            </a:r>
          </a:p>
          <a:p>
            <a:endParaRPr lang="en-IN" sz="2000" dirty="0"/>
          </a:p>
          <a:p>
            <a:r>
              <a:rPr lang="en-IN" sz="2000" dirty="0"/>
              <a:t>HMACSHA256(</a:t>
            </a:r>
            <a:br>
              <a:rPr lang="en-IN" sz="2000" dirty="0"/>
            </a:br>
            <a:r>
              <a:rPr lang="en-IN" sz="2000" dirty="0"/>
              <a:t>    base64UrlEncode(header) + "." + base64UrlEncode(payload),</a:t>
            </a:r>
            <a:br>
              <a:rPr lang="en-IN" sz="2000" dirty="0"/>
            </a:br>
            <a:r>
              <a:rPr lang="en-IN" sz="2000" dirty="0"/>
              <a:t>    secret</a:t>
            </a:r>
            <a:br>
              <a:rPr lang="en-IN" sz="2000" dirty="0"/>
            </a:br>
            <a:r>
              <a:rPr lang="en-IN" sz="2000" dirty="0"/>
              <a:t>)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31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0BD1-B075-0048-ADCE-B96CCDA6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lient">
            <a:extLst>
              <a:ext uri="{FF2B5EF4-FFF2-40B4-BE49-F238E27FC236}">
                <a16:creationId xmlns:a16="http://schemas.microsoft.com/office/drawing/2014/main" id="{B381307B-255A-2753-2757-E3CE9DAF03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2296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624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0AAA-2103-CAEA-057B-F6803B5B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E3E19-569A-B9A4-E975-03C13E8C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 err="1"/>
              <a:t>SecretKey</a:t>
            </a:r>
            <a:r>
              <a:rPr lang="en-IN" sz="2000" b="1" dirty="0"/>
              <a:t> :</a:t>
            </a:r>
          </a:p>
          <a:p>
            <a:pPr lvl="1"/>
            <a:r>
              <a:rPr lang="en-IN" sz="2000" dirty="0"/>
              <a:t>A long, random string that acts like a password or digital signature key.</a:t>
            </a:r>
          </a:p>
          <a:p>
            <a:pPr lvl="1"/>
            <a:r>
              <a:rPr lang="en-IN" sz="2000" dirty="0"/>
              <a:t>Used to sign the JWT. Only someone who knows this secret can verify that the token is authentic and hasn't been tampered with. </a:t>
            </a:r>
          </a:p>
          <a:p>
            <a:pPr lvl="1"/>
            <a:r>
              <a:rPr lang="en-IN" sz="2000" dirty="0"/>
              <a:t>It must be kept private and secure.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IN" sz="2000" dirty="0"/>
              <a:t>private Key </a:t>
            </a:r>
            <a:r>
              <a:rPr lang="en-IN" sz="2000" dirty="0" err="1"/>
              <a:t>getSignInKey</a:t>
            </a:r>
            <a:r>
              <a:rPr lang="en-IN" sz="2000" dirty="0"/>
              <a:t>() {</a:t>
            </a:r>
          </a:p>
          <a:p>
            <a:pPr marL="457200" lvl="1" indent="0">
              <a:buNone/>
            </a:pPr>
            <a:r>
              <a:rPr lang="en-IN" sz="2000" dirty="0"/>
              <a:t>    byte[] </a:t>
            </a:r>
            <a:r>
              <a:rPr lang="en-IN" sz="2000" dirty="0" err="1"/>
              <a:t>keyBytes</a:t>
            </a:r>
            <a:r>
              <a:rPr lang="en-IN" sz="2000" dirty="0"/>
              <a:t> = Decoders.BASE64.decode(SECRET);</a:t>
            </a:r>
          </a:p>
          <a:p>
            <a:pPr marL="457200" lvl="1" indent="0">
              <a:buNone/>
            </a:pPr>
            <a:r>
              <a:rPr lang="en-IN" sz="2000" dirty="0"/>
              <a:t>    return </a:t>
            </a:r>
            <a:r>
              <a:rPr lang="en-IN" sz="2000" dirty="0" err="1"/>
              <a:t>Keys.hmacShaKeyFor</a:t>
            </a:r>
            <a:r>
              <a:rPr lang="en-IN" sz="2000" dirty="0"/>
              <a:t>(</a:t>
            </a:r>
            <a:r>
              <a:rPr lang="en-IN" sz="2000" dirty="0" err="1"/>
              <a:t>keyBytes</a:t>
            </a:r>
            <a:r>
              <a:rPr lang="en-IN" sz="2000" dirty="0"/>
              <a:t>);</a:t>
            </a:r>
          </a:p>
          <a:p>
            <a:pPr marL="457200" lvl="1" indent="0">
              <a:buNone/>
            </a:pPr>
            <a:r>
              <a:rPr lang="en-IN" sz="20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06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3FC9-A3AE-2967-D943-8F9341E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F93E-98EA-ED55-F21B-79FE82A1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r>
              <a:rPr lang="en-IN" sz="2000" dirty="0"/>
              <a:t>The SECRET string is often encoded in a format called </a:t>
            </a:r>
            <a:r>
              <a:rPr lang="en-IN" sz="2000" b="1" dirty="0"/>
              <a:t>Base64</a:t>
            </a:r>
            <a:r>
              <a:rPr lang="en-IN" sz="2000" dirty="0"/>
              <a:t>.</a:t>
            </a:r>
          </a:p>
          <a:p>
            <a:pPr lvl="1">
              <a:lnSpc>
                <a:spcPct val="200000"/>
              </a:lnSpc>
            </a:pPr>
            <a:r>
              <a:rPr lang="en-IN" sz="2000" dirty="0"/>
              <a:t>Decoders.BASE64.decode(SECRET) converts the Base64 string back into its raw </a:t>
            </a:r>
            <a:r>
              <a:rPr lang="en-IN" sz="2000" b="1" dirty="0"/>
              <a:t>byte array</a:t>
            </a:r>
            <a:r>
              <a:rPr lang="en-IN" sz="2000" dirty="0"/>
              <a:t> format.</a:t>
            </a:r>
          </a:p>
          <a:p>
            <a:pPr lvl="1">
              <a:lnSpc>
                <a:spcPct val="200000"/>
              </a:lnSpc>
            </a:pPr>
            <a:r>
              <a:rPr lang="en-IN" sz="2000" dirty="0" err="1"/>
              <a:t>Keys.hmacShaKeyFor</a:t>
            </a:r>
            <a:r>
              <a:rPr lang="en-IN" sz="2000" dirty="0"/>
              <a:t>(</a:t>
            </a:r>
            <a:r>
              <a:rPr lang="en-IN" sz="2000" dirty="0" err="1"/>
              <a:t>keyBytes</a:t>
            </a:r>
            <a:r>
              <a:rPr lang="en-IN" sz="2000" dirty="0"/>
              <a:t>) </a:t>
            </a:r>
          </a:p>
          <a:p>
            <a:pPr lvl="2">
              <a:lnSpc>
                <a:spcPct val="200000"/>
              </a:lnSpc>
            </a:pPr>
            <a:r>
              <a:rPr lang="en-IN" sz="2000" dirty="0"/>
              <a:t>Create a secure </a:t>
            </a:r>
            <a:r>
              <a:rPr lang="en-IN" sz="2000" b="1" dirty="0"/>
              <a:t>Key object</a:t>
            </a:r>
            <a:r>
              <a:rPr lang="en-IN" sz="2000" dirty="0"/>
              <a:t> that the JWT library can use to perform the digital signature (HMAC-SHA).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6558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853B-F7CC-98DC-CC76-C91D6A02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Code  To Generate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4C3F0-6BA8-10AC-5098-0B8DF9F76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8364"/>
            <a:ext cx="8229600" cy="5257800"/>
          </a:xfrm>
        </p:spPr>
        <p:txBody>
          <a:bodyPr/>
          <a:lstStyle/>
          <a:p>
            <a:pPr marL="400050" lvl="1" indent="0">
              <a:buNone/>
            </a:pPr>
            <a:r>
              <a:rPr lang="en-IN" sz="2000" dirty="0"/>
              <a:t>@Service</a:t>
            </a:r>
          </a:p>
          <a:p>
            <a:pPr marL="400050" lvl="1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 </a:t>
            </a:r>
            <a:r>
              <a:rPr lang="en-IN" sz="2000" b="1" dirty="0"/>
              <a:t>class</a:t>
            </a:r>
            <a:r>
              <a:rPr lang="en-IN" sz="2000" dirty="0"/>
              <a:t> </a:t>
            </a:r>
            <a:r>
              <a:rPr lang="en-IN" sz="2000" dirty="0" err="1"/>
              <a:t>JwtService</a:t>
            </a:r>
            <a:r>
              <a:rPr lang="en-IN" sz="2000" dirty="0"/>
              <a:t> {</a:t>
            </a:r>
            <a:br>
              <a:rPr lang="en-IN" sz="2000" dirty="0"/>
            </a:br>
            <a:endParaRPr lang="en-IN" sz="2000" dirty="0"/>
          </a:p>
          <a:p>
            <a:pPr marL="400050" lvl="1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 </a:t>
            </a:r>
            <a:r>
              <a:rPr lang="en-IN" sz="2000" b="1" dirty="0"/>
              <a:t>static</a:t>
            </a:r>
            <a:r>
              <a:rPr lang="en-IN" sz="2000" dirty="0"/>
              <a:t> </a:t>
            </a:r>
            <a:r>
              <a:rPr lang="en-IN" sz="2000" b="1" dirty="0"/>
              <a:t>final</a:t>
            </a:r>
            <a:r>
              <a:rPr lang="en-IN" sz="2000" dirty="0"/>
              <a:t> String </a:t>
            </a:r>
            <a:r>
              <a:rPr lang="en-IN" sz="2000" b="1" i="1" dirty="0"/>
              <a:t>SECRET</a:t>
            </a:r>
            <a:r>
              <a:rPr lang="en-IN" sz="2000" dirty="0"/>
              <a:t> = "at34werthbasdfaestrjr67uywaewrqwegwerytjetgbvawefw46u45ytnbserfgw465u467irythqgergt3465u457ie45yw34tqq23rq23r2";</a:t>
            </a:r>
          </a:p>
          <a:p>
            <a:pPr marL="400050" lvl="1" indent="0">
              <a:buNone/>
            </a:pPr>
            <a:endParaRPr lang="en-IN" sz="2000" dirty="0"/>
          </a:p>
          <a:p>
            <a:pPr marL="400050" lvl="1" indent="0">
              <a:buNone/>
            </a:pPr>
            <a:r>
              <a:rPr lang="en-IN" sz="2000" b="1" dirty="0"/>
              <a:t>public</a:t>
            </a:r>
            <a:r>
              <a:rPr lang="en-IN" sz="2000" dirty="0"/>
              <a:t> String </a:t>
            </a:r>
            <a:r>
              <a:rPr lang="en-IN" sz="2000" dirty="0" err="1"/>
              <a:t>generateToken</a:t>
            </a:r>
            <a:r>
              <a:rPr lang="en-IN" sz="2000" dirty="0"/>
              <a:t>(String username) {</a:t>
            </a:r>
          </a:p>
          <a:p>
            <a:pPr marL="400050" lvl="1" indent="0">
              <a:buNone/>
            </a:pPr>
            <a:r>
              <a:rPr lang="en-IN" sz="2000" b="1" dirty="0"/>
              <a:t>return</a:t>
            </a:r>
            <a:r>
              <a:rPr lang="en-IN" sz="2000" dirty="0"/>
              <a:t> </a:t>
            </a:r>
            <a:r>
              <a:rPr lang="en-IN" sz="2000" dirty="0" err="1"/>
              <a:t>Jwts.</a:t>
            </a:r>
            <a:r>
              <a:rPr lang="en-IN" sz="2000" i="1" dirty="0" err="1"/>
              <a:t>builder</a:t>
            </a:r>
            <a:r>
              <a:rPr lang="en-IN" sz="2000" dirty="0"/>
              <a:t>().issuer("</a:t>
            </a:r>
            <a:r>
              <a:rPr lang="en-IN" sz="2000" dirty="0" err="1"/>
              <a:t>myorg</a:t>
            </a:r>
            <a:r>
              <a:rPr lang="en-IN" sz="2000" dirty="0"/>
              <a:t>")</a:t>
            </a:r>
          </a:p>
          <a:p>
            <a:pPr marL="400050" lvl="1" indent="0">
              <a:buNone/>
            </a:pPr>
            <a:r>
              <a:rPr lang="en-IN" sz="2000" dirty="0"/>
              <a:t>.subject("</a:t>
            </a:r>
            <a:r>
              <a:rPr lang="en-IN" sz="2000" dirty="0" err="1"/>
              <a:t>srivatsan</a:t>
            </a:r>
            <a:r>
              <a:rPr lang="en-IN" sz="2000" dirty="0"/>
              <a:t>")</a:t>
            </a:r>
          </a:p>
          <a:p>
            <a:pPr marL="400050" lvl="1" indent="0">
              <a:buNone/>
            </a:pPr>
            <a:r>
              <a:rPr lang="en-IN" sz="2000" dirty="0"/>
              <a:t>.claim("name", "trainer </a:t>
            </a:r>
            <a:r>
              <a:rPr lang="en-IN" sz="2000" dirty="0" err="1"/>
              <a:t>srivatsan</a:t>
            </a:r>
            <a:r>
              <a:rPr lang="en-IN" sz="2000" dirty="0"/>
              <a:t>")</a:t>
            </a:r>
          </a:p>
          <a:p>
            <a:pPr marL="400050" lvl="1" indent="0">
              <a:buNone/>
            </a:pPr>
            <a:r>
              <a:rPr lang="en-IN" sz="2000" dirty="0"/>
              <a:t>.claim("scope", "read ,write")</a:t>
            </a:r>
          </a:p>
          <a:p>
            <a:pPr marL="400050" lvl="1" indent="0">
              <a:buNone/>
            </a:pPr>
            <a:r>
              <a:rPr lang="en-IN" sz="2000" dirty="0"/>
              <a:t>.</a:t>
            </a:r>
            <a:r>
              <a:rPr lang="en-IN" sz="2000" dirty="0" err="1"/>
              <a:t>signWith</a:t>
            </a:r>
            <a:r>
              <a:rPr lang="en-IN" sz="2000" dirty="0"/>
              <a:t>(</a:t>
            </a:r>
            <a:r>
              <a:rPr lang="en-IN" sz="2000" dirty="0" err="1"/>
              <a:t>getSignInKey</a:t>
            </a:r>
            <a:r>
              <a:rPr lang="en-IN" sz="2000" dirty="0"/>
              <a:t>()) .compact();</a:t>
            </a:r>
          </a:p>
          <a:p>
            <a:pPr marL="400050" lvl="1" indent="0">
              <a:buNone/>
            </a:pPr>
            <a:r>
              <a:rPr lang="en-IN" sz="2000" dirty="0"/>
              <a:t>}</a:t>
            </a:r>
          </a:p>
          <a:p>
            <a:pPr marL="400050" lvl="1" indent="0">
              <a:buNone/>
            </a:pPr>
            <a:br>
              <a:rPr lang="en-I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2613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3B1C-BE40-2593-F131-D5116310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6814B-960D-91E9-5CE6-36C2D098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IN" sz="2000" dirty="0"/>
          </a:p>
          <a:p>
            <a:pPr marL="400050" lvl="1" indent="0">
              <a:buNone/>
            </a:pPr>
            <a:r>
              <a:rPr lang="en-IN" sz="2000" b="1" dirty="0"/>
              <a:t>private</a:t>
            </a:r>
            <a:r>
              <a:rPr lang="en-IN" sz="2000" dirty="0"/>
              <a:t> Key </a:t>
            </a:r>
            <a:r>
              <a:rPr lang="en-IN" sz="2000" dirty="0" err="1"/>
              <a:t>getSignInKey</a:t>
            </a:r>
            <a:r>
              <a:rPr lang="en-IN" sz="2000" dirty="0"/>
              <a:t>() {</a:t>
            </a:r>
          </a:p>
          <a:p>
            <a:pPr marL="400050" lvl="1" indent="0">
              <a:buNone/>
            </a:pPr>
            <a:r>
              <a:rPr lang="en-IN" sz="2000" b="1" dirty="0"/>
              <a:t>byte</a:t>
            </a:r>
            <a:r>
              <a:rPr lang="en-IN" sz="2000" dirty="0"/>
              <a:t>[] </a:t>
            </a:r>
            <a:r>
              <a:rPr lang="en-IN" sz="2000" dirty="0" err="1"/>
              <a:t>keyBytes</a:t>
            </a:r>
            <a:r>
              <a:rPr lang="en-IN" sz="2000" dirty="0"/>
              <a:t> = Decoders.</a:t>
            </a:r>
            <a:r>
              <a:rPr lang="en-IN" sz="2000" b="1" i="1" dirty="0"/>
              <a:t>BASE64</a:t>
            </a:r>
            <a:r>
              <a:rPr lang="en-IN" sz="2000" dirty="0"/>
              <a:t>.decode(</a:t>
            </a:r>
            <a:r>
              <a:rPr lang="en-IN" sz="2000" b="1" i="1" dirty="0"/>
              <a:t>SECRET</a:t>
            </a:r>
            <a:r>
              <a:rPr lang="en-IN" sz="2000" dirty="0"/>
              <a:t>);</a:t>
            </a:r>
          </a:p>
          <a:p>
            <a:pPr marL="400050" lvl="1" indent="0">
              <a:buNone/>
            </a:pPr>
            <a:r>
              <a:rPr lang="en-IN" sz="2000" b="1" dirty="0"/>
              <a:t>return</a:t>
            </a:r>
            <a:r>
              <a:rPr lang="en-IN" sz="2000" dirty="0"/>
              <a:t> </a:t>
            </a:r>
            <a:r>
              <a:rPr lang="en-IN" sz="2000" dirty="0" err="1"/>
              <a:t>Keys.</a:t>
            </a:r>
            <a:r>
              <a:rPr lang="en-IN" sz="2000" i="1" dirty="0" err="1"/>
              <a:t>hmacShaKeyFor</a:t>
            </a:r>
            <a:r>
              <a:rPr lang="en-IN" sz="2000" dirty="0"/>
              <a:t>(</a:t>
            </a:r>
            <a:r>
              <a:rPr lang="en-IN" sz="2000" dirty="0" err="1"/>
              <a:t>keyBytes</a:t>
            </a:r>
            <a:r>
              <a:rPr lang="en-IN" sz="2000" dirty="0"/>
              <a:t>);</a:t>
            </a:r>
          </a:p>
          <a:p>
            <a:pPr marL="400050" lvl="1" indent="0">
              <a:buNone/>
            </a:pPr>
            <a:r>
              <a:rPr lang="en-IN" sz="2000" dirty="0"/>
              <a:t>}</a:t>
            </a:r>
          </a:p>
          <a:p>
            <a:pPr marL="400050" lvl="1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IN" sz="2000" dirty="0" err="1"/>
              <a:t>System.</a:t>
            </a:r>
            <a:r>
              <a:rPr lang="en-IN" sz="2000" b="1" i="1" dirty="0" err="1"/>
              <a:t>out</a:t>
            </a:r>
            <a:r>
              <a:rPr lang="en-IN" sz="2000" dirty="0" err="1"/>
              <a:t>.println</a:t>
            </a:r>
            <a:r>
              <a:rPr lang="en-IN" sz="2000" dirty="0"/>
              <a:t>(</a:t>
            </a:r>
            <a:r>
              <a:rPr lang="en-IN" sz="2000" dirty="0" err="1"/>
              <a:t>ctx.getBean</a:t>
            </a:r>
            <a:r>
              <a:rPr lang="en-IN" sz="2000" dirty="0"/>
              <a:t>(</a:t>
            </a:r>
            <a:r>
              <a:rPr lang="en-IN" sz="2000" dirty="0" err="1"/>
              <a:t>JwtService.</a:t>
            </a:r>
            <a:r>
              <a:rPr lang="en-IN" sz="2000" b="1" dirty="0" err="1"/>
              <a:t>class</a:t>
            </a:r>
            <a:r>
              <a:rPr lang="en-IN" sz="2000" dirty="0"/>
              <a:t>).</a:t>
            </a:r>
            <a:r>
              <a:rPr lang="en-IN" sz="2000" dirty="0" err="1"/>
              <a:t>generateToken</a:t>
            </a:r>
            <a:r>
              <a:rPr lang="en-IN" sz="2000" dirty="0"/>
              <a:t>("</a:t>
            </a:r>
            <a:r>
              <a:rPr lang="en-IN" sz="2000" dirty="0" err="1"/>
              <a:t>ramesh</a:t>
            </a:r>
            <a:r>
              <a:rPr lang="en-IN" sz="2000" dirty="0"/>
              <a:t>"));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97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5963-F120-5DDE-5719-2FADC82B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JWT Security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67CC-F298-0C17-0EEF-FC82CBD93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Used while using JWT, the client must send token with every request and it gets validated to  determine identity and permissions.</a:t>
            </a:r>
          </a:p>
          <a:p>
            <a:endParaRPr lang="en-IN" sz="2000" dirty="0"/>
          </a:p>
          <a:p>
            <a:r>
              <a:rPr lang="en-IN" sz="2000" dirty="0" err="1"/>
              <a:t>sessionManagement</a:t>
            </a:r>
            <a:r>
              <a:rPr lang="en-IN" sz="2000" dirty="0"/>
              <a:t>(sess -&gt; </a:t>
            </a:r>
            <a:r>
              <a:rPr lang="en-IN" sz="2000" dirty="0" err="1"/>
              <a:t>sess.sessionCreationPolicy</a:t>
            </a:r>
            <a:r>
              <a:rPr lang="en-IN" sz="2000" dirty="0"/>
              <a:t>(</a:t>
            </a:r>
            <a:r>
              <a:rPr lang="en-IN" sz="2000" dirty="0" err="1"/>
              <a:t>SessionCreationPolicy.</a:t>
            </a:r>
            <a:r>
              <a:rPr lang="en-IN" sz="2000" b="1" i="1" dirty="0" err="1"/>
              <a:t>STATELESS</a:t>
            </a:r>
            <a:r>
              <a:rPr lang="en-IN" sz="2000" dirty="0"/>
              <a:t>));</a:t>
            </a:r>
          </a:p>
          <a:p>
            <a:endParaRPr lang="en-IN" sz="2000" b="1" dirty="0"/>
          </a:p>
          <a:p>
            <a:r>
              <a:rPr lang="en-IN" sz="2000" dirty="0"/>
              <a:t>.</a:t>
            </a:r>
            <a:r>
              <a:rPr lang="en-IN" sz="2000" dirty="0" err="1"/>
              <a:t>sessionManagement</a:t>
            </a:r>
            <a:r>
              <a:rPr lang="en-IN" sz="2000" dirty="0"/>
              <a:t>(...): </a:t>
            </a:r>
          </a:p>
          <a:p>
            <a:pPr lvl="1"/>
            <a:r>
              <a:rPr lang="en-IN" sz="2000" dirty="0"/>
              <a:t>To Configure sessions handling</a:t>
            </a:r>
          </a:p>
          <a:p>
            <a:r>
              <a:rPr lang="en-IN" sz="2000" dirty="0"/>
              <a:t>sess -&gt; </a:t>
            </a:r>
            <a:r>
              <a:rPr lang="en-IN" sz="2000" dirty="0" err="1"/>
              <a:t>sess.sessionCreationPolicy</a:t>
            </a:r>
            <a:r>
              <a:rPr lang="en-IN" sz="2000" dirty="0"/>
              <a:t>(...):</a:t>
            </a:r>
          </a:p>
          <a:p>
            <a:pPr lvl="1"/>
            <a:r>
              <a:rPr lang="en-IN" sz="2000" dirty="0"/>
              <a:t>Method to set the session creation policy.</a:t>
            </a:r>
          </a:p>
          <a:p>
            <a:r>
              <a:rPr lang="en-IN" sz="2000" dirty="0" err="1"/>
              <a:t>SessionCreationPolicy.STATELESS</a:t>
            </a:r>
            <a:r>
              <a:rPr lang="en-IN" sz="2000" dirty="0"/>
              <a:t>: </a:t>
            </a:r>
          </a:p>
          <a:p>
            <a:pPr lvl="1"/>
            <a:r>
              <a:rPr lang="en-IN" sz="2000" dirty="0"/>
              <a:t>Will not create or use HTTP sessions to store security context </a:t>
            </a:r>
          </a:p>
          <a:p>
            <a:endParaRPr lang="en-IN" sz="2000" dirty="0"/>
          </a:p>
          <a:p>
            <a:r>
              <a:rPr lang="en-IN" sz="20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252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CF1DDCD-2832-303F-8F26-9BE6D83E7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Authentication &amp; Authorization</a:t>
            </a:r>
            <a:endParaRPr lang="en-IN" altLang="en-US"/>
          </a:p>
        </p:txBody>
      </p:sp>
      <p:pic>
        <p:nvPicPr>
          <p:cNvPr id="5123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28E34D6-FB6B-0EE7-26D8-A8CB992F6D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143000"/>
            <a:ext cx="8229600" cy="50292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C1D0-0A48-8A40-5F6B-B96E6B35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Keys.</a:t>
            </a:r>
            <a:r>
              <a:rPr lang="en-IN" i="1" dirty="0" err="1"/>
              <a:t>hmacShaKeyFor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ED30-879F-E92C-95D6-6DFF39CB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b="1" dirty="0" err="1"/>
              <a:t>this</a:t>
            </a:r>
            <a:r>
              <a:rPr lang="en-IN" dirty="0" err="1"/>
              <a:t>.key</a:t>
            </a:r>
            <a:r>
              <a:rPr lang="en-IN" dirty="0"/>
              <a:t> = </a:t>
            </a:r>
            <a:r>
              <a:rPr lang="en-IN" dirty="0" err="1"/>
              <a:t>Keys.</a:t>
            </a:r>
            <a:r>
              <a:rPr lang="en-IN" i="1" dirty="0" err="1"/>
              <a:t>hmacShaKeyFor</a:t>
            </a:r>
            <a:r>
              <a:rPr lang="en-IN" dirty="0"/>
              <a:t>(</a:t>
            </a:r>
            <a:r>
              <a:rPr lang="en-IN" dirty="0" err="1"/>
              <a:t>secret.getBytes</a:t>
            </a:r>
            <a:r>
              <a:rPr lang="en-IN" dirty="0"/>
              <a:t>());</a:t>
            </a:r>
          </a:p>
          <a:p>
            <a:endParaRPr lang="en-IN" sz="1800" dirty="0"/>
          </a:p>
          <a:p>
            <a:r>
              <a:rPr lang="en-IN" sz="1800" dirty="0"/>
              <a:t>To create a cryptographic Key object </a:t>
            </a:r>
          </a:p>
          <a:p>
            <a:endParaRPr lang="en-IN" sz="1800" dirty="0"/>
          </a:p>
          <a:p>
            <a:r>
              <a:rPr lang="en-IN" sz="1800" dirty="0"/>
              <a:t>Used with HMAC (Hash-based Message Authentication Code) </a:t>
            </a:r>
          </a:p>
          <a:p>
            <a:pPr lvl="1"/>
            <a:r>
              <a:rPr lang="en-IN" sz="1800" dirty="0"/>
              <a:t>HS256 (HMAC using SHA-256)</a:t>
            </a:r>
          </a:p>
          <a:p>
            <a:pPr lvl="1"/>
            <a:r>
              <a:rPr lang="en-IN" sz="1800" dirty="0"/>
              <a:t>HS384 (HMAC using SHA-384)</a:t>
            </a:r>
          </a:p>
          <a:p>
            <a:pPr lvl="1"/>
            <a:r>
              <a:rPr lang="en-IN" sz="1800" dirty="0"/>
              <a:t>HS512 (HMAC using SHA-512)</a:t>
            </a:r>
          </a:p>
          <a:p>
            <a:endParaRPr lang="en-IN" sz="1800" dirty="0"/>
          </a:p>
          <a:p>
            <a:r>
              <a:rPr lang="en-IN" sz="1800" dirty="0"/>
              <a:t>With secret key as bytes generates </a:t>
            </a:r>
            <a:r>
              <a:rPr lang="en-IN" sz="1800"/>
              <a:t>a configured </a:t>
            </a:r>
            <a:r>
              <a:rPr lang="en-IN" sz="1800" dirty="0"/>
              <a:t>Key instance that can be passed to the JWT builder or parser for signing or verifying a JSON Web Token.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0898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B08D-9CE6-04A9-546F-A66D5D42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Validate JWT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58D75-038E-EC39-7C1A-78F23717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dirty="0"/>
              <a:t>@Value("${</a:t>
            </a:r>
            <a:r>
              <a:rPr lang="en-IN" dirty="0" err="1"/>
              <a:t>jwt.secret</a:t>
            </a:r>
            <a:r>
              <a:rPr lang="en-IN" dirty="0"/>
              <a:t>}")</a:t>
            </a:r>
          </a:p>
          <a:p>
            <a:pPr marL="457200" lvl="1" indent="0">
              <a:buNone/>
            </a:pPr>
            <a:r>
              <a:rPr lang="en-IN" b="1" dirty="0"/>
              <a:t>private</a:t>
            </a:r>
            <a:r>
              <a:rPr lang="en-IN" dirty="0"/>
              <a:t> String secret; </a:t>
            </a:r>
          </a:p>
          <a:p>
            <a:pPr marL="457200" lvl="1" indent="0">
              <a:buNone/>
            </a:pPr>
            <a:endParaRPr lang="en-IN" b="1" dirty="0"/>
          </a:p>
          <a:p>
            <a:pPr marL="457200" lvl="1" indent="0">
              <a:buNone/>
            </a:pPr>
            <a:r>
              <a:rPr lang="en-IN" b="1" dirty="0"/>
              <a:t>private</a:t>
            </a:r>
            <a:r>
              <a:rPr lang="en-IN" dirty="0"/>
              <a:t> Key key;</a:t>
            </a:r>
          </a:p>
          <a:p>
            <a:pPr marL="457200" lvl="1" indent="0">
              <a:buNone/>
            </a:pPr>
            <a:r>
              <a:rPr lang="en-IN" dirty="0"/>
              <a:t>@</a:t>
            </a:r>
            <a:r>
              <a:rPr lang="en-IN" dirty="0" err="1"/>
              <a:t>PostConstruct</a:t>
            </a:r>
            <a:endParaRPr lang="en-IN" dirty="0"/>
          </a:p>
          <a:p>
            <a:pPr marL="457200" lvl="1" indent="0">
              <a:buNone/>
            </a:pP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void</a:t>
            </a:r>
            <a:r>
              <a:rPr lang="en-IN" dirty="0"/>
              <a:t> </a:t>
            </a:r>
            <a:r>
              <a:rPr lang="en-IN" dirty="0" err="1"/>
              <a:t>init</a:t>
            </a:r>
            <a:r>
              <a:rPr lang="en-IN" dirty="0"/>
              <a:t>(){</a:t>
            </a:r>
          </a:p>
          <a:p>
            <a:pPr marL="457200" lvl="1" indent="0">
              <a:buNone/>
            </a:pPr>
            <a:r>
              <a:rPr lang="en-IN" b="1" dirty="0" err="1"/>
              <a:t>this</a:t>
            </a:r>
            <a:r>
              <a:rPr lang="en-IN" dirty="0" err="1"/>
              <a:t>.key</a:t>
            </a:r>
            <a:r>
              <a:rPr lang="en-IN" dirty="0"/>
              <a:t> = </a:t>
            </a:r>
            <a:r>
              <a:rPr lang="en-IN" dirty="0" err="1"/>
              <a:t>Keys.</a:t>
            </a:r>
            <a:r>
              <a:rPr lang="en-IN" i="1" dirty="0" err="1"/>
              <a:t>hmacShaKeyFor</a:t>
            </a:r>
            <a:r>
              <a:rPr lang="en-IN" dirty="0"/>
              <a:t>(</a:t>
            </a:r>
            <a:r>
              <a:rPr lang="en-IN" dirty="0" err="1"/>
              <a:t>secret.getBytes</a:t>
            </a:r>
            <a:r>
              <a:rPr lang="en-IN" dirty="0"/>
              <a:t>());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b="1" dirty="0"/>
              <a:t>private</a:t>
            </a:r>
            <a:r>
              <a:rPr lang="en-IN" dirty="0"/>
              <a:t> Claims </a:t>
            </a:r>
            <a:r>
              <a:rPr lang="en-IN" dirty="0" err="1"/>
              <a:t>getAllClaimsFromToken</a:t>
            </a:r>
            <a:r>
              <a:rPr lang="en-IN" dirty="0"/>
              <a:t>(String token) {</a:t>
            </a:r>
          </a:p>
          <a:p>
            <a:pPr marL="457200" lvl="1" indent="0">
              <a:buNone/>
            </a:pPr>
            <a:r>
              <a:rPr lang="en-IN" b="1" dirty="0"/>
              <a:t>return</a:t>
            </a:r>
            <a:r>
              <a:rPr lang="en-IN" dirty="0"/>
              <a:t> </a:t>
            </a:r>
            <a:r>
              <a:rPr lang="en-IN" dirty="0" err="1"/>
              <a:t>Jwts.</a:t>
            </a:r>
            <a:r>
              <a:rPr lang="en-IN" i="1" dirty="0" err="1"/>
              <a:t>parserBuilder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r>
              <a:rPr lang="en-IN" dirty="0"/>
              <a:t>.</a:t>
            </a:r>
            <a:r>
              <a:rPr lang="en-IN" dirty="0" err="1"/>
              <a:t>setSigningKey</a:t>
            </a:r>
            <a:r>
              <a:rPr lang="en-IN" dirty="0"/>
              <a:t>(key)</a:t>
            </a:r>
          </a:p>
          <a:p>
            <a:pPr marL="457200" lvl="1" indent="0">
              <a:buNone/>
            </a:pPr>
            <a:r>
              <a:rPr lang="en-IN" dirty="0"/>
              <a:t>.build()</a:t>
            </a:r>
          </a:p>
          <a:p>
            <a:pPr marL="457200" lvl="1" indent="0">
              <a:buNone/>
            </a:pPr>
            <a:r>
              <a:rPr lang="en-IN" dirty="0"/>
              <a:t>.</a:t>
            </a:r>
            <a:r>
              <a:rPr lang="en-IN" dirty="0" err="1"/>
              <a:t>parseClaimsJws</a:t>
            </a:r>
            <a:r>
              <a:rPr lang="en-IN" dirty="0"/>
              <a:t>(token)</a:t>
            </a:r>
          </a:p>
          <a:p>
            <a:pPr marL="457200" lvl="1" indent="0">
              <a:buNone/>
            </a:pPr>
            <a:r>
              <a:rPr lang="en-IN" dirty="0"/>
              <a:t>.</a:t>
            </a:r>
            <a:r>
              <a:rPr lang="en-IN" dirty="0" err="1"/>
              <a:t>getBody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8684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5F92-61FC-C459-44F6-9D3A19778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Validte</a:t>
            </a:r>
            <a:r>
              <a:rPr lang="en-US" dirty="0"/>
              <a:t> JWT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3FAFA-FB6B-0F8E-F222-B5DABDF17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 err="1"/>
              <a:t>boolean</a:t>
            </a:r>
            <a:r>
              <a:rPr lang="en-IN" dirty="0"/>
              <a:t> </a:t>
            </a:r>
            <a:r>
              <a:rPr lang="en-IN" dirty="0" err="1"/>
              <a:t>isTokenExpired</a:t>
            </a:r>
            <a:r>
              <a:rPr lang="en-IN" dirty="0"/>
              <a:t>(String token) {</a:t>
            </a:r>
          </a:p>
          <a:p>
            <a:pPr marL="457200" lvl="1" indent="0">
              <a:buNone/>
            </a:pPr>
            <a:r>
              <a:rPr lang="en-IN" b="1" dirty="0"/>
              <a:t>return</a:t>
            </a:r>
            <a:r>
              <a:rPr lang="en-IN" dirty="0"/>
              <a:t> </a:t>
            </a:r>
            <a:r>
              <a:rPr lang="en-IN" b="1" dirty="0" err="1"/>
              <a:t>this</a:t>
            </a:r>
            <a:r>
              <a:rPr lang="en-IN" dirty="0" err="1"/>
              <a:t>.getAllClaimsFromToken</a:t>
            </a:r>
            <a:r>
              <a:rPr lang="en-IN" dirty="0"/>
              <a:t>(token).</a:t>
            </a:r>
            <a:r>
              <a:rPr lang="en-IN" dirty="0" err="1"/>
              <a:t>getExpiration</a:t>
            </a:r>
            <a:r>
              <a:rPr lang="en-IN" dirty="0"/>
              <a:t>().before(</a:t>
            </a:r>
            <a:r>
              <a:rPr lang="en-IN" b="1" dirty="0"/>
              <a:t>new</a:t>
            </a:r>
            <a:r>
              <a:rPr lang="en-IN" dirty="0"/>
              <a:t> Date());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br>
              <a:rPr lang="en-IN" dirty="0"/>
            </a:br>
            <a:endParaRPr lang="en-IN" dirty="0"/>
          </a:p>
          <a:p>
            <a:pPr marL="457200" lvl="1" indent="0">
              <a:buNone/>
            </a:pP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 err="1"/>
              <a:t>boolean</a:t>
            </a:r>
            <a:r>
              <a:rPr lang="en-IN" dirty="0"/>
              <a:t> </a:t>
            </a:r>
            <a:r>
              <a:rPr lang="en-IN" dirty="0" err="1"/>
              <a:t>isTokenValid</a:t>
            </a:r>
            <a:r>
              <a:rPr lang="en-IN" dirty="0"/>
              <a:t>(String token) {</a:t>
            </a:r>
          </a:p>
          <a:p>
            <a:pPr marL="457200" lvl="1" indent="0">
              <a:buNone/>
            </a:pPr>
            <a:r>
              <a:rPr lang="en-IN" b="1" dirty="0"/>
              <a:t>try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b="1" dirty="0" err="1"/>
              <a:t>this</a:t>
            </a:r>
            <a:r>
              <a:rPr lang="en-IN" dirty="0" err="1"/>
              <a:t>.getAllClaimsFromToken</a:t>
            </a:r>
            <a:r>
              <a:rPr lang="en-IN" dirty="0"/>
              <a:t>(token);</a:t>
            </a:r>
          </a:p>
          <a:p>
            <a:pPr marL="457200" lvl="1" indent="0">
              <a:buNone/>
            </a:pPr>
            <a:r>
              <a:rPr lang="en-IN" b="1" dirty="0"/>
              <a:t>return</a:t>
            </a:r>
            <a:r>
              <a:rPr lang="en-IN" dirty="0"/>
              <a:t> !</a:t>
            </a:r>
            <a:r>
              <a:rPr lang="en-IN" dirty="0" err="1"/>
              <a:t>isTokenExpired</a:t>
            </a:r>
            <a:r>
              <a:rPr lang="en-IN" dirty="0"/>
              <a:t>(token);</a:t>
            </a:r>
          </a:p>
          <a:p>
            <a:pPr marL="457200" lvl="1" indent="0">
              <a:buNone/>
            </a:pPr>
            <a:r>
              <a:rPr lang="en-IN" dirty="0"/>
              <a:t>} </a:t>
            </a:r>
            <a:r>
              <a:rPr lang="en-IN" b="1" dirty="0"/>
              <a:t>catch</a:t>
            </a:r>
            <a:r>
              <a:rPr lang="en-IN" dirty="0"/>
              <a:t> (Exception e) {</a:t>
            </a:r>
          </a:p>
          <a:p>
            <a:pPr marL="457200" lvl="1" indent="0">
              <a:buNone/>
            </a:pPr>
            <a:r>
              <a:rPr lang="en-IN" b="1" dirty="0"/>
              <a:t>return</a:t>
            </a:r>
            <a:r>
              <a:rPr lang="en-IN" dirty="0"/>
              <a:t> </a:t>
            </a:r>
            <a:r>
              <a:rPr lang="en-IN" b="1" dirty="0"/>
              <a:t>false</a:t>
            </a:r>
            <a:r>
              <a:rPr lang="en-IN" dirty="0"/>
              <a:t>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r>
              <a:rPr lang="en-IN" b="1" dirty="0"/>
              <a:t>public</a:t>
            </a:r>
            <a:r>
              <a:rPr lang="en-IN" dirty="0"/>
              <a:t> String </a:t>
            </a:r>
            <a:r>
              <a:rPr lang="en-IN" dirty="0" err="1"/>
              <a:t>extractUsername</a:t>
            </a:r>
            <a:r>
              <a:rPr lang="en-IN" dirty="0"/>
              <a:t>(String token) {</a:t>
            </a:r>
          </a:p>
          <a:p>
            <a:pPr marL="457200" lvl="1" indent="0">
              <a:buNone/>
            </a:pPr>
            <a:r>
              <a:rPr lang="en-IN" b="1" dirty="0"/>
              <a:t>return</a:t>
            </a:r>
            <a:r>
              <a:rPr lang="en-IN" dirty="0"/>
              <a:t> </a:t>
            </a:r>
            <a:r>
              <a:rPr lang="en-IN" dirty="0" err="1"/>
              <a:t>getAllClaimsFromToken</a:t>
            </a:r>
            <a:r>
              <a:rPr lang="en-IN" dirty="0"/>
              <a:t>(token).</a:t>
            </a:r>
            <a:r>
              <a:rPr lang="en-IN" dirty="0" err="1"/>
              <a:t>getSubject</a:t>
            </a:r>
            <a:r>
              <a:rPr lang="en-IN" dirty="0"/>
              <a:t>();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6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B5A321F-B866-6571-A75B-C11CA1D2A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Add Spring Security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3581F-03AC-8AC2-F5E1-3B33FEC7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IN" sz="1800" dirty="0"/>
              <a:t>Update the pom.xml file with the following entry, can also add spring security while use starter project.</a:t>
            </a:r>
          </a:p>
          <a:p>
            <a:pPr marL="457200" lvl="1" indent="0">
              <a:lnSpc>
                <a:spcPct val="200000"/>
              </a:lnSpc>
              <a:buFontTx/>
              <a:buNone/>
              <a:defRPr/>
            </a:pPr>
            <a:endParaRPr lang="en-IN" sz="1800" dirty="0"/>
          </a:p>
          <a:p>
            <a:pPr marL="457200" lvl="1" indent="0">
              <a:lnSpc>
                <a:spcPct val="200000"/>
              </a:lnSpc>
              <a:buFontTx/>
              <a:buNone/>
              <a:defRPr/>
            </a:pPr>
            <a:r>
              <a:rPr lang="en-IN" sz="1800" dirty="0"/>
              <a:t>&lt;dependency&gt;</a:t>
            </a:r>
          </a:p>
          <a:p>
            <a:pPr marL="457200" lvl="1" indent="0">
              <a:lnSpc>
                <a:spcPct val="200000"/>
              </a:lnSpc>
              <a:buFontTx/>
              <a:buNone/>
              <a:defRPr/>
            </a:pPr>
            <a:r>
              <a:rPr lang="en-IN" sz="1800" dirty="0"/>
              <a:t> &lt;</a:t>
            </a:r>
            <a:r>
              <a:rPr lang="en-IN" sz="1800" dirty="0" err="1"/>
              <a:t>groupId</a:t>
            </a:r>
            <a:r>
              <a:rPr lang="en-IN" sz="1800" dirty="0"/>
              <a:t>&gt;</a:t>
            </a:r>
            <a:r>
              <a:rPr lang="en-IN" sz="1800" dirty="0" err="1"/>
              <a:t>org.springframework.boot</a:t>
            </a:r>
            <a:r>
              <a:rPr lang="en-IN" sz="1800" dirty="0"/>
              <a:t>&lt;/</a:t>
            </a:r>
            <a:r>
              <a:rPr lang="en-IN" sz="1800" dirty="0" err="1"/>
              <a:t>groupId</a:t>
            </a:r>
            <a:r>
              <a:rPr lang="en-IN" sz="1800" dirty="0"/>
              <a:t>&gt;</a:t>
            </a:r>
          </a:p>
          <a:p>
            <a:pPr marL="457200" lvl="1" indent="0">
              <a:lnSpc>
                <a:spcPct val="200000"/>
              </a:lnSpc>
              <a:buFontTx/>
              <a:buNone/>
              <a:defRPr/>
            </a:pPr>
            <a:r>
              <a:rPr lang="en-IN" sz="1800" dirty="0"/>
              <a:t> &lt;</a:t>
            </a:r>
            <a:r>
              <a:rPr lang="en-IN" sz="1800" dirty="0" err="1"/>
              <a:t>artifactId</a:t>
            </a:r>
            <a:r>
              <a:rPr lang="en-IN" sz="1800" dirty="0"/>
              <a:t>&gt;spring-boot-starter-security&lt;/</a:t>
            </a:r>
            <a:r>
              <a:rPr lang="en-IN" sz="1800" dirty="0" err="1"/>
              <a:t>artifactId</a:t>
            </a:r>
            <a:r>
              <a:rPr lang="en-IN" sz="1800" dirty="0"/>
              <a:t>&gt;</a:t>
            </a:r>
          </a:p>
          <a:p>
            <a:pPr marL="457200" lvl="1" indent="0">
              <a:lnSpc>
                <a:spcPct val="200000"/>
              </a:lnSpc>
              <a:buFontTx/>
              <a:buNone/>
              <a:defRPr/>
            </a:pPr>
            <a:r>
              <a:rPr lang="en-IN" sz="1800" dirty="0"/>
              <a:t>&lt;/dependency&gt;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D90C102-571B-C3CE-60C7-2D85BC744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Spring Security Architecture</a:t>
            </a:r>
          </a:p>
        </p:txBody>
      </p:sp>
      <p:pic>
        <p:nvPicPr>
          <p:cNvPr id="7171" name="Picture 2">
            <a:extLst>
              <a:ext uri="{FF2B5EF4-FFF2-40B4-BE49-F238E27FC236}">
                <a16:creationId xmlns:a16="http://schemas.microsoft.com/office/drawing/2014/main" id="{5EAF4272-1DBA-EC61-A35E-4726502A7B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71575" y="1066800"/>
            <a:ext cx="6800850" cy="5059363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11AE8C7-587D-41DC-3C60-CBEF6E72D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Spring Security Architecture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99C467B-5395-5BD4-FD81-EE1AE78A53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/>
              <a:t>DelegatingFilterProxy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Servlet filter embedded in the spring context.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It delegates the incoming request to a bunch of filters </a:t>
            </a:r>
          </a:p>
          <a:p>
            <a:r>
              <a:rPr lang="en-US" altLang="en-US" sz="2000" b="1"/>
              <a:t>FilterChainProxy </a:t>
            </a:r>
          </a:p>
          <a:p>
            <a:pPr lvl="1"/>
            <a:r>
              <a:rPr lang="en-US" altLang="en-US" sz="2000"/>
              <a:t>A servlet filter which invokes the relevant filters that would work on the incoming request. </a:t>
            </a:r>
          </a:p>
          <a:p>
            <a:r>
              <a:rPr lang="en-US" altLang="en-US" sz="2000" b="1"/>
              <a:t>SecurityFilters</a:t>
            </a:r>
          </a:p>
          <a:p>
            <a:pPr lvl="1"/>
            <a:r>
              <a:rPr lang="en-US" altLang="en-US" sz="2000"/>
              <a:t>Contains a list of filters that need to be invoked before the controller can handle the request. </a:t>
            </a:r>
          </a:p>
          <a:p>
            <a:pPr lvl="1"/>
            <a:r>
              <a:rPr lang="en-US" altLang="en-US" sz="2000"/>
              <a:t>SecurityContextPersistenceFilter, HeaderWriterFilter, CsrfFilter, LogoutFilter, UsernamePasswordAuthenticationFilter etc. </a:t>
            </a:r>
          </a:p>
          <a:p>
            <a:pPr lvl="1"/>
            <a:r>
              <a:rPr lang="en-US" altLang="en-US" sz="2000"/>
              <a:t>FilterChainProxy queries this class to invoke each filter in a loop.</a:t>
            </a:r>
          </a:p>
          <a:p>
            <a:endParaRPr lang="en-US" altLang="en-US" sz="2000"/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F516FFE-E41B-1A84-2B45-6EF1941B3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28600"/>
          </a:xfrm>
        </p:spPr>
        <p:txBody>
          <a:bodyPr/>
          <a:lstStyle/>
          <a:p>
            <a:r>
              <a:rPr lang="en-IN" altLang="en-US"/>
              <a:t>Authorizations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95FD7B7-607B-37E6-1E58-9A1203C8B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/>
              <a:t>permitAll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No need of any authorization to access current page.</a:t>
            </a:r>
          </a:p>
          <a:p>
            <a:pPr>
              <a:lnSpc>
                <a:spcPct val="150000"/>
              </a:lnSpc>
            </a:pPr>
            <a:r>
              <a:rPr lang="en-US" altLang="en-US" sz="2000" b="1"/>
              <a:t>authenticated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Requires  Login(username/password) and no authorization(role based access) is required.</a:t>
            </a:r>
          </a:p>
          <a:p>
            <a:pPr>
              <a:lnSpc>
                <a:spcPct val="150000"/>
              </a:lnSpc>
            </a:pPr>
            <a:r>
              <a:rPr lang="en-US" altLang="en-US" sz="2000" b="1"/>
              <a:t>hasAuthority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Requires that user should have both authentication and role based authorization access.</a:t>
            </a:r>
          </a:p>
          <a:p>
            <a:pPr>
              <a:lnSpc>
                <a:spcPct val="150000"/>
              </a:lnSpc>
            </a:pPr>
            <a:r>
              <a:rPr lang="en-US" altLang="en-US" sz="2000" b="1"/>
              <a:t>hasAnyAuthority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It represents that user should have authentication and multiple role based authorization access. </a:t>
            </a:r>
          </a:p>
          <a:p>
            <a:endParaRPr lang="en-US" altLang="en-US" sz="2000"/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42FB600-ADCE-0CC7-45F0-874B28018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solidFill>
                  <a:srgbClr val="000000"/>
                </a:solidFill>
              </a:rPr>
              <a:t>BCryptPasswordEncoder</a:t>
            </a:r>
            <a:endParaRPr lang="en-IN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A2A6307-ABA1-D309-A6F6-D40AF4516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altLang="en-US" sz="2000"/>
              <a:t>An encryption class of Spring Security.</a:t>
            </a:r>
          </a:p>
          <a:p>
            <a:pPr>
              <a:lnSpc>
                <a:spcPct val="150000"/>
              </a:lnSpc>
            </a:pPr>
            <a:r>
              <a:rPr lang="en-IN" altLang="en-US" sz="2000"/>
              <a:t>Spring provides a variety of encryption methods for passwords. </a:t>
            </a:r>
          </a:p>
          <a:p>
            <a:pPr>
              <a:lnSpc>
                <a:spcPct val="150000"/>
              </a:lnSpc>
            </a:pPr>
            <a:r>
              <a:rPr lang="en-IN" altLang="en-US" sz="2000"/>
              <a:t>The official recommendation is to use BCryptPasswordEncoder, which uses the BCrypt strong hash function.</a:t>
            </a:r>
          </a:p>
          <a:p>
            <a:endParaRPr lang="en-IN" altLang="en-US" sz="2000"/>
          </a:p>
          <a:p>
            <a:pPr marL="457200" lvl="1" indent="0">
              <a:buFontTx/>
              <a:buNone/>
            </a:pPr>
            <a:r>
              <a:rPr lang="en-IN" altLang="en-US" sz="2000"/>
              <a:t>@Bean</a:t>
            </a:r>
          </a:p>
          <a:p>
            <a:pPr marL="457200" lvl="1" indent="0">
              <a:buFontTx/>
              <a:buNone/>
            </a:pPr>
            <a:r>
              <a:rPr lang="en-IN" altLang="en-US" sz="2000"/>
              <a:t>    PasswordEncoder passwordEncoder() {</a:t>
            </a:r>
          </a:p>
          <a:p>
            <a:pPr marL="457200" lvl="1" indent="0">
              <a:buFontTx/>
              <a:buNone/>
            </a:pPr>
            <a:r>
              <a:rPr lang="en-IN" altLang="en-US" sz="2000"/>
              <a:t>        return new BCryptPasswordEncoder();</a:t>
            </a:r>
          </a:p>
          <a:p>
            <a:pPr marL="457200" lvl="1" indent="0">
              <a:buFontTx/>
              <a:buNone/>
            </a:pPr>
            <a:r>
              <a:rPr lang="en-IN" altLang="en-US" sz="2000"/>
              <a:t>    }</a:t>
            </a:r>
          </a:p>
          <a:p>
            <a:endParaRPr lang="en-I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4656E04-5959-0431-E467-F609832A3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HttpSecurity</a:t>
            </a:r>
            <a:r>
              <a:rPr lang="en-US" altLang="en-US"/>
              <a:t> 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13575D52-9603-7AE6-75E9-08D7EC8C7C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altLang="en-US" sz="2000" b="1"/>
              <a:t>HttpSecurity</a:t>
            </a:r>
          </a:p>
          <a:p>
            <a:pPr lvl="1" fontAlgn="t"/>
            <a:r>
              <a:rPr lang="en-US" altLang="en-US" sz="1800"/>
              <a:t>Provides a Method authoriseRequests()</a:t>
            </a:r>
          </a:p>
          <a:p>
            <a:pPr fontAlgn="t"/>
            <a:endParaRPr lang="en-US" altLang="en-US" sz="2000" b="1"/>
          </a:p>
          <a:p>
            <a:pPr fontAlgn="t"/>
            <a:r>
              <a:rPr lang="en-US" altLang="en-US" sz="2000" b="1"/>
              <a:t>authorizeRequests()</a:t>
            </a:r>
            <a:endParaRPr lang="en-US" altLang="en-US" sz="2000"/>
          </a:p>
          <a:p>
            <a:pPr lvl="1">
              <a:lnSpc>
                <a:spcPct val="150000"/>
              </a:lnSpc>
            </a:pPr>
            <a:r>
              <a:rPr lang="en-US" altLang="en-US" sz="2000"/>
              <a:t>To Define custom requirements for URLs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Can add multiple children to this  method.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 matchers are considered in the order they were declared.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    http.authorizeRequests()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      .anyRequest().authenticated()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      .and().httpBasic();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 b="1"/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37919</TotalTime>
  <Words>1831</Words>
  <Application>Microsoft Macintosh PowerPoint</Application>
  <PresentationFormat>On-screen Show (4:3)</PresentationFormat>
  <Paragraphs>303</Paragraphs>
  <Slides>32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  <vt:variant>
        <vt:lpstr>Custom Shows</vt:lpstr>
      </vt:variant>
      <vt:variant>
        <vt:i4>1</vt:i4>
      </vt:variant>
    </vt:vector>
  </HeadingPairs>
  <TitlesOfParts>
    <vt:vector size="36" baseType="lpstr">
      <vt:lpstr>Arial</vt:lpstr>
      <vt:lpstr>Times New Roman</vt:lpstr>
      <vt:lpstr>vees</vt:lpstr>
      <vt:lpstr>Spring Security</vt:lpstr>
      <vt:lpstr>Spring Security</vt:lpstr>
      <vt:lpstr>Authentication &amp; Authorization</vt:lpstr>
      <vt:lpstr>Add Spring Security Module</vt:lpstr>
      <vt:lpstr>Spring Security Architecture</vt:lpstr>
      <vt:lpstr>Spring Security Architecture</vt:lpstr>
      <vt:lpstr>Authorizations</vt:lpstr>
      <vt:lpstr>BCryptPasswordEncoder</vt:lpstr>
      <vt:lpstr>HttpSecurity </vt:lpstr>
      <vt:lpstr>Entity and Repository</vt:lpstr>
      <vt:lpstr>User Details Service</vt:lpstr>
      <vt:lpstr>User Details Service</vt:lpstr>
      <vt:lpstr>Security Filter chain</vt:lpstr>
      <vt:lpstr>Security Config</vt:lpstr>
      <vt:lpstr>Security Config</vt:lpstr>
      <vt:lpstr>Method Level Annoation</vt:lpstr>
      <vt:lpstr>CSRF</vt:lpstr>
      <vt:lpstr>Client Application</vt:lpstr>
      <vt:lpstr>Json Web Token</vt:lpstr>
      <vt:lpstr>PowerPoint Presentation</vt:lpstr>
      <vt:lpstr>Part of JWT</vt:lpstr>
      <vt:lpstr>Payload</vt:lpstr>
      <vt:lpstr>Signature</vt:lpstr>
      <vt:lpstr>PowerPoint Presentation</vt:lpstr>
      <vt:lpstr>JWT Token</vt:lpstr>
      <vt:lpstr>JWT Token</vt:lpstr>
      <vt:lpstr>Simple Code  To Generate JWT</vt:lpstr>
      <vt:lpstr>JWT Creation</vt:lpstr>
      <vt:lpstr>JWT Security Config</vt:lpstr>
      <vt:lpstr>Keys.hmacShaKeyFor</vt:lpstr>
      <vt:lpstr>Validate JWT Token</vt:lpstr>
      <vt:lpstr>Validte JWT Token</vt:lpstr>
      <vt:lpstr>Sapient</vt:lpstr>
    </vt:vector>
  </TitlesOfParts>
  <Company>Meta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</dc:title>
  <dc:subject>Spring Core Package</dc:subject>
  <dc:creator>K.Srivatsan</dc:creator>
  <cp:lastModifiedBy>Srivatsan Krishnamachari</cp:lastModifiedBy>
  <cp:revision>1792</cp:revision>
  <dcterms:created xsi:type="dcterms:W3CDTF">1998-10-26T19:35:11Z</dcterms:created>
  <dcterms:modified xsi:type="dcterms:W3CDTF">2025-10-30T02:29:15Z</dcterms:modified>
</cp:coreProperties>
</file>