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
  </p:notesMasterIdLst>
  <p:sldIdLst>
    <p:sldId id="1201" r:id="rId2"/>
    <p:sldId id="1513" r:id="rId3"/>
    <p:sldId id="1519" r:id="rId4"/>
    <p:sldId id="1515" r:id="rId5"/>
    <p:sldId id="1275" r:id="rId6"/>
    <p:sldId id="1185" r:id="rId7"/>
    <p:sldId id="1192" r:id="rId8"/>
    <p:sldId id="1612" r:id="rId9"/>
    <p:sldId id="1613" r:id="rId10"/>
    <p:sldId id="1614" r:id="rId11"/>
    <p:sldId id="1615" r:id="rId12"/>
    <p:sldId id="1674" r:id="rId13"/>
    <p:sldId id="1675" r:id="rId14"/>
    <p:sldId id="1697" r:id="rId15"/>
    <p:sldId id="1677" r:id="rId16"/>
    <p:sldId id="1700" r:id="rId17"/>
    <p:sldId id="1702" r:id="rId18"/>
    <p:sldId id="1703" r:id="rId19"/>
    <p:sldId id="1678" r:id="rId20"/>
    <p:sldId id="1738" r:id="rId21"/>
    <p:sldId id="1688" r:id="rId22"/>
    <p:sldId id="1777" r:id="rId23"/>
    <p:sldId id="1783" r:id="rId24"/>
    <p:sldId id="1779" r:id="rId25"/>
    <p:sldId id="1782" r:id="rId26"/>
    <p:sldId id="1780" r:id="rId27"/>
    <p:sldId id="1781" r:id="rId28"/>
    <p:sldId id="1682" r:id="rId29"/>
    <p:sldId id="1683" r:id="rId30"/>
    <p:sldId id="1784" r:id="rId31"/>
    <p:sldId id="1785" r:id="rId32"/>
    <p:sldId id="1786"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53" autoAdjust="0"/>
    <p:restoredTop sz="94658" autoAdjust="0"/>
  </p:normalViewPr>
  <p:slideViewPr>
    <p:cSldViewPr>
      <p:cViewPr varScale="1">
        <p:scale>
          <a:sx n="106" d="100"/>
          <a:sy n="106" d="100"/>
        </p:scale>
        <p:origin x="816" y="480"/>
      </p:cViewPr>
      <p:guideLst>
        <p:guide orient="horz" pos="2160"/>
        <p:guide pos="2880"/>
      </p:guideLst>
    </p:cSldViewPr>
  </p:slideViewPr>
  <p:outlineViewPr>
    <p:cViewPr>
      <p:scale>
        <a:sx n="33" d="100"/>
        <a:sy n="33" d="100"/>
      </p:scale>
      <p:origin x="0" y="40776"/>
    </p:cViewPr>
  </p:outlineViewPr>
  <p:notesTextViewPr>
    <p:cViewPr>
      <p:scale>
        <a:sx n="100" d="100"/>
        <a:sy n="100" d="100"/>
      </p:scale>
      <p:origin x="0" y="0"/>
    </p:cViewPr>
  </p:notesTextViewPr>
  <p:sorterViewPr>
    <p:cViewPr varScale="1">
      <p:scale>
        <a:sx n="100" d="100"/>
        <a:sy n="100" d="100"/>
      </p:scale>
      <p:origin x="0" y="-12492"/>
    </p:cViewPr>
  </p:sorter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BB5408D-8BC3-0F13-018F-00C8C1CC50A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defRPr>
            </a:lvl1pPr>
          </a:lstStyle>
          <a:p>
            <a:pPr>
              <a:defRPr/>
            </a:pPr>
            <a:endParaRPr lang="en-US"/>
          </a:p>
        </p:txBody>
      </p:sp>
      <p:sp>
        <p:nvSpPr>
          <p:cNvPr id="6147" name="Rectangle 3">
            <a:extLst>
              <a:ext uri="{FF2B5EF4-FFF2-40B4-BE49-F238E27FC236}">
                <a16:creationId xmlns:a16="http://schemas.microsoft.com/office/drawing/2014/main" id="{6F8734DC-8D17-5673-FA53-953269CFA57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D3B3A494-A30A-DE3E-C04F-8F20478DC7E8}"/>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4B283629-B6DF-0AB3-C423-F43761C1B14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C7975FFD-E2E5-BA85-FEE8-4D83126B623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defRPr>
            </a:lvl1pPr>
          </a:lstStyle>
          <a:p>
            <a:pPr>
              <a:defRPr/>
            </a:pPr>
            <a:endParaRPr lang="en-US"/>
          </a:p>
        </p:txBody>
      </p:sp>
      <p:sp>
        <p:nvSpPr>
          <p:cNvPr id="6151" name="Rectangle 7">
            <a:extLst>
              <a:ext uri="{FF2B5EF4-FFF2-40B4-BE49-F238E27FC236}">
                <a16:creationId xmlns:a16="http://schemas.microsoft.com/office/drawing/2014/main" id="{E74B9483-A833-9ABE-D011-5B41711C841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pPr>
              <a:defRPr/>
            </a:pPr>
            <a:fld id="{EFD2A57F-6789-5A4C-BC24-2AF16CBB882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300810568"/>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0673978"/>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4185173"/>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lstStyle/>
          <a:p>
            <a:r>
              <a:rPr lang="en-US"/>
              <a:t>Click to edit Master title style</a:t>
            </a:r>
          </a:p>
        </p:txBody>
      </p:sp>
      <p:sp>
        <p:nvSpPr>
          <p:cNvPr id="3" name="Text Placeholder 2"/>
          <p:cNvSpPr>
            <a:spLocks noGrp="1"/>
          </p:cNvSpPr>
          <p:nvPr>
            <p:ph type="body" sz="half" idx="1"/>
          </p:nvPr>
        </p:nvSpPr>
        <p:spPr>
          <a:xfrm>
            <a:off x="457200" y="838200"/>
            <a:ext cx="4038600" cy="5287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38200"/>
            <a:ext cx="4038600" cy="5287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94760"/>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a:t>Click to edit Master title style</a:t>
            </a:r>
          </a:p>
        </p:txBody>
      </p:sp>
      <p:sp>
        <p:nvSpPr>
          <p:cNvPr id="3" name="Content Placeholder 2"/>
          <p:cNvSpPr>
            <a:spLocks noGrp="1"/>
          </p:cNvSpPr>
          <p:nvPr>
            <p:ph idx="1"/>
          </p:nvPr>
        </p:nvSpPr>
        <p:spPr>
          <a:xfrm>
            <a:off x="457200" y="1091381"/>
            <a:ext cx="8244348" cy="5034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0769176"/>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669966126"/>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38200"/>
            <a:ext cx="40386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38200"/>
            <a:ext cx="4038600" cy="5287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6320324"/>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0637967"/>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5697177"/>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2176275"/>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67980938"/>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0970239"/>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9E579D3-58F7-CF47-453C-8A7AED30AB88}"/>
              </a:ext>
            </a:extLst>
          </p:cNvPr>
          <p:cNvSpPr>
            <a:spLocks noGrp="1" noChangeArrowheads="1"/>
          </p:cNvSpPr>
          <p:nvPr>
            <p:ph type="title"/>
          </p:nvPr>
        </p:nvSpPr>
        <p:spPr bwMode="auto">
          <a:xfrm>
            <a:off x="457200" y="274638"/>
            <a:ext cx="82296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6C6B611-4709-A595-6619-52F799F0FB58}"/>
              </a:ext>
            </a:extLst>
          </p:cNvPr>
          <p:cNvSpPr>
            <a:spLocks noGrp="1" noChangeArrowheads="1"/>
          </p:cNvSpPr>
          <p:nvPr>
            <p:ph type="body" idx="1"/>
          </p:nvPr>
        </p:nvSpPr>
        <p:spPr bwMode="auto">
          <a:xfrm>
            <a:off x="457200" y="838200"/>
            <a:ext cx="8229600"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advClick="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pitchFamily="34" charset="0"/>
        </a:defRPr>
      </a:lvl2pPr>
      <a:lvl3pPr algn="l" rtl="0" eaLnBrk="0" fontAlgn="base" hangingPunct="0">
        <a:spcBef>
          <a:spcPct val="0"/>
        </a:spcBef>
        <a:spcAft>
          <a:spcPct val="0"/>
        </a:spcAft>
        <a:defRPr sz="3200">
          <a:solidFill>
            <a:schemeClr val="tx2"/>
          </a:solidFill>
          <a:latin typeface="Arial" pitchFamily="34" charset="0"/>
        </a:defRPr>
      </a:lvl3pPr>
      <a:lvl4pPr algn="l" rtl="0" eaLnBrk="0" fontAlgn="base" hangingPunct="0">
        <a:spcBef>
          <a:spcPct val="0"/>
        </a:spcBef>
        <a:spcAft>
          <a:spcPct val="0"/>
        </a:spcAft>
        <a:defRPr sz="3200">
          <a:solidFill>
            <a:schemeClr val="tx2"/>
          </a:solidFill>
          <a:latin typeface="Arial" pitchFamily="34" charset="0"/>
        </a:defRPr>
      </a:lvl4pPr>
      <a:lvl5pPr algn="l" rtl="0" eaLnBrk="0" fontAlgn="base" hangingPunct="0">
        <a:spcBef>
          <a:spcPct val="0"/>
        </a:spcBef>
        <a:spcAft>
          <a:spcPct val="0"/>
        </a:spcAft>
        <a:defRPr sz="3200">
          <a:solidFill>
            <a:schemeClr val="tx2"/>
          </a:solidFill>
          <a:latin typeface="Arial" pitchFamily="34" charset="0"/>
        </a:defRPr>
      </a:lvl5pPr>
      <a:lvl6pPr marL="457200" algn="l" rtl="0" fontAlgn="base">
        <a:spcBef>
          <a:spcPct val="0"/>
        </a:spcBef>
        <a:spcAft>
          <a:spcPct val="0"/>
        </a:spcAft>
        <a:defRPr sz="3200">
          <a:solidFill>
            <a:schemeClr val="tx2"/>
          </a:solidFill>
          <a:latin typeface="Arial" pitchFamily="34" charset="0"/>
        </a:defRPr>
      </a:lvl6pPr>
      <a:lvl7pPr marL="914400" algn="l" rtl="0" fontAlgn="base">
        <a:spcBef>
          <a:spcPct val="0"/>
        </a:spcBef>
        <a:spcAft>
          <a:spcPct val="0"/>
        </a:spcAft>
        <a:defRPr sz="3200">
          <a:solidFill>
            <a:schemeClr val="tx2"/>
          </a:solidFill>
          <a:latin typeface="Arial" pitchFamily="34" charset="0"/>
        </a:defRPr>
      </a:lvl7pPr>
      <a:lvl8pPr marL="1371600" algn="l" rtl="0" fontAlgn="base">
        <a:spcBef>
          <a:spcPct val="0"/>
        </a:spcBef>
        <a:spcAft>
          <a:spcPct val="0"/>
        </a:spcAft>
        <a:defRPr sz="3200">
          <a:solidFill>
            <a:schemeClr val="tx2"/>
          </a:solidFill>
          <a:latin typeface="Arial" pitchFamily="34" charset="0"/>
        </a:defRPr>
      </a:lvl8pPr>
      <a:lvl9pPr marL="1828800" algn="l" rtl="0" fontAlgn="base">
        <a:spcBef>
          <a:spcPct val="0"/>
        </a:spcBef>
        <a:spcAft>
          <a:spcPct val="0"/>
        </a:spcAft>
        <a:defRPr sz="32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600">
          <a:solidFill>
            <a:schemeClr val="tx1"/>
          </a:solidFill>
          <a:latin typeface="+mn-lt"/>
        </a:defRPr>
      </a:lvl2pPr>
      <a:lvl3pPr marL="1143000" indent="-228600" algn="l" rtl="0" eaLnBrk="0" fontAlgn="base" hangingPunct="0">
        <a:spcBef>
          <a:spcPct val="20000"/>
        </a:spcBef>
        <a:spcAft>
          <a:spcPct val="0"/>
        </a:spcAft>
        <a:buChar char="•"/>
        <a:defRPr sz="1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CCFA9F-C385-8180-7EE6-A15F6C3871E9}"/>
              </a:ext>
            </a:extLst>
          </p:cNvPr>
          <p:cNvSpPr>
            <a:spLocks noGrp="1"/>
          </p:cNvSpPr>
          <p:nvPr>
            <p:ph type="title"/>
          </p:nvPr>
        </p:nvSpPr>
        <p:spPr/>
        <p:txBody>
          <a:bodyPr/>
          <a:lstStyle/>
          <a:p>
            <a:pPr>
              <a:defRPr/>
            </a:pPr>
            <a:r>
              <a:rPr lang="en-US" dirty="0"/>
              <a:t>Module system</a:t>
            </a:r>
          </a:p>
        </p:txBody>
      </p:sp>
      <p:sp>
        <p:nvSpPr>
          <p:cNvPr id="91139" name="Text Placeholder 4">
            <a:extLst>
              <a:ext uri="{FF2B5EF4-FFF2-40B4-BE49-F238E27FC236}">
                <a16:creationId xmlns:a16="http://schemas.microsoft.com/office/drawing/2014/main" id="{B023DE7E-B38D-53C3-C7E0-190ECC2F0D47}"/>
              </a:ext>
            </a:extLst>
          </p:cNvPr>
          <p:cNvSpPr>
            <a:spLocks noGrp="1"/>
          </p:cNvSpPr>
          <p:nvPr>
            <p:ph type="body" idx="1"/>
          </p:nvPr>
        </p:nvSpPr>
        <p:spPr/>
        <p:txBody>
          <a:bodyPr/>
          <a:lstStyle/>
          <a:p>
            <a:endParaRPr lang="en-US" altLang="en-US" dirty="0"/>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BF2C3239-882B-4C54-216A-7BA36F7C44CC}"/>
              </a:ext>
            </a:extLst>
          </p:cNvPr>
          <p:cNvSpPr>
            <a:spLocks noGrp="1"/>
          </p:cNvSpPr>
          <p:nvPr>
            <p:ph type="title"/>
          </p:nvPr>
        </p:nvSpPr>
        <p:spPr/>
        <p:txBody>
          <a:bodyPr/>
          <a:lstStyle/>
          <a:p>
            <a:r>
              <a:rPr lang="en-US" altLang="en-US"/>
              <a:t>FristExample-Client Project</a:t>
            </a:r>
          </a:p>
        </p:txBody>
      </p:sp>
      <p:sp>
        <p:nvSpPr>
          <p:cNvPr id="3" name="Content Placeholder 2">
            <a:extLst>
              <a:ext uri="{FF2B5EF4-FFF2-40B4-BE49-F238E27FC236}">
                <a16:creationId xmlns:a16="http://schemas.microsoft.com/office/drawing/2014/main" id="{DF816B2C-2733-1585-CFF2-3C3B05D92442}"/>
              </a:ext>
            </a:extLst>
          </p:cNvPr>
          <p:cNvSpPr>
            <a:spLocks noGrp="1"/>
          </p:cNvSpPr>
          <p:nvPr>
            <p:ph idx="1"/>
          </p:nvPr>
        </p:nvSpPr>
        <p:spPr/>
        <p:txBody>
          <a:bodyPr/>
          <a:lstStyle/>
          <a:p>
            <a:pPr lvl="1">
              <a:buFontTx/>
              <a:buNone/>
              <a:defRPr/>
            </a:pPr>
            <a:r>
              <a:rPr lang="en-US" b="1" dirty="0">
                <a:ea typeface="+mn-ea"/>
                <a:cs typeface="+mn-cs"/>
              </a:rPr>
              <a:t>package </a:t>
            </a:r>
            <a:r>
              <a:rPr lang="en-US" b="1" dirty="0" err="1">
                <a:ea typeface="+mn-ea"/>
                <a:cs typeface="+mn-cs"/>
              </a:rPr>
              <a:t>com.training.client</a:t>
            </a:r>
            <a:r>
              <a:rPr lang="en-US" b="1" dirty="0">
                <a:ea typeface="+mn-ea"/>
                <a:cs typeface="+mn-cs"/>
              </a:rPr>
              <a:t>;</a:t>
            </a:r>
          </a:p>
          <a:p>
            <a:pPr lvl="1">
              <a:buFontTx/>
              <a:buNone/>
              <a:defRPr/>
            </a:pPr>
            <a:r>
              <a:rPr lang="en-US" dirty="0">
                <a:ea typeface="+mn-ea"/>
                <a:cs typeface="+mn-cs"/>
              </a:rPr>
              <a:t>//import </a:t>
            </a:r>
            <a:r>
              <a:rPr lang="en-US" dirty="0" err="1">
                <a:ea typeface="+mn-ea"/>
                <a:cs typeface="+mn-cs"/>
              </a:rPr>
              <a:t>org.exercise.ShowDetails</a:t>
            </a:r>
            <a:r>
              <a:rPr lang="en-US" dirty="0">
                <a:ea typeface="+mn-ea"/>
                <a:cs typeface="+mn-cs"/>
              </a:rPr>
              <a:t>;</a:t>
            </a:r>
          </a:p>
          <a:p>
            <a:pPr lvl="1">
              <a:buFontTx/>
              <a:buNone/>
              <a:defRPr/>
            </a:pPr>
            <a:endParaRPr lang="en-US" dirty="0">
              <a:ea typeface="+mn-ea"/>
              <a:cs typeface="+mn-cs"/>
            </a:endParaRPr>
          </a:p>
          <a:p>
            <a:pPr lvl="1">
              <a:buFontTx/>
              <a:buNone/>
              <a:defRPr/>
            </a:pPr>
            <a:r>
              <a:rPr lang="en-US" b="1" dirty="0">
                <a:ea typeface="+mn-ea"/>
                <a:cs typeface="+mn-cs"/>
              </a:rPr>
              <a:t>import </a:t>
            </a:r>
            <a:r>
              <a:rPr lang="en-US" b="1" dirty="0" err="1">
                <a:ea typeface="+mn-ea"/>
                <a:cs typeface="+mn-cs"/>
              </a:rPr>
              <a:t>com.training.FirstExample</a:t>
            </a:r>
            <a:r>
              <a:rPr lang="en-US" b="1" dirty="0">
                <a:ea typeface="+mn-ea"/>
                <a:cs typeface="+mn-cs"/>
              </a:rPr>
              <a:t>;</a:t>
            </a:r>
          </a:p>
          <a:p>
            <a:pPr lvl="1">
              <a:buFontTx/>
              <a:buNone/>
              <a:defRPr/>
            </a:pPr>
            <a:r>
              <a:rPr lang="en-US" b="1" dirty="0">
                <a:ea typeface="+mn-ea"/>
                <a:cs typeface="+mn-cs"/>
              </a:rPr>
              <a:t>public class Example {</a:t>
            </a:r>
          </a:p>
          <a:p>
            <a:pPr lvl="1">
              <a:buFontTx/>
              <a:buNone/>
              <a:defRPr/>
            </a:pPr>
            <a:endParaRPr lang="en-US" dirty="0">
              <a:ea typeface="+mn-ea"/>
              <a:cs typeface="+mn-cs"/>
            </a:endParaRPr>
          </a:p>
          <a:p>
            <a:pPr lvl="1">
              <a:buFontTx/>
              <a:buNone/>
              <a:defRPr/>
            </a:pPr>
            <a:r>
              <a:rPr lang="en-US" b="1" dirty="0">
                <a:ea typeface="+mn-ea"/>
                <a:cs typeface="+mn-cs"/>
              </a:rPr>
              <a:t>public static void main(String[] </a:t>
            </a:r>
            <a:r>
              <a:rPr lang="en-US" b="1" dirty="0" err="1">
                <a:ea typeface="+mn-ea"/>
                <a:cs typeface="+mn-cs"/>
              </a:rPr>
              <a:t>args</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try {</a:t>
            </a:r>
          </a:p>
          <a:p>
            <a:pPr lvl="1">
              <a:buFontTx/>
              <a:buNone/>
              <a:defRPr/>
            </a:pPr>
            <a:r>
              <a:rPr lang="en-US" dirty="0">
                <a:ea typeface="+mn-ea"/>
                <a:cs typeface="+mn-cs"/>
              </a:rPr>
              <a:t>String </a:t>
            </a:r>
            <a:r>
              <a:rPr lang="en-US" dirty="0" err="1">
                <a:ea typeface="+mn-ea"/>
                <a:cs typeface="+mn-cs"/>
              </a:rPr>
              <a:t>arr</a:t>
            </a:r>
            <a:r>
              <a:rPr lang="en-US" dirty="0">
                <a:ea typeface="+mn-ea"/>
                <a:cs typeface="+mn-cs"/>
              </a:rPr>
              <a:t>[] = {"a", "b" ,"c"};</a:t>
            </a:r>
          </a:p>
          <a:p>
            <a:pPr lvl="1">
              <a:buFontTx/>
              <a:buNone/>
              <a:defRPr/>
            </a:pPr>
            <a:endParaRPr lang="en-US" dirty="0">
              <a:ea typeface="+mn-ea"/>
              <a:cs typeface="+mn-cs"/>
            </a:endParaRPr>
          </a:p>
          <a:p>
            <a:pPr lvl="1">
              <a:buFontTx/>
              <a:buNone/>
              <a:defRPr/>
            </a:pPr>
            <a:r>
              <a:rPr lang="en-US" dirty="0" err="1">
                <a:ea typeface="+mn-ea"/>
                <a:cs typeface="+mn-cs"/>
              </a:rPr>
              <a:t>FirstExample.</a:t>
            </a:r>
            <a:r>
              <a:rPr lang="en-US" i="1" dirty="0" err="1">
                <a:ea typeface="+mn-ea"/>
                <a:cs typeface="+mn-cs"/>
              </a:rPr>
              <a:t>main</a:t>
            </a:r>
            <a:r>
              <a:rPr lang="en-US" i="1" dirty="0">
                <a:ea typeface="+mn-ea"/>
                <a:cs typeface="+mn-cs"/>
              </a:rPr>
              <a:t>(</a:t>
            </a:r>
            <a:r>
              <a:rPr lang="en-US" i="1" dirty="0" err="1">
                <a:ea typeface="+mn-ea"/>
                <a:cs typeface="+mn-cs"/>
              </a:rPr>
              <a:t>arr</a:t>
            </a:r>
            <a:r>
              <a:rPr lang="en-US" i="1"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a:t>
            </a:r>
            <a:r>
              <a:rPr lang="en-US" dirty="0" err="1">
                <a:ea typeface="+mn-ea"/>
                <a:cs typeface="+mn-cs"/>
              </a:rPr>
              <a:t>ShowDetails</a:t>
            </a:r>
            <a:r>
              <a:rPr lang="en-US" dirty="0">
                <a:ea typeface="+mn-ea"/>
                <a:cs typeface="+mn-cs"/>
              </a:rPr>
              <a:t> </a:t>
            </a:r>
            <a:r>
              <a:rPr lang="en-US" u="sng" dirty="0" err="1">
                <a:ea typeface="+mn-ea"/>
                <a:cs typeface="+mn-cs"/>
              </a:rPr>
              <a:t>obj</a:t>
            </a:r>
            <a:r>
              <a:rPr lang="en-US" u="sng" dirty="0">
                <a:ea typeface="+mn-ea"/>
                <a:cs typeface="+mn-cs"/>
              </a:rPr>
              <a:t> = new </a:t>
            </a:r>
            <a:r>
              <a:rPr lang="en-US" u="sng" dirty="0" err="1">
                <a:ea typeface="+mn-ea"/>
                <a:cs typeface="+mn-cs"/>
              </a:rPr>
              <a:t>ShowDetails</a:t>
            </a:r>
            <a:r>
              <a:rPr lang="en-US" u="sng" dirty="0">
                <a:ea typeface="+mn-ea"/>
                <a:cs typeface="+mn-cs"/>
              </a:rPr>
              <a:t>();</a:t>
            </a:r>
          </a:p>
          <a:p>
            <a:pPr lvl="1">
              <a:buFontTx/>
              <a:buNone/>
              <a:defRPr/>
            </a:pPr>
            <a:r>
              <a:rPr lang="en-US" dirty="0">
                <a:ea typeface="+mn-ea"/>
                <a:cs typeface="+mn-cs"/>
              </a:rPr>
              <a:t>//  </a:t>
            </a:r>
            <a:r>
              <a:rPr lang="en-US" dirty="0" err="1">
                <a:ea typeface="+mn-ea"/>
                <a:cs typeface="+mn-cs"/>
              </a:rPr>
              <a:t>System.out.println</a:t>
            </a:r>
            <a:r>
              <a:rPr lang="en-US" dirty="0">
                <a:ea typeface="+mn-ea"/>
                <a:cs typeface="+mn-cs"/>
              </a:rPr>
              <a:t>(</a:t>
            </a:r>
            <a:r>
              <a:rPr lang="en-US" dirty="0" err="1">
                <a:ea typeface="+mn-ea"/>
                <a:cs typeface="+mn-cs"/>
              </a:rPr>
              <a:t>obj.show</a:t>
            </a:r>
            <a:r>
              <a:rPr lang="en-US" dirty="0">
                <a:ea typeface="+mn-ea"/>
                <a:cs typeface="+mn-cs"/>
              </a:rPr>
              <a:t>());</a:t>
            </a:r>
          </a:p>
          <a:p>
            <a:pPr lvl="1">
              <a:buFontTx/>
              <a:buNone/>
              <a:defRPr/>
            </a:pPr>
            <a:r>
              <a:rPr lang="en-US" dirty="0">
                <a:ea typeface="+mn-ea"/>
                <a:cs typeface="+mn-cs"/>
              </a:rPr>
              <a:t>} </a:t>
            </a:r>
            <a:r>
              <a:rPr lang="en-US" b="1" dirty="0">
                <a:ea typeface="+mn-ea"/>
                <a:cs typeface="+mn-cs"/>
              </a:rPr>
              <a:t>catch (Exception e) {</a:t>
            </a:r>
          </a:p>
          <a:p>
            <a:pPr lvl="1">
              <a:buFontTx/>
              <a:buNone/>
              <a:defRPr/>
            </a:pPr>
            <a:r>
              <a:rPr lang="en-US" dirty="0" err="1">
                <a:ea typeface="+mn-ea"/>
                <a:cs typeface="+mn-cs"/>
              </a:rPr>
              <a:t>e.printStackTrace</a:t>
            </a:r>
            <a:r>
              <a:rPr lang="en-US" dirty="0">
                <a:ea typeface="+mn-ea"/>
                <a:cs typeface="+mn-cs"/>
              </a:rPr>
              <a:t>();</a:t>
            </a:r>
          </a:p>
          <a:p>
            <a:pPr lvl="1">
              <a:buFontTx/>
              <a:buNone/>
              <a:defRPr/>
            </a:pPr>
            <a:r>
              <a:rPr lang="en-US" dirty="0">
                <a:ea typeface="+mn-ea"/>
                <a:cs typeface="+mn-cs"/>
              </a:rPr>
              <a:t>}  }  }</a:t>
            </a:r>
          </a:p>
          <a:p>
            <a:pPr lvl="1">
              <a:buFontTx/>
              <a:buNone/>
              <a:defRPr/>
            </a:pPr>
            <a:endParaRPr lang="en-US" dirty="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F32C87C4-4790-69F6-F72E-BBD048281AE3}"/>
              </a:ext>
            </a:extLst>
          </p:cNvPr>
          <p:cNvSpPr>
            <a:spLocks noGrp="1"/>
          </p:cNvSpPr>
          <p:nvPr>
            <p:ph type="title"/>
          </p:nvPr>
        </p:nvSpPr>
        <p:spPr/>
        <p:txBody>
          <a:bodyPr/>
          <a:lstStyle/>
          <a:p>
            <a:r>
              <a:rPr lang="en-US" altLang="en-US"/>
              <a:t>Client – module-info.java</a:t>
            </a:r>
          </a:p>
        </p:txBody>
      </p:sp>
      <p:sp>
        <p:nvSpPr>
          <p:cNvPr id="3" name="Content Placeholder 2">
            <a:extLst>
              <a:ext uri="{FF2B5EF4-FFF2-40B4-BE49-F238E27FC236}">
                <a16:creationId xmlns:a16="http://schemas.microsoft.com/office/drawing/2014/main" id="{A676306D-55A7-ADFE-A115-3CED66D69343}"/>
              </a:ext>
            </a:extLst>
          </p:cNvPr>
          <p:cNvSpPr>
            <a:spLocks noGrp="1"/>
          </p:cNvSpPr>
          <p:nvPr>
            <p:ph idx="1"/>
          </p:nvPr>
        </p:nvSpPr>
        <p:spPr/>
        <p:txBody>
          <a:bodyPr/>
          <a:lstStyle/>
          <a:p>
            <a:pPr lvl="1">
              <a:buFontTx/>
              <a:buNone/>
              <a:defRPr/>
            </a:pPr>
            <a:r>
              <a:rPr lang="en-US" b="1" dirty="0">
                <a:ea typeface="+mn-ea"/>
                <a:cs typeface="+mn-cs"/>
              </a:rPr>
              <a:t>module </a:t>
            </a:r>
            <a:r>
              <a:rPr lang="en-US" b="1" dirty="0" err="1">
                <a:ea typeface="+mn-ea"/>
                <a:cs typeface="+mn-cs"/>
              </a:rPr>
              <a:t>com.training.client</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requires </a:t>
            </a:r>
            <a:r>
              <a:rPr lang="en-US" sz="2000" b="1" dirty="0" err="1">
                <a:solidFill>
                  <a:schemeClr val="accent6">
                    <a:lumMod val="50000"/>
                  </a:schemeClr>
                </a:solidFill>
                <a:ea typeface="+mn-ea"/>
                <a:cs typeface="+mn-cs"/>
              </a:rPr>
              <a:t>com.training.base</a:t>
            </a:r>
            <a:r>
              <a:rPr lang="en-US" sz="2000" b="1" dirty="0">
                <a:solidFill>
                  <a:schemeClr val="accent6">
                    <a:lumMod val="50000"/>
                  </a:schemeClr>
                </a:solidFill>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a:t>
            </a:r>
            <a:endParaRPr lang="en-US" dirty="0"/>
          </a:p>
        </p:txBody>
      </p: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2D035C-4BB5-C705-86C9-17DB9955B04F}"/>
              </a:ext>
            </a:extLst>
          </p:cNvPr>
          <p:cNvSpPr>
            <a:spLocks noGrp="1"/>
          </p:cNvSpPr>
          <p:nvPr>
            <p:ph type="title"/>
          </p:nvPr>
        </p:nvSpPr>
        <p:spPr/>
        <p:txBody>
          <a:bodyPr/>
          <a:lstStyle/>
          <a:p>
            <a:pPr>
              <a:defRPr/>
            </a:pPr>
            <a:r>
              <a:rPr lang="en-US" dirty="0"/>
              <a:t>Text block</a:t>
            </a:r>
            <a:endParaRPr lang="en-IN" dirty="0"/>
          </a:p>
        </p:txBody>
      </p:sp>
      <p:sp>
        <p:nvSpPr>
          <p:cNvPr id="7170" name="Text Placeholder 4">
            <a:extLst>
              <a:ext uri="{FF2B5EF4-FFF2-40B4-BE49-F238E27FC236}">
                <a16:creationId xmlns:a16="http://schemas.microsoft.com/office/drawing/2014/main" id="{6F45E4F2-5891-16B0-55BE-60C656DCB71C}"/>
              </a:ext>
            </a:extLst>
          </p:cNvPr>
          <p:cNvSpPr>
            <a:spLocks noGrp="1" noChangeArrowheads="1"/>
          </p:cNvSpPr>
          <p:nvPr>
            <p:ph type="body" idx="1"/>
          </p:nvPr>
        </p:nvSpPr>
        <p:spPr/>
        <p:txBody>
          <a:bodyPr/>
          <a:lstStyle/>
          <a:p>
            <a:endParaRPr lang="en-IN" altLang="en-US"/>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5FE98319-E8EF-F1B0-B2D0-A53B96C40133}"/>
              </a:ext>
            </a:extLst>
          </p:cNvPr>
          <p:cNvSpPr>
            <a:spLocks noGrp="1" noChangeArrowheads="1"/>
          </p:cNvSpPr>
          <p:nvPr>
            <p:ph type="title"/>
          </p:nvPr>
        </p:nvSpPr>
        <p:spPr/>
        <p:txBody>
          <a:bodyPr/>
          <a:lstStyle/>
          <a:p>
            <a:r>
              <a:rPr lang="en-US" altLang="en-US"/>
              <a:t>Text Blocks</a:t>
            </a:r>
            <a:endParaRPr lang="en-IN" altLang="en-US"/>
          </a:p>
        </p:txBody>
      </p:sp>
      <p:sp>
        <p:nvSpPr>
          <p:cNvPr id="8194" name="Content Placeholder 2">
            <a:extLst>
              <a:ext uri="{FF2B5EF4-FFF2-40B4-BE49-F238E27FC236}">
                <a16:creationId xmlns:a16="http://schemas.microsoft.com/office/drawing/2014/main" id="{8986E527-ED66-1CA2-6E55-9868154A5036}"/>
              </a:ext>
            </a:extLst>
          </p:cNvPr>
          <p:cNvSpPr>
            <a:spLocks noGrp="1" noChangeArrowheads="1"/>
          </p:cNvSpPr>
          <p:nvPr>
            <p:ph idx="1"/>
          </p:nvPr>
        </p:nvSpPr>
        <p:spPr>
          <a:xfrm>
            <a:off x="457200" y="1090613"/>
            <a:ext cx="8243888" cy="5035550"/>
          </a:xfrm>
        </p:spPr>
        <p:txBody>
          <a:bodyPr/>
          <a:lstStyle/>
          <a:p>
            <a:pPr>
              <a:lnSpc>
                <a:spcPct val="150000"/>
              </a:lnSpc>
            </a:pPr>
            <a:r>
              <a:rPr lang="en-US" altLang="en-US" sz="2000"/>
              <a:t>Text Blocks make code more readable. </a:t>
            </a:r>
          </a:p>
          <a:p>
            <a:pPr lvl="1">
              <a:lnSpc>
                <a:spcPct val="150000"/>
              </a:lnSpc>
            </a:pPr>
            <a:r>
              <a:rPr lang="en-US" altLang="en-US" sz="2000"/>
              <a:t>No need for escaping the double quotes </a:t>
            </a:r>
          </a:p>
          <a:p>
            <a:pPr lvl="1">
              <a:lnSpc>
                <a:spcPct val="150000"/>
              </a:lnSpc>
            </a:pPr>
            <a:r>
              <a:rPr lang="en-US" altLang="en-US" sz="2000"/>
              <a:t>String concatenation in order to make it more or less readable;</a:t>
            </a:r>
          </a:p>
          <a:p>
            <a:pPr>
              <a:lnSpc>
                <a:spcPct val="150000"/>
              </a:lnSpc>
            </a:pPr>
            <a:r>
              <a:rPr lang="en-US" altLang="en-US" sz="2000"/>
              <a:t>Defined with three double quotes </a:t>
            </a:r>
          </a:p>
          <a:p>
            <a:pPr lvl="1">
              <a:lnSpc>
                <a:spcPct val="150000"/>
              </a:lnSpc>
            </a:pPr>
            <a:r>
              <a:rPr lang="en-US" altLang="en-US" sz="2000"/>
              <a:t>The ending three double quotes may not be at the same line as the starting one. </a:t>
            </a:r>
          </a:p>
          <a:p>
            <a:pPr>
              <a:lnSpc>
                <a:spcPct val="150000"/>
              </a:lnSpc>
            </a:pPr>
            <a:endParaRPr lang="en-US" altLang="en-US" sz="2000"/>
          </a:p>
          <a:p>
            <a:pPr>
              <a:lnSpc>
                <a:spcPct val="150000"/>
              </a:lnSpc>
            </a:pPr>
            <a:endParaRPr lang="en-US" altLang="en-US" sz="2000"/>
          </a:p>
          <a:p>
            <a:pPr>
              <a:lnSpc>
                <a:spcPct val="150000"/>
              </a:lnSpc>
            </a:pPr>
            <a:endParaRPr lang="en-IN" altLang="en-US" sz="200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48A542D2-183E-8268-EA8C-6EC22DD712D2}"/>
              </a:ext>
            </a:extLst>
          </p:cNvPr>
          <p:cNvSpPr>
            <a:spLocks noGrp="1" noChangeArrowheads="1"/>
          </p:cNvSpPr>
          <p:nvPr>
            <p:ph type="title"/>
          </p:nvPr>
        </p:nvSpPr>
        <p:spPr/>
        <p:txBody>
          <a:bodyPr/>
          <a:lstStyle/>
          <a:p>
            <a:r>
              <a:rPr lang="en-US" altLang="en-US"/>
              <a:t>Text Block</a:t>
            </a:r>
            <a:endParaRPr lang="en-IN" altLang="en-US"/>
          </a:p>
        </p:txBody>
      </p:sp>
      <p:sp>
        <p:nvSpPr>
          <p:cNvPr id="9218" name="Content Placeholder 2">
            <a:extLst>
              <a:ext uri="{FF2B5EF4-FFF2-40B4-BE49-F238E27FC236}">
                <a16:creationId xmlns:a16="http://schemas.microsoft.com/office/drawing/2014/main" id="{B6A5BFF8-6202-D908-4B5C-2AE44EF56535}"/>
              </a:ext>
            </a:extLst>
          </p:cNvPr>
          <p:cNvSpPr>
            <a:spLocks noGrp="1" noChangeArrowheads="1"/>
          </p:cNvSpPr>
          <p:nvPr>
            <p:ph idx="1"/>
          </p:nvPr>
        </p:nvSpPr>
        <p:spPr>
          <a:xfrm>
            <a:off x="457200" y="914400"/>
            <a:ext cx="8243888" cy="5211763"/>
          </a:xfrm>
        </p:spPr>
        <p:txBody>
          <a:bodyPr/>
          <a:lstStyle/>
          <a:p>
            <a:pPr marL="457200" lvl="1" indent="0">
              <a:buFontTx/>
              <a:buNone/>
            </a:pPr>
            <a:r>
              <a:rPr lang="en-US" altLang="en-US" sz="2000" dirty="0"/>
              <a:t>private static void </a:t>
            </a:r>
            <a:r>
              <a:rPr lang="en-US" altLang="en-US" sz="2000" dirty="0" err="1"/>
              <a:t>jsonBlock</a:t>
            </a:r>
            <a:r>
              <a:rPr lang="en-US" altLang="en-US" sz="2000" dirty="0"/>
              <a:t>() {</a:t>
            </a:r>
          </a:p>
          <a:p>
            <a:pPr marL="457200" lvl="1" indent="0">
              <a:buFontTx/>
              <a:buNone/>
            </a:pPr>
            <a:r>
              <a:rPr lang="en-US" altLang="en-US" sz="2000" dirty="0"/>
              <a:t>    String text = </a:t>
            </a:r>
            <a:r>
              <a:rPr lang="en-US" altLang="en-US" sz="2000" b="1" dirty="0">
                <a:solidFill>
                  <a:srgbClr val="C00000"/>
                </a:solidFill>
              </a:rPr>
              <a:t>"""</a:t>
            </a:r>
          </a:p>
          <a:p>
            <a:pPr marL="457200" lvl="1" indent="0">
              <a:buFontTx/>
              <a:buNone/>
            </a:pPr>
            <a:r>
              <a:rPr lang="en-US" altLang="en-US" sz="2000" dirty="0"/>
              <a:t>           </a:t>
            </a:r>
            <a:r>
              <a:rPr lang="en-US" altLang="en-US" sz="1800" dirty="0"/>
              <a:t> {</a:t>
            </a:r>
          </a:p>
          <a:p>
            <a:pPr marL="457200" lvl="1" indent="0">
              <a:buFontTx/>
              <a:buNone/>
            </a:pPr>
            <a:r>
              <a:rPr lang="en-US" altLang="en-US" sz="1800" dirty="0"/>
              <a:t>              "name": ”Ramesh",</a:t>
            </a:r>
          </a:p>
          <a:p>
            <a:pPr marL="457200" lvl="1" indent="0">
              <a:buFontTx/>
              <a:buNone/>
            </a:pPr>
            <a:r>
              <a:rPr lang="en-US" altLang="en-US" sz="1800" dirty="0"/>
              <a:t>              "age": 45,</a:t>
            </a:r>
          </a:p>
          <a:p>
            <a:pPr marL="457200" lvl="1" indent="0">
              <a:buFontTx/>
              <a:buNone/>
            </a:pPr>
            <a:r>
              <a:rPr lang="en-US" altLang="en-US" sz="1800" dirty="0"/>
              <a:t>              "address": ”Gandhi Street, Chennai"</a:t>
            </a:r>
          </a:p>
          <a:p>
            <a:pPr marL="457200" lvl="1" indent="0">
              <a:buFontTx/>
              <a:buNone/>
            </a:pPr>
            <a:r>
              <a:rPr lang="en-US" altLang="en-US" sz="1800" dirty="0"/>
              <a:t>            }</a:t>
            </a:r>
          </a:p>
          <a:p>
            <a:pPr marL="457200" lvl="1" indent="0">
              <a:buFontTx/>
              <a:buNone/>
            </a:pPr>
            <a:r>
              <a:rPr lang="en-US" altLang="en-US" sz="2000" dirty="0"/>
              <a:t>            </a:t>
            </a:r>
            <a:r>
              <a:rPr lang="en-US" altLang="en-US" sz="2000" b="1" dirty="0">
                <a:solidFill>
                  <a:srgbClr val="C00000"/>
                </a:solidFill>
              </a:rPr>
              <a:t>"""</a:t>
            </a:r>
            <a:r>
              <a:rPr lang="en-US" altLang="en-US" sz="2000" dirty="0"/>
              <a:t>;</a:t>
            </a:r>
          </a:p>
          <a:p>
            <a:pPr marL="457200" lvl="1" indent="0">
              <a:buFontTx/>
              <a:buNone/>
            </a:pPr>
            <a:r>
              <a:rPr lang="en-US" altLang="en-US" sz="1800" dirty="0"/>
              <a:t>    </a:t>
            </a:r>
            <a:r>
              <a:rPr lang="en-US" altLang="en-US" sz="1800" dirty="0" err="1"/>
              <a:t>System.out.println</a:t>
            </a:r>
            <a:r>
              <a:rPr lang="en-US" altLang="en-US" sz="1800" dirty="0"/>
              <a:t>(text);</a:t>
            </a:r>
          </a:p>
          <a:p>
            <a:pPr marL="457200" lvl="1" indent="0">
              <a:buFontTx/>
              <a:buNone/>
            </a:pPr>
            <a:r>
              <a:rPr lang="en-US" altLang="en-US" sz="1800" dirty="0"/>
              <a:t>}</a:t>
            </a:r>
          </a:p>
          <a:p>
            <a:pPr marL="1771650" lvl="4" indent="0">
              <a:buFontTx/>
              <a:buNone/>
            </a:pPr>
            <a:r>
              <a:rPr lang="en-US" altLang="en-US" sz="1600" dirty="0">
                <a:solidFill>
                  <a:srgbClr val="0070C0"/>
                </a:solidFill>
              </a:rPr>
              <a:t>{</a:t>
            </a:r>
          </a:p>
          <a:p>
            <a:pPr marL="1771650" lvl="4" indent="0">
              <a:buFontTx/>
              <a:buNone/>
            </a:pPr>
            <a:r>
              <a:rPr lang="en-US" altLang="en-US" sz="1600" dirty="0">
                <a:solidFill>
                  <a:srgbClr val="0070C0"/>
                </a:solidFill>
              </a:rPr>
              <a:t>  "name": ”Ramesh",</a:t>
            </a:r>
          </a:p>
          <a:p>
            <a:pPr marL="1771650" lvl="4" indent="0">
              <a:buFontTx/>
              <a:buNone/>
            </a:pPr>
            <a:r>
              <a:rPr lang="en-US" altLang="en-US" sz="1600" dirty="0">
                <a:solidFill>
                  <a:srgbClr val="0070C0"/>
                </a:solidFill>
              </a:rPr>
              <a:t>  "age": 45,</a:t>
            </a:r>
          </a:p>
          <a:p>
            <a:pPr marL="1771650" lvl="4" indent="0">
              <a:buFontTx/>
              <a:buNone/>
            </a:pPr>
            <a:r>
              <a:rPr lang="en-US" altLang="en-US" sz="1600" dirty="0">
                <a:solidFill>
                  <a:srgbClr val="0070C0"/>
                </a:solidFill>
              </a:rPr>
              <a:t>  "address": ”Gandhi Street, Chennai"</a:t>
            </a:r>
          </a:p>
          <a:p>
            <a:pPr marL="1771650" lvl="4" indent="0">
              <a:buFontTx/>
              <a:buNone/>
            </a:pPr>
            <a:r>
              <a:rPr lang="en-US" altLang="en-US" sz="1600" dirty="0">
                <a:solidFill>
                  <a:srgbClr val="0070C0"/>
                </a:solidFill>
              </a:rPr>
              <a:t>}</a:t>
            </a:r>
          </a:p>
          <a:p>
            <a:endParaRPr lang="en-US" altLang="en-US" sz="2000" dirty="0"/>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63E17AC6-FBEF-87AD-EBF0-FBB22EC5EC08}"/>
              </a:ext>
            </a:extLst>
          </p:cNvPr>
          <p:cNvSpPr>
            <a:spLocks noGrp="1" noChangeArrowheads="1"/>
          </p:cNvSpPr>
          <p:nvPr>
            <p:ph type="title"/>
          </p:nvPr>
        </p:nvSpPr>
        <p:spPr/>
        <p:txBody>
          <a:bodyPr/>
          <a:lstStyle/>
          <a:p>
            <a:br>
              <a:rPr lang="en-US" altLang="en-US"/>
            </a:br>
            <a:r>
              <a:rPr lang="en-US" altLang="en-US"/>
              <a:t>Switch Expressions</a:t>
            </a:r>
            <a:br>
              <a:rPr lang="en-US" altLang="en-US"/>
            </a:br>
            <a:endParaRPr lang="en-IN" altLang="en-US"/>
          </a:p>
        </p:txBody>
      </p:sp>
      <p:sp>
        <p:nvSpPr>
          <p:cNvPr id="12290" name="Content Placeholder 2">
            <a:extLst>
              <a:ext uri="{FF2B5EF4-FFF2-40B4-BE49-F238E27FC236}">
                <a16:creationId xmlns:a16="http://schemas.microsoft.com/office/drawing/2014/main" id="{A903E59E-D571-5F8E-A624-1D31DC1A8C8B}"/>
              </a:ext>
            </a:extLst>
          </p:cNvPr>
          <p:cNvSpPr>
            <a:spLocks noGrp="1" noChangeArrowheads="1"/>
          </p:cNvSpPr>
          <p:nvPr>
            <p:ph idx="1"/>
          </p:nvPr>
        </p:nvSpPr>
        <p:spPr>
          <a:xfrm>
            <a:off x="457200" y="1090613"/>
            <a:ext cx="8243888" cy="5035550"/>
          </a:xfrm>
        </p:spPr>
        <p:txBody>
          <a:bodyPr/>
          <a:lstStyle/>
          <a:p>
            <a:r>
              <a:rPr lang="en-US" altLang="en-US" sz="1600" dirty="0"/>
              <a:t>Used to return values from the switch and use these return values in assignments</a:t>
            </a:r>
          </a:p>
          <a:p>
            <a:endParaRPr lang="en-US" altLang="en-US" sz="1600" dirty="0"/>
          </a:p>
          <a:p>
            <a:r>
              <a:rPr lang="en-US" altLang="en-US" sz="1600" dirty="0"/>
              <a:t>colon (:) is replaced with an arrow (-&gt;) and an expression </a:t>
            </a:r>
          </a:p>
          <a:p>
            <a:endParaRPr lang="en-US" altLang="en-US" sz="1600" dirty="0"/>
          </a:p>
          <a:p>
            <a:r>
              <a:rPr lang="en-US" altLang="en-US" sz="1600" dirty="0"/>
              <a:t>The default behavior of Switch Expressions is no fall-through, so no break is needed.</a:t>
            </a:r>
          </a:p>
          <a:p>
            <a:endParaRPr lang="en-US" altLang="en-US" sz="1600" dirty="0"/>
          </a:p>
          <a:p>
            <a:r>
              <a:rPr lang="en-US" altLang="en-US" sz="1600" dirty="0"/>
              <a:t>private static void </a:t>
            </a:r>
            <a:r>
              <a:rPr lang="en-US" altLang="en-US" sz="1600" dirty="0" err="1"/>
              <a:t>withSwitchExpression</a:t>
            </a:r>
            <a:r>
              <a:rPr lang="en-US" altLang="en-US" sz="1600" dirty="0"/>
              <a:t>(Fruit fruit) {</a:t>
            </a:r>
          </a:p>
          <a:p>
            <a:r>
              <a:rPr lang="en-US" altLang="en-US" sz="1600" dirty="0"/>
              <a:t>    switch (fruit) {</a:t>
            </a:r>
          </a:p>
          <a:p>
            <a:r>
              <a:rPr lang="en-US" altLang="en-US" sz="1600" dirty="0"/>
              <a:t>        case APPLE, PEAR -&gt; </a:t>
            </a:r>
            <a:r>
              <a:rPr lang="en-US" altLang="en-US" sz="1600" dirty="0" err="1"/>
              <a:t>System.out.println</a:t>
            </a:r>
            <a:r>
              <a:rPr lang="en-US" altLang="en-US" sz="1600" dirty="0"/>
              <a:t>("Common fruit");</a:t>
            </a:r>
          </a:p>
          <a:p>
            <a:r>
              <a:rPr lang="en-US" altLang="en-US" sz="1600" dirty="0"/>
              <a:t>        case ORANGE, AVOCADO -&gt; </a:t>
            </a:r>
            <a:r>
              <a:rPr lang="en-US" altLang="en-US" sz="1600" dirty="0" err="1"/>
              <a:t>System.out.println</a:t>
            </a:r>
            <a:r>
              <a:rPr lang="en-US" altLang="en-US" sz="1600" dirty="0"/>
              <a:t>("Exotic fruit");</a:t>
            </a:r>
          </a:p>
          <a:p>
            <a:r>
              <a:rPr lang="en-US" altLang="en-US" sz="1600" dirty="0"/>
              <a:t>        default -&gt; </a:t>
            </a:r>
            <a:r>
              <a:rPr lang="en-US" altLang="en-US" sz="1600" dirty="0" err="1"/>
              <a:t>System.out.println</a:t>
            </a:r>
            <a:r>
              <a:rPr lang="en-US" altLang="en-US" sz="1600" dirty="0"/>
              <a:t>("Undefined fruit");</a:t>
            </a:r>
          </a:p>
          <a:p>
            <a:r>
              <a:rPr lang="en-US" altLang="en-US" sz="1600" dirty="0"/>
              <a:t>    }</a:t>
            </a:r>
          </a:p>
          <a:p>
            <a:r>
              <a:rPr lang="en-US" altLang="en-US" sz="1600" dirty="0"/>
              <a:t>}</a:t>
            </a:r>
          </a:p>
          <a:p>
            <a:endParaRPr lang="en-US" altLang="en-US" sz="1600" dirty="0"/>
          </a:p>
          <a:p>
            <a:endParaRPr lang="en-US" altLang="en-US" sz="1600" dirty="0"/>
          </a:p>
          <a:p>
            <a:endParaRPr lang="en-US" altLang="en-US" sz="1600" b="1" dirty="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EEF34BD1-A8ED-E40E-0679-715EEBC060F0}"/>
              </a:ext>
            </a:extLst>
          </p:cNvPr>
          <p:cNvSpPr>
            <a:spLocks noGrp="1" noChangeArrowheads="1"/>
          </p:cNvSpPr>
          <p:nvPr>
            <p:ph type="title"/>
          </p:nvPr>
        </p:nvSpPr>
        <p:spPr>
          <a:xfrm>
            <a:off x="457200" y="304800"/>
            <a:ext cx="8229600" cy="563563"/>
          </a:xfrm>
        </p:spPr>
        <p:txBody>
          <a:bodyPr/>
          <a:lstStyle/>
          <a:p>
            <a:br>
              <a:rPr lang="en-US" altLang="en-US"/>
            </a:br>
            <a:r>
              <a:rPr lang="en-US" altLang="en-US"/>
              <a:t>Switch Expressions</a:t>
            </a:r>
            <a:br>
              <a:rPr lang="en-US" altLang="en-US"/>
            </a:br>
            <a:endParaRPr lang="en-IN" altLang="en-US"/>
          </a:p>
        </p:txBody>
      </p:sp>
      <p:sp>
        <p:nvSpPr>
          <p:cNvPr id="13314" name="Content Placeholder 2">
            <a:extLst>
              <a:ext uri="{FF2B5EF4-FFF2-40B4-BE49-F238E27FC236}">
                <a16:creationId xmlns:a16="http://schemas.microsoft.com/office/drawing/2014/main" id="{FBF74E89-00B6-EF40-BD13-6A353ECE3B31}"/>
              </a:ext>
            </a:extLst>
          </p:cNvPr>
          <p:cNvSpPr>
            <a:spLocks noGrp="1" noChangeArrowheads="1"/>
          </p:cNvSpPr>
          <p:nvPr>
            <p:ph idx="1"/>
          </p:nvPr>
        </p:nvSpPr>
        <p:spPr>
          <a:xfrm>
            <a:off x="457200" y="1090613"/>
            <a:ext cx="8243888" cy="5035550"/>
          </a:xfrm>
        </p:spPr>
        <p:txBody>
          <a:bodyPr/>
          <a:lstStyle/>
          <a:p>
            <a:r>
              <a:rPr lang="en-US" altLang="en-US" sz="1600"/>
              <a:t>A Switch Expression can also return a value,  assign them to a variable text. </a:t>
            </a:r>
          </a:p>
          <a:p>
            <a:endParaRPr lang="en-US" altLang="en-US" sz="1600"/>
          </a:p>
          <a:p>
            <a:pPr marL="457200" lvl="1" indent="0">
              <a:buFontTx/>
              <a:buNone/>
            </a:pPr>
            <a:r>
              <a:rPr lang="en-US" altLang="en-US" sz="2000"/>
              <a:t>private static void withReturnValue(Fruit fruit) {</a:t>
            </a:r>
          </a:p>
          <a:p>
            <a:pPr marL="457200" lvl="1" indent="0">
              <a:buFontTx/>
              <a:buNone/>
            </a:pPr>
            <a:r>
              <a:rPr lang="en-US" altLang="en-US" sz="2000"/>
              <a:t>    String text = switch (fruit) {</a:t>
            </a:r>
          </a:p>
          <a:p>
            <a:pPr marL="457200" lvl="1" indent="0">
              <a:buFontTx/>
              <a:buNone/>
            </a:pPr>
            <a:r>
              <a:rPr lang="en-US" altLang="en-US" sz="2000"/>
              <a:t>        case APPLE, PEAR -&gt; "Common fruit";</a:t>
            </a:r>
          </a:p>
          <a:p>
            <a:pPr marL="457200" lvl="1" indent="0">
              <a:buFontTx/>
              <a:buNone/>
            </a:pPr>
            <a:r>
              <a:rPr lang="en-US" altLang="en-US" sz="2000"/>
              <a:t>        case ORANGE, AVOCADO -&gt; "Exotic fruit";</a:t>
            </a:r>
          </a:p>
          <a:p>
            <a:pPr marL="457200" lvl="1" indent="0">
              <a:buFontTx/>
              <a:buNone/>
            </a:pPr>
            <a:r>
              <a:rPr lang="en-US" altLang="en-US" sz="2000"/>
              <a:t>        default -&gt; "Undefined fruit";</a:t>
            </a:r>
          </a:p>
          <a:p>
            <a:pPr marL="457200" lvl="1" indent="0">
              <a:buFontTx/>
              <a:buNone/>
            </a:pPr>
            <a:r>
              <a:rPr lang="en-US" altLang="en-US" sz="2000"/>
              <a:t>    };</a:t>
            </a:r>
          </a:p>
          <a:p>
            <a:pPr marL="457200" lvl="1" indent="0">
              <a:buFontTx/>
              <a:buNone/>
            </a:pPr>
            <a:r>
              <a:rPr lang="en-US" altLang="en-US" sz="2000"/>
              <a:t>    System.out.println(text);</a:t>
            </a:r>
          </a:p>
          <a:p>
            <a:pPr marL="457200" lvl="1" indent="0">
              <a:buFontTx/>
              <a:buNone/>
            </a:pPr>
            <a:r>
              <a:rPr lang="en-US" altLang="en-US" sz="2000"/>
              <a:t>}</a:t>
            </a:r>
          </a:p>
          <a:p>
            <a:pPr marL="457200" lvl="1" indent="0">
              <a:buFontTx/>
              <a:buNone/>
            </a:pPr>
            <a:endParaRPr lang="en-US" altLang="en-US"/>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34D26821-BFE5-1D9D-3CA7-B0F34B839039}"/>
              </a:ext>
            </a:extLst>
          </p:cNvPr>
          <p:cNvSpPr>
            <a:spLocks noGrp="1" noChangeArrowheads="1"/>
          </p:cNvSpPr>
          <p:nvPr>
            <p:ph type="title"/>
          </p:nvPr>
        </p:nvSpPr>
        <p:spPr/>
        <p:txBody>
          <a:bodyPr/>
          <a:lstStyle/>
          <a:p>
            <a:br>
              <a:rPr lang="en-US" altLang="en-US"/>
            </a:br>
            <a:r>
              <a:rPr lang="en-US" altLang="en-US"/>
              <a:t>Switch Expressions</a:t>
            </a:r>
            <a:br>
              <a:rPr lang="en-US" altLang="en-US"/>
            </a:br>
            <a:endParaRPr lang="en-IN" altLang="en-US"/>
          </a:p>
        </p:txBody>
      </p:sp>
      <p:sp>
        <p:nvSpPr>
          <p:cNvPr id="14338" name="Content Placeholder 2">
            <a:extLst>
              <a:ext uri="{FF2B5EF4-FFF2-40B4-BE49-F238E27FC236}">
                <a16:creationId xmlns:a16="http://schemas.microsoft.com/office/drawing/2014/main" id="{21AD78A0-C8BF-97C0-BD7A-F91AB9AA8495}"/>
              </a:ext>
            </a:extLst>
          </p:cNvPr>
          <p:cNvSpPr>
            <a:spLocks noGrp="1" noChangeArrowheads="1"/>
          </p:cNvSpPr>
          <p:nvPr>
            <p:ph idx="1"/>
          </p:nvPr>
        </p:nvSpPr>
        <p:spPr>
          <a:xfrm>
            <a:off x="457200" y="1090613"/>
            <a:ext cx="8243888" cy="5035550"/>
          </a:xfrm>
        </p:spPr>
        <p:txBody>
          <a:bodyPr/>
          <a:lstStyle/>
          <a:p>
            <a:pPr marL="457200" lvl="1" indent="0">
              <a:lnSpc>
                <a:spcPct val="150000"/>
              </a:lnSpc>
              <a:buFontTx/>
              <a:buNone/>
            </a:pPr>
            <a:r>
              <a:rPr lang="en-US" altLang="en-US" sz="2000"/>
              <a:t>private static void withReturnValueEvenShorter(Fruit fruit) {</a:t>
            </a:r>
          </a:p>
          <a:p>
            <a:pPr marL="457200" lvl="1" indent="0">
              <a:lnSpc>
                <a:spcPct val="150000"/>
              </a:lnSpc>
              <a:buFontTx/>
              <a:buNone/>
            </a:pPr>
            <a:r>
              <a:rPr lang="en-US" altLang="en-US" sz="2000"/>
              <a:t>    System.out.println(</a:t>
            </a:r>
          </a:p>
          <a:p>
            <a:pPr marL="457200" lvl="1" indent="0">
              <a:lnSpc>
                <a:spcPct val="150000"/>
              </a:lnSpc>
              <a:buFontTx/>
              <a:buNone/>
            </a:pPr>
            <a:r>
              <a:rPr lang="en-US" altLang="en-US" sz="2000"/>
              <a:t>        switch (fruit) {</a:t>
            </a:r>
          </a:p>
          <a:p>
            <a:pPr marL="457200" lvl="1" indent="0">
              <a:lnSpc>
                <a:spcPct val="150000"/>
              </a:lnSpc>
              <a:buFontTx/>
              <a:buNone/>
            </a:pPr>
            <a:r>
              <a:rPr lang="en-US" altLang="en-US" sz="2000"/>
              <a:t>            case APPLE, PEAR -&gt; "Common fruit";</a:t>
            </a:r>
          </a:p>
          <a:p>
            <a:pPr marL="457200" lvl="1" indent="0">
              <a:lnSpc>
                <a:spcPct val="150000"/>
              </a:lnSpc>
              <a:buFontTx/>
              <a:buNone/>
            </a:pPr>
            <a:r>
              <a:rPr lang="en-US" altLang="en-US" sz="2000"/>
              <a:t>            case ORANGE, AVOCADO -&gt; "Exotic fruit";</a:t>
            </a:r>
          </a:p>
          <a:p>
            <a:pPr marL="457200" lvl="1" indent="0">
              <a:lnSpc>
                <a:spcPct val="150000"/>
              </a:lnSpc>
              <a:buFontTx/>
              <a:buNone/>
            </a:pPr>
            <a:r>
              <a:rPr lang="en-US" altLang="en-US" sz="2000"/>
              <a:t>            default -&gt; "Undefined fruit";</a:t>
            </a:r>
          </a:p>
          <a:p>
            <a:pPr marL="457200" lvl="1" indent="0">
              <a:lnSpc>
                <a:spcPct val="150000"/>
              </a:lnSpc>
              <a:buFontTx/>
              <a:buNone/>
            </a:pPr>
            <a:r>
              <a:rPr lang="en-US" altLang="en-US" sz="2000"/>
              <a:t>        });</a:t>
            </a:r>
          </a:p>
          <a:p>
            <a:pPr marL="457200" lvl="1" indent="0">
              <a:lnSpc>
                <a:spcPct val="150000"/>
              </a:lnSpc>
              <a:buFontTx/>
              <a:buNone/>
            </a:pPr>
            <a:r>
              <a:rPr lang="en-US" altLang="en-US" sz="2000"/>
              <a:t>}</a:t>
            </a: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8AB37EFD-28FC-A0A1-7A05-20A26214A07E}"/>
              </a:ext>
            </a:extLst>
          </p:cNvPr>
          <p:cNvSpPr>
            <a:spLocks noGrp="1" noChangeArrowheads="1"/>
          </p:cNvSpPr>
          <p:nvPr>
            <p:ph type="title"/>
          </p:nvPr>
        </p:nvSpPr>
        <p:spPr/>
        <p:txBody>
          <a:bodyPr/>
          <a:lstStyle/>
          <a:p>
            <a:r>
              <a:rPr lang="en-US" altLang="en-US"/>
              <a:t>Switch Expression - Yield</a:t>
            </a:r>
            <a:endParaRPr lang="en-IN" altLang="en-US"/>
          </a:p>
        </p:txBody>
      </p:sp>
      <p:sp>
        <p:nvSpPr>
          <p:cNvPr id="3" name="Content Placeholder 2">
            <a:extLst>
              <a:ext uri="{FF2B5EF4-FFF2-40B4-BE49-F238E27FC236}">
                <a16:creationId xmlns:a16="http://schemas.microsoft.com/office/drawing/2014/main" id="{9DE11A2B-A935-F92E-2E2F-EAA6C2B04382}"/>
              </a:ext>
            </a:extLst>
          </p:cNvPr>
          <p:cNvSpPr>
            <a:spLocks noGrp="1"/>
          </p:cNvSpPr>
          <p:nvPr>
            <p:ph idx="1"/>
          </p:nvPr>
        </p:nvSpPr>
        <p:spPr>
          <a:xfrm>
            <a:off x="457200" y="1090613"/>
            <a:ext cx="8243888" cy="5035550"/>
          </a:xfrm>
        </p:spPr>
        <p:txBody>
          <a:bodyPr/>
          <a:lstStyle/>
          <a:p>
            <a:pPr>
              <a:defRPr/>
            </a:pPr>
            <a:r>
              <a:rPr lang="en-US" sz="2000" dirty="0"/>
              <a:t> Can use the yield keyword in the ‘old’ switch syntax. </a:t>
            </a:r>
          </a:p>
          <a:p>
            <a:pPr>
              <a:defRPr/>
            </a:pPr>
            <a:r>
              <a:rPr lang="en-US" sz="2000" dirty="0"/>
              <a:t>No break is needed here.</a:t>
            </a:r>
          </a:p>
          <a:p>
            <a:pPr marL="0" indent="0">
              <a:buFontTx/>
              <a:buNone/>
              <a:defRPr/>
            </a:pPr>
            <a:endParaRPr lang="en-US" sz="2000" dirty="0"/>
          </a:p>
          <a:p>
            <a:pPr marL="0" indent="0">
              <a:buFontTx/>
              <a:buNone/>
              <a:defRPr/>
            </a:pPr>
            <a:r>
              <a:rPr lang="en-US" sz="2000" dirty="0"/>
              <a:t>private static void </a:t>
            </a:r>
            <a:r>
              <a:rPr lang="en-US" sz="2000" dirty="0" err="1"/>
              <a:t>oldStyleWithYield</a:t>
            </a:r>
            <a:r>
              <a:rPr lang="en-US" sz="2000" dirty="0"/>
              <a:t>(Fruit fruit) {</a:t>
            </a:r>
          </a:p>
          <a:p>
            <a:pPr marL="0" indent="0">
              <a:buFontTx/>
              <a:buNone/>
              <a:defRPr/>
            </a:pPr>
            <a:r>
              <a:rPr lang="en-US" sz="2000" dirty="0"/>
              <a:t>    </a:t>
            </a:r>
            <a:r>
              <a:rPr lang="en-US" sz="2000" dirty="0" err="1"/>
              <a:t>System.out.println</a:t>
            </a:r>
            <a:r>
              <a:rPr lang="en-US" sz="2000" dirty="0"/>
              <a:t>(switch (fruit) {</a:t>
            </a:r>
          </a:p>
          <a:p>
            <a:pPr marL="0" indent="0">
              <a:buFontTx/>
              <a:buNone/>
              <a:defRPr/>
            </a:pPr>
            <a:r>
              <a:rPr lang="en-US" sz="2000" dirty="0"/>
              <a:t>        case APPLE, PEAR:</a:t>
            </a:r>
          </a:p>
          <a:p>
            <a:pPr marL="0" indent="0">
              <a:buFontTx/>
              <a:buNone/>
              <a:defRPr/>
            </a:pPr>
            <a:r>
              <a:rPr lang="en-US" sz="2000" dirty="0"/>
              <a:t>            yield "Common fruit";</a:t>
            </a:r>
          </a:p>
          <a:p>
            <a:pPr marL="0" indent="0">
              <a:buFontTx/>
              <a:buNone/>
              <a:defRPr/>
            </a:pPr>
            <a:r>
              <a:rPr lang="en-US" sz="2000" dirty="0"/>
              <a:t>        case ORANGE, AVOCADO:</a:t>
            </a:r>
          </a:p>
          <a:p>
            <a:pPr marL="0" indent="0">
              <a:buFontTx/>
              <a:buNone/>
              <a:defRPr/>
            </a:pPr>
            <a:r>
              <a:rPr lang="en-US" sz="2000" dirty="0"/>
              <a:t>            yield "Exotic fruit";</a:t>
            </a:r>
          </a:p>
          <a:p>
            <a:pPr marL="0" indent="0">
              <a:buFontTx/>
              <a:buNone/>
              <a:defRPr/>
            </a:pPr>
            <a:r>
              <a:rPr lang="en-US" sz="2000" dirty="0"/>
              <a:t>        default:</a:t>
            </a:r>
          </a:p>
          <a:p>
            <a:pPr marL="0" indent="0">
              <a:buFontTx/>
              <a:buNone/>
              <a:defRPr/>
            </a:pPr>
            <a:r>
              <a:rPr lang="en-US" sz="2000" dirty="0"/>
              <a:t>            yield "Undefined fruit";</a:t>
            </a:r>
          </a:p>
          <a:p>
            <a:pPr marL="0" indent="0">
              <a:buFontTx/>
              <a:buNone/>
              <a:defRPr/>
            </a:pPr>
            <a:r>
              <a:rPr lang="en-US" sz="2000" dirty="0"/>
              <a:t>    });</a:t>
            </a:r>
          </a:p>
          <a:p>
            <a:pPr marL="0" indent="0">
              <a:buFontTx/>
              <a:buNone/>
              <a:defRPr/>
            </a:pPr>
            <a:r>
              <a:rPr lang="en-US" sz="2000" dirty="0"/>
              <a:t>}</a:t>
            </a:r>
          </a:p>
          <a:p>
            <a:pPr>
              <a:defRPr/>
            </a:pPr>
            <a:endParaRPr lang="en-US" sz="1400" dirty="0"/>
          </a:p>
          <a:p>
            <a:pPr>
              <a:defRPr/>
            </a:pPr>
            <a:endParaRPr lang="en-IN" sz="1400" dirty="0"/>
          </a:p>
          <a:p>
            <a:pPr>
              <a:defRPr/>
            </a:pPr>
            <a:endParaRPr lang="en-IN" sz="1400" dirty="0"/>
          </a:p>
          <a:p>
            <a:pPr>
              <a:defRPr/>
            </a:pPr>
            <a:endParaRPr lang="en-IN" sz="1400" dirty="0"/>
          </a:p>
          <a:p>
            <a:pPr>
              <a:defRPr/>
            </a:pPr>
            <a:endParaRPr lang="en-IN" sz="1400" dirty="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9DE742-191A-37B7-B95B-5BE6DF6C3949}"/>
              </a:ext>
            </a:extLst>
          </p:cNvPr>
          <p:cNvSpPr>
            <a:spLocks noGrp="1"/>
          </p:cNvSpPr>
          <p:nvPr>
            <p:ph type="title"/>
          </p:nvPr>
        </p:nvSpPr>
        <p:spPr/>
        <p:txBody>
          <a:bodyPr/>
          <a:lstStyle/>
          <a:p>
            <a:pPr>
              <a:defRPr/>
            </a:pPr>
            <a:r>
              <a:rPr lang="en-US" dirty="0"/>
              <a:t>records</a:t>
            </a:r>
            <a:endParaRPr lang="en-IN" dirty="0"/>
          </a:p>
        </p:txBody>
      </p:sp>
      <p:sp>
        <p:nvSpPr>
          <p:cNvPr id="17410" name="Text Placeholder 4">
            <a:extLst>
              <a:ext uri="{FF2B5EF4-FFF2-40B4-BE49-F238E27FC236}">
                <a16:creationId xmlns:a16="http://schemas.microsoft.com/office/drawing/2014/main" id="{FE424B6A-5E6E-EB8B-72F7-BDF7F700FFCF}"/>
              </a:ext>
            </a:extLst>
          </p:cNvPr>
          <p:cNvSpPr>
            <a:spLocks noGrp="1" noChangeArrowheads="1"/>
          </p:cNvSpPr>
          <p:nvPr>
            <p:ph type="body" idx="1"/>
          </p:nvPr>
        </p:nvSpPr>
        <p:spPr/>
        <p:txBody>
          <a:bodyPr/>
          <a:lstStyle/>
          <a:p>
            <a:endParaRPr lang="en-IN" altLang="en-US"/>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6EFC8141-598A-C272-84B0-D74AAE11B5C8}"/>
              </a:ext>
            </a:extLst>
          </p:cNvPr>
          <p:cNvSpPr>
            <a:spLocks noGrp="1"/>
          </p:cNvSpPr>
          <p:nvPr>
            <p:ph type="title"/>
          </p:nvPr>
        </p:nvSpPr>
        <p:spPr/>
        <p:txBody>
          <a:bodyPr/>
          <a:lstStyle/>
          <a:p>
            <a:r>
              <a:rPr lang="en-US" altLang="en-US" b="1"/>
              <a:t>Need for Modules</a:t>
            </a:r>
            <a:endParaRPr lang="en-US" altLang="en-US"/>
          </a:p>
        </p:txBody>
      </p:sp>
      <p:sp>
        <p:nvSpPr>
          <p:cNvPr id="93187" name="Content Placeholder 2">
            <a:extLst>
              <a:ext uri="{FF2B5EF4-FFF2-40B4-BE49-F238E27FC236}">
                <a16:creationId xmlns:a16="http://schemas.microsoft.com/office/drawing/2014/main" id="{539E2E22-F25C-841F-8912-14FAE1441C97}"/>
              </a:ext>
            </a:extLst>
          </p:cNvPr>
          <p:cNvSpPr>
            <a:spLocks noGrp="1"/>
          </p:cNvSpPr>
          <p:nvPr>
            <p:ph idx="1"/>
          </p:nvPr>
        </p:nvSpPr>
        <p:spPr/>
        <p:txBody>
          <a:bodyPr/>
          <a:lstStyle/>
          <a:p>
            <a:r>
              <a:rPr lang="en-US" altLang="en-US" sz="1800"/>
              <a:t>Java has strong support for encapsulation and abstraction.</a:t>
            </a:r>
          </a:p>
          <a:p>
            <a:endParaRPr lang="en-US" altLang="en-US" sz="1800"/>
          </a:p>
          <a:p>
            <a:r>
              <a:rPr lang="en-US" altLang="en-US" sz="1800"/>
              <a:t>‘</a:t>
            </a:r>
            <a:r>
              <a:rPr lang="en-US" altLang="en-US" sz="1800" i="1"/>
              <a:t>packages</a:t>
            </a:r>
            <a:r>
              <a:rPr lang="en-US" altLang="en-US" sz="1800"/>
              <a:t>‘ are used to group related classes as per business capabilities. </a:t>
            </a:r>
          </a:p>
          <a:p>
            <a:pPr lvl="1"/>
            <a:r>
              <a:rPr lang="en-US" altLang="en-US" sz="2000"/>
              <a:t>Packages had  ‘access modifiers‘ to control what will be visible and what will be hidden to other classes or packages.</a:t>
            </a:r>
          </a:p>
          <a:p>
            <a:endParaRPr lang="en-US" altLang="en-US" sz="1800"/>
          </a:p>
          <a:p>
            <a:r>
              <a:rPr lang="en-US" altLang="en-US" sz="1800"/>
              <a:t>Dependencies are declared with ‘</a:t>
            </a:r>
            <a:r>
              <a:rPr lang="en-US" altLang="en-US" sz="1800" i="1"/>
              <a:t>import</a:t>
            </a:r>
            <a:r>
              <a:rPr lang="en-US" altLang="en-US" sz="1800"/>
              <a:t>‘ statements; but they are strictly ‘compile time’ constructs. </a:t>
            </a:r>
          </a:p>
          <a:p>
            <a:endParaRPr lang="en-US" altLang="en-US" sz="1800"/>
          </a:p>
          <a:p>
            <a:r>
              <a:rPr lang="en-US" altLang="en-US" sz="1800"/>
              <a:t>Once code is compiled, there is no mechanism to clearly state it’s runtime dependencies. </a:t>
            </a:r>
          </a:p>
          <a:p>
            <a:endParaRPr lang="en-US" altLang="en-US" sz="1800"/>
          </a:p>
          <a:p>
            <a:r>
              <a:rPr lang="en-US" altLang="en-US" sz="1800"/>
              <a:t>Runtime dependency resolution Need  special tools  like  maven. </a:t>
            </a:r>
          </a:p>
          <a:p>
            <a:endParaRPr lang="en-US" altLang="en-US" sz="1800"/>
          </a:p>
          <a:p>
            <a:r>
              <a:rPr lang="en-US" altLang="en-US" sz="1800"/>
              <a:t>Frameworks also started bundling their complete runtime dependencies as in  Spring boot </a:t>
            </a:r>
          </a:p>
          <a:p>
            <a:pPr>
              <a:buFontTx/>
              <a:buNone/>
            </a:pPr>
            <a:br>
              <a:rPr lang="en-US" altLang="en-US" sz="1800"/>
            </a:br>
            <a:endParaRPr lang="en-US" altLang="en-US" sz="1800"/>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5F041D8A-565C-8BB4-4B30-4AB11CC0D77F}"/>
              </a:ext>
            </a:extLst>
          </p:cNvPr>
          <p:cNvSpPr>
            <a:spLocks noGrp="1" noChangeArrowheads="1"/>
          </p:cNvSpPr>
          <p:nvPr>
            <p:ph type="title"/>
          </p:nvPr>
        </p:nvSpPr>
        <p:spPr/>
        <p:txBody>
          <a:bodyPr/>
          <a:lstStyle/>
          <a:p>
            <a:r>
              <a:rPr lang="en-US" altLang="en-US"/>
              <a:t>Records	</a:t>
            </a:r>
          </a:p>
        </p:txBody>
      </p:sp>
      <p:sp>
        <p:nvSpPr>
          <p:cNvPr id="3" name="Content Placeholder 2">
            <a:extLst>
              <a:ext uri="{FF2B5EF4-FFF2-40B4-BE49-F238E27FC236}">
                <a16:creationId xmlns:a16="http://schemas.microsoft.com/office/drawing/2014/main" id="{79A0CDC7-C827-87E5-40EC-05F5FF7B4AC0}"/>
              </a:ext>
            </a:extLst>
          </p:cNvPr>
          <p:cNvSpPr>
            <a:spLocks noGrp="1"/>
          </p:cNvSpPr>
          <p:nvPr>
            <p:ph idx="1"/>
          </p:nvPr>
        </p:nvSpPr>
        <p:spPr>
          <a:xfrm>
            <a:off x="457200" y="1090613"/>
            <a:ext cx="8243888" cy="5035550"/>
          </a:xfrm>
        </p:spPr>
        <p:txBody>
          <a:bodyPr/>
          <a:lstStyle/>
          <a:p>
            <a:pPr>
              <a:lnSpc>
                <a:spcPct val="150000"/>
              </a:lnSpc>
              <a:defRPr/>
            </a:pPr>
            <a:r>
              <a:rPr lang="en-US" sz="2000" dirty="0"/>
              <a:t>Records allows to create </a:t>
            </a:r>
            <a:r>
              <a:rPr lang="en-US" sz="2000" b="1" dirty="0">
                <a:solidFill>
                  <a:srgbClr val="0070C0"/>
                </a:solidFill>
              </a:rPr>
              <a:t>Immutable</a:t>
            </a:r>
            <a:r>
              <a:rPr lang="en-US" sz="2000" dirty="0"/>
              <a:t> data classes</a:t>
            </a:r>
          </a:p>
          <a:p>
            <a:pPr lvl="1">
              <a:lnSpc>
                <a:spcPct val="150000"/>
              </a:lnSpc>
              <a:defRPr/>
            </a:pPr>
            <a:r>
              <a:rPr lang="en-US" sz="1800" dirty="0"/>
              <a:t>Contains fields, constructor, getters, toString, equals and </a:t>
            </a:r>
            <a:r>
              <a:rPr lang="en-US" sz="1800" dirty="0" err="1"/>
              <a:t>hashCode</a:t>
            </a:r>
            <a:r>
              <a:rPr lang="en-US" sz="1800" dirty="0"/>
              <a:t> methods</a:t>
            </a:r>
          </a:p>
          <a:p>
            <a:pPr lvl="1">
              <a:lnSpc>
                <a:spcPct val="150000"/>
              </a:lnSpc>
              <a:defRPr/>
            </a:pPr>
            <a:r>
              <a:rPr lang="en-US" sz="1800" dirty="0"/>
              <a:t>Eliminates using the autogenerate functions of IDE’s</a:t>
            </a:r>
          </a:p>
          <a:p>
            <a:pPr lvl="1">
              <a:lnSpc>
                <a:spcPct val="150000"/>
              </a:lnSpc>
              <a:defRPr/>
            </a:pPr>
            <a:r>
              <a:rPr lang="en-US" sz="1800" b="1" i="1" dirty="0">
                <a:solidFill>
                  <a:schemeClr val="bg1">
                    <a:lumMod val="50000"/>
                  </a:schemeClr>
                </a:solidFill>
              </a:rPr>
              <a:t>No Setters</a:t>
            </a:r>
            <a:r>
              <a:rPr lang="en-US" sz="1800" dirty="0"/>
              <a:t> since they are </a:t>
            </a:r>
            <a:r>
              <a:rPr lang="en-US" sz="1800" b="1" dirty="0">
                <a:solidFill>
                  <a:srgbClr val="0070C0"/>
                </a:solidFill>
              </a:rPr>
              <a:t>immutable</a:t>
            </a:r>
          </a:p>
          <a:p>
            <a:pPr lvl="1">
              <a:lnSpc>
                <a:spcPct val="150000"/>
              </a:lnSpc>
              <a:defRPr/>
            </a:pPr>
            <a:r>
              <a:rPr lang="en-US" sz="1800" dirty="0"/>
              <a:t>Used as Data Transfer Objects</a:t>
            </a:r>
          </a:p>
          <a:p>
            <a:pPr>
              <a:spcBef>
                <a:spcPts val="1125"/>
              </a:spcBef>
              <a:spcAft>
                <a:spcPts val="1125"/>
              </a:spcAft>
              <a:defRPr/>
            </a:pPr>
            <a:r>
              <a:rPr lang="en-IN" sz="2000" dirty="0">
                <a:solidFill>
                  <a:srgbClr val="333333"/>
                </a:solidFill>
              </a:rPr>
              <a:t>A transparent way of defining data as data</a:t>
            </a:r>
            <a:r>
              <a:rPr lang="en-IN" sz="2000" dirty="0">
                <a:solidFill>
                  <a:srgbClr val="333333"/>
                </a:solidFill>
                <a:latin typeface="DejaVu Sans"/>
              </a:rPr>
              <a:t>.</a:t>
            </a:r>
            <a:endParaRPr lang="en-US" sz="1800" dirty="0"/>
          </a:p>
          <a:p>
            <a:pPr>
              <a:lnSpc>
                <a:spcPct val="150000"/>
              </a:lnSpc>
              <a:defRPr/>
            </a:pPr>
            <a:r>
              <a:rPr lang="en-US" sz="2000" dirty="0"/>
              <a:t>Eliminates the use of Libraries like Lombok</a:t>
            </a:r>
          </a:p>
          <a:p>
            <a:pPr>
              <a:lnSpc>
                <a:spcPct val="150000"/>
              </a:lnSpc>
              <a:defRPr/>
            </a:pPr>
            <a:r>
              <a:rPr lang="en-US" sz="2000" dirty="0"/>
              <a:t>It can be defined in its own file </a:t>
            </a:r>
          </a:p>
          <a:p>
            <a:pPr lvl="1">
              <a:lnSpc>
                <a:spcPct val="150000"/>
              </a:lnSpc>
              <a:defRPr/>
            </a:pPr>
            <a:r>
              <a:rPr lang="en-US" sz="2000" dirty="0"/>
              <a:t>Can also be defined where it is needed.</a:t>
            </a:r>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0E21525B-DD03-28D9-1D91-BB3E6A65AEB2}"/>
              </a:ext>
            </a:extLst>
          </p:cNvPr>
          <p:cNvSpPr>
            <a:spLocks noGrp="1" noChangeArrowheads="1"/>
          </p:cNvSpPr>
          <p:nvPr>
            <p:ph type="title"/>
          </p:nvPr>
        </p:nvSpPr>
        <p:spPr/>
        <p:txBody>
          <a:bodyPr/>
          <a:lstStyle/>
          <a:p>
            <a:r>
              <a:rPr lang="en-US" altLang="en-US"/>
              <a:t>Records</a:t>
            </a:r>
            <a:endParaRPr lang="en-IN" altLang="en-US"/>
          </a:p>
        </p:txBody>
      </p:sp>
      <p:sp>
        <p:nvSpPr>
          <p:cNvPr id="19458" name="Content Placeholder 2">
            <a:extLst>
              <a:ext uri="{FF2B5EF4-FFF2-40B4-BE49-F238E27FC236}">
                <a16:creationId xmlns:a16="http://schemas.microsoft.com/office/drawing/2014/main" id="{93C32F1A-7007-7B7C-EE93-156084DCD9E3}"/>
              </a:ext>
            </a:extLst>
          </p:cNvPr>
          <p:cNvSpPr>
            <a:spLocks noGrp="1" noChangeArrowheads="1"/>
          </p:cNvSpPr>
          <p:nvPr>
            <p:ph idx="1"/>
          </p:nvPr>
        </p:nvSpPr>
        <p:spPr>
          <a:xfrm>
            <a:off x="457200" y="838200"/>
            <a:ext cx="8243888" cy="5287963"/>
          </a:xfrm>
        </p:spPr>
        <p:txBody>
          <a:bodyPr/>
          <a:lstStyle/>
          <a:p>
            <a:r>
              <a:rPr lang="en-IN" sz="1800" b="1" dirty="0"/>
              <a:t>public</a:t>
            </a:r>
            <a:r>
              <a:rPr lang="en-IN" sz="1800" dirty="0"/>
              <a:t> </a:t>
            </a:r>
            <a:r>
              <a:rPr lang="en-IN" sz="1800" b="1" dirty="0"/>
              <a:t>record</a:t>
            </a:r>
            <a:r>
              <a:rPr lang="en-IN" sz="1800" dirty="0"/>
              <a:t> Person(</a:t>
            </a:r>
            <a:r>
              <a:rPr lang="en-IN" sz="1800" b="1" dirty="0"/>
              <a:t>int</a:t>
            </a:r>
            <a:r>
              <a:rPr lang="en-IN" sz="1800" dirty="0"/>
              <a:t> id, String name, </a:t>
            </a:r>
            <a:r>
              <a:rPr lang="en-IN" sz="1800" b="1" dirty="0"/>
              <a:t>int</a:t>
            </a:r>
            <a:r>
              <a:rPr lang="en-IN" sz="1800" dirty="0"/>
              <a:t> age) { }</a:t>
            </a:r>
          </a:p>
          <a:p>
            <a:pPr lvl="1"/>
            <a:endParaRPr lang="en-US" altLang="en-US" sz="1800" dirty="0"/>
          </a:p>
          <a:p>
            <a:pPr>
              <a:spcAft>
                <a:spcPts val="375"/>
              </a:spcAft>
            </a:pPr>
            <a:r>
              <a:rPr lang="en-IN" altLang="en-US" sz="1800" dirty="0">
                <a:solidFill>
                  <a:srgbClr val="404040"/>
                </a:solidFill>
              </a:rPr>
              <a:t>Extends </a:t>
            </a:r>
            <a:r>
              <a:rPr lang="en-IN" altLang="en-US" sz="1800" dirty="0" err="1">
                <a:solidFill>
                  <a:srgbClr val="404040"/>
                </a:solidFill>
              </a:rPr>
              <a:t>java.lang.Record</a:t>
            </a:r>
            <a:endParaRPr lang="en-IN" altLang="en-US" sz="1800" dirty="0">
              <a:solidFill>
                <a:srgbClr val="404040"/>
              </a:solidFill>
            </a:endParaRPr>
          </a:p>
          <a:p>
            <a:pPr lvl="1">
              <a:spcAft>
                <a:spcPts val="375"/>
              </a:spcAft>
            </a:pPr>
            <a:r>
              <a:rPr lang="en-IN" altLang="en-US" sz="1800" dirty="0">
                <a:solidFill>
                  <a:srgbClr val="404040"/>
                </a:solidFill>
              </a:rPr>
              <a:t>Base class for all records. </a:t>
            </a:r>
          </a:p>
          <a:p>
            <a:r>
              <a:rPr lang="en-US" altLang="en-US" sz="1800" dirty="0"/>
              <a:t>Compiler generates the class that will have the following:</a:t>
            </a:r>
          </a:p>
          <a:p>
            <a:endParaRPr lang="en-US" altLang="en-US" sz="1800" dirty="0"/>
          </a:p>
          <a:p>
            <a:pPr lvl="1">
              <a:spcAft>
                <a:spcPts val="375"/>
              </a:spcAft>
              <a:buFont typeface="Arial" panose="020B0604020202020204" pitchFamily="34" charset="0"/>
              <a:buChar char="•"/>
            </a:pPr>
            <a:r>
              <a:rPr lang="en-IN" altLang="en-US" sz="1800" dirty="0">
                <a:solidFill>
                  <a:srgbClr val="404040"/>
                </a:solidFill>
              </a:rPr>
              <a:t>An all-arguments constructor accepting all fields.</a:t>
            </a:r>
          </a:p>
          <a:p>
            <a:pPr lvl="1">
              <a:spcAft>
                <a:spcPts val="375"/>
              </a:spcAft>
              <a:buFont typeface="Arial" panose="020B0604020202020204" pitchFamily="34" charset="0"/>
              <a:buChar char="•"/>
            </a:pPr>
            <a:r>
              <a:rPr lang="en-IN" altLang="en-US" sz="1800" dirty="0">
                <a:solidFill>
                  <a:srgbClr val="404040"/>
                </a:solidFill>
              </a:rPr>
              <a:t>A </a:t>
            </a:r>
            <a:r>
              <a:rPr lang="en-IN" altLang="en-US" sz="1800" dirty="0" err="1">
                <a:solidFill>
                  <a:srgbClr val="404040"/>
                </a:solidFill>
              </a:rPr>
              <a:t>toString</a:t>
            </a:r>
            <a:r>
              <a:rPr lang="en-IN" altLang="en-US" sz="1800" dirty="0">
                <a:solidFill>
                  <a:srgbClr val="404040"/>
                </a:solidFill>
              </a:rPr>
              <a:t>() method that prints the state all fields in the record.</a:t>
            </a:r>
          </a:p>
          <a:p>
            <a:pPr lvl="1">
              <a:spcAft>
                <a:spcPts val="375"/>
              </a:spcAft>
              <a:buFont typeface="Arial" panose="020B0604020202020204" pitchFamily="34" charset="0"/>
              <a:buChar char="•"/>
            </a:pPr>
            <a:r>
              <a:rPr lang="en-IN" altLang="en-US" sz="1800" dirty="0">
                <a:solidFill>
                  <a:srgbClr val="404040"/>
                </a:solidFill>
              </a:rPr>
              <a:t>The equals() and </a:t>
            </a:r>
            <a:r>
              <a:rPr lang="en-IN" altLang="en-US" sz="1800" dirty="0" err="1">
                <a:solidFill>
                  <a:srgbClr val="404040"/>
                </a:solidFill>
              </a:rPr>
              <a:t>hashCode</a:t>
            </a:r>
            <a:r>
              <a:rPr lang="en-IN" altLang="en-US" sz="1800" dirty="0">
                <a:solidFill>
                  <a:srgbClr val="404040"/>
                </a:solidFill>
              </a:rPr>
              <a:t>() methods</a:t>
            </a:r>
          </a:p>
          <a:p>
            <a:pPr lvl="1">
              <a:spcAft>
                <a:spcPts val="375"/>
              </a:spcAft>
              <a:buFont typeface="Arial" panose="020B0604020202020204" pitchFamily="34" charset="0"/>
              <a:buChar char="•"/>
            </a:pPr>
            <a:r>
              <a:rPr lang="en-IN" altLang="en-US" sz="1800" dirty="0">
                <a:solidFill>
                  <a:srgbClr val="404040"/>
                </a:solidFill>
              </a:rPr>
              <a:t>getter methods whose names are similar to field names without the usual POJO/JavaBean get prefix</a:t>
            </a:r>
          </a:p>
          <a:p>
            <a:pPr lvl="1">
              <a:spcAft>
                <a:spcPts val="375"/>
              </a:spcAft>
              <a:buFont typeface="Arial" panose="020B0604020202020204" pitchFamily="34" charset="0"/>
              <a:buChar char="•"/>
            </a:pPr>
            <a:r>
              <a:rPr lang="en-IN" altLang="en-US" sz="1800" dirty="0">
                <a:solidFill>
                  <a:srgbClr val="404040"/>
                </a:solidFill>
              </a:rPr>
              <a:t> i.e. id(), </a:t>
            </a:r>
            <a:r>
              <a:rPr lang="en-IN" altLang="en-US" sz="1800" dirty="0" err="1">
                <a:solidFill>
                  <a:srgbClr val="404040"/>
                </a:solidFill>
              </a:rPr>
              <a:t>empName</a:t>
            </a:r>
            <a:r>
              <a:rPr lang="en-IN" altLang="en-US" sz="1800" dirty="0">
                <a:solidFill>
                  <a:srgbClr val="404040"/>
                </a:solidFill>
              </a:rPr>
              <a:t>(), salary()</a:t>
            </a:r>
          </a:p>
          <a:p>
            <a:pPr lvl="2">
              <a:spcAft>
                <a:spcPts val="375"/>
              </a:spcAft>
            </a:pPr>
            <a:r>
              <a:rPr lang="en-IN" altLang="en-US" sz="1800" dirty="0">
                <a:solidFill>
                  <a:srgbClr val="404040"/>
                </a:solidFill>
              </a:rPr>
              <a:t>These methods can be overridden to perform defensive copies when needed. </a:t>
            </a:r>
          </a:p>
          <a:p>
            <a:pPr lvl="1">
              <a:spcAft>
                <a:spcPts val="375"/>
              </a:spcAft>
            </a:pPr>
            <a:endParaRPr lang="en-IN" altLang="en-US" sz="1800" dirty="0">
              <a:solidFill>
                <a:srgbClr val="404040"/>
              </a:solidFill>
            </a:endParaRPr>
          </a:p>
          <a:p>
            <a:endParaRPr lang="en-IN" altLang="en-US" sz="2000" dirty="0">
              <a:solidFill>
                <a:srgbClr val="404040"/>
              </a:solidFill>
            </a:endParaRPr>
          </a:p>
          <a:p>
            <a:pPr lvl="2"/>
            <a:endParaRPr lang="en-US" altLang="en-US" sz="2000" dirty="0"/>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7AE6-2231-5ED6-23FB-BC866A241FF9}"/>
              </a:ext>
            </a:extLst>
          </p:cNvPr>
          <p:cNvSpPr>
            <a:spLocks noGrp="1"/>
          </p:cNvSpPr>
          <p:nvPr>
            <p:ph type="title"/>
          </p:nvPr>
        </p:nvSpPr>
        <p:spPr/>
        <p:txBody>
          <a:bodyPr/>
          <a:lstStyle/>
          <a:p>
            <a:r>
              <a:rPr lang="en-US" dirty="0"/>
              <a:t>Using Record</a:t>
            </a:r>
          </a:p>
        </p:txBody>
      </p:sp>
      <p:sp>
        <p:nvSpPr>
          <p:cNvPr id="3" name="Content Placeholder 2">
            <a:extLst>
              <a:ext uri="{FF2B5EF4-FFF2-40B4-BE49-F238E27FC236}">
                <a16:creationId xmlns:a16="http://schemas.microsoft.com/office/drawing/2014/main" id="{6EC51D3D-25E2-8AA8-4589-C8D00769024E}"/>
              </a:ext>
            </a:extLst>
          </p:cNvPr>
          <p:cNvSpPr>
            <a:spLocks noGrp="1"/>
          </p:cNvSpPr>
          <p:nvPr>
            <p:ph idx="1"/>
          </p:nvPr>
        </p:nvSpPr>
        <p:spPr/>
        <p:txBody>
          <a:bodyPr/>
          <a:lstStyle/>
          <a:p>
            <a:pPr marL="457200" lvl="1" indent="0">
              <a:lnSpc>
                <a:spcPct val="200000"/>
              </a:lnSpc>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457200" lvl="1" indent="0">
              <a:lnSpc>
                <a:spcPct val="200000"/>
              </a:lnSpc>
              <a:buNone/>
            </a:pPr>
            <a:r>
              <a:rPr lang="en-IN" dirty="0"/>
              <a:t>Person person = </a:t>
            </a:r>
            <a:r>
              <a:rPr lang="en-IN" b="1" dirty="0"/>
              <a:t>new</a:t>
            </a:r>
            <a:r>
              <a:rPr lang="en-IN" dirty="0"/>
              <a:t> Person(1, ”Ramesh", 23);</a:t>
            </a:r>
          </a:p>
          <a:p>
            <a:pPr marL="457200" lvl="1" indent="0">
              <a:lnSpc>
                <a:spcPct val="200000"/>
              </a:lnSpc>
              <a:buNone/>
            </a:pPr>
            <a:r>
              <a:rPr lang="en-IN" dirty="0" err="1"/>
              <a:t>System.</a:t>
            </a:r>
            <a:r>
              <a:rPr lang="en-IN" b="1" i="1" dirty="0" err="1"/>
              <a:t>out</a:t>
            </a:r>
            <a:r>
              <a:rPr lang="en-IN" dirty="0" err="1"/>
              <a:t>.println</a:t>
            </a:r>
            <a:r>
              <a:rPr lang="en-IN" dirty="0"/>
              <a:t>(person);</a:t>
            </a:r>
          </a:p>
          <a:p>
            <a:pPr marL="457200" lvl="1" indent="0">
              <a:lnSpc>
                <a:spcPct val="200000"/>
              </a:lnSpc>
              <a:buNone/>
            </a:pPr>
            <a:r>
              <a:rPr lang="en-IN" dirty="0" err="1"/>
              <a:t>System.</a:t>
            </a:r>
            <a:r>
              <a:rPr lang="en-IN" b="1" i="1" dirty="0" err="1"/>
              <a:t>out</a:t>
            </a:r>
            <a:r>
              <a:rPr lang="en-IN" dirty="0" err="1"/>
              <a:t>.println</a:t>
            </a:r>
            <a:r>
              <a:rPr lang="en-IN" dirty="0"/>
              <a:t>(</a:t>
            </a:r>
            <a:r>
              <a:rPr lang="en-IN" dirty="0" err="1"/>
              <a:t>person.name</a:t>
            </a:r>
            <a:r>
              <a:rPr lang="en-IN" dirty="0"/>
              <a:t>()+" is "+</a:t>
            </a:r>
            <a:r>
              <a:rPr lang="en-IN" dirty="0" err="1"/>
              <a:t>person.age</a:t>
            </a:r>
            <a:r>
              <a:rPr lang="en-IN" dirty="0"/>
              <a:t>()+" years old.");</a:t>
            </a:r>
          </a:p>
          <a:p>
            <a:pPr marL="457200" lvl="1" indent="0">
              <a:lnSpc>
                <a:spcPct val="200000"/>
              </a:lnSpc>
              <a:buNone/>
            </a:pPr>
            <a:r>
              <a:rPr lang="en-IN" dirty="0"/>
              <a:t>}</a:t>
            </a:r>
          </a:p>
          <a:p>
            <a:r>
              <a:rPr lang="en-IN" sz="2000" dirty="0"/>
              <a:t>Records are immutable by default, once an instance is created, its state cannot be changed.</a:t>
            </a:r>
          </a:p>
          <a:p>
            <a:endParaRPr lang="en-IN" dirty="0"/>
          </a:p>
          <a:p>
            <a:pPr lvl="1"/>
            <a:r>
              <a:rPr lang="en-IN" dirty="0"/>
              <a:t>Person person = new Person(”Ramesh", 30);</a:t>
            </a:r>
            <a:br>
              <a:rPr lang="en-IN" dirty="0"/>
            </a:br>
            <a:endParaRPr lang="en-IN" dirty="0"/>
          </a:p>
          <a:p>
            <a:pPr lvl="1"/>
            <a:r>
              <a:rPr lang="en-IN" dirty="0"/>
              <a:t>// </a:t>
            </a:r>
            <a:r>
              <a:rPr lang="en-IN" dirty="0" err="1"/>
              <a:t>person.name</a:t>
            </a:r>
            <a:r>
              <a:rPr lang="en-IN" dirty="0"/>
              <a:t> = "Bob";</a:t>
            </a:r>
          </a:p>
          <a:p>
            <a:pPr marL="457200" lvl="1" indent="0">
              <a:lnSpc>
                <a:spcPct val="200000"/>
              </a:lnSpc>
              <a:buNone/>
            </a:pPr>
            <a:endParaRPr lang="en-IN" dirty="0"/>
          </a:p>
          <a:p>
            <a:endParaRPr lang="en-US" dirty="0"/>
          </a:p>
        </p:txBody>
      </p:sp>
    </p:spTree>
    <p:extLst>
      <p:ext uri="{BB962C8B-B14F-4D97-AF65-F5344CB8AC3E}">
        <p14:creationId xmlns:p14="http://schemas.microsoft.com/office/powerpoint/2010/main" val="1752458964"/>
      </p:ext>
    </p:extLst>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8D4F-019E-471F-0B3D-03E9E6EADFA4}"/>
              </a:ext>
            </a:extLst>
          </p:cNvPr>
          <p:cNvSpPr>
            <a:spLocks noGrp="1"/>
          </p:cNvSpPr>
          <p:nvPr>
            <p:ph type="title"/>
          </p:nvPr>
        </p:nvSpPr>
        <p:spPr/>
        <p:txBody>
          <a:bodyPr/>
          <a:lstStyle/>
          <a:p>
            <a:r>
              <a:rPr lang="en-US" dirty="0"/>
              <a:t>Methods in Records</a:t>
            </a:r>
          </a:p>
        </p:txBody>
      </p:sp>
      <p:sp>
        <p:nvSpPr>
          <p:cNvPr id="3" name="Content Placeholder 2">
            <a:extLst>
              <a:ext uri="{FF2B5EF4-FFF2-40B4-BE49-F238E27FC236}">
                <a16:creationId xmlns:a16="http://schemas.microsoft.com/office/drawing/2014/main" id="{8FE34F0F-B32C-A869-ABBC-B8667728D3E6}"/>
              </a:ext>
            </a:extLst>
          </p:cNvPr>
          <p:cNvSpPr>
            <a:spLocks noGrp="1"/>
          </p:cNvSpPr>
          <p:nvPr>
            <p:ph idx="1"/>
          </p:nvPr>
        </p:nvSpPr>
        <p:spPr>
          <a:xfrm>
            <a:off x="457200" y="838200"/>
            <a:ext cx="8244348" cy="5287963"/>
          </a:xfrm>
        </p:spPr>
        <p:txBody>
          <a:bodyPr/>
          <a:lstStyle/>
          <a:p>
            <a:r>
              <a:rPr lang="en-IN" sz="1800" b="1" dirty="0"/>
              <a:t>Instance methods</a:t>
            </a:r>
            <a:r>
              <a:rPr lang="en-IN" sz="1800" dirty="0"/>
              <a:t>: </a:t>
            </a:r>
          </a:p>
          <a:p>
            <a:pPr lvl="1"/>
            <a:r>
              <a:rPr lang="en-IN" sz="1800" dirty="0"/>
              <a:t>Can add custom instance methods </a:t>
            </a:r>
          </a:p>
          <a:p>
            <a:r>
              <a:rPr lang="en-IN" sz="1800" b="1" dirty="0"/>
              <a:t>Static methods</a:t>
            </a:r>
            <a:r>
              <a:rPr lang="en-IN" sz="1800" dirty="0"/>
              <a:t>: </a:t>
            </a:r>
          </a:p>
          <a:p>
            <a:pPr lvl="1"/>
            <a:r>
              <a:rPr lang="en-IN" sz="1800" dirty="0"/>
              <a:t>Defined within a record and called using the record's class name. </a:t>
            </a:r>
          </a:p>
          <a:p>
            <a:r>
              <a:rPr lang="en-IN" sz="1800" b="1" dirty="0"/>
              <a:t>Canonical and other constructors</a:t>
            </a:r>
            <a:r>
              <a:rPr lang="en-IN" sz="1800" dirty="0"/>
              <a:t>: </a:t>
            </a:r>
          </a:p>
          <a:p>
            <a:pPr lvl="1"/>
            <a:r>
              <a:rPr lang="en-IN" sz="1800" dirty="0"/>
              <a:t>Records have an implicit canonical constructor</a:t>
            </a:r>
          </a:p>
          <a:p>
            <a:pPr lvl="1"/>
            <a:r>
              <a:rPr lang="en-IN" sz="1800" dirty="0"/>
              <a:t>Can also define other constructors, including an all-</a:t>
            </a:r>
            <a:r>
              <a:rPr lang="en-IN" sz="1800" dirty="0" err="1"/>
              <a:t>args</a:t>
            </a:r>
            <a:r>
              <a:rPr lang="en-IN" sz="1800" dirty="0"/>
              <a:t> constructor.</a:t>
            </a:r>
          </a:p>
          <a:p>
            <a:endParaRPr lang="en-IN" sz="1800" dirty="0"/>
          </a:p>
          <a:p>
            <a:endParaRPr lang="en-IN" sz="1800" b="1" dirty="0"/>
          </a:p>
          <a:p>
            <a:r>
              <a:rPr lang="en-IN" sz="1800" dirty="0"/>
              <a:t>Best Practices to avoid adding complex utility methods directly to a record class.</a:t>
            </a:r>
          </a:p>
          <a:p>
            <a:pPr lvl="1"/>
            <a:r>
              <a:rPr lang="en-IN" sz="1800" dirty="0"/>
              <a:t> If a method is purely for utility, it may be better placed in a separate utility class to keep the record focused on its data-carrying role. </a:t>
            </a:r>
          </a:p>
          <a:p>
            <a:pPr marL="0" indent="0">
              <a:buNone/>
            </a:pPr>
            <a:br>
              <a:rPr lang="en-IN" sz="1800" dirty="0"/>
            </a:br>
            <a:endParaRPr lang="en-IN" sz="1800" dirty="0"/>
          </a:p>
          <a:p>
            <a:endParaRPr lang="en-US" sz="1800" dirty="0"/>
          </a:p>
        </p:txBody>
      </p:sp>
    </p:spTree>
    <p:extLst>
      <p:ext uri="{BB962C8B-B14F-4D97-AF65-F5344CB8AC3E}">
        <p14:creationId xmlns:p14="http://schemas.microsoft.com/office/powerpoint/2010/main" val="1767179864"/>
      </p:ext>
    </p:extLst>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5AC3-00DB-D35B-DC21-B982ADA9A5AF}"/>
              </a:ext>
            </a:extLst>
          </p:cNvPr>
          <p:cNvSpPr>
            <a:spLocks noGrp="1"/>
          </p:cNvSpPr>
          <p:nvPr>
            <p:ph type="title"/>
          </p:nvPr>
        </p:nvSpPr>
        <p:spPr/>
        <p:txBody>
          <a:bodyPr/>
          <a:lstStyle/>
          <a:p>
            <a:r>
              <a:rPr lang="en-US" dirty="0"/>
              <a:t>Custom Constructor</a:t>
            </a:r>
          </a:p>
        </p:txBody>
      </p:sp>
      <p:sp>
        <p:nvSpPr>
          <p:cNvPr id="3" name="Content Placeholder 2">
            <a:extLst>
              <a:ext uri="{FF2B5EF4-FFF2-40B4-BE49-F238E27FC236}">
                <a16:creationId xmlns:a16="http://schemas.microsoft.com/office/drawing/2014/main" id="{1B9BD5E3-56A5-69FA-08E8-2840E766BFD8}"/>
              </a:ext>
            </a:extLst>
          </p:cNvPr>
          <p:cNvSpPr>
            <a:spLocks noGrp="1"/>
          </p:cNvSpPr>
          <p:nvPr>
            <p:ph idx="1"/>
          </p:nvPr>
        </p:nvSpPr>
        <p:spPr/>
        <p:txBody>
          <a:bodyPr/>
          <a:lstStyle/>
          <a:p>
            <a:r>
              <a:rPr lang="en-IN" sz="2000" dirty="0"/>
              <a:t>Can define a custom constructor to add validation logic or transform data.</a:t>
            </a:r>
          </a:p>
          <a:p>
            <a:endParaRPr lang="en-IN" sz="2000" dirty="0"/>
          </a:p>
          <a:p>
            <a:r>
              <a:rPr lang="en-IN" sz="2000" dirty="0"/>
              <a:t>public record Person(String name, int age) {</a:t>
            </a:r>
            <a:br>
              <a:rPr lang="en-IN" sz="2000" dirty="0"/>
            </a:br>
            <a:r>
              <a:rPr lang="en-IN" sz="2000" dirty="0"/>
              <a:t>    public Person {</a:t>
            </a:r>
            <a:br>
              <a:rPr lang="en-IN" sz="2000" dirty="0"/>
            </a:br>
            <a:r>
              <a:rPr lang="en-IN" sz="2000" dirty="0"/>
              <a:t>        if (age &lt; 0) {</a:t>
            </a:r>
            <a:br>
              <a:rPr lang="en-IN" sz="2000" dirty="0"/>
            </a:br>
            <a:r>
              <a:rPr lang="en-IN" sz="2000" dirty="0"/>
              <a:t>            throw new </a:t>
            </a:r>
            <a:r>
              <a:rPr lang="en-IN" sz="2000" dirty="0" err="1"/>
              <a:t>IllegalArgumentException</a:t>
            </a:r>
            <a:r>
              <a:rPr lang="en-IN" sz="2000" dirty="0"/>
              <a:t>("Age cannot be negative");</a:t>
            </a:r>
            <a:br>
              <a:rPr lang="en-IN" sz="2000" dirty="0"/>
            </a:br>
            <a:r>
              <a:rPr lang="en-IN" sz="2000" dirty="0"/>
              <a:t>        }</a:t>
            </a:r>
            <a:br>
              <a:rPr lang="en-IN" sz="2000" dirty="0"/>
            </a:br>
            <a:r>
              <a:rPr lang="en-IN" sz="2000" dirty="0"/>
              <a:t>    }</a:t>
            </a:r>
            <a:br>
              <a:rPr lang="en-IN" sz="2000" dirty="0"/>
            </a:br>
            <a:r>
              <a:rPr lang="en-IN" sz="2000" dirty="0"/>
              <a:t>}</a:t>
            </a:r>
          </a:p>
        </p:txBody>
      </p:sp>
    </p:spTree>
    <p:extLst>
      <p:ext uri="{BB962C8B-B14F-4D97-AF65-F5344CB8AC3E}">
        <p14:creationId xmlns:p14="http://schemas.microsoft.com/office/powerpoint/2010/main" val="1013412060"/>
      </p:ext>
    </p:extLst>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850B-4020-0E8A-BB43-B3E8C3A41565}"/>
              </a:ext>
            </a:extLst>
          </p:cNvPr>
          <p:cNvSpPr>
            <a:spLocks noGrp="1"/>
          </p:cNvSpPr>
          <p:nvPr>
            <p:ph type="title"/>
          </p:nvPr>
        </p:nvSpPr>
        <p:spPr/>
        <p:txBody>
          <a:bodyPr/>
          <a:lstStyle/>
          <a:p>
            <a:r>
              <a:rPr lang="en-US" dirty="0"/>
              <a:t>Custom Methods</a:t>
            </a:r>
          </a:p>
        </p:txBody>
      </p:sp>
      <p:sp>
        <p:nvSpPr>
          <p:cNvPr id="3" name="Content Placeholder 2">
            <a:extLst>
              <a:ext uri="{FF2B5EF4-FFF2-40B4-BE49-F238E27FC236}">
                <a16:creationId xmlns:a16="http://schemas.microsoft.com/office/drawing/2014/main" id="{DCDF5A59-7A4B-81B1-3550-996C3FF0C1BB}"/>
              </a:ext>
            </a:extLst>
          </p:cNvPr>
          <p:cNvSpPr>
            <a:spLocks noGrp="1"/>
          </p:cNvSpPr>
          <p:nvPr>
            <p:ph idx="1"/>
          </p:nvPr>
        </p:nvSpPr>
        <p:spPr/>
        <p:txBody>
          <a:bodyPr/>
          <a:lstStyle/>
          <a:p>
            <a:r>
              <a:rPr lang="en-IN" sz="2000" dirty="0"/>
              <a:t>You can add custom methods to a record.</a:t>
            </a:r>
          </a:p>
          <a:p>
            <a:r>
              <a:rPr lang="en-IN" sz="2000" dirty="0"/>
              <a:t>public record Person(String name, int age) {</a:t>
            </a:r>
          </a:p>
          <a:p>
            <a:pPr marL="0" indent="0">
              <a:buNone/>
            </a:pPr>
            <a:br>
              <a:rPr lang="en-IN" sz="2000" dirty="0"/>
            </a:br>
            <a:r>
              <a:rPr lang="en-IN" sz="2000" dirty="0"/>
              <a:t>    public String greeting() {</a:t>
            </a:r>
            <a:br>
              <a:rPr lang="en-IN" sz="2000" dirty="0"/>
            </a:br>
            <a:r>
              <a:rPr lang="en-IN" sz="2000" dirty="0"/>
              <a:t>        return "Hello, my name is " + name + " and I am " + age + " years old.";</a:t>
            </a:r>
            <a:br>
              <a:rPr lang="en-IN" sz="2000" dirty="0"/>
            </a:br>
            <a:r>
              <a:rPr lang="en-IN" sz="2000" dirty="0"/>
              <a:t>    }</a:t>
            </a:r>
            <a:br>
              <a:rPr lang="en-IN" sz="2000" dirty="0"/>
            </a:br>
            <a:r>
              <a:rPr lang="en-IN" sz="2000" dirty="0"/>
              <a:t>}</a:t>
            </a:r>
          </a:p>
          <a:p>
            <a:endParaRPr lang="en-IN" dirty="0"/>
          </a:p>
          <a:p>
            <a:r>
              <a:rPr lang="en-IN" sz="2000" dirty="0"/>
              <a:t>Person person = new Person("Alice", 30);</a:t>
            </a:r>
            <a:br>
              <a:rPr lang="en-IN" sz="2000" dirty="0"/>
            </a:br>
            <a:endParaRPr lang="en-IN" sz="2000" dirty="0"/>
          </a:p>
          <a:p>
            <a:r>
              <a:rPr lang="en-IN" sz="2000" dirty="0" err="1"/>
              <a:t>System.out.println</a:t>
            </a:r>
            <a:r>
              <a:rPr lang="en-IN" sz="2000" dirty="0"/>
              <a:t>(</a:t>
            </a:r>
            <a:r>
              <a:rPr lang="en-IN" sz="2000" dirty="0" err="1"/>
              <a:t>person.greeting</a:t>
            </a:r>
            <a:r>
              <a:rPr lang="en-IN" sz="2000" dirty="0"/>
              <a:t>()); //</a:t>
            </a:r>
          </a:p>
          <a:p>
            <a:pPr marL="0" indent="0">
              <a:buNone/>
            </a:pPr>
            <a:br>
              <a:rPr lang="en-IN" dirty="0"/>
            </a:br>
            <a:endParaRPr lang="en-US" dirty="0"/>
          </a:p>
          <a:p>
            <a:endParaRPr lang="en-US" dirty="0"/>
          </a:p>
        </p:txBody>
      </p:sp>
    </p:spTree>
    <p:extLst>
      <p:ext uri="{BB962C8B-B14F-4D97-AF65-F5344CB8AC3E}">
        <p14:creationId xmlns:p14="http://schemas.microsoft.com/office/powerpoint/2010/main" val="84781149"/>
      </p:ext>
    </p:extLst>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4665-A6CB-2372-54EC-DA7520006035}"/>
              </a:ext>
            </a:extLst>
          </p:cNvPr>
          <p:cNvSpPr>
            <a:spLocks noGrp="1"/>
          </p:cNvSpPr>
          <p:nvPr>
            <p:ph type="title"/>
          </p:nvPr>
        </p:nvSpPr>
        <p:spPr/>
        <p:txBody>
          <a:bodyPr/>
          <a:lstStyle/>
          <a:p>
            <a:r>
              <a:rPr lang="en-US" dirty="0"/>
              <a:t>Inheritance and Records</a:t>
            </a:r>
          </a:p>
        </p:txBody>
      </p:sp>
      <p:sp>
        <p:nvSpPr>
          <p:cNvPr id="3" name="Content Placeholder 2">
            <a:extLst>
              <a:ext uri="{FF2B5EF4-FFF2-40B4-BE49-F238E27FC236}">
                <a16:creationId xmlns:a16="http://schemas.microsoft.com/office/drawing/2014/main" id="{9E54A512-51CC-BA1B-16B9-DDED0D729550}"/>
              </a:ext>
            </a:extLst>
          </p:cNvPr>
          <p:cNvSpPr>
            <a:spLocks noGrp="1"/>
          </p:cNvSpPr>
          <p:nvPr>
            <p:ph idx="1"/>
          </p:nvPr>
        </p:nvSpPr>
        <p:spPr/>
        <p:txBody>
          <a:bodyPr/>
          <a:lstStyle/>
          <a:p>
            <a:r>
              <a:rPr lang="en-IN" sz="2000" dirty="0"/>
              <a:t>Records </a:t>
            </a:r>
            <a:r>
              <a:rPr lang="en-IN" sz="2000" dirty="0">
                <a:solidFill>
                  <a:srgbClr val="FF0000"/>
                </a:solidFill>
              </a:rPr>
              <a:t>cannot</a:t>
            </a:r>
            <a:r>
              <a:rPr lang="en-IN" sz="2000" dirty="0"/>
              <a:t> extend other classes, but can implement interfaces.</a:t>
            </a:r>
          </a:p>
          <a:p>
            <a:endParaRPr lang="en-IN" sz="2000" dirty="0"/>
          </a:p>
          <a:p>
            <a:r>
              <a:rPr lang="en-IN" sz="2000" dirty="0"/>
              <a:t>public record Person(String name, int age) implements Comparable&lt;Person&gt; {</a:t>
            </a:r>
            <a:br>
              <a:rPr lang="en-IN" sz="2000" dirty="0"/>
            </a:br>
            <a:r>
              <a:rPr lang="en-IN" sz="2000" dirty="0"/>
              <a:t>    @Override</a:t>
            </a:r>
            <a:br>
              <a:rPr lang="en-IN" sz="2000" dirty="0"/>
            </a:br>
            <a:r>
              <a:rPr lang="en-IN" sz="2000" dirty="0"/>
              <a:t>    public int </a:t>
            </a:r>
            <a:r>
              <a:rPr lang="en-IN" sz="2000" dirty="0" err="1"/>
              <a:t>compareTo</a:t>
            </a:r>
            <a:r>
              <a:rPr lang="en-IN" sz="2000" dirty="0"/>
              <a:t>(Person other) {</a:t>
            </a:r>
            <a:br>
              <a:rPr lang="en-IN" sz="2000" dirty="0"/>
            </a:br>
            <a:r>
              <a:rPr lang="en-IN" sz="2000" dirty="0"/>
              <a:t>        return </a:t>
            </a:r>
            <a:r>
              <a:rPr lang="en-IN" sz="2000" dirty="0" err="1"/>
              <a:t>this.name.compareTo</a:t>
            </a:r>
            <a:r>
              <a:rPr lang="en-IN" sz="2000" dirty="0"/>
              <a:t>(</a:t>
            </a:r>
            <a:r>
              <a:rPr lang="en-IN" sz="2000" dirty="0" err="1"/>
              <a:t>other.name</a:t>
            </a:r>
            <a:r>
              <a:rPr lang="en-IN" sz="2000" dirty="0"/>
              <a:t>);</a:t>
            </a:r>
            <a:br>
              <a:rPr lang="en-IN" sz="2000" dirty="0"/>
            </a:br>
            <a:r>
              <a:rPr lang="en-IN" sz="2000" dirty="0"/>
              <a:t>    }</a:t>
            </a:r>
            <a:br>
              <a:rPr lang="en-IN" sz="2000" dirty="0"/>
            </a:br>
            <a:r>
              <a:rPr lang="en-IN" sz="2000" dirty="0"/>
              <a:t>}</a:t>
            </a:r>
          </a:p>
          <a:p>
            <a:r>
              <a:rPr lang="en-IN" sz="2000" b="1" i="1" dirty="0"/>
              <a:t>It can can be nested </a:t>
            </a:r>
          </a:p>
          <a:p>
            <a:endParaRPr lang="en-IN" sz="2000" dirty="0"/>
          </a:p>
          <a:p>
            <a:r>
              <a:rPr lang="en-IN" sz="2000" dirty="0"/>
              <a:t>public record </a:t>
            </a:r>
            <a:r>
              <a:rPr lang="en-IN" sz="2000" b="1" dirty="0">
                <a:solidFill>
                  <a:srgbClr val="0070C0"/>
                </a:solidFill>
              </a:rPr>
              <a:t>Address</a:t>
            </a:r>
            <a:r>
              <a:rPr lang="en-IN" sz="2000" dirty="0"/>
              <a:t>(String street, String city) {}</a:t>
            </a:r>
            <a:br>
              <a:rPr lang="en-IN" sz="2000" dirty="0"/>
            </a:br>
            <a:endParaRPr lang="en-IN" sz="2000" dirty="0"/>
          </a:p>
          <a:p>
            <a:r>
              <a:rPr lang="en-IN" sz="2000" dirty="0"/>
              <a:t>public record Person(String name, int age, </a:t>
            </a:r>
            <a:r>
              <a:rPr lang="en-IN" sz="2000" b="1" dirty="0">
                <a:solidFill>
                  <a:srgbClr val="0070C0"/>
                </a:solidFill>
              </a:rPr>
              <a:t>Address</a:t>
            </a:r>
            <a:r>
              <a:rPr lang="en-IN" sz="2000" dirty="0"/>
              <a:t> address) {}</a:t>
            </a:r>
          </a:p>
          <a:p>
            <a:pPr marL="0" indent="0">
              <a:buNone/>
            </a:pPr>
            <a:br>
              <a:rPr lang="en-IN" dirty="0"/>
            </a:br>
            <a:endParaRPr lang="en-US" dirty="0"/>
          </a:p>
        </p:txBody>
      </p:sp>
    </p:spTree>
    <p:extLst>
      <p:ext uri="{BB962C8B-B14F-4D97-AF65-F5344CB8AC3E}">
        <p14:creationId xmlns:p14="http://schemas.microsoft.com/office/powerpoint/2010/main" val="2369624436"/>
      </p:ext>
    </p:extLst>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26E6-820F-E9DA-3F6F-45EAEA8EE41C}"/>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0AD210B6-F874-31C3-86E9-6A99EDFF8701}"/>
              </a:ext>
            </a:extLst>
          </p:cNvPr>
          <p:cNvSpPr>
            <a:spLocks noGrp="1"/>
          </p:cNvSpPr>
          <p:nvPr>
            <p:ph idx="1"/>
          </p:nvPr>
        </p:nvSpPr>
        <p:spPr/>
        <p:txBody>
          <a:bodyPr/>
          <a:lstStyle/>
          <a:p>
            <a:pPr>
              <a:lnSpc>
                <a:spcPct val="150000"/>
              </a:lnSpc>
            </a:pPr>
            <a:r>
              <a:rPr lang="en-IN" sz="2000" dirty="0"/>
              <a:t>Handle immutable data objects</a:t>
            </a:r>
          </a:p>
          <a:p>
            <a:pPr>
              <a:lnSpc>
                <a:spcPct val="150000"/>
              </a:lnSpc>
            </a:pPr>
            <a:r>
              <a:rPr lang="en-IN" sz="2000" dirty="0"/>
              <a:t>useful for DTOs, </a:t>
            </a:r>
          </a:p>
          <a:p>
            <a:pPr>
              <a:lnSpc>
                <a:spcPct val="150000"/>
              </a:lnSpc>
            </a:pPr>
            <a:r>
              <a:rPr lang="en-IN" sz="2000" dirty="0"/>
              <a:t>Used for configuration properties</a:t>
            </a:r>
          </a:p>
          <a:p>
            <a:pPr>
              <a:lnSpc>
                <a:spcPct val="150000"/>
              </a:lnSpc>
            </a:pPr>
            <a:r>
              <a:rPr lang="en-IN" sz="2000" dirty="0"/>
              <a:t>Microservice Responses</a:t>
            </a:r>
          </a:p>
          <a:p>
            <a:pPr marL="0" indent="0">
              <a:buNone/>
            </a:pPr>
            <a:br>
              <a:rPr lang="en-IN" dirty="0"/>
            </a:br>
            <a:endParaRPr lang="en-US" dirty="0"/>
          </a:p>
        </p:txBody>
      </p:sp>
    </p:spTree>
    <p:extLst>
      <p:ext uri="{BB962C8B-B14F-4D97-AF65-F5344CB8AC3E}">
        <p14:creationId xmlns:p14="http://schemas.microsoft.com/office/powerpoint/2010/main" val="4068311659"/>
      </p:ext>
    </p:extLst>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00B025-34F6-01F2-C1DB-8132FD83492E}"/>
              </a:ext>
            </a:extLst>
          </p:cNvPr>
          <p:cNvSpPr>
            <a:spLocks noGrp="1"/>
          </p:cNvSpPr>
          <p:nvPr>
            <p:ph type="title"/>
          </p:nvPr>
        </p:nvSpPr>
        <p:spPr/>
        <p:txBody>
          <a:bodyPr/>
          <a:lstStyle/>
          <a:p>
            <a:pPr>
              <a:defRPr/>
            </a:pPr>
            <a:r>
              <a:rPr lang="en-US" dirty="0"/>
              <a:t>Sealed classes</a:t>
            </a:r>
            <a:endParaRPr lang="en-IN" dirty="0"/>
          </a:p>
        </p:txBody>
      </p:sp>
      <p:sp>
        <p:nvSpPr>
          <p:cNvPr id="54274" name="Text Placeholder 4">
            <a:extLst>
              <a:ext uri="{FF2B5EF4-FFF2-40B4-BE49-F238E27FC236}">
                <a16:creationId xmlns:a16="http://schemas.microsoft.com/office/drawing/2014/main" id="{F32151DF-6C8A-7396-46AE-FEF2050A7E8B}"/>
              </a:ext>
            </a:extLst>
          </p:cNvPr>
          <p:cNvSpPr>
            <a:spLocks noGrp="1" noChangeArrowheads="1"/>
          </p:cNvSpPr>
          <p:nvPr>
            <p:ph type="body" idx="1"/>
          </p:nvPr>
        </p:nvSpPr>
        <p:spPr/>
        <p:txBody>
          <a:bodyPr/>
          <a:lstStyle/>
          <a:p>
            <a:endParaRPr lang="en-IN" altLang="en-US"/>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3">
            <a:extLst>
              <a:ext uri="{FF2B5EF4-FFF2-40B4-BE49-F238E27FC236}">
                <a16:creationId xmlns:a16="http://schemas.microsoft.com/office/drawing/2014/main" id="{AF9CA245-5DB4-54F1-DA27-DD3509ACBBC5}"/>
              </a:ext>
            </a:extLst>
          </p:cNvPr>
          <p:cNvSpPr>
            <a:spLocks noGrp="1" noChangeArrowheads="1"/>
          </p:cNvSpPr>
          <p:nvPr>
            <p:ph type="title"/>
          </p:nvPr>
        </p:nvSpPr>
        <p:spPr/>
        <p:txBody>
          <a:bodyPr/>
          <a:lstStyle/>
          <a:p>
            <a:br>
              <a:rPr lang="en-US" altLang="en-US"/>
            </a:br>
            <a:r>
              <a:rPr lang="en-US" altLang="en-US"/>
              <a:t>Sealed Classes</a:t>
            </a:r>
            <a:br>
              <a:rPr lang="en-US" altLang="en-US"/>
            </a:br>
            <a:endParaRPr lang="en-IN" altLang="en-US"/>
          </a:p>
        </p:txBody>
      </p:sp>
      <p:sp>
        <p:nvSpPr>
          <p:cNvPr id="56322" name="Content Placeholder 4">
            <a:extLst>
              <a:ext uri="{FF2B5EF4-FFF2-40B4-BE49-F238E27FC236}">
                <a16:creationId xmlns:a16="http://schemas.microsoft.com/office/drawing/2014/main" id="{FD850801-FB3F-DF32-3809-F0D51526F9E8}"/>
              </a:ext>
            </a:extLst>
          </p:cNvPr>
          <p:cNvSpPr>
            <a:spLocks noGrp="1" noChangeArrowheads="1"/>
          </p:cNvSpPr>
          <p:nvPr>
            <p:ph idx="1"/>
          </p:nvPr>
        </p:nvSpPr>
        <p:spPr>
          <a:xfrm>
            <a:off x="457200" y="1090613"/>
            <a:ext cx="8243888" cy="5035550"/>
          </a:xfrm>
        </p:spPr>
        <p:txBody>
          <a:bodyPr/>
          <a:lstStyle/>
          <a:p>
            <a:r>
              <a:rPr lang="en-US" altLang="en-US" sz="1800" b="1" i="1">
                <a:solidFill>
                  <a:srgbClr val="002060"/>
                </a:solidFill>
              </a:rPr>
              <a:t>Controlled Inheritance</a:t>
            </a:r>
          </a:p>
          <a:p>
            <a:pPr lvl="1"/>
            <a:r>
              <a:rPr lang="en-US" altLang="en-US" sz="2000"/>
              <a:t>Control classes that may extend another class. </a:t>
            </a:r>
          </a:p>
          <a:p>
            <a:r>
              <a:rPr lang="en-US" altLang="en-US" sz="1800"/>
              <a:t>Used by the library owners. </a:t>
            </a:r>
          </a:p>
          <a:p>
            <a:endParaRPr lang="en-US" altLang="en-US" sz="1800"/>
          </a:p>
          <a:p>
            <a:r>
              <a:rPr lang="en-US" altLang="en-US" sz="1800"/>
              <a:t>To control which classes can extend a  super class, </a:t>
            </a:r>
          </a:p>
          <a:p>
            <a:pPr lvl="1"/>
            <a:r>
              <a:rPr lang="en-US" altLang="en-US" sz="2000"/>
              <a:t>Can put all classes in the same package and give the super class package visibility. </a:t>
            </a:r>
          </a:p>
          <a:p>
            <a:endParaRPr lang="en-US" altLang="en-US" sz="1800"/>
          </a:p>
          <a:p>
            <a:r>
              <a:rPr lang="en-US" altLang="en-US" sz="1800"/>
              <a:t>It is not possible anymore to access the super class from outside the package. </a:t>
            </a:r>
          </a:p>
          <a:p>
            <a:endParaRPr lang="en-US" altLang="en-US" sz="1800"/>
          </a:p>
          <a:p>
            <a:endParaRPr lang="en-US" altLang="en-US" sz="1800"/>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06E1D74C-1FD6-5582-7D18-B7225E7F6BBB}"/>
              </a:ext>
            </a:extLst>
          </p:cNvPr>
          <p:cNvSpPr>
            <a:spLocks noGrp="1"/>
          </p:cNvSpPr>
          <p:nvPr>
            <p:ph type="title"/>
          </p:nvPr>
        </p:nvSpPr>
        <p:spPr/>
        <p:txBody>
          <a:bodyPr/>
          <a:lstStyle/>
          <a:p>
            <a:r>
              <a:rPr lang="en-US" altLang="en-US"/>
              <a:t>Module System</a:t>
            </a:r>
          </a:p>
        </p:txBody>
      </p:sp>
      <p:sp>
        <p:nvSpPr>
          <p:cNvPr id="95235" name="Content Placeholder 2">
            <a:extLst>
              <a:ext uri="{FF2B5EF4-FFF2-40B4-BE49-F238E27FC236}">
                <a16:creationId xmlns:a16="http://schemas.microsoft.com/office/drawing/2014/main" id="{08EFF9D8-434A-2DD9-94EC-00BE692FEBC7}"/>
              </a:ext>
            </a:extLst>
          </p:cNvPr>
          <p:cNvSpPr>
            <a:spLocks noGrp="1"/>
          </p:cNvSpPr>
          <p:nvPr>
            <p:ph idx="1"/>
          </p:nvPr>
        </p:nvSpPr>
        <p:spPr/>
        <p:txBody>
          <a:bodyPr/>
          <a:lstStyle/>
          <a:p>
            <a:r>
              <a:rPr lang="en-US" altLang="en-US" sz="2000" dirty="0"/>
              <a:t>Module system has a </a:t>
            </a:r>
            <a:r>
              <a:rPr lang="en-US" altLang="en-US" sz="2000" b="1" dirty="0"/>
              <a:t>“</a:t>
            </a:r>
            <a:r>
              <a:rPr lang="en-US" altLang="en-US" sz="2000" b="1" dirty="0" err="1"/>
              <a:t>java.base</a:t>
            </a:r>
            <a:r>
              <a:rPr lang="en-US" altLang="en-US" sz="2000" b="1" dirty="0"/>
              <a:t>”</a:t>
            </a:r>
            <a:r>
              <a:rPr lang="en-US" altLang="en-US" sz="2000" dirty="0"/>
              <a:t> Module. </a:t>
            </a:r>
          </a:p>
          <a:p>
            <a:pPr lvl="1"/>
            <a:r>
              <a:rPr lang="en-US" altLang="en-US" sz="2000" dirty="0"/>
              <a:t>It’s known as Base Module. </a:t>
            </a:r>
          </a:p>
          <a:p>
            <a:pPr lvl="1"/>
            <a:r>
              <a:rPr lang="en-US" altLang="en-US" sz="2000" dirty="0"/>
              <a:t>Every application gets </a:t>
            </a:r>
            <a:r>
              <a:rPr lang="en-US" altLang="en-US" sz="2000" dirty="0" err="1"/>
              <a:t>java.base</a:t>
            </a:r>
            <a:r>
              <a:rPr lang="en-US" altLang="en-US" sz="2000" dirty="0"/>
              <a:t>  </a:t>
            </a:r>
          </a:p>
          <a:p>
            <a:pPr lvl="1"/>
            <a:r>
              <a:rPr lang="en-US" altLang="en-US" sz="2000" dirty="0"/>
              <a:t>packages </a:t>
            </a:r>
            <a:r>
              <a:rPr lang="en-US" altLang="en-US" sz="2000" dirty="0" err="1"/>
              <a:t>java.lang</a:t>
            </a:r>
            <a:r>
              <a:rPr lang="en-US" altLang="en-US" sz="2000" dirty="0"/>
              <a:t>, io, math, net, </a:t>
            </a:r>
            <a:r>
              <a:rPr lang="en-US" altLang="en-US" sz="2000" dirty="0" err="1"/>
              <a:t>nio</a:t>
            </a:r>
            <a:r>
              <a:rPr lang="en-US" altLang="en-US" sz="2000" dirty="0"/>
              <a:t>, util, security, text, time</a:t>
            </a:r>
          </a:p>
          <a:p>
            <a:pPr lvl="1"/>
            <a:r>
              <a:rPr lang="en-US" altLang="en-US" sz="2000" dirty="0"/>
              <a:t>Separate  Modules </a:t>
            </a:r>
            <a:r>
              <a:rPr lang="en-US" altLang="en-US" sz="2000" dirty="0" err="1"/>
              <a:t>exisit</a:t>
            </a:r>
            <a:r>
              <a:rPr lang="en-US" altLang="en-US" sz="2000" dirty="0"/>
              <a:t> for other </a:t>
            </a:r>
            <a:r>
              <a:rPr lang="en-US" altLang="en-US" sz="2000" dirty="0" err="1"/>
              <a:t>packges</a:t>
            </a:r>
            <a:endParaRPr lang="en-US" altLang="en-US" sz="2000" dirty="0"/>
          </a:p>
          <a:p>
            <a:r>
              <a:rPr lang="en-US" altLang="en-US" sz="2000" dirty="0"/>
              <a:t>Modules are split into some major groups: </a:t>
            </a:r>
          </a:p>
          <a:p>
            <a:endParaRPr lang="en-US" altLang="en-US" sz="2000" i="1" dirty="0"/>
          </a:p>
          <a:p>
            <a:r>
              <a:rPr lang="en-US" altLang="en-US" sz="2000" i="1" dirty="0"/>
              <a:t>java</a:t>
            </a:r>
            <a:r>
              <a:rPr lang="en-US" altLang="en-US" sz="2000" dirty="0"/>
              <a:t> </a:t>
            </a:r>
          </a:p>
          <a:p>
            <a:pPr lvl="1"/>
            <a:r>
              <a:rPr lang="en-US" altLang="en-US" dirty="0"/>
              <a:t>modules are the implementation classes for the core SE Language Specification.</a:t>
            </a:r>
          </a:p>
          <a:p>
            <a:r>
              <a:rPr lang="en-US" altLang="en-US" sz="2000" b="1" dirty="0"/>
              <a:t>JDK</a:t>
            </a:r>
          </a:p>
          <a:p>
            <a:pPr lvl="1"/>
            <a:r>
              <a:rPr lang="en-US" altLang="en-US" b="1" dirty="0"/>
              <a:t>Anything needed by the JDK itself is kept in the </a:t>
            </a:r>
            <a:r>
              <a:rPr lang="en-US" altLang="en-US" b="1" i="1" dirty="0" err="1"/>
              <a:t>jdk</a:t>
            </a:r>
            <a:r>
              <a:rPr lang="en-US" altLang="en-US" b="1" dirty="0"/>
              <a:t> modules.</a:t>
            </a:r>
            <a:endParaRPr lang="en-US" altLang="en-US" dirty="0"/>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06DC-11FE-781D-9DB4-9B878A54881E}"/>
              </a:ext>
            </a:extLst>
          </p:cNvPr>
          <p:cNvSpPr>
            <a:spLocks noGrp="1"/>
          </p:cNvSpPr>
          <p:nvPr>
            <p:ph type="title"/>
          </p:nvPr>
        </p:nvSpPr>
        <p:spPr/>
        <p:txBody>
          <a:bodyPr/>
          <a:lstStyle/>
          <a:p>
            <a:r>
              <a:rPr lang="en-US" dirty="0"/>
              <a:t>Creating Sealed Class</a:t>
            </a:r>
          </a:p>
        </p:txBody>
      </p:sp>
      <p:sp>
        <p:nvSpPr>
          <p:cNvPr id="3" name="Content Placeholder 2">
            <a:extLst>
              <a:ext uri="{FF2B5EF4-FFF2-40B4-BE49-F238E27FC236}">
                <a16:creationId xmlns:a16="http://schemas.microsoft.com/office/drawing/2014/main" id="{8648FC1F-0565-05AE-E6BC-5BC537499364}"/>
              </a:ext>
            </a:extLst>
          </p:cNvPr>
          <p:cNvSpPr>
            <a:spLocks noGrp="1"/>
          </p:cNvSpPr>
          <p:nvPr>
            <p:ph idx="1"/>
          </p:nvPr>
        </p:nvSpPr>
        <p:spPr/>
        <p:txBody>
          <a:bodyPr/>
          <a:lstStyle/>
          <a:p>
            <a:r>
              <a:rPr lang="en-IN" sz="2000" b="1" dirty="0"/>
              <a:t>sealed modifier</a:t>
            </a:r>
          </a:p>
          <a:p>
            <a:pPr lvl="1"/>
            <a:r>
              <a:rPr lang="en-IN" dirty="0"/>
              <a:t>Class or interface is declared as sealed using the sealed modifier. </a:t>
            </a:r>
          </a:p>
          <a:p>
            <a:pPr lvl="1"/>
            <a:endParaRPr lang="en-IN" dirty="0"/>
          </a:p>
          <a:p>
            <a:pPr lvl="1"/>
            <a:r>
              <a:rPr lang="en-IN" dirty="0"/>
              <a:t> public sealed class Shape permits Circle, Square, Triangle {</a:t>
            </a:r>
            <a:br>
              <a:rPr lang="en-IN" dirty="0"/>
            </a:br>
            <a:r>
              <a:rPr lang="en-IN" dirty="0"/>
              <a:t>        // ...</a:t>
            </a:r>
            <a:br>
              <a:rPr lang="en-IN" dirty="0"/>
            </a:br>
            <a:r>
              <a:rPr lang="en-IN" dirty="0"/>
              <a:t>    }</a:t>
            </a:r>
          </a:p>
          <a:p>
            <a:pPr lvl="1"/>
            <a:endParaRPr lang="en-IN" dirty="0"/>
          </a:p>
          <a:p>
            <a:r>
              <a:rPr lang="en-IN" sz="2000" b="1" dirty="0"/>
              <a:t>permits clause:</a:t>
            </a:r>
          </a:p>
          <a:p>
            <a:pPr lvl="1"/>
            <a:r>
              <a:rPr lang="en-IN" sz="2000" dirty="0"/>
              <a:t>Following the sealed modifier, the permits clause explicitly lists the direct subclasses or implementing interfaces that are allowed.</a:t>
            </a:r>
          </a:p>
          <a:p>
            <a:endParaRPr lang="en-IN" sz="2000" dirty="0"/>
          </a:p>
          <a:p>
            <a:r>
              <a:rPr lang="en-IN" sz="2000" dirty="0"/>
              <a:t>public sealed interface Expr permits </a:t>
            </a:r>
            <a:r>
              <a:rPr lang="en-IN" sz="2000" dirty="0" err="1"/>
              <a:t>ConstantExpr</a:t>
            </a:r>
            <a:r>
              <a:rPr lang="en-IN" sz="2000" dirty="0"/>
              <a:t>, </a:t>
            </a:r>
            <a:r>
              <a:rPr lang="en-IN" sz="2000" dirty="0" err="1"/>
              <a:t>PlusExpr</a:t>
            </a:r>
            <a:r>
              <a:rPr lang="en-IN" sz="2000" dirty="0"/>
              <a:t>, </a:t>
            </a:r>
            <a:r>
              <a:rPr lang="en-IN" sz="2000" dirty="0" err="1"/>
              <a:t>TimesExpr</a:t>
            </a:r>
            <a:r>
              <a:rPr lang="en-IN" sz="2000" dirty="0"/>
              <a:t>, </a:t>
            </a:r>
            <a:r>
              <a:rPr lang="en-IN" sz="2000" dirty="0" err="1"/>
              <a:t>NegExpr</a:t>
            </a:r>
            <a:r>
              <a:rPr lang="en-IN" sz="2000" dirty="0"/>
              <a:t> {</a:t>
            </a:r>
            <a:br>
              <a:rPr lang="en-IN" sz="2000" dirty="0"/>
            </a:br>
            <a:r>
              <a:rPr lang="en-IN" sz="2000" dirty="0"/>
              <a:t>        // ...</a:t>
            </a:r>
            <a:br>
              <a:rPr lang="en-IN" sz="2000" dirty="0"/>
            </a:br>
            <a:r>
              <a:rPr lang="en-IN" sz="2000" dirty="0"/>
              <a:t>    }</a:t>
            </a:r>
          </a:p>
          <a:p>
            <a:pPr lvl="1"/>
            <a:endParaRPr lang="en-IN" dirty="0"/>
          </a:p>
          <a:p>
            <a:endParaRPr lang="en-US" dirty="0"/>
          </a:p>
        </p:txBody>
      </p:sp>
    </p:spTree>
    <p:extLst>
      <p:ext uri="{BB962C8B-B14F-4D97-AF65-F5344CB8AC3E}">
        <p14:creationId xmlns:p14="http://schemas.microsoft.com/office/powerpoint/2010/main" val="3511471622"/>
      </p:ext>
    </p:extLst>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7525-70A4-AB7A-6AA1-FF8FB7A2D438}"/>
              </a:ext>
            </a:extLst>
          </p:cNvPr>
          <p:cNvSpPr>
            <a:spLocks noGrp="1"/>
          </p:cNvSpPr>
          <p:nvPr>
            <p:ph type="title"/>
          </p:nvPr>
        </p:nvSpPr>
        <p:spPr/>
        <p:txBody>
          <a:bodyPr/>
          <a:lstStyle/>
          <a:p>
            <a:r>
              <a:rPr lang="en-US" dirty="0"/>
              <a:t>Sub Classing Rules</a:t>
            </a:r>
          </a:p>
        </p:txBody>
      </p:sp>
      <p:sp>
        <p:nvSpPr>
          <p:cNvPr id="3" name="Content Placeholder 2">
            <a:extLst>
              <a:ext uri="{FF2B5EF4-FFF2-40B4-BE49-F238E27FC236}">
                <a16:creationId xmlns:a16="http://schemas.microsoft.com/office/drawing/2014/main" id="{4E299739-6FCD-D749-C216-E0D56CCD3B95}"/>
              </a:ext>
            </a:extLst>
          </p:cNvPr>
          <p:cNvSpPr>
            <a:spLocks noGrp="1"/>
          </p:cNvSpPr>
          <p:nvPr>
            <p:ph idx="1"/>
          </p:nvPr>
        </p:nvSpPr>
        <p:spPr/>
        <p:txBody>
          <a:bodyPr/>
          <a:lstStyle/>
          <a:p>
            <a:r>
              <a:rPr lang="en-IN" sz="1800" dirty="0"/>
              <a:t>Subclassing rules: </a:t>
            </a:r>
          </a:p>
          <a:p>
            <a:pPr lvl="1"/>
            <a:r>
              <a:rPr lang="en-IN" sz="1800" dirty="0"/>
              <a:t>Permitted subclasses of a sealed class must declare how they continue the sealing</a:t>
            </a:r>
            <a:r>
              <a:rPr lang="en-IN" sz="1800"/>
              <a:t>. </a:t>
            </a:r>
            <a:endParaRPr lang="en-IN" sz="1800" dirty="0"/>
          </a:p>
          <a:p>
            <a:r>
              <a:rPr lang="en-IN" sz="1800" dirty="0"/>
              <a:t>final: </a:t>
            </a:r>
          </a:p>
          <a:p>
            <a:pPr lvl="1"/>
            <a:r>
              <a:rPr lang="en-IN" sz="1800" dirty="0"/>
              <a:t>Prevents any further extension.</a:t>
            </a:r>
          </a:p>
          <a:p>
            <a:r>
              <a:rPr lang="en-IN" sz="1800" dirty="0"/>
              <a:t>sealed: </a:t>
            </a:r>
          </a:p>
          <a:p>
            <a:pPr lvl="1"/>
            <a:r>
              <a:rPr lang="en-IN" sz="1800" dirty="0"/>
              <a:t>Continues the sealed hierarchy, requiring its own permits clause.</a:t>
            </a:r>
          </a:p>
          <a:p>
            <a:r>
              <a:rPr lang="en-IN" sz="1800" dirty="0"/>
              <a:t>non-sealed: </a:t>
            </a:r>
          </a:p>
          <a:p>
            <a:pPr lvl="1"/>
            <a:r>
              <a:rPr lang="en-IN" sz="1800" dirty="0"/>
              <a:t>Opens up the hierarchy, allowing any class to extend it.</a:t>
            </a:r>
          </a:p>
          <a:p>
            <a:endParaRPr lang="en-IN" sz="1800" dirty="0"/>
          </a:p>
          <a:p>
            <a:r>
              <a:rPr lang="en-IN" sz="1800" dirty="0"/>
              <a:t>public final class Circle extends Shape { /* ... */ }</a:t>
            </a:r>
            <a:br>
              <a:rPr lang="en-IN" sz="1800" dirty="0"/>
            </a:br>
            <a:endParaRPr lang="en-IN" sz="1800" dirty="0"/>
          </a:p>
          <a:p>
            <a:r>
              <a:rPr lang="en-IN" sz="1800" dirty="0"/>
              <a:t> public sealed class Square extends Shape permits </a:t>
            </a:r>
            <a:r>
              <a:rPr lang="en-IN" sz="1800" dirty="0" err="1"/>
              <a:t>ColoredSquare</a:t>
            </a:r>
            <a:r>
              <a:rPr lang="en-IN" sz="1800" dirty="0"/>
              <a:t> { /* ... */ }</a:t>
            </a:r>
            <a:br>
              <a:rPr lang="en-IN" sz="1800" dirty="0"/>
            </a:br>
            <a:r>
              <a:rPr lang="en-IN" sz="1800" dirty="0"/>
              <a:t>    public non-sealed class Triangle extends Shape { /* ... */ }</a:t>
            </a:r>
          </a:p>
          <a:p>
            <a:endParaRPr lang="en-US" sz="1800" dirty="0"/>
          </a:p>
        </p:txBody>
      </p:sp>
    </p:spTree>
    <p:extLst>
      <p:ext uri="{BB962C8B-B14F-4D97-AF65-F5344CB8AC3E}">
        <p14:creationId xmlns:p14="http://schemas.microsoft.com/office/powerpoint/2010/main" val="1430864689"/>
      </p:ext>
    </p:extLst>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933F-19D2-0450-7301-63F93BBCA7E8}"/>
              </a:ext>
            </a:extLst>
          </p:cNvPr>
          <p:cNvSpPr>
            <a:spLocks noGrp="1"/>
          </p:cNvSpPr>
          <p:nvPr>
            <p:ph type="title"/>
          </p:nvPr>
        </p:nvSpPr>
        <p:spPr/>
        <p:txBody>
          <a:bodyPr/>
          <a:lstStyle/>
          <a:p>
            <a:br>
              <a:rPr lang="en-IN" dirty="0"/>
            </a:br>
            <a:r>
              <a:rPr lang="en-IN" dirty="0"/>
              <a:t>Benefits of Sealed Classes:</a:t>
            </a:r>
            <a:br>
              <a:rPr lang="en-IN" dirty="0"/>
            </a:br>
            <a:endParaRPr lang="en-US" dirty="0"/>
          </a:p>
        </p:txBody>
      </p:sp>
      <p:sp>
        <p:nvSpPr>
          <p:cNvPr id="3" name="Content Placeholder 2">
            <a:extLst>
              <a:ext uri="{FF2B5EF4-FFF2-40B4-BE49-F238E27FC236}">
                <a16:creationId xmlns:a16="http://schemas.microsoft.com/office/drawing/2014/main" id="{1FB36ED0-E78C-B92B-1228-AA449B8F604C}"/>
              </a:ext>
            </a:extLst>
          </p:cNvPr>
          <p:cNvSpPr>
            <a:spLocks noGrp="1"/>
          </p:cNvSpPr>
          <p:nvPr>
            <p:ph idx="1"/>
          </p:nvPr>
        </p:nvSpPr>
        <p:spPr/>
        <p:txBody>
          <a:bodyPr/>
          <a:lstStyle/>
          <a:p>
            <a:r>
              <a:rPr lang="en-IN" sz="2000" dirty="0"/>
              <a:t>Enhanced Control: </a:t>
            </a:r>
          </a:p>
          <a:p>
            <a:pPr lvl="1"/>
            <a:r>
              <a:rPr lang="en-IN" sz="2000" dirty="0"/>
              <a:t>Provides fine-grained control over the inheritance hierarchy, preventing unintended or unauthorized extensions.</a:t>
            </a:r>
          </a:p>
          <a:p>
            <a:r>
              <a:rPr lang="en-IN" sz="2000" dirty="0"/>
              <a:t>Improved Maintainability: </a:t>
            </a:r>
          </a:p>
          <a:p>
            <a:pPr lvl="1"/>
            <a:r>
              <a:rPr lang="en-IN" sz="2000" dirty="0"/>
              <a:t>Makes code easier to understand and reason about by clearly defining the allowed subtypes.</a:t>
            </a:r>
          </a:p>
          <a:p>
            <a:r>
              <a:rPr lang="en-IN" sz="2000" dirty="0"/>
              <a:t>Facilitates Exhaustiveness Analysis: </a:t>
            </a:r>
          </a:p>
          <a:p>
            <a:pPr lvl="1"/>
            <a:r>
              <a:rPr lang="en-IN" sz="2000" dirty="0"/>
              <a:t>When used with pattern matching for switch expressions (a preview feature in Java 17), sealed classes enable the compiler to determine if all possible cases have been handled, preventing runtime errors.</a:t>
            </a:r>
          </a:p>
          <a:p>
            <a:r>
              <a:rPr lang="en-IN" sz="2000" dirty="0"/>
              <a:t>Framework Design: </a:t>
            </a:r>
          </a:p>
          <a:p>
            <a:pPr lvl="1"/>
            <a:r>
              <a:rPr lang="en-IN" sz="2000" dirty="0"/>
              <a:t>Useful for designing APIs and frameworks where specific extension points are desired, but arbitrary extensions are to be prevented.</a:t>
            </a:r>
          </a:p>
          <a:p>
            <a:r>
              <a:rPr lang="en-IN" sz="1800" dirty="0"/>
              <a:t> </a:t>
            </a:r>
          </a:p>
          <a:p>
            <a:endParaRPr lang="en-US" sz="1800" dirty="0"/>
          </a:p>
        </p:txBody>
      </p:sp>
    </p:spTree>
    <p:extLst>
      <p:ext uri="{BB962C8B-B14F-4D97-AF65-F5344CB8AC3E}">
        <p14:creationId xmlns:p14="http://schemas.microsoft.com/office/powerpoint/2010/main" val="2466859679"/>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97223569-0141-69F5-30CA-474A8C207737}"/>
              </a:ext>
            </a:extLst>
          </p:cNvPr>
          <p:cNvSpPr>
            <a:spLocks noGrp="1"/>
          </p:cNvSpPr>
          <p:nvPr>
            <p:ph type="title"/>
          </p:nvPr>
        </p:nvSpPr>
        <p:spPr/>
        <p:txBody>
          <a:bodyPr/>
          <a:lstStyle/>
          <a:p>
            <a:r>
              <a:rPr lang="en-US" altLang="en-US"/>
              <a:t>Module</a:t>
            </a:r>
          </a:p>
        </p:txBody>
      </p:sp>
      <p:sp>
        <p:nvSpPr>
          <p:cNvPr id="96259" name="Content Placeholder 2">
            <a:extLst>
              <a:ext uri="{FF2B5EF4-FFF2-40B4-BE49-F238E27FC236}">
                <a16:creationId xmlns:a16="http://schemas.microsoft.com/office/drawing/2014/main" id="{C90C9E15-2A62-860D-8D7B-66C51576ABCA}"/>
              </a:ext>
            </a:extLst>
          </p:cNvPr>
          <p:cNvSpPr>
            <a:spLocks noGrp="1"/>
          </p:cNvSpPr>
          <p:nvPr>
            <p:ph idx="1"/>
          </p:nvPr>
        </p:nvSpPr>
        <p:spPr/>
        <p:txBody>
          <a:bodyPr/>
          <a:lstStyle/>
          <a:p>
            <a:r>
              <a:rPr lang="en-US" altLang="en-US" sz="1800"/>
              <a:t>Modules are artifacts containing code, with metadata describing the module and also its relation to other modules. </a:t>
            </a:r>
          </a:p>
          <a:p>
            <a:endParaRPr lang="en-US" altLang="en-US" sz="1800"/>
          </a:p>
          <a:p>
            <a:r>
              <a:rPr lang="en-US" altLang="en-US" sz="1800"/>
              <a:t>These  are recognizable from compile-time all the way through run-time.</a:t>
            </a:r>
          </a:p>
          <a:p>
            <a:endParaRPr lang="en-US" altLang="en-US" sz="1800"/>
          </a:p>
          <a:p>
            <a:r>
              <a:rPr lang="en-US" altLang="en-US" sz="1800"/>
              <a:t>Application  is  a combination of multiple modules </a:t>
            </a:r>
          </a:p>
          <a:p>
            <a:endParaRPr lang="en-US" altLang="en-US" sz="1800"/>
          </a:p>
          <a:p>
            <a:r>
              <a:rPr lang="en-US" altLang="en-US" sz="1800"/>
              <a:t>A  module represent a specific business capability. </a:t>
            </a:r>
          </a:p>
          <a:p>
            <a:endParaRPr lang="en-US" altLang="en-US" sz="1800"/>
          </a:p>
          <a:p>
            <a:r>
              <a:rPr lang="en-US" altLang="en-US" sz="1800"/>
              <a:t>They are  self-sufficient for that capability, and should expose only interfaces to use the module functionality. </a:t>
            </a:r>
          </a:p>
          <a:p>
            <a:endParaRPr lang="en-US" altLang="en-US" sz="1800"/>
          </a:p>
          <a:p>
            <a:r>
              <a:rPr lang="en-US" altLang="en-US" sz="1800"/>
              <a:t>A Module may  be dependent on other modules, which it should declare explicitly to complete its tasks</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840E191E-0F93-969D-57C8-B0440C3898B1}"/>
              </a:ext>
            </a:extLst>
          </p:cNvPr>
          <p:cNvSpPr>
            <a:spLocks noGrp="1"/>
          </p:cNvSpPr>
          <p:nvPr>
            <p:ph type="title"/>
          </p:nvPr>
        </p:nvSpPr>
        <p:spPr/>
        <p:txBody>
          <a:bodyPr/>
          <a:lstStyle/>
          <a:p>
            <a:br>
              <a:rPr lang="en-US" altLang="en-US" b="1" i="1"/>
            </a:br>
            <a:r>
              <a:rPr lang="en-US" altLang="en-US" b="1" i="1"/>
              <a:t>module-info.java</a:t>
            </a:r>
            <a:r>
              <a:rPr lang="en-US" altLang="en-US" b="1"/>
              <a:t>.</a:t>
            </a:r>
            <a:br>
              <a:rPr lang="en-US" altLang="en-US"/>
            </a:br>
            <a:endParaRPr lang="en-US" altLang="en-US"/>
          </a:p>
        </p:txBody>
      </p:sp>
      <p:sp>
        <p:nvSpPr>
          <p:cNvPr id="3" name="Content Placeholder 2">
            <a:extLst>
              <a:ext uri="{FF2B5EF4-FFF2-40B4-BE49-F238E27FC236}">
                <a16:creationId xmlns:a16="http://schemas.microsoft.com/office/drawing/2014/main" id="{8B7FB7CB-C6CA-B0E2-706B-A9CF9C8B353F}"/>
              </a:ext>
            </a:extLst>
          </p:cNvPr>
          <p:cNvSpPr>
            <a:spLocks noGrp="1"/>
          </p:cNvSpPr>
          <p:nvPr>
            <p:ph idx="1"/>
          </p:nvPr>
        </p:nvSpPr>
        <p:spPr/>
        <p:txBody>
          <a:bodyPr/>
          <a:lstStyle/>
          <a:p>
            <a:pPr marL="342900" lvl="1" indent="-342900">
              <a:buFontTx/>
              <a:buNone/>
              <a:defRPr/>
            </a:pPr>
            <a:r>
              <a:rPr lang="en-US" sz="2000" dirty="0"/>
              <a:t>Module Descriptor file contains Module Directive with following information</a:t>
            </a:r>
            <a:endParaRPr lang="en-US" sz="2000" i="1" dirty="0"/>
          </a:p>
          <a:p>
            <a:pPr marL="742950" lvl="2" indent="-342900">
              <a:defRPr/>
            </a:pPr>
            <a:r>
              <a:rPr lang="en-US" sz="2000" dirty="0"/>
              <a:t>Requires</a:t>
            </a:r>
          </a:p>
          <a:p>
            <a:pPr marL="742950" lvl="2" indent="-342900">
              <a:defRPr/>
            </a:pPr>
            <a:r>
              <a:rPr lang="en-US" sz="2000" dirty="0"/>
              <a:t>Exports</a:t>
            </a:r>
          </a:p>
          <a:p>
            <a:pPr marL="742950" lvl="2" indent="-342900">
              <a:defRPr/>
            </a:pPr>
            <a:r>
              <a:rPr lang="en-US" sz="2000" dirty="0"/>
              <a:t>provides…with</a:t>
            </a:r>
          </a:p>
          <a:p>
            <a:pPr marL="742950" lvl="2" indent="-342900">
              <a:defRPr/>
            </a:pPr>
            <a:r>
              <a:rPr lang="en-US" sz="2000" dirty="0"/>
              <a:t>uses and opens</a:t>
            </a:r>
          </a:p>
          <a:p>
            <a:pPr marL="342900" lvl="1" indent="-342900">
              <a:defRPr/>
            </a:pPr>
            <a:endParaRPr lang="en-US" sz="2000" dirty="0"/>
          </a:p>
          <a:p>
            <a:pPr lvl="1">
              <a:defRPr/>
            </a:pPr>
            <a:r>
              <a:rPr lang="en-US" sz="2000" dirty="0">
                <a:ea typeface="+mn-ea"/>
                <a:cs typeface="+mn-cs"/>
              </a:rPr>
              <a:t>Module declaration begins with the keyword module</a:t>
            </a:r>
          </a:p>
          <a:p>
            <a:pPr lvl="1">
              <a:defRPr/>
            </a:pPr>
            <a:r>
              <a:rPr lang="en-US" sz="2000" dirty="0">
                <a:ea typeface="+mn-ea"/>
                <a:cs typeface="+mn-cs"/>
              </a:rPr>
              <a:t>Followed by a unique module name and a module body enclosed in braces</a:t>
            </a:r>
          </a:p>
          <a:p>
            <a:pPr lvl="1">
              <a:defRPr/>
            </a:pPr>
            <a:r>
              <a:rPr lang="en-US" sz="2000" dirty="0">
                <a:ea typeface="+mn-ea"/>
                <a:cs typeface="+mn-cs"/>
              </a:rPr>
              <a:t>Body can also be empty</a:t>
            </a:r>
          </a:p>
          <a:p>
            <a:pPr lvl="1">
              <a:buFontTx/>
              <a:buNone/>
              <a:defRPr/>
            </a:pPr>
            <a:endParaRPr lang="en-US" sz="2000" dirty="0"/>
          </a:p>
          <a:p>
            <a:pPr lvl="1">
              <a:buFontTx/>
              <a:buNone/>
              <a:defRPr/>
            </a:pPr>
            <a:r>
              <a:rPr lang="en-US" sz="2000" b="1" dirty="0"/>
              <a:t>module </a:t>
            </a:r>
            <a:r>
              <a:rPr lang="en-US" sz="2000" b="1" i="1" dirty="0" err="1"/>
              <a:t>modulename</a:t>
            </a:r>
            <a:r>
              <a:rPr lang="en-US" sz="2000" b="1" dirty="0"/>
              <a:t> { </a:t>
            </a:r>
            <a:br>
              <a:rPr lang="en-US" sz="2000" b="1" dirty="0"/>
            </a:br>
            <a:r>
              <a:rPr lang="en-US" sz="2000" b="1" dirty="0"/>
              <a:t>}</a:t>
            </a:r>
            <a:endParaRPr lang="en-US" sz="2000" b="1" dirty="0">
              <a:ea typeface="+mn-ea"/>
              <a:cs typeface="+mn-cs"/>
            </a:endParaRPr>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AD354202-4EF6-6935-EF4A-F1A942919F2F}"/>
              </a:ext>
            </a:extLst>
          </p:cNvPr>
          <p:cNvSpPr>
            <a:spLocks noGrp="1"/>
          </p:cNvSpPr>
          <p:nvPr>
            <p:ph type="title"/>
          </p:nvPr>
        </p:nvSpPr>
        <p:spPr/>
        <p:txBody>
          <a:bodyPr/>
          <a:lstStyle/>
          <a:p>
            <a:br>
              <a:rPr lang="en-US" altLang="en-US" b="1">
                <a:solidFill>
                  <a:schemeClr val="tx1"/>
                </a:solidFill>
              </a:rPr>
            </a:br>
            <a:r>
              <a:rPr lang="en-US" altLang="en-US" b="1">
                <a:solidFill>
                  <a:schemeClr val="tx1"/>
                </a:solidFill>
              </a:rPr>
              <a:t>Requires</a:t>
            </a:r>
            <a:br>
              <a:rPr lang="en-US" altLang="en-US" b="1">
                <a:solidFill>
                  <a:schemeClr val="tx1"/>
                </a:solidFill>
              </a:rPr>
            </a:br>
            <a:endParaRPr lang="en-US" altLang="en-US"/>
          </a:p>
        </p:txBody>
      </p:sp>
      <p:sp>
        <p:nvSpPr>
          <p:cNvPr id="39939" name="Content Placeholder 2">
            <a:extLst>
              <a:ext uri="{FF2B5EF4-FFF2-40B4-BE49-F238E27FC236}">
                <a16:creationId xmlns:a16="http://schemas.microsoft.com/office/drawing/2014/main" id="{A54EF53C-5AC4-C969-4F0D-788B9A5BA9CE}"/>
              </a:ext>
            </a:extLst>
          </p:cNvPr>
          <p:cNvSpPr>
            <a:spLocks noGrp="1"/>
          </p:cNvSpPr>
          <p:nvPr>
            <p:ph idx="1"/>
          </p:nvPr>
        </p:nvSpPr>
        <p:spPr/>
        <p:txBody>
          <a:bodyPr/>
          <a:lstStyle/>
          <a:p>
            <a:pPr>
              <a:defRPr/>
            </a:pPr>
            <a:r>
              <a:rPr lang="en-US" sz="2000" b="1" dirty="0"/>
              <a:t>requires </a:t>
            </a:r>
            <a:r>
              <a:rPr lang="en-US" sz="2000" b="1" i="1" dirty="0" err="1"/>
              <a:t>modulename</a:t>
            </a:r>
            <a:r>
              <a:rPr lang="en-US" sz="2000" b="1" dirty="0"/>
              <a:t>;</a:t>
            </a:r>
          </a:p>
          <a:p>
            <a:pPr lvl="1">
              <a:defRPr/>
            </a:pPr>
            <a:r>
              <a:rPr lang="en-US" sz="2000" dirty="0"/>
              <a:t>specifies that the module depends on another module</a:t>
            </a:r>
          </a:p>
          <a:p>
            <a:pPr lvl="1">
              <a:defRPr/>
            </a:pPr>
            <a:endParaRPr lang="en-US" sz="2000" dirty="0"/>
          </a:p>
          <a:p>
            <a:pPr lvl="1">
              <a:defRPr/>
            </a:pPr>
            <a:r>
              <a:rPr lang="en-US" sz="2000" dirty="0"/>
              <a:t>required module is needed at compile and run time. </a:t>
            </a:r>
          </a:p>
          <a:p>
            <a:pPr lvl="2">
              <a:defRPr/>
            </a:pPr>
            <a:endParaRPr lang="en-US" sz="2000" dirty="0"/>
          </a:p>
          <a:p>
            <a:pPr lvl="2">
              <a:defRPr/>
            </a:pPr>
            <a:r>
              <a:rPr lang="en-US" sz="2000" dirty="0"/>
              <a:t>Modules in JDK are searched then module in module path</a:t>
            </a:r>
          </a:p>
          <a:p>
            <a:pPr lvl="2">
              <a:defRPr/>
            </a:pPr>
            <a:r>
              <a:rPr lang="en-US" sz="2000" dirty="0"/>
              <a:t>Throws an error if it doesn't find the module.</a:t>
            </a:r>
          </a:p>
          <a:p>
            <a:pPr lvl="1">
              <a:buFontTx/>
              <a:buNone/>
              <a:defRPr/>
            </a:pPr>
            <a:endParaRPr lang="en-US" sz="2000" b="1" dirty="0">
              <a:ea typeface="+mn-ea"/>
              <a:cs typeface="+mn-cs"/>
            </a:endParaRPr>
          </a:p>
          <a:p>
            <a:pPr lvl="1">
              <a:buFontTx/>
              <a:buNone/>
              <a:defRPr/>
            </a:pPr>
            <a:r>
              <a:rPr lang="en-US" sz="2000" b="1" dirty="0">
                <a:ea typeface="+mn-ea"/>
                <a:cs typeface="+mn-cs"/>
              </a:rPr>
              <a:t>module </a:t>
            </a:r>
            <a:r>
              <a:rPr lang="en-US" sz="2000" b="1" dirty="0" err="1">
                <a:ea typeface="+mn-ea"/>
                <a:cs typeface="+mn-cs"/>
              </a:rPr>
              <a:t>com.training.base</a:t>
            </a:r>
            <a:r>
              <a:rPr lang="en-US" sz="2000" b="1" dirty="0">
                <a:ea typeface="+mn-ea"/>
                <a:cs typeface="+mn-cs"/>
              </a:rPr>
              <a:t> {</a:t>
            </a:r>
          </a:p>
          <a:p>
            <a:pPr lvl="1">
              <a:buFontTx/>
              <a:buNone/>
              <a:defRPr/>
            </a:pPr>
            <a:r>
              <a:rPr lang="en-US" sz="2000" b="1" dirty="0">
                <a:ea typeface="+mn-ea"/>
                <a:cs typeface="+mn-cs"/>
              </a:rPr>
              <a:t>     	requires java.sql;</a:t>
            </a:r>
          </a:p>
          <a:p>
            <a:pPr>
              <a:buFontTx/>
              <a:buNone/>
              <a:defRPr/>
            </a:pPr>
            <a:r>
              <a:rPr lang="en-US" sz="2000" dirty="0"/>
              <a:t>    }</a:t>
            </a:r>
          </a:p>
          <a:p>
            <a:pPr>
              <a:defRPr/>
            </a:pPr>
            <a:endParaRPr lang="en-US" sz="2000" dirty="0"/>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8E0FD670-16FE-B2C9-05A1-F46AAABF4869}"/>
              </a:ext>
            </a:extLst>
          </p:cNvPr>
          <p:cNvSpPr>
            <a:spLocks noGrp="1"/>
          </p:cNvSpPr>
          <p:nvPr>
            <p:ph type="title"/>
          </p:nvPr>
        </p:nvSpPr>
        <p:spPr/>
        <p:txBody>
          <a:bodyPr/>
          <a:lstStyle/>
          <a:p>
            <a:br>
              <a:rPr lang="en-US" altLang="en-US" b="1">
                <a:solidFill>
                  <a:schemeClr val="tx1"/>
                </a:solidFill>
              </a:rPr>
            </a:br>
            <a:r>
              <a:rPr lang="en-US" altLang="en-US" b="1">
                <a:solidFill>
                  <a:schemeClr val="tx1"/>
                </a:solidFill>
              </a:rPr>
              <a:t>Exports</a:t>
            </a:r>
            <a:br>
              <a:rPr lang="en-US" altLang="en-US" b="1">
                <a:solidFill>
                  <a:schemeClr val="tx1"/>
                </a:solidFill>
              </a:rPr>
            </a:br>
            <a:endParaRPr lang="en-US" altLang="en-US"/>
          </a:p>
        </p:txBody>
      </p:sp>
      <p:sp>
        <p:nvSpPr>
          <p:cNvPr id="111619" name="Content Placeholder 2">
            <a:extLst>
              <a:ext uri="{FF2B5EF4-FFF2-40B4-BE49-F238E27FC236}">
                <a16:creationId xmlns:a16="http://schemas.microsoft.com/office/drawing/2014/main" id="{9BC0BBF2-4AB8-23D0-1292-9FEA3F20EF34}"/>
              </a:ext>
            </a:extLst>
          </p:cNvPr>
          <p:cNvSpPr>
            <a:spLocks noGrp="1"/>
          </p:cNvSpPr>
          <p:nvPr>
            <p:ph idx="1"/>
          </p:nvPr>
        </p:nvSpPr>
        <p:spPr/>
        <p:txBody>
          <a:bodyPr/>
          <a:lstStyle/>
          <a:p>
            <a:pPr lvl="1"/>
            <a:r>
              <a:rPr lang="en-US" altLang="en-US" sz="2000" b="1"/>
              <a:t>By default, a module doesn’t expose any of its API to other modules.</a:t>
            </a:r>
            <a:r>
              <a:rPr lang="en-US" altLang="en-US" sz="2000"/>
              <a:t> </a:t>
            </a:r>
          </a:p>
          <a:p>
            <a:pPr lvl="1"/>
            <a:endParaRPr lang="en-US" altLang="en-US" sz="2000" b="1"/>
          </a:p>
          <a:p>
            <a:pPr lvl="1"/>
            <a:r>
              <a:rPr lang="en-US" altLang="en-US" sz="2000" b="1"/>
              <a:t>directive to expose all public members and their nested public and protected types</a:t>
            </a:r>
            <a:endParaRPr lang="en-US" altLang="en-US" sz="2000"/>
          </a:p>
          <a:p>
            <a:pPr lvl="1"/>
            <a:endParaRPr lang="en-US" altLang="en-US" sz="2000"/>
          </a:p>
          <a:p>
            <a:pPr lvl="1"/>
            <a:r>
              <a:rPr lang="en-US" altLang="en-US" sz="2000"/>
              <a:t>The </a:t>
            </a:r>
            <a:r>
              <a:rPr lang="en-US" altLang="en-US" sz="2000" i="1"/>
              <a:t>strong encapsulation ,</a:t>
            </a:r>
            <a:r>
              <a:rPr lang="en-US" altLang="en-US" sz="2000"/>
              <a:t>Code is significantly more secure, </a:t>
            </a:r>
          </a:p>
          <a:p>
            <a:pPr lvl="1"/>
            <a:endParaRPr lang="en-US" altLang="en-US" sz="2000"/>
          </a:p>
          <a:p>
            <a:pPr lvl="1"/>
            <a:r>
              <a:rPr lang="en-US" altLang="en-US" sz="2000"/>
              <a:t>Need to explicitly open the  API to make it usable.</a:t>
            </a:r>
          </a:p>
          <a:p>
            <a:pPr lvl="1"/>
            <a:endParaRPr lang="en-US" altLang="en-US" sz="2000"/>
          </a:p>
          <a:p>
            <a:pPr lvl="1">
              <a:buFontTx/>
              <a:buNone/>
            </a:pPr>
            <a:r>
              <a:rPr lang="en-US" altLang="en-US" sz="2000" b="1"/>
              <a:t>module my.module {</a:t>
            </a:r>
          </a:p>
          <a:p>
            <a:pPr lvl="1">
              <a:buFontTx/>
              <a:buNone/>
            </a:pPr>
            <a:r>
              <a:rPr lang="en-US" altLang="en-US" sz="2000" b="1"/>
              <a:t>    exports com.my.package.name;</a:t>
            </a:r>
          </a:p>
          <a:p>
            <a:pPr lvl="1">
              <a:buFontTx/>
              <a:buNone/>
            </a:pPr>
            <a:r>
              <a:rPr lang="en-US" altLang="en-US" sz="2000" b="1"/>
              <a:t>}</a:t>
            </a:r>
          </a:p>
          <a:p>
            <a:r>
              <a:rPr lang="en-US" altLang="en-US" sz="2000" i="1"/>
              <a:t>Calling requires my.module</a:t>
            </a:r>
            <a:r>
              <a:rPr lang="en-US" altLang="en-US" sz="2000"/>
              <a:t>, will have access to the public types in  </a:t>
            </a:r>
            <a:r>
              <a:rPr lang="en-US" altLang="en-US" sz="2000" i="1"/>
              <a:t>com.my.package.name</a:t>
            </a:r>
            <a:r>
              <a:rPr lang="en-US" altLang="en-US" sz="2000"/>
              <a:t> package,</a:t>
            </a:r>
          </a:p>
          <a:p>
            <a:pPr lvl="1">
              <a:buFontTx/>
              <a:buNone/>
            </a:pPr>
            <a:r>
              <a:rPr lang="en-US" altLang="en-US" sz="2000"/>
              <a:t> </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A8DF4BFD-72A3-6254-4690-2C55DC8FA5B8}"/>
              </a:ext>
            </a:extLst>
          </p:cNvPr>
          <p:cNvSpPr>
            <a:spLocks noGrp="1"/>
          </p:cNvSpPr>
          <p:nvPr>
            <p:ph type="title"/>
          </p:nvPr>
        </p:nvSpPr>
        <p:spPr/>
        <p:txBody>
          <a:bodyPr/>
          <a:lstStyle/>
          <a:p>
            <a:r>
              <a:rPr lang="en-US" altLang="en-US"/>
              <a:t>Quick Start Project – First Example</a:t>
            </a:r>
          </a:p>
        </p:txBody>
      </p:sp>
      <p:sp>
        <p:nvSpPr>
          <p:cNvPr id="3" name="Content Placeholder 2">
            <a:extLst>
              <a:ext uri="{FF2B5EF4-FFF2-40B4-BE49-F238E27FC236}">
                <a16:creationId xmlns:a16="http://schemas.microsoft.com/office/drawing/2014/main" id="{6CFA3339-5BD5-9681-D3A7-F5FBBA887D9A}"/>
              </a:ext>
            </a:extLst>
          </p:cNvPr>
          <p:cNvSpPr>
            <a:spLocks noGrp="1"/>
          </p:cNvSpPr>
          <p:nvPr>
            <p:ph idx="1"/>
          </p:nvPr>
        </p:nvSpPr>
        <p:spPr/>
        <p:txBody>
          <a:bodyPr/>
          <a:lstStyle/>
          <a:p>
            <a:pPr lvl="1">
              <a:buFontTx/>
              <a:buNone/>
              <a:defRPr/>
            </a:pPr>
            <a:r>
              <a:rPr lang="en-US" b="1" dirty="0">
                <a:ea typeface="+mn-ea"/>
                <a:cs typeface="+mn-cs"/>
              </a:rPr>
              <a:t>package </a:t>
            </a:r>
            <a:r>
              <a:rPr lang="en-US" b="1" dirty="0" err="1">
                <a:ea typeface="+mn-ea"/>
                <a:cs typeface="+mn-cs"/>
              </a:rPr>
              <a:t>com.training</a:t>
            </a:r>
            <a:r>
              <a:rPr lang="en-US" b="1" dirty="0">
                <a:ea typeface="+mn-ea"/>
                <a:cs typeface="+mn-cs"/>
              </a:rPr>
              <a:t>;</a:t>
            </a:r>
          </a:p>
          <a:p>
            <a:pPr lvl="1">
              <a:buFontTx/>
              <a:buNone/>
              <a:defRPr/>
            </a:pPr>
            <a:endParaRPr lang="en-US" dirty="0">
              <a:ea typeface="+mn-ea"/>
              <a:cs typeface="+mn-cs"/>
            </a:endParaRPr>
          </a:p>
          <a:p>
            <a:pPr lvl="1">
              <a:buFontTx/>
              <a:buNone/>
              <a:defRPr/>
            </a:pPr>
            <a:r>
              <a:rPr lang="en-US" b="1" dirty="0">
                <a:ea typeface="+mn-ea"/>
                <a:cs typeface="+mn-cs"/>
              </a:rPr>
              <a:t>import </a:t>
            </a:r>
            <a:r>
              <a:rPr lang="en-US" b="1" dirty="0" err="1">
                <a:ea typeface="+mn-ea"/>
                <a:cs typeface="+mn-cs"/>
              </a:rPr>
              <a:t>java.util.ArrayList</a:t>
            </a:r>
            <a:r>
              <a:rPr lang="en-US" b="1" dirty="0">
                <a:ea typeface="+mn-ea"/>
                <a:cs typeface="+mn-cs"/>
              </a:rPr>
              <a:t>;</a:t>
            </a:r>
          </a:p>
          <a:p>
            <a:pPr lvl="1">
              <a:buFontTx/>
              <a:buNone/>
              <a:defRPr/>
            </a:pPr>
            <a:endParaRPr lang="en-US" dirty="0">
              <a:ea typeface="+mn-ea"/>
              <a:cs typeface="+mn-cs"/>
            </a:endParaRPr>
          </a:p>
          <a:p>
            <a:pPr lvl="1">
              <a:buFontTx/>
              <a:buNone/>
              <a:defRPr/>
            </a:pPr>
            <a:r>
              <a:rPr lang="en-US" b="1" dirty="0">
                <a:ea typeface="+mn-ea"/>
                <a:cs typeface="+mn-cs"/>
              </a:rPr>
              <a:t>public class </a:t>
            </a:r>
            <a:r>
              <a:rPr lang="en-US" b="1" dirty="0" err="1">
                <a:ea typeface="+mn-ea"/>
                <a:cs typeface="+mn-cs"/>
              </a:rPr>
              <a:t>FirstExample</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public static void main(String[] </a:t>
            </a:r>
            <a:r>
              <a:rPr lang="en-US" b="1" dirty="0" err="1">
                <a:ea typeface="+mn-ea"/>
                <a:cs typeface="+mn-cs"/>
              </a:rPr>
              <a:t>args</a:t>
            </a:r>
            <a:r>
              <a:rPr lang="en-US" b="1" dirty="0">
                <a:ea typeface="+mn-ea"/>
                <a:cs typeface="+mn-cs"/>
              </a:rPr>
              <a:t>) {</a:t>
            </a:r>
          </a:p>
          <a:p>
            <a:pPr lvl="1">
              <a:buFontTx/>
              <a:buNone/>
              <a:defRPr/>
            </a:pPr>
            <a:endParaRPr lang="en-US" dirty="0">
              <a:ea typeface="+mn-ea"/>
              <a:cs typeface="+mn-cs"/>
            </a:endParaRPr>
          </a:p>
          <a:p>
            <a:pPr lvl="1">
              <a:buFontTx/>
              <a:buNone/>
              <a:defRPr/>
            </a:pPr>
            <a:r>
              <a:rPr lang="en-US" dirty="0" err="1">
                <a:ea typeface="+mn-ea"/>
                <a:cs typeface="+mn-cs"/>
              </a:rPr>
              <a:t>System.</a:t>
            </a:r>
            <a:r>
              <a:rPr lang="en-US" b="1" i="1" dirty="0" err="1">
                <a:ea typeface="+mn-ea"/>
                <a:cs typeface="+mn-cs"/>
              </a:rPr>
              <a:t>out.println</a:t>
            </a:r>
            <a:r>
              <a:rPr lang="en-US" b="1" i="1" dirty="0">
                <a:ea typeface="+mn-ea"/>
                <a:cs typeface="+mn-cs"/>
              </a:rPr>
              <a:t>("Hello World from Module");</a:t>
            </a:r>
          </a:p>
          <a:p>
            <a:pPr lvl="1">
              <a:buFontTx/>
              <a:buNone/>
              <a:defRPr/>
            </a:pPr>
            <a:endParaRPr lang="en-US" dirty="0">
              <a:ea typeface="+mn-ea"/>
              <a:cs typeface="+mn-cs"/>
            </a:endParaRPr>
          </a:p>
          <a:p>
            <a:pPr lvl="1">
              <a:buFontTx/>
              <a:buNone/>
              <a:defRPr/>
            </a:pPr>
            <a:r>
              <a:rPr lang="en-US" dirty="0" err="1">
                <a:ea typeface="+mn-ea"/>
                <a:cs typeface="+mn-cs"/>
              </a:rPr>
              <a:t>ArrayList</a:t>
            </a:r>
            <a:r>
              <a:rPr lang="en-US" dirty="0">
                <a:ea typeface="+mn-ea"/>
                <a:cs typeface="+mn-cs"/>
              </a:rPr>
              <a:t>&lt;String&gt; list = </a:t>
            </a:r>
            <a:r>
              <a:rPr lang="en-US" b="1" dirty="0">
                <a:ea typeface="+mn-ea"/>
                <a:cs typeface="+mn-cs"/>
              </a:rPr>
              <a:t>new </a:t>
            </a:r>
            <a:r>
              <a:rPr lang="en-US" b="1" dirty="0" err="1">
                <a:ea typeface="+mn-ea"/>
                <a:cs typeface="+mn-cs"/>
              </a:rPr>
              <a:t>ArrayList</a:t>
            </a:r>
            <a:r>
              <a:rPr lang="en-US" b="1" dirty="0">
                <a:ea typeface="+mn-ea"/>
                <a:cs typeface="+mn-cs"/>
              </a:rPr>
              <a:t>&lt;&gt;();</a:t>
            </a:r>
          </a:p>
          <a:p>
            <a:pPr lvl="1">
              <a:buFontTx/>
              <a:buNone/>
              <a:defRPr/>
            </a:pPr>
            <a:r>
              <a:rPr lang="en-US" dirty="0" err="1">
                <a:ea typeface="+mn-ea"/>
                <a:cs typeface="+mn-cs"/>
              </a:rPr>
              <a:t>list.add</a:t>
            </a:r>
            <a:r>
              <a:rPr lang="en-US" dirty="0">
                <a:ea typeface="+mn-ea"/>
                <a:cs typeface="+mn-cs"/>
              </a:rPr>
              <a:t>("</a:t>
            </a:r>
            <a:r>
              <a:rPr lang="en-US" dirty="0" err="1">
                <a:ea typeface="+mn-ea"/>
                <a:cs typeface="+mn-cs"/>
              </a:rPr>
              <a:t>ramesh</a:t>
            </a:r>
            <a:r>
              <a:rPr lang="en-US" dirty="0">
                <a:ea typeface="+mn-ea"/>
                <a:cs typeface="+mn-cs"/>
              </a:rPr>
              <a:t>");</a:t>
            </a:r>
          </a:p>
          <a:p>
            <a:pPr lvl="1">
              <a:buFontTx/>
              <a:buNone/>
              <a:defRPr/>
            </a:pPr>
            <a:endParaRPr lang="en-US" dirty="0">
              <a:ea typeface="+mn-ea"/>
              <a:cs typeface="+mn-cs"/>
            </a:endParaRPr>
          </a:p>
          <a:p>
            <a:pPr lvl="1">
              <a:buFontTx/>
              <a:buNone/>
              <a:defRPr/>
            </a:pPr>
            <a:r>
              <a:rPr lang="en-US" dirty="0" err="1">
                <a:ea typeface="+mn-ea"/>
                <a:cs typeface="+mn-cs"/>
              </a:rPr>
              <a:t>System.</a:t>
            </a:r>
            <a:r>
              <a:rPr lang="en-US" b="1" i="1" dirty="0" err="1">
                <a:ea typeface="+mn-ea"/>
                <a:cs typeface="+mn-cs"/>
              </a:rPr>
              <a:t>out.println</a:t>
            </a:r>
            <a:r>
              <a:rPr lang="en-US" b="1" i="1" dirty="0">
                <a:ea typeface="+mn-ea"/>
                <a:cs typeface="+mn-cs"/>
              </a:rPr>
              <a:t>(list);</a:t>
            </a:r>
          </a:p>
          <a:p>
            <a:pPr lvl="1">
              <a:buFontTx/>
              <a:buNone/>
              <a:defRPr/>
            </a:pPr>
            <a:r>
              <a:rPr lang="en-US"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a:t>
            </a:r>
          </a:p>
          <a:p>
            <a:pPr lvl="1">
              <a:buFontTx/>
              <a:buNone/>
              <a:defRPr/>
            </a:pPr>
            <a:endParaRPr lang="en-US" dirty="0"/>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47EE9BA2-BE8E-A35E-53EF-1E8E94F90FE1}"/>
              </a:ext>
            </a:extLst>
          </p:cNvPr>
          <p:cNvSpPr>
            <a:spLocks noGrp="1"/>
          </p:cNvSpPr>
          <p:nvPr>
            <p:ph type="title"/>
          </p:nvPr>
        </p:nvSpPr>
        <p:spPr/>
        <p:txBody>
          <a:bodyPr/>
          <a:lstStyle/>
          <a:p>
            <a:r>
              <a:rPr lang="en-US" altLang="en-US"/>
              <a:t>Quick Start Project –Show Details</a:t>
            </a:r>
          </a:p>
        </p:txBody>
      </p:sp>
      <p:sp>
        <p:nvSpPr>
          <p:cNvPr id="3" name="Content Placeholder 2">
            <a:extLst>
              <a:ext uri="{FF2B5EF4-FFF2-40B4-BE49-F238E27FC236}">
                <a16:creationId xmlns:a16="http://schemas.microsoft.com/office/drawing/2014/main" id="{9DBDEBB3-DD75-B8F3-B690-A90AF0DC8210}"/>
              </a:ext>
            </a:extLst>
          </p:cNvPr>
          <p:cNvSpPr>
            <a:spLocks noGrp="1"/>
          </p:cNvSpPr>
          <p:nvPr>
            <p:ph idx="1"/>
          </p:nvPr>
        </p:nvSpPr>
        <p:spPr/>
        <p:txBody>
          <a:bodyPr/>
          <a:lstStyle/>
          <a:p>
            <a:pPr lvl="1">
              <a:defRPr/>
            </a:pPr>
            <a:r>
              <a:rPr lang="en-US" b="1" dirty="0">
                <a:solidFill>
                  <a:srgbClr val="FF0000"/>
                </a:solidFill>
                <a:ea typeface="+mn-ea"/>
                <a:cs typeface="+mn-cs"/>
              </a:rPr>
              <a:t>Class is in a Different Package</a:t>
            </a:r>
          </a:p>
          <a:p>
            <a:pPr lvl="1">
              <a:buFontTx/>
              <a:buNone/>
              <a:defRPr/>
            </a:pPr>
            <a:endParaRPr lang="en-US" b="1" dirty="0">
              <a:ea typeface="+mn-ea"/>
              <a:cs typeface="+mn-cs"/>
            </a:endParaRPr>
          </a:p>
          <a:p>
            <a:pPr lvl="1">
              <a:buFontTx/>
              <a:buNone/>
              <a:defRPr/>
            </a:pPr>
            <a:r>
              <a:rPr lang="en-US" b="1" dirty="0">
                <a:ea typeface="+mn-ea"/>
                <a:cs typeface="+mn-cs"/>
              </a:rPr>
              <a:t>package </a:t>
            </a:r>
            <a:r>
              <a:rPr lang="en-US" b="1" dirty="0" err="1">
                <a:ea typeface="+mn-ea"/>
                <a:cs typeface="+mn-cs"/>
              </a:rPr>
              <a:t>org.exercise</a:t>
            </a:r>
            <a:r>
              <a:rPr lang="en-US" b="1" dirty="0">
                <a:ea typeface="+mn-ea"/>
                <a:cs typeface="+mn-cs"/>
              </a:rPr>
              <a:t>;</a:t>
            </a:r>
          </a:p>
          <a:p>
            <a:pPr lvl="1">
              <a:buFontTx/>
              <a:buNone/>
              <a:defRPr/>
            </a:pPr>
            <a:endParaRPr lang="en-US" dirty="0">
              <a:ea typeface="+mn-ea"/>
              <a:cs typeface="+mn-cs"/>
            </a:endParaRPr>
          </a:p>
          <a:p>
            <a:pPr lvl="1">
              <a:buFontTx/>
              <a:buNone/>
              <a:defRPr/>
            </a:pPr>
            <a:r>
              <a:rPr lang="en-US" b="1" dirty="0">
                <a:ea typeface="+mn-ea"/>
                <a:cs typeface="+mn-cs"/>
              </a:rPr>
              <a:t>public class </a:t>
            </a:r>
            <a:r>
              <a:rPr lang="en-US" b="1" dirty="0" err="1">
                <a:ea typeface="+mn-ea"/>
                <a:cs typeface="+mn-cs"/>
              </a:rPr>
              <a:t>ShowDetails</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public double show() {</a:t>
            </a:r>
          </a:p>
          <a:p>
            <a:pPr lvl="1">
              <a:buFontTx/>
              <a:buNone/>
              <a:defRPr/>
            </a:pPr>
            <a:endParaRPr lang="en-US" dirty="0">
              <a:ea typeface="+mn-ea"/>
              <a:cs typeface="+mn-cs"/>
            </a:endParaRPr>
          </a:p>
          <a:p>
            <a:pPr lvl="1">
              <a:buFontTx/>
              <a:buNone/>
              <a:defRPr/>
            </a:pPr>
            <a:r>
              <a:rPr lang="en-US" b="1" dirty="0">
                <a:ea typeface="+mn-ea"/>
                <a:cs typeface="+mn-cs"/>
              </a:rPr>
              <a:t>return 52.25;</a:t>
            </a:r>
          </a:p>
          <a:p>
            <a:pPr lvl="1">
              <a:buFontTx/>
              <a:buNone/>
              <a:defRPr/>
            </a:pPr>
            <a:r>
              <a:rPr lang="en-US" dirty="0">
                <a:ea typeface="+mn-ea"/>
                <a:cs typeface="+mn-cs"/>
              </a:rPr>
              <a:t>}</a:t>
            </a:r>
          </a:p>
          <a:p>
            <a:pPr lvl="1">
              <a:buFontTx/>
              <a:buNone/>
              <a:defRPr/>
            </a:pPr>
            <a:r>
              <a:rPr lang="en-US" dirty="0">
                <a:ea typeface="+mn-ea"/>
                <a:cs typeface="+mn-cs"/>
              </a:rPr>
              <a:t>}</a:t>
            </a:r>
          </a:p>
          <a:p>
            <a:pPr lvl="1">
              <a:buFontTx/>
              <a:buNone/>
              <a:defRPr/>
            </a:pPr>
            <a:endParaRPr lang="en-US" dirty="0"/>
          </a:p>
          <a:p>
            <a:pPr lvl="1">
              <a:buFontTx/>
              <a:buNone/>
              <a:defRPr/>
            </a:pPr>
            <a:r>
              <a:rPr lang="en-US" b="1" dirty="0" err="1">
                <a:solidFill>
                  <a:srgbClr val="C00000"/>
                </a:solidFill>
              </a:rPr>
              <a:t>module.info.java</a:t>
            </a:r>
            <a:endParaRPr lang="en-US" b="1" dirty="0">
              <a:solidFill>
                <a:srgbClr val="C00000"/>
              </a:solidFill>
            </a:endParaRPr>
          </a:p>
          <a:p>
            <a:pPr lvl="1">
              <a:buFontTx/>
              <a:buNone/>
              <a:defRPr/>
            </a:pPr>
            <a:r>
              <a:rPr lang="en-US" b="1" dirty="0">
                <a:ea typeface="+mn-ea"/>
                <a:cs typeface="+mn-cs"/>
              </a:rPr>
              <a:t>module </a:t>
            </a:r>
            <a:r>
              <a:rPr lang="en-US" b="1" dirty="0" err="1">
                <a:ea typeface="+mn-ea"/>
                <a:cs typeface="+mn-cs"/>
              </a:rPr>
              <a:t>c</a:t>
            </a:r>
            <a:r>
              <a:rPr lang="en-US" sz="2000" b="1" dirty="0" err="1">
                <a:solidFill>
                  <a:schemeClr val="accent6">
                    <a:lumMod val="50000"/>
                  </a:schemeClr>
                </a:solidFill>
                <a:ea typeface="+mn-ea"/>
                <a:cs typeface="+mn-cs"/>
              </a:rPr>
              <a:t>om.training.base</a:t>
            </a:r>
            <a:r>
              <a:rPr lang="en-US" sz="2000" b="1" dirty="0">
                <a:solidFill>
                  <a:schemeClr val="accent6">
                    <a:lumMod val="50000"/>
                  </a:schemeClr>
                </a:solidFill>
                <a:ea typeface="+mn-ea"/>
                <a:cs typeface="+mn-cs"/>
              </a:rPr>
              <a:t> </a:t>
            </a:r>
            <a:r>
              <a:rPr lang="en-US" b="1" dirty="0">
                <a:ea typeface="+mn-ea"/>
                <a:cs typeface="+mn-cs"/>
              </a:rPr>
              <a:t>{</a:t>
            </a:r>
          </a:p>
          <a:p>
            <a:pPr lvl="1">
              <a:buFontTx/>
              <a:buNone/>
              <a:defRPr/>
            </a:pPr>
            <a:r>
              <a:rPr lang="en-US" b="1" dirty="0">
                <a:ea typeface="+mn-ea"/>
                <a:cs typeface="+mn-cs"/>
              </a:rPr>
              <a:t>	exports </a:t>
            </a:r>
            <a:r>
              <a:rPr lang="en-US" b="1" dirty="0" err="1">
                <a:ea typeface="+mn-ea"/>
                <a:cs typeface="+mn-cs"/>
              </a:rPr>
              <a:t>com.training</a:t>
            </a:r>
            <a:r>
              <a:rPr lang="en-US" b="1" dirty="0">
                <a:ea typeface="+mn-ea"/>
                <a:cs typeface="+mn-cs"/>
              </a:rPr>
              <a:t>;</a:t>
            </a:r>
          </a:p>
          <a:p>
            <a:pPr lvl="1">
              <a:buFontTx/>
              <a:buNone/>
              <a:defRPr/>
            </a:pPr>
            <a:endParaRPr lang="en-US" dirty="0">
              <a:ea typeface="+mn-ea"/>
              <a:cs typeface="+mn-cs"/>
            </a:endParaRPr>
          </a:p>
          <a:p>
            <a:pPr lvl="1">
              <a:buFontTx/>
              <a:buNone/>
              <a:defRPr/>
            </a:pPr>
            <a:r>
              <a:rPr lang="en-US" dirty="0">
                <a:ea typeface="+mn-ea"/>
                <a:cs typeface="+mn-cs"/>
              </a:rPr>
              <a:t>}</a:t>
            </a:r>
          </a:p>
          <a:p>
            <a:pPr lvl="2">
              <a:buFontTx/>
              <a:buNone/>
              <a:defRPr/>
            </a:pPr>
            <a:endParaRPr lang="en-US" dirty="0"/>
          </a:p>
        </p:txBody>
      </p:sp>
    </p:spTree>
  </p:cSld>
  <p:clrMapOvr>
    <a:masterClrMapping/>
  </p:clrMapOvr>
  <p:transition advClick="0"/>
</p:sld>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040</Template>
  <TotalTime>22106</TotalTime>
  <Words>2113</Words>
  <Application>Microsoft Macintosh PowerPoint</Application>
  <PresentationFormat>On-screen Show (4:3)</PresentationFormat>
  <Paragraphs>331</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DejaVu Sans</vt:lpstr>
      <vt:lpstr>Times New Roman</vt:lpstr>
      <vt:lpstr>vees</vt:lpstr>
      <vt:lpstr>Module system</vt:lpstr>
      <vt:lpstr>Need for Modules</vt:lpstr>
      <vt:lpstr>Module System</vt:lpstr>
      <vt:lpstr>Module</vt:lpstr>
      <vt:lpstr> module-info.java. </vt:lpstr>
      <vt:lpstr> Requires </vt:lpstr>
      <vt:lpstr> Exports </vt:lpstr>
      <vt:lpstr>Quick Start Project – First Example</vt:lpstr>
      <vt:lpstr>Quick Start Project –Show Details</vt:lpstr>
      <vt:lpstr>FristExample-Client Project</vt:lpstr>
      <vt:lpstr>Client – module-info.java</vt:lpstr>
      <vt:lpstr>Text block</vt:lpstr>
      <vt:lpstr>Text Blocks</vt:lpstr>
      <vt:lpstr>Text Block</vt:lpstr>
      <vt:lpstr> Switch Expressions </vt:lpstr>
      <vt:lpstr> Switch Expressions </vt:lpstr>
      <vt:lpstr> Switch Expressions </vt:lpstr>
      <vt:lpstr>Switch Expression - Yield</vt:lpstr>
      <vt:lpstr>records</vt:lpstr>
      <vt:lpstr>Records </vt:lpstr>
      <vt:lpstr>Records</vt:lpstr>
      <vt:lpstr>Using Record</vt:lpstr>
      <vt:lpstr>Methods in Records</vt:lpstr>
      <vt:lpstr>Custom Constructor</vt:lpstr>
      <vt:lpstr>Custom Methods</vt:lpstr>
      <vt:lpstr>Inheritance and Records</vt:lpstr>
      <vt:lpstr>Use Cases </vt:lpstr>
      <vt:lpstr>Sealed classes</vt:lpstr>
      <vt:lpstr> Sealed Classes </vt:lpstr>
      <vt:lpstr>Creating Sealed Class</vt:lpstr>
      <vt:lpstr>Sub Classing Rules</vt:lpstr>
      <vt:lpstr> Benefits of Sealed Classes: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srivatsan</dc:creator>
  <cp:lastModifiedBy>Srivatsan Krishnamachari</cp:lastModifiedBy>
  <cp:revision>1085</cp:revision>
  <dcterms:created xsi:type="dcterms:W3CDTF">1601-01-01T00:00:00Z</dcterms:created>
  <dcterms:modified xsi:type="dcterms:W3CDTF">2025-10-16T03:30:23Z</dcterms:modified>
</cp:coreProperties>
</file>