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9" r:id="rId1"/>
  </p:sldMasterIdLst>
  <p:notesMasterIdLst>
    <p:notesMasterId r:id="rId113"/>
  </p:notesMasterIdLst>
  <p:sldIdLst>
    <p:sldId id="1832" r:id="rId2"/>
    <p:sldId id="1833" r:id="rId3"/>
    <p:sldId id="1834" r:id="rId4"/>
    <p:sldId id="1835" r:id="rId5"/>
    <p:sldId id="1836" r:id="rId6"/>
    <p:sldId id="1997" r:id="rId7"/>
    <p:sldId id="2392" r:id="rId8"/>
    <p:sldId id="1998" r:id="rId9"/>
    <p:sldId id="2249" r:id="rId10"/>
    <p:sldId id="2247" r:id="rId11"/>
    <p:sldId id="2028" r:id="rId12"/>
    <p:sldId id="2210" r:id="rId13"/>
    <p:sldId id="2211" r:id="rId14"/>
    <p:sldId id="2030" r:id="rId15"/>
    <p:sldId id="2115" r:id="rId16"/>
    <p:sldId id="2033" r:id="rId17"/>
    <p:sldId id="2034" r:id="rId18"/>
    <p:sldId id="2031" r:id="rId19"/>
    <p:sldId id="2032" r:id="rId20"/>
    <p:sldId id="2215" r:id="rId21"/>
    <p:sldId id="2394" r:id="rId22"/>
    <p:sldId id="2225" r:id="rId23"/>
    <p:sldId id="926" r:id="rId24"/>
    <p:sldId id="1263" r:id="rId25"/>
    <p:sldId id="1262" r:id="rId26"/>
    <p:sldId id="1261" r:id="rId27"/>
    <p:sldId id="1265" r:id="rId28"/>
    <p:sldId id="1296" r:id="rId29"/>
    <p:sldId id="1295" r:id="rId30"/>
    <p:sldId id="1115" r:id="rId31"/>
    <p:sldId id="1302" r:id="rId32"/>
    <p:sldId id="1305" r:id="rId33"/>
    <p:sldId id="1119" r:id="rId34"/>
    <p:sldId id="1317" r:id="rId35"/>
    <p:sldId id="1285" r:id="rId36"/>
    <p:sldId id="2226" r:id="rId37"/>
    <p:sldId id="961" r:id="rId38"/>
    <p:sldId id="2040" r:id="rId39"/>
    <p:sldId id="2201" r:id="rId40"/>
    <p:sldId id="2041" r:id="rId41"/>
    <p:sldId id="2042" r:id="rId42"/>
    <p:sldId id="2043" r:id="rId43"/>
    <p:sldId id="994" r:id="rId44"/>
    <p:sldId id="2230" r:id="rId45"/>
    <p:sldId id="2236" r:id="rId46"/>
    <p:sldId id="2251" r:id="rId47"/>
    <p:sldId id="2232" r:id="rId48"/>
    <p:sldId id="995" r:id="rId49"/>
    <p:sldId id="2231" r:id="rId50"/>
    <p:sldId id="2014" r:id="rId51"/>
    <p:sldId id="2233" r:id="rId52"/>
    <p:sldId id="2235" r:id="rId53"/>
    <p:sldId id="2234" r:id="rId54"/>
    <p:sldId id="2560" r:id="rId55"/>
    <p:sldId id="2561" r:id="rId56"/>
    <p:sldId id="2250" r:id="rId57"/>
    <p:sldId id="2259" r:id="rId58"/>
    <p:sldId id="2260" r:id="rId59"/>
    <p:sldId id="2266" r:id="rId60"/>
    <p:sldId id="2299" r:id="rId61"/>
    <p:sldId id="2308" r:id="rId62"/>
    <p:sldId id="2382" r:id="rId63"/>
    <p:sldId id="2383" r:id="rId64"/>
    <p:sldId id="2389" r:id="rId65"/>
    <p:sldId id="2300" r:id="rId66"/>
    <p:sldId id="2298" r:id="rId67"/>
    <p:sldId id="2301" r:id="rId68"/>
    <p:sldId id="2305" r:id="rId69"/>
    <p:sldId id="2302" r:id="rId70"/>
    <p:sldId id="2306" r:id="rId71"/>
    <p:sldId id="2303" r:id="rId72"/>
    <p:sldId id="2307" r:id="rId73"/>
    <p:sldId id="2311" r:id="rId74"/>
    <p:sldId id="2312" r:id="rId75"/>
    <p:sldId id="2342" r:id="rId76"/>
    <p:sldId id="2315" r:id="rId77"/>
    <p:sldId id="2316" r:id="rId78"/>
    <p:sldId id="2287" r:id="rId79"/>
    <p:sldId id="2318" r:id="rId80"/>
    <p:sldId id="2360" r:id="rId81"/>
    <p:sldId id="2254" r:id="rId82"/>
    <p:sldId id="2244" r:id="rId83"/>
    <p:sldId id="2079" r:id="rId84"/>
    <p:sldId id="2078" r:id="rId85"/>
    <p:sldId id="2243" r:id="rId86"/>
    <p:sldId id="2277" r:id="rId87"/>
    <p:sldId id="2256" r:id="rId88"/>
    <p:sldId id="2569" r:id="rId89"/>
    <p:sldId id="2297" r:id="rId90"/>
    <p:sldId id="2279" r:id="rId91"/>
    <p:sldId id="2292" r:id="rId92"/>
    <p:sldId id="2275" r:id="rId93"/>
    <p:sldId id="2280" r:id="rId94"/>
    <p:sldId id="2278" r:id="rId95"/>
    <p:sldId id="2258" r:id="rId96"/>
    <p:sldId id="2323" r:id="rId97"/>
    <p:sldId id="2322" r:id="rId98"/>
    <p:sldId id="2326" r:id="rId99"/>
    <p:sldId id="2354" r:id="rId100"/>
    <p:sldId id="2335" r:id="rId101"/>
    <p:sldId id="2386" r:id="rId102"/>
    <p:sldId id="2387" r:id="rId103"/>
    <p:sldId id="2388" r:id="rId104"/>
    <p:sldId id="2345" r:id="rId105"/>
    <p:sldId id="2380" r:id="rId106"/>
    <p:sldId id="2381" r:id="rId107"/>
    <p:sldId id="2567" r:id="rId108"/>
    <p:sldId id="2568" r:id="rId109"/>
    <p:sldId id="2562" r:id="rId110"/>
    <p:sldId id="2563" r:id="rId111"/>
    <p:sldId id="2566" r:id="rId112"/>
  </p:sldIdLst>
  <p:sldSz cx="9144000" cy="6858000" type="screen4x3"/>
  <p:notesSz cx="6858000" cy="9144000"/>
  <p:custShowLst>
    <p:custShow name="Sapient"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6764" autoAdjust="0"/>
  </p:normalViewPr>
  <p:slideViewPr>
    <p:cSldViewPr>
      <p:cViewPr varScale="1">
        <p:scale>
          <a:sx n="146" d="100"/>
          <a:sy n="146" d="100"/>
        </p:scale>
        <p:origin x="2312" y="4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64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00E9984-D88D-6C09-E001-6F6D74DE999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41987" name="Rectangle 3">
            <a:extLst>
              <a:ext uri="{FF2B5EF4-FFF2-40B4-BE49-F238E27FC236}">
                <a16:creationId xmlns:a16="http://schemas.microsoft.com/office/drawing/2014/main" id="{121516EC-643C-F1E9-2DEF-CBC46AE37FC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4340" name="Rectangle 4">
            <a:extLst>
              <a:ext uri="{FF2B5EF4-FFF2-40B4-BE49-F238E27FC236}">
                <a16:creationId xmlns:a16="http://schemas.microsoft.com/office/drawing/2014/main" id="{1C69DF7D-C83D-99C3-F099-F42B1E7ABF3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a:extLst>
              <a:ext uri="{FF2B5EF4-FFF2-40B4-BE49-F238E27FC236}">
                <a16:creationId xmlns:a16="http://schemas.microsoft.com/office/drawing/2014/main" id="{B5C140CF-F05D-C0EF-C2AE-897BBE80BAA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990" name="Rectangle 6">
            <a:extLst>
              <a:ext uri="{FF2B5EF4-FFF2-40B4-BE49-F238E27FC236}">
                <a16:creationId xmlns:a16="http://schemas.microsoft.com/office/drawing/2014/main" id="{C2748A74-8C58-AF81-DB1C-2B82B0BB376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41991" name="Rectangle 7">
            <a:extLst>
              <a:ext uri="{FF2B5EF4-FFF2-40B4-BE49-F238E27FC236}">
                <a16:creationId xmlns:a16="http://schemas.microsoft.com/office/drawing/2014/main" id="{90EC2947-38F6-06CA-3DB8-395615B7E0B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pPr>
              <a:defRPr/>
            </a:pPr>
            <a:fld id="{F82D12CD-9A69-CE48-BDF2-43BB2339B77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BA616A51-683D-66D8-5BB2-85758A1292B6}"/>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B7134E5C-9C22-EFA5-9F3D-D37A2FFBCC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4579" name="Slide Number Placeholder 3">
            <a:extLst>
              <a:ext uri="{FF2B5EF4-FFF2-40B4-BE49-F238E27FC236}">
                <a16:creationId xmlns:a16="http://schemas.microsoft.com/office/drawing/2014/main" id="{92C6F7CD-CEAD-8A12-2EBF-4ABF39901C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FD6D06-1D0B-DF48-A33B-9B1A03E70486}"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79E5AC5D-ABE5-0777-9465-E9600C74BB15}"/>
              </a:ext>
            </a:extLst>
          </p:cNvPr>
          <p:cNvSpPr>
            <a:spLocks noGrp="1" noRot="1" noChangeAspect="1" noChangeArrowheads="1" noTextEdit="1"/>
          </p:cNvSpPr>
          <p:nvPr>
            <p:ph type="sldImg"/>
          </p:nvPr>
        </p:nvSpPr>
        <p:spPr>
          <a:ln/>
        </p:spPr>
      </p:sp>
      <p:sp>
        <p:nvSpPr>
          <p:cNvPr id="58370" name="Notes Placeholder 2">
            <a:extLst>
              <a:ext uri="{FF2B5EF4-FFF2-40B4-BE49-F238E27FC236}">
                <a16:creationId xmlns:a16="http://schemas.microsoft.com/office/drawing/2014/main" id="{B18BD072-9FAF-27D6-F9A1-9545C8EAED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1" name="Slide Number Placeholder 3">
            <a:extLst>
              <a:ext uri="{FF2B5EF4-FFF2-40B4-BE49-F238E27FC236}">
                <a16:creationId xmlns:a16="http://schemas.microsoft.com/office/drawing/2014/main" id="{3906911E-1159-D4A9-C0F8-9BDA99C5C5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FFEEE24-9C40-884C-8CFB-A6697692536E}" type="slidenum">
              <a:rPr lang="en-US" altLang="en-US" smtClean="0">
                <a:ea typeface="Microsoft YaHei" panose="020B0503020204020204" pitchFamily="34" charset="-122"/>
              </a:rPr>
              <a:pPr>
                <a:spcBef>
                  <a:spcPct val="0"/>
                </a:spcBef>
              </a:pPr>
              <a:t>41</a:t>
            </a:fld>
            <a:endParaRPr lang="en-US" altLang="en-US">
              <a:ea typeface="Microsoft YaHe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a:extLst>
              <a:ext uri="{FF2B5EF4-FFF2-40B4-BE49-F238E27FC236}">
                <a16:creationId xmlns:a16="http://schemas.microsoft.com/office/drawing/2014/main" id="{8C06430D-0C52-9A51-6826-0C9E83C67E93}"/>
              </a:ext>
            </a:extLst>
          </p:cNvPr>
          <p:cNvSpPr>
            <a:spLocks noGrp="1" noRot="1" noChangeAspect="1" noChangeArrowheads="1" noTextEdit="1"/>
          </p:cNvSpPr>
          <p:nvPr>
            <p:ph type="sldImg"/>
          </p:nvPr>
        </p:nvSpPr>
        <p:spPr>
          <a:ln/>
        </p:spPr>
      </p:sp>
      <p:sp>
        <p:nvSpPr>
          <p:cNvPr id="93186" name="Notes Placeholder 2">
            <a:extLst>
              <a:ext uri="{FF2B5EF4-FFF2-40B4-BE49-F238E27FC236}">
                <a16:creationId xmlns:a16="http://schemas.microsoft.com/office/drawing/2014/main" id="{9C1E949F-CEC1-AF3F-481F-A4F571B9F5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93187" name="Slide Number Placeholder 3">
            <a:extLst>
              <a:ext uri="{FF2B5EF4-FFF2-40B4-BE49-F238E27FC236}">
                <a16:creationId xmlns:a16="http://schemas.microsoft.com/office/drawing/2014/main" id="{AF107E96-B42E-B505-08FF-88CA787E5F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D84BCD-BC93-BD4F-A5B5-E8FA31B1207A}" type="slidenum">
              <a:rPr lang="en-US" altLang="en-US" smtClean="0">
                <a:latin typeface="Times New Roman" panose="02020603050405020304" pitchFamily="18" charset="0"/>
              </a:rPr>
              <a:pPr/>
              <a:t>74</a:t>
            </a:fld>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5C5EEDF-5998-54F2-57CE-5FA94035D33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519239F-B226-D71C-E1A6-77ABE48CE9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2FADAF7-FAD0-618F-6410-0B7DB960824D}"/>
              </a:ext>
            </a:extLst>
          </p:cNvPr>
          <p:cNvSpPr>
            <a:spLocks noGrp="1" noChangeArrowheads="1"/>
          </p:cNvSpPr>
          <p:nvPr>
            <p:ph type="sldNum" sz="quarter" idx="12"/>
          </p:nvPr>
        </p:nvSpPr>
        <p:spPr>
          <a:ln/>
        </p:spPr>
        <p:txBody>
          <a:bodyPr/>
          <a:lstStyle>
            <a:lvl1pPr>
              <a:defRPr/>
            </a:lvl1pPr>
          </a:lstStyle>
          <a:p>
            <a:pPr>
              <a:defRPr/>
            </a:pPr>
            <a:fld id="{FF5006D5-528C-764A-A425-FF118CF0E9C4}" type="slidenum">
              <a:rPr lang="en-US" altLang="en-US"/>
              <a:pPr>
                <a:defRPr/>
              </a:pPr>
              <a:t>‹#›</a:t>
            </a:fld>
            <a:endParaRPr lang="en-US" altLang="en-US"/>
          </a:p>
        </p:txBody>
      </p:sp>
    </p:spTree>
    <p:extLst>
      <p:ext uri="{BB962C8B-B14F-4D97-AF65-F5344CB8AC3E}">
        <p14:creationId xmlns:p14="http://schemas.microsoft.com/office/powerpoint/2010/main" val="179478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F224A0C-7F85-D0B9-6317-718E5A56579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F2A8F7D-9966-D0E3-BC90-277EF4CA1C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15CD8B4-85FC-F5C8-8DD6-0BAF6A2C1D26}"/>
              </a:ext>
            </a:extLst>
          </p:cNvPr>
          <p:cNvSpPr>
            <a:spLocks noGrp="1" noChangeArrowheads="1"/>
          </p:cNvSpPr>
          <p:nvPr>
            <p:ph type="sldNum" sz="quarter" idx="12"/>
          </p:nvPr>
        </p:nvSpPr>
        <p:spPr>
          <a:ln/>
        </p:spPr>
        <p:txBody>
          <a:bodyPr/>
          <a:lstStyle>
            <a:lvl1pPr>
              <a:defRPr/>
            </a:lvl1pPr>
          </a:lstStyle>
          <a:p>
            <a:pPr>
              <a:defRPr/>
            </a:pPr>
            <a:fld id="{5BF6E5DC-E04C-054F-96B6-C4102AA6709D}" type="slidenum">
              <a:rPr lang="en-US" altLang="en-US"/>
              <a:pPr>
                <a:defRPr/>
              </a:pPr>
              <a:t>‹#›</a:t>
            </a:fld>
            <a:endParaRPr lang="en-US" altLang="en-US"/>
          </a:p>
        </p:txBody>
      </p:sp>
    </p:spTree>
    <p:extLst>
      <p:ext uri="{BB962C8B-B14F-4D97-AF65-F5344CB8AC3E}">
        <p14:creationId xmlns:p14="http://schemas.microsoft.com/office/powerpoint/2010/main" val="100869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68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66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8F52F84-2DA5-832F-20DE-DEAC291C9D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EC1054-016A-C761-E79F-3F8EA580A0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BDCEBF1-C8A6-4DC0-962D-5F95019B26F2}"/>
              </a:ext>
            </a:extLst>
          </p:cNvPr>
          <p:cNvSpPr>
            <a:spLocks noGrp="1" noChangeArrowheads="1"/>
          </p:cNvSpPr>
          <p:nvPr>
            <p:ph type="sldNum" sz="quarter" idx="12"/>
          </p:nvPr>
        </p:nvSpPr>
        <p:spPr>
          <a:ln/>
        </p:spPr>
        <p:txBody>
          <a:bodyPr/>
          <a:lstStyle>
            <a:lvl1pPr>
              <a:defRPr/>
            </a:lvl1pPr>
          </a:lstStyle>
          <a:p>
            <a:pPr>
              <a:defRPr/>
            </a:pPr>
            <a:fld id="{C3E2BC0B-149B-4149-817A-812979FA2551}" type="slidenum">
              <a:rPr lang="en-US" altLang="en-US"/>
              <a:pPr>
                <a:defRPr/>
              </a:pPr>
              <a:t>‹#›</a:t>
            </a:fld>
            <a:endParaRPr lang="en-US" altLang="en-US"/>
          </a:p>
        </p:txBody>
      </p:sp>
    </p:spTree>
    <p:extLst>
      <p:ext uri="{BB962C8B-B14F-4D97-AF65-F5344CB8AC3E}">
        <p14:creationId xmlns:p14="http://schemas.microsoft.com/office/powerpoint/2010/main" val="78165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8229600" cy="411163"/>
          </a:xfrm>
        </p:spPr>
        <p:txBody>
          <a:bodyPr/>
          <a:lstStyle/>
          <a:p>
            <a:r>
              <a:rPr lang="en-US"/>
              <a:t>Click to edit Master title style</a:t>
            </a:r>
          </a:p>
        </p:txBody>
      </p:sp>
      <p:sp>
        <p:nvSpPr>
          <p:cNvPr id="3" name="Text Placeholder 2"/>
          <p:cNvSpPr>
            <a:spLocks noGrp="1"/>
          </p:cNvSpPr>
          <p:nvPr>
            <p:ph type="body" sz="half" idx="1"/>
          </p:nvPr>
        </p:nvSpPr>
        <p:spPr>
          <a:xfrm>
            <a:off x="457200" y="1066802"/>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2"/>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C6AE321-6905-31CC-1BDB-05C8E806FE0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81BFC7C-3C69-69C8-12BD-0742EE7064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050C3A2-688E-3E38-00CB-52353DA3A1FD}"/>
              </a:ext>
            </a:extLst>
          </p:cNvPr>
          <p:cNvSpPr>
            <a:spLocks noGrp="1" noChangeArrowheads="1"/>
          </p:cNvSpPr>
          <p:nvPr>
            <p:ph type="sldNum" sz="quarter" idx="12"/>
          </p:nvPr>
        </p:nvSpPr>
        <p:spPr>
          <a:ln/>
        </p:spPr>
        <p:txBody>
          <a:bodyPr/>
          <a:lstStyle>
            <a:lvl1pPr>
              <a:defRPr/>
            </a:lvl1pPr>
          </a:lstStyle>
          <a:p>
            <a:pPr>
              <a:defRPr/>
            </a:pPr>
            <a:fld id="{E8FC57A3-0E57-5F4B-B1B7-94F00CF32F33}" type="slidenum">
              <a:rPr lang="en-US" altLang="en-US"/>
              <a:pPr>
                <a:defRPr/>
              </a:pPr>
              <a:t>‹#›</a:t>
            </a:fld>
            <a:endParaRPr lang="en-US" altLang="en-US"/>
          </a:p>
        </p:txBody>
      </p:sp>
    </p:spTree>
    <p:extLst>
      <p:ext uri="{BB962C8B-B14F-4D97-AF65-F5344CB8AC3E}">
        <p14:creationId xmlns:p14="http://schemas.microsoft.com/office/powerpoint/2010/main" val="391452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4646305-004B-845B-B435-9F8AC613FE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AEDFD49-9435-C4E1-5A96-387AF6F30F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FACAF2-894B-6117-38ED-C71796D49B31}"/>
              </a:ext>
            </a:extLst>
          </p:cNvPr>
          <p:cNvSpPr>
            <a:spLocks noGrp="1" noChangeArrowheads="1"/>
          </p:cNvSpPr>
          <p:nvPr>
            <p:ph type="sldNum" sz="quarter" idx="12"/>
          </p:nvPr>
        </p:nvSpPr>
        <p:spPr>
          <a:ln/>
        </p:spPr>
        <p:txBody>
          <a:bodyPr/>
          <a:lstStyle>
            <a:lvl1pPr>
              <a:defRPr/>
            </a:lvl1pPr>
          </a:lstStyle>
          <a:p>
            <a:pPr>
              <a:defRPr/>
            </a:pPr>
            <a:fld id="{48C61122-C1CC-F544-B5AA-5615F624DB89}" type="slidenum">
              <a:rPr lang="en-US" altLang="en-US"/>
              <a:pPr>
                <a:defRPr/>
              </a:pPr>
              <a:t>‹#›</a:t>
            </a:fld>
            <a:endParaRPr lang="en-US" altLang="en-US"/>
          </a:p>
        </p:txBody>
      </p:sp>
    </p:spTree>
    <p:extLst>
      <p:ext uri="{BB962C8B-B14F-4D97-AF65-F5344CB8AC3E}">
        <p14:creationId xmlns:p14="http://schemas.microsoft.com/office/powerpoint/2010/main" val="336171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BE446F0-6A27-8163-BC8F-3E8E196454F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B686A02-D63F-1F0A-AA18-7E4A557D29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2C4F53-2481-9402-9722-920B1AF37A97}"/>
              </a:ext>
            </a:extLst>
          </p:cNvPr>
          <p:cNvSpPr>
            <a:spLocks noGrp="1" noChangeArrowheads="1"/>
          </p:cNvSpPr>
          <p:nvPr>
            <p:ph type="sldNum" sz="quarter" idx="12"/>
          </p:nvPr>
        </p:nvSpPr>
        <p:spPr>
          <a:ln/>
        </p:spPr>
        <p:txBody>
          <a:bodyPr/>
          <a:lstStyle>
            <a:lvl1pPr>
              <a:defRPr/>
            </a:lvl1pPr>
          </a:lstStyle>
          <a:p>
            <a:pPr>
              <a:defRPr/>
            </a:pPr>
            <a:fld id="{835F4667-CB50-6745-AFDC-CF75BD58CDD7}" type="slidenum">
              <a:rPr lang="en-US" altLang="en-US"/>
              <a:pPr>
                <a:defRPr/>
              </a:pPr>
              <a:t>‹#›</a:t>
            </a:fld>
            <a:endParaRPr lang="en-US" altLang="en-US"/>
          </a:p>
        </p:txBody>
      </p:sp>
    </p:spTree>
    <p:extLst>
      <p:ext uri="{BB962C8B-B14F-4D97-AF65-F5344CB8AC3E}">
        <p14:creationId xmlns:p14="http://schemas.microsoft.com/office/powerpoint/2010/main" val="419907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2"/>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2"/>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9C63E8A-E51F-391B-92BD-CD862433375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7D0E5F3-7D19-C351-FEF4-EC14C3DED8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4EF83AC-31A6-634E-D593-7F1DACE2D84D}"/>
              </a:ext>
            </a:extLst>
          </p:cNvPr>
          <p:cNvSpPr>
            <a:spLocks noGrp="1" noChangeArrowheads="1"/>
          </p:cNvSpPr>
          <p:nvPr>
            <p:ph type="sldNum" sz="quarter" idx="12"/>
          </p:nvPr>
        </p:nvSpPr>
        <p:spPr>
          <a:ln/>
        </p:spPr>
        <p:txBody>
          <a:bodyPr/>
          <a:lstStyle>
            <a:lvl1pPr>
              <a:defRPr/>
            </a:lvl1pPr>
          </a:lstStyle>
          <a:p>
            <a:pPr>
              <a:defRPr/>
            </a:pPr>
            <a:fld id="{11321DC3-CC5F-A74C-B512-225C7406E196}" type="slidenum">
              <a:rPr lang="en-US" altLang="en-US"/>
              <a:pPr>
                <a:defRPr/>
              </a:pPr>
              <a:t>‹#›</a:t>
            </a:fld>
            <a:endParaRPr lang="en-US" altLang="en-US"/>
          </a:p>
        </p:txBody>
      </p:sp>
    </p:spTree>
    <p:extLst>
      <p:ext uri="{BB962C8B-B14F-4D97-AF65-F5344CB8AC3E}">
        <p14:creationId xmlns:p14="http://schemas.microsoft.com/office/powerpoint/2010/main" val="71567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1F85F9D-D566-FB39-8F66-7B9D560CE46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ED6DF64-D2EE-EFA1-46F7-699FEB880E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5C12473-49F4-53C7-1B5F-E6B6A2F19A3F}"/>
              </a:ext>
            </a:extLst>
          </p:cNvPr>
          <p:cNvSpPr>
            <a:spLocks noGrp="1" noChangeArrowheads="1"/>
          </p:cNvSpPr>
          <p:nvPr>
            <p:ph type="sldNum" sz="quarter" idx="12"/>
          </p:nvPr>
        </p:nvSpPr>
        <p:spPr>
          <a:ln/>
        </p:spPr>
        <p:txBody>
          <a:bodyPr/>
          <a:lstStyle>
            <a:lvl1pPr>
              <a:defRPr/>
            </a:lvl1pPr>
          </a:lstStyle>
          <a:p>
            <a:pPr>
              <a:defRPr/>
            </a:pPr>
            <a:fld id="{617AD599-4A6D-C44C-B03B-F3B8E3926513}" type="slidenum">
              <a:rPr lang="en-US" altLang="en-US"/>
              <a:pPr>
                <a:defRPr/>
              </a:pPr>
              <a:t>‹#›</a:t>
            </a:fld>
            <a:endParaRPr lang="en-US" altLang="en-US"/>
          </a:p>
        </p:txBody>
      </p:sp>
    </p:spTree>
    <p:extLst>
      <p:ext uri="{BB962C8B-B14F-4D97-AF65-F5344CB8AC3E}">
        <p14:creationId xmlns:p14="http://schemas.microsoft.com/office/powerpoint/2010/main" val="240115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6B0BBF0-107D-50C5-2B6F-E789C569204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30326CD-2A47-2B05-2676-7AAEE26981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E7765E4-BA49-715E-A661-526C92727890}"/>
              </a:ext>
            </a:extLst>
          </p:cNvPr>
          <p:cNvSpPr>
            <a:spLocks noGrp="1" noChangeArrowheads="1"/>
          </p:cNvSpPr>
          <p:nvPr>
            <p:ph type="sldNum" sz="quarter" idx="12"/>
          </p:nvPr>
        </p:nvSpPr>
        <p:spPr>
          <a:ln/>
        </p:spPr>
        <p:txBody>
          <a:bodyPr/>
          <a:lstStyle>
            <a:lvl1pPr>
              <a:defRPr/>
            </a:lvl1pPr>
          </a:lstStyle>
          <a:p>
            <a:pPr>
              <a:defRPr/>
            </a:pPr>
            <a:fld id="{3274A902-1B63-A74D-9346-F27C667ABCF8}" type="slidenum">
              <a:rPr lang="en-US" altLang="en-US"/>
              <a:pPr>
                <a:defRPr/>
              </a:pPr>
              <a:t>‹#›</a:t>
            </a:fld>
            <a:endParaRPr lang="en-US" altLang="en-US"/>
          </a:p>
        </p:txBody>
      </p:sp>
    </p:spTree>
    <p:extLst>
      <p:ext uri="{BB962C8B-B14F-4D97-AF65-F5344CB8AC3E}">
        <p14:creationId xmlns:p14="http://schemas.microsoft.com/office/powerpoint/2010/main" val="830054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AED7328-C933-268C-7F49-4CD3FE444E6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9C25A29-BF8D-3DAE-83CB-B50DC2975F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C8B8A50-7728-4EE7-BED2-46EC8717F1AE}"/>
              </a:ext>
            </a:extLst>
          </p:cNvPr>
          <p:cNvSpPr>
            <a:spLocks noGrp="1" noChangeArrowheads="1"/>
          </p:cNvSpPr>
          <p:nvPr>
            <p:ph type="sldNum" sz="quarter" idx="12"/>
          </p:nvPr>
        </p:nvSpPr>
        <p:spPr>
          <a:ln/>
        </p:spPr>
        <p:txBody>
          <a:bodyPr/>
          <a:lstStyle>
            <a:lvl1pPr>
              <a:defRPr/>
            </a:lvl1pPr>
          </a:lstStyle>
          <a:p>
            <a:pPr>
              <a:defRPr/>
            </a:pPr>
            <a:fld id="{4668DACE-5CEB-7D4C-B686-C30B91646552}" type="slidenum">
              <a:rPr lang="en-US" altLang="en-US"/>
              <a:pPr>
                <a:defRPr/>
              </a:pPr>
              <a:t>‹#›</a:t>
            </a:fld>
            <a:endParaRPr lang="en-US" altLang="en-US"/>
          </a:p>
        </p:txBody>
      </p:sp>
    </p:spTree>
    <p:extLst>
      <p:ext uri="{BB962C8B-B14F-4D97-AF65-F5344CB8AC3E}">
        <p14:creationId xmlns:p14="http://schemas.microsoft.com/office/powerpoint/2010/main" val="17744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6988C2-2F25-CB81-D282-59FAD5CEEC6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AFF05BB-7D57-7A76-5585-2926707656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213CE73-0EF1-4CB4-FAD7-69B23E2C1C4C}"/>
              </a:ext>
            </a:extLst>
          </p:cNvPr>
          <p:cNvSpPr>
            <a:spLocks noGrp="1" noChangeArrowheads="1"/>
          </p:cNvSpPr>
          <p:nvPr>
            <p:ph type="sldNum" sz="quarter" idx="12"/>
          </p:nvPr>
        </p:nvSpPr>
        <p:spPr>
          <a:ln/>
        </p:spPr>
        <p:txBody>
          <a:bodyPr/>
          <a:lstStyle>
            <a:lvl1pPr>
              <a:defRPr/>
            </a:lvl1pPr>
          </a:lstStyle>
          <a:p>
            <a:pPr>
              <a:defRPr/>
            </a:pPr>
            <a:fld id="{C1321FDA-A351-6F45-BB0C-E1676C35454A}" type="slidenum">
              <a:rPr lang="en-US" altLang="en-US"/>
              <a:pPr>
                <a:defRPr/>
              </a:pPr>
              <a:t>‹#›</a:t>
            </a:fld>
            <a:endParaRPr lang="en-US" altLang="en-US"/>
          </a:p>
        </p:txBody>
      </p:sp>
    </p:spTree>
    <p:extLst>
      <p:ext uri="{BB962C8B-B14F-4D97-AF65-F5344CB8AC3E}">
        <p14:creationId xmlns:p14="http://schemas.microsoft.com/office/powerpoint/2010/main" val="255345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DB4291A-1984-B2C3-4928-2B29372C46F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0B88E11-5931-9617-E554-F798C8C902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CF80E1-FF83-8B00-69A6-2E753270D283}"/>
              </a:ext>
            </a:extLst>
          </p:cNvPr>
          <p:cNvSpPr>
            <a:spLocks noGrp="1" noChangeArrowheads="1"/>
          </p:cNvSpPr>
          <p:nvPr>
            <p:ph type="sldNum" sz="quarter" idx="12"/>
          </p:nvPr>
        </p:nvSpPr>
        <p:spPr>
          <a:ln/>
        </p:spPr>
        <p:txBody>
          <a:bodyPr/>
          <a:lstStyle>
            <a:lvl1pPr>
              <a:defRPr/>
            </a:lvl1pPr>
          </a:lstStyle>
          <a:p>
            <a:pPr>
              <a:defRPr/>
            </a:pPr>
            <a:fld id="{B81F0886-DD0A-DB47-B81D-4B55019E652F}" type="slidenum">
              <a:rPr lang="en-US" altLang="en-US"/>
              <a:pPr>
                <a:defRPr/>
              </a:pPr>
              <a:t>‹#›</a:t>
            </a:fld>
            <a:endParaRPr lang="en-US" altLang="en-US"/>
          </a:p>
        </p:txBody>
      </p:sp>
    </p:spTree>
    <p:extLst>
      <p:ext uri="{BB962C8B-B14F-4D97-AF65-F5344CB8AC3E}">
        <p14:creationId xmlns:p14="http://schemas.microsoft.com/office/powerpoint/2010/main" val="386026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9AD0B7-5C9A-B01E-2474-9ECBD014DD52}"/>
              </a:ext>
            </a:extLst>
          </p:cNvPr>
          <p:cNvSpPr>
            <a:spLocks noGrp="1" noChangeArrowheads="1"/>
          </p:cNvSpPr>
          <p:nvPr>
            <p:ph type="title"/>
          </p:nvPr>
        </p:nvSpPr>
        <p:spPr bwMode="auto">
          <a:xfrm>
            <a:off x="457200" y="457200"/>
            <a:ext cx="822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A30229B-7F46-0661-BBBA-7A6386209FE5}"/>
              </a:ext>
            </a:extLst>
          </p:cNvPr>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94212" name="Rectangle 4">
            <a:extLst>
              <a:ext uri="{FF2B5EF4-FFF2-40B4-BE49-F238E27FC236}">
                <a16:creationId xmlns:a16="http://schemas.microsoft.com/office/drawing/2014/main" id="{CA6F74AD-6346-A79B-4D48-15C014E6ED9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94213" name="Rectangle 5">
            <a:extLst>
              <a:ext uri="{FF2B5EF4-FFF2-40B4-BE49-F238E27FC236}">
                <a16:creationId xmlns:a16="http://schemas.microsoft.com/office/drawing/2014/main" id="{9EC28752-0692-1949-8535-EB4E598CE57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94214" name="Rectangle 6">
            <a:extLst>
              <a:ext uri="{FF2B5EF4-FFF2-40B4-BE49-F238E27FC236}">
                <a16:creationId xmlns:a16="http://schemas.microsoft.com/office/drawing/2014/main" id="{2CD76653-0DEC-7813-E66E-E5850CE7253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A5DB715-8BD5-AF4D-9F01-2819478DF4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vatsanTraining/spring-cloud-confi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787/actuator/loggers" TargetMode="External"/><Relationship Id="rId2" Type="http://schemas.openxmlformats.org/officeDocument/2006/relationships/hyperlink" Target="http://localhost:8787/actuator/metrics" TargetMode="External"/><Relationship Id="rId1" Type="http://schemas.openxmlformats.org/officeDocument/2006/relationships/slideLayout" Target="../slideLayouts/slideLayout2.xml"/><Relationship Id="rId4" Type="http://schemas.openxmlformats.org/officeDocument/2006/relationships/hyperlink" Target="http://localhost:8787/actuator/loggers/org.springframework.boot.SpringApplication" TargetMode="Externa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80/actuator/health" TargetMode="External"/><Relationship Id="rId2" Type="http://schemas.openxmlformats.org/officeDocument/2006/relationships/hyperlink" Target="http://localhost:6565/actuator/circuitbreakerevents" TargetMode="External"/><Relationship Id="rId1" Type="http://schemas.openxmlformats.org/officeDocument/2006/relationships/slideLayout" Target="../slideLayouts/slideLayout2.xml"/><Relationship Id="rId5" Type="http://schemas.openxmlformats.org/officeDocument/2006/relationships/hyperlink" Target="http://localhost:6565/actuator/metrics/resilience4j.circuitbreaker.calls" TargetMode="External"/><Relationship Id="rId4" Type="http://schemas.openxmlformats.org/officeDocument/2006/relationships/hyperlink" Target="http://localhost:6565/actuator/circuitbreaker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7070/actuator/shutdow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61F1DA-6FC8-9B1D-F206-8DF6E79C7B34}"/>
              </a:ext>
            </a:extLst>
          </p:cNvPr>
          <p:cNvSpPr>
            <a:spLocks noGrp="1"/>
          </p:cNvSpPr>
          <p:nvPr>
            <p:ph type="title"/>
          </p:nvPr>
        </p:nvSpPr>
        <p:spPr>
          <a:xfrm>
            <a:off x="722313" y="4406900"/>
            <a:ext cx="7772400" cy="1362075"/>
          </a:xfrm>
        </p:spPr>
        <p:txBody>
          <a:bodyPr/>
          <a:lstStyle/>
          <a:p>
            <a:pPr>
              <a:defRPr/>
            </a:pPr>
            <a:r>
              <a:rPr lang="en-US" dirty="0"/>
              <a:t>Spring actuator</a:t>
            </a:r>
          </a:p>
        </p:txBody>
      </p:sp>
      <p:sp>
        <p:nvSpPr>
          <p:cNvPr id="15362" name="Text Placeholder 4">
            <a:extLst>
              <a:ext uri="{FF2B5EF4-FFF2-40B4-BE49-F238E27FC236}">
                <a16:creationId xmlns:a16="http://schemas.microsoft.com/office/drawing/2014/main" id="{11B64DD4-40A4-CF68-3F54-F4DECC176C7A}"/>
              </a:ext>
            </a:extLst>
          </p:cNvPr>
          <p:cNvSpPr>
            <a:spLocks noGrp="1" noChangeArrowheads="1"/>
          </p:cNvSpPr>
          <p:nvPr>
            <p:ph type="body" idx="1"/>
          </p:nvPr>
        </p:nvSpPr>
        <p:spPr/>
        <p:txBody>
          <a:bodyPr/>
          <a:lstStyle/>
          <a:p>
            <a:endParaRPr lang="en-US" altLang="en-US"/>
          </a:p>
        </p:txBody>
      </p:sp>
      <p:sp>
        <p:nvSpPr>
          <p:cNvPr id="15363" name="TextBox 1">
            <a:extLst>
              <a:ext uri="{FF2B5EF4-FFF2-40B4-BE49-F238E27FC236}">
                <a16:creationId xmlns:a16="http://schemas.microsoft.com/office/drawing/2014/main" id="{BA346C48-0884-88BB-17F2-1D0FEDCE8E39}"/>
              </a:ext>
            </a:extLst>
          </p:cNvPr>
          <p:cNvSpPr txBox="1">
            <a:spLocks noChangeArrowheads="1"/>
          </p:cNvSpPr>
          <p:nvPr/>
        </p:nvSpPr>
        <p:spPr bwMode="auto">
          <a:xfrm>
            <a:off x="4652963" y="17160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27CD34CE-B36B-E471-3F8F-98AD635D3891}"/>
              </a:ext>
            </a:extLst>
          </p:cNvPr>
          <p:cNvSpPr>
            <a:spLocks noGrp="1" noChangeArrowheads="1"/>
          </p:cNvSpPr>
          <p:nvPr>
            <p:ph type="title"/>
          </p:nvPr>
        </p:nvSpPr>
        <p:spPr/>
        <p:txBody>
          <a:bodyPr/>
          <a:lstStyle/>
          <a:p>
            <a:r>
              <a:rPr lang="en-US" altLang="en-US"/>
              <a:t>Extending  Info End Point</a:t>
            </a:r>
            <a:endParaRPr lang="en-IN" altLang="en-US"/>
          </a:p>
        </p:txBody>
      </p:sp>
      <p:sp>
        <p:nvSpPr>
          <p:cNvPr id="25602" name="Content Placeholder 2">
            <a:extLst>
              <a:ext uri="{FF2B5EF4-FFF2-40B4-BE49-F238E27FC236}">
                <a16:creationId xmlns:a16="http://schemas.microsoft.com/office/drawing/2014/main" id="{6522BED4-EE58-CA5E-06D3-501D3F89C2E8}"/>
              </a:ext>
            </a:extLst>
          </p:cNvPr>
          <p:cNvSpPr>
            <a:spLocks noGrp="1" noChangeArrowheads="1"/>
          </p:cNvSpPr>
          <p:nvPr>
            <p:ph idx="1"/>
          </p:nvPr>
        </p:nvSpPr>
        <p:spPr>
          <a:xfrm>
            <a:off x="457200" y="868363"/>
            <a:ext cx="8229600" cy="5257800"/>
          </a:xfrm>
        </p:spPr>
        <p:txBody>
          <a:bodyPr/>
          <a:lstStyle/>
          <a:p>
            <a:pPr marL="457200" lvl="1" indent="0">
              <a:buFontTx/>
              <a:buNone/>
            </a:pPr>
            <a:r>
              <a:rPr lang="en-IN" altLang="en-US" sz="1800">
                <a:solidFill>
                  <a:srgbClr val="646464"/>
                </a:solidFill>
                <a:latin typeface="Consolas" panose="020B0609020204030204" pitchFamily="49" charset="0"/>
              </a:rPr>
              <a:t>@Component</a:t>
            </a:r>
          </a:p>
          <a:p>
            <a:pPr marL="457200" lvl="1" indent="0">
              <a:buFontTx/>
              <a:buNone/>
            </a:pPr>
            <a:r>
              <a:rPr lang="en-US" altLang="en-US" sz="1800" b="1">
                <a:solidFill>
                  <a:srgbClr val="7F0055"/>
                </a:solidFill>
                <a:latin typeface="Consolas" panose="020B0609020204030204" pitchFamily="49" charset="0"/>
              </a:rPr>
              <a:t>public</a:t>
            </a:r>
            <a:r>
              <a:rPr lang="en-US" altLang="en-US" sz="1800" b="1">
                <a:solidFill>
                  <a:srgbClr val="000000"/>
                </a:solidFill>
                <a:latin typeface="Consolas" panose="020B0609020204030204" pitchFamily="49" charset="0"/>
              </a:rPr>
              <a:t> </a:t>
            </a:r>
            <a:r>
              <a:rPr lang="en-US" altLang="en-US" sz="1800" b="1">
                <a:solidFill>
                  <a:srgbClr val="7F0055"/>
                </a:solidFill>
                <a:latin typeface="Consolas" panose="020B0609020204030204" pitchFamily="49" charset="0"/>
              </a:rPr>
              <a:t>class</a:t>
            </a:r>
            <a:r>
              <a:rPr lang="en-US" altLang="en-US" sz="1800" b="1">
                <a:solidFill>
                  <a:srgbClr val="000000"/>
                </a:solidFill>
                <a:latin typeface="Consolas" panose="020B0609020204030204" pitchFamily="49" charset="0"/>
              </a:rPr>
              <a:t> CustomInfoEndPoint </a:t>
            </a:r>
            <a:r>
              <a:rPr lang="en-US" altLang="en-US" sz="1800" b="1">
                <a:solidFill>
                  <a:srgbClr val="7F0055"/>
                </a:solidFill>
                <a:latin typeface="Consolas" panose="020B0609020204030204" pitchFamily="49" charset="0"/>
              </a:rPr>
              <a:t>implements</a:t>
            </a:r>
            <a:r>
              <a:rPr lang="en-US" altLang="en-US" sz="1800" b="1">
                <a:solidFill>
                  <a:srgbClr val="000000"/>
                </a:solidFill>
                <a:latin typeface="Consolas" panose="020B0609020204030204" pitchFamily="49" charset="0"/>
              </a:rPr>
              <a:t> InfoContributor {</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646464"/>
                </a:solidFill>
                <a:latin typeface="Consolas" panose="020B0609020204030204" pitchFamily="49" charset="0"/>
              </a:rPr>
              <a:t>@Autowired</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private</a:t>
            </a:r>
            <a:r>
              <a:rPr lang="en-IN" altLang="en-US" sz="1800" b="1">
                <a:solidFill>
                  <a:srgbClr val="000000"/>
                </a:solidFill>
                <a:latin typeface="Consolas" panose="020B0609020204030204" pitchFamily="49" charset="0"/>
              </a:rPr>
              <a:t> ConfigurableApplicationContext </a:t>
            </a:r>
            <a:r>
              <a:rPr lang="en-IN" altLang="en-US" sz="1800" b="1">
                <a:solidFill>
                  <a:srgbClr val="0000C0"/>
                </a:solidFill>
                <a:latin typeface="Consolas" panose="020B0609020204030204" pitchFamily="49" charset="0"/>
              </a:rPr>
              <a:t>ctx</a:t>
            </a:r>
            <a:r>
              <a:rPr lang="en-IN" altLang="en-US" sz="1800" b="1">
                <a:solidFill>
                  <a:srgbClr val="000000"/>
                </a:solidFill>
                <a:latin typeface="Consolas" panose="020B0609020204030204" pitchFamily="49" charset="0"/>
              </a:rPr>
              <a:t>;</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646464"/>
                </a:solidFill>
                <a:latin typeface="Consolas" panose="020B0609020204030204" pitchFamily="49" charset="0"/>
              </a:rPr>
              <a:t>@Override</a:t>
            </a:r>
          </a:p>
          <a:p>
            <a:pPr marL="457200" lvl="1" indent="0">
              <a:buFontTx/>
              <a:buNone/>
            </a:pPr>
            <a:r>
              <a:rPr lang="en-US" altLang="en-US" sz="1800">
                <a:solidFill>
                  <a:srgbClr val="000000"/>
                </a:solidFill>
                <a:latin typeface="Consolas" panose="020B0609020204030204" pitchFamily="49" charset="0"/>
              </a:rPr>
              <a:t>    </a:t>
            </a:r>
            <a:r>
              <a:rPr lang="en-US" altLang="en-US" sz="1800" b="1">
                <a:solidFill>
                  <a:srgbClr val="7F0055"/>
                </a:solidFill>
                <a:latin typeface="Consolas" panose="020B0609020204030204" pitchFamily="49" charset="0"/>
              </a:rPr>
              <a:t>public</a:t>
            </a:r>
            <a:r>
              <a:rPr lang="en-US" altLang="en-US" sz="1800" b="1">
                <a:solidFill>
                  <a:srgbClr val="000000"/>
                </a:solidFill>
                <a:latin typeface="Consolas" panose="020B0609020204030204" pitchFamily="49" charset="0"/>
              </a:rPr>
              <a:t> </a:t>
            </a:r>
            <a:r>
              <a:rPr lang="en-US" altLang="en-US" sz="1800" b="1">
                <a:solidFill>
                  <a:srgbClr val="7F0055"/>
                </a:solidFill>
                <a:latin typeface="Consolas" panose="020B0609020204030204" pitchFamily="49" charset="0"/>
              </a:rPr>
              <a:t>void</a:t>
            </a:r>
            <a:r>
              <a:rPr lang="en-US" altLang="en-US" sz="1800" b="1">
                <a:solidFill>
                  <a:srgbClr val="000000"/>
                </a:solidFill>
                <a:latin typeface="Consolas" panose="020B0609020204030204" pitchFamily="49" charset="0"/>
              </a:rPr>
              <a:t> contribute(Info.Builder </a:t>
            </a:r>
            <a:r>
              <a:rPr lang="en-US" altLang="en-US" sz="1800" b="1">
                <a:solidFill>
                  <a:srgbClr val="6A3E3E"/>
                </a:solidFill>
                <a:latin typeface="Consolas" panose="020B0609020204030204" pitchFamily="49" charset="0"/>
              </a:rPr>
              <a:t>builder</a:t>
            </a:r>
            <a:r>
              <a:rPr lang="en-US" altLang="en-US" sz="1800" b="1">
                <a:solidFill>
                  <a:srgbClr val="000000"/>
                </a:solidFill>
                <a:latin typeface="Consolas" panose="020B0609020204030204" pitchFamily="49" charset="0"/>
              </a:rPr>
              <a:t>) {</a:t>
            </a:r>
          </a:p>
          <a:p>
            <a:pPr marL="457200" lvl="1" indent="0">
              <a:buFontTx/>
              <a:buNone/>
            </a:pPr>
            <a:r>
              <a:rPr lang="en-US" altLang="en-US" sz="1800">
                <a:solidFill>
                  <a:srgbClr val="000000"/>
                </a:solidFill>
                <a:latin typeface="Consolas" panose="020B0609020204030204" pitchFamily="49" charset="0"/>
              </a:rPr>
              <a:t>        Map&lt;String, Object&gt; </a:t>
            </a:r>
            <a:r>
              <a:rPr lang="en-US" altLang="en-US" sz="1800">
                <a:solidFill>
                  <a:srgbClr val="6A3E3E"/>
                </a:solidFill>
                <a:latin typeface="Consolas" panose="020B0609020204030204" pitchFamily="49" charset="0"/>
              </a:rPr>
              <a:t>details</a:t>
            </a:r>
            <a:r>
              <a:rPr lang="en-US" altLang="en-US" sz="1800">
                <a:solidFill>
                  <a:srgbClr val="000000"/>
                </a:solidFill>
                <a:latin typeface="Consolas" panose="020B0609020204030204" pitchFamily="49" charset="0"/>
              </a:rPr>
              <a:t> = </a:t>
            </a:r>
            <a:r>
              <a:rPr lang="en-US" altLang="en-US" sz="1800" b="1">
                <a:solidFill>
                  <a:srgbClr val="7F0055"/>
                </a:solidFill>
                <a:latin typeface="Consolas" panose="020B0609020204030204" pitchFamily="49" charset="0"/>
              </a:rPr>
              <a:t>new</a:t>
            </a:r>
            <a:r>
              <a:rPr lang="en-US" altLang="en-US" sz="1800" b="1">
                <a:solidFill>
                  <a:srgbClr val="000000"/>
                </a:solidFill>
                <a:latin typeface="Consolas" panose="020B0609020204030204" pitchFamily="49" charset="0"/>
              </a:rPr>
              <a:t> HashMap&lt;&gt;();</a:t>
            </a:r>
          </a:p>
          <a:p>
            <a:pPr marL="457200" lvl="1" indent="0">
              <a:buFontTx/>
              <a:buNone/>
            </a:pPr>
            <a:r>
              <a:rPr lang="en-US" altLang="en-US" sz="1800">
                <a:solidFill>
                  <a:srgbClr val="000000"/>
                </a:solidFill>
                <a:latin typeface="Consolas" panose="020B0609020204030204" pitchFamily="49" charset="0"/>
              </a:rPr>
              <a:t>        </a:t>
            </a:r>
            <a:r>
              <a:rPr lang="en-US" altLang="en-US" sz="1800">
                <a:solidFill>
                  <a:srgbClr val="6A3E3E"/>
                </a:solidFill>
                <a:latin typeface="Consolas" panose="020B0609020204030204" pitchFamily="49" charset="0"/>
              </a:rPr>
              <a:t>details</a:t>
            </a:r>
            <a:r>
              <a:rPr lang="en-US" altLang="en-US" sz="1800">
                <a:solidFill>
                  <a:srgbClr val="000000"/>
                </a:solidFill>
                <a:latin typeface="Consolas" panose="020B0609020204030204" pitchFamily="49" charset="0"/>
              </a:rPr>
              <a:t>.put(</a:t>
            </a:r>
            <a:r>
              <a:rPr lang="en-US" altLang="en-US" sz="1800">
                <a:solidFill>
                  <a:srgbClr val="2A00FF"/>
                </a:solidFill>
                <a:latin typeface="Consolas" panose="020B0609020204030204" pitchFamily="49" charset="0"/>
              </a:rPr>
              <a:t>"bean-definition-count"</a:t>
            </a:r>
            <a:r>
              <a:rPr lang="en-US" altLang="en-US" sz="1800">
                <a:solidFill>
                  <a:srgbClr val="000000"/>
                </a:solidFill>
                <a:latin typeface="Consolas" panose="020B0609020204030204" pitchFamily="49" charset="0"/>
              </a:rPr>
              <a:t>, </a:t>
            </a:r>
            <a:r>
              <a:rPr lang="en-US" altLang="en-US" sz="1800">
                <a:solidFill>
                  <a:srgbClr val="0000C0"/>
                </a:solidFill>
                <a:latin typeface="Consolas" panose="020B0609020204030204" pitchFamily="49" charset="0"/>
              </a:rPr>
              <a:t>ctx</a:t>
            </a:r>
            <a:r>
              <a:rPr lang="en-US" altLang="en-US" sz="1800">
                <a:solidFill>
                  <a:srgbClr val="000000"/>
                </a:solidFill>
                <a:latin typeface="Consolas" panose="020B0609020204030204" pitchFamily="49" charset="0"/>
              </a:rPr>
              <a:t>.getBeanDefinitionCount());</a:t>
            </a:r>
          </a:p>
          <a:p>
            <a:pPr marL="457200" lvl="1" indent="0">
              <a:buFontTx/>
              <a:buNone/>
            </a:pPr>
            <a:r>
              <a:rPr lang="en-US" altLang="en-US" sz="1800">
                <a:solidFill>
                  <a:srgbClr val="000000"/>
                </a:solidFill>
                <a:latin typeface="Consolas" panose="020B0609020204030204" pitchFamily="49" charset="0"/>
              </a:rPr>
              <a:t>        </a:t>
            </a:r>
            <a:r>
              <a:rPr lang="en-US" altLang="en-US" sz="1800">
                <a:solidFill>
                  <a:srgbClr val="6A3E3E"/>
                </a:solidFill>
                <a:latin typeface="Consolas" panose="020B0609020204030204" pitchFamily="49" charset="0"/>
              </a:rPr>
              <a:t>details</a:t>
            </a:r>
            <a:r>
              <a:rPr lang="en-US" altLang="en-US" sz="1800">
                <a:solidFill>
                  <a:srgbClr val="000000"/>
                </a:solidFill>
                <a:latin typeface="Consolas" panose="020B0609020204030204" pitchFamily="49" charset="0"/>
              </a:rPr>
              <a:t>.put(</a:t>
            </a:r>
            <a:r>
              <a:rPr lang="en-US" altLang="en-US" sz="1800">
                <a:solidFill>
                  <a:srgbClr val="2A00FF"/>
                </a:solidFill>
                <a:latin typeface="Consolas" panose="020B0609020204030204" pitchFamily="49" charset="0"/>
              </a:rPr>
              <a:t>"startup-date"</a:t>
            </a:r>
            <a:r>
              <a:rPr lang="en-US" altLang="en-US" sz="1800">
                <a:solidFill>
                  <a:srgbClr val="000000"/>
                </a:solidFill>
                <a:latin typeface="Consolas" panose="020B0609020204030204" pitchFamily="49" charset="0"/>
              </a:rPr>
              <a:t>, </a:t>
            </a:r>
            <a:r>
              <a:rPr lang="en-US" altLang="en-US" sz="1800">
                <a:solidFill>
                  <a:srgbClr val="0000C0"/>
                </a:solidFill>
                <a:latin typeface="Consolas" panose="020B0609020204030204" pitchFamily="49" charset="0"/>
              </a:rPr>
              <a:t>ctx</a:t>
            </a:r>
            <a:r>
              <a:rPr lang="en-US" altLang="en-US" sz="1800">
                <a:solidFill>
                  <a:srgbClr val="000000"/>
                </a:solidFill>
                <a:latin typeface="Consolas" panose="020B0609020204030204" pitchFamily="49" charset="0"/>
              </a:rPr>
              <a:t>.getStartupDate());</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6A3E3E"/>
                </a:solidFill>
                <a:latin typeface="Consolas" panose="020B0609020204030204" pitchFamily="49" charset="0"/>
              </a:rPr>
              <a:t>builder</a:t>
            </a:r>
            <a:r>
              <a:rPr lang="en-IN" altLang="en-US" sz="1800">
                <a:solidFill>
                  <a:srgbClr val="000000"/>
                </a:solidFill>
                <a:latin typeface="Consolas" panose="020B0609020204030204" pitchFamily="49" charset="0"/>
              </a:rPr>
              <a:t>.withDetail(</a:t>
            </a:r>
            <a:r>
              <a:rPr lang="en-IN" altLang="en-US" sz="1800">
                <a:solidFill>
                  <a:srgbClr val="2A00FF"/>
                </a:solidFill>
                <a:latin typeface="Consolas" panose="020B0609020204030204" pitchFamily="49" charset="0"/>
              </a:rPr>
              <a:t>"context"</a:t>
            </a:r>
            <a:r>
              <a:rPr lang="en-IN" altLang="en-US" sz="1800">
                <a:solidFill>
                  <a:srgbClr val="000000"/>
                </a:solidFill>
                <a:latin typeface="Consolas" panose="020B0609020204030204" pitchFamily="49" charset="0"/>
              </a:rPr>
              <a:t>, </a:t>
            </a:r>
            <a:r>
              <a:rPr lang="en-IN" altLang="en-US" sz="1800">
                <a:solidFill>
                  <a:srgbClr val="6A3E3E"/>
                </a:solidFill>
                <a:latin typeface="Consolas" panose="020B0609020204030204" pitchFamily="49" charset="0"/>
              </a:rPr>
              <a:t>details</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pPr marL="457200" lvl="1" indent="0">
              <a:buFontTx/>
              <a:buNone/>
            </a:pPr>
            <a:endParaRPr lang="en-IN" altLang="en-US" sz="18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a:extLst>
              <a:ext uri="{FF2B5EF4-FFF2-40B4-BE49-F238E27FC236}">
                <a16:creationId xmlns:a16="http://schemas.microsoft.com/office/drawing/2014/main" id="{07007E26-7070-80F8-AED3-3B8FF850CA3F}"/>
              </a:ext>
            </a:extLst>
          </p:cNvPr>
          <p:cNvSpPr>
            <a:spLocks noGrp="1" noChangeArrowheads="1"/>
          </p:cNvSpPr>
          <p:nvPr>
            <p:ph type="title"/>
          </p:nvPr>
        </p:nvSpPr>
        <p:spPr/>
        <p:txBody>
          <a:bodyPr/>
          <a:lstStyle/>
          <a:p>
            <a:r>
              <a:rPr lang="en-US" altLang="en-US"/>
              <a:t>Filters With Java Configuration</a:t>
            </a:r>
            <a:endParaRPr lang="en-IN" altLang="en-US"/>
          </a:p>
        </p:txBody>
      </p:sp>
      <p:sp>
        <p:nvSpPr>
          <p:cNvPr id="118786" name="Content Placeholder 2">
            <a:extLst>
              <a:ext uri="{FF2B5EF4-FFF2-40B4-BE49-F238E27FC236}">
                <a16:creationId xmlns:a16="http://schemas.microsoft.com/office/drawing/2014/main" id="{4E99395D-1DD0-B652-A023-8C232607C3B1}"/>
              </a:ext>
            </a:extLst>
          </p:cNvPr>
          <p:cNvSpPr>
            <a:spLocks noGrp="1" noChangeArrowheads="1"/>
          </p:cNvSpPr>
          <p:nvPr>
            <p:ph idx="1"/>
          </p:nvPr>
        </p:nvSpPr>
        <p:spPr/>
        <p:txBody>
          <a:bodyPr/>
          <a:lstStyle/>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646464"/>
                </a:solidFill>
                <a:latin typeface="Consolas" panose="020B0609020204030204" pitchFamily="49" charset="0"/>
              </a:rPr>
              <a:t>@Bean</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public</a:t>
            </a:r>
            <a:r>
              <a:rPr lang="en-IN" altLang="en-US" sz="1800" b="1">
                <a:solidFill>
                  <a:srgbClr val="000000"/>
                </a:solidFill>
                <a:latin typeface="Consolas" panose="020B0609020204030204" pitchFamily="49" charset="0"/>
              </a:rPr>
              <a:t> RouteLocator gatewayRoutes(RouteLocatorBuilder </a:t>
            </a:r>
            <a:r>
              <a:rPr lang="en-IN" altLang="en-US" sz="1800" b="1">
                <a:solidFill>
                  <a:srgbClr val="6A3E3E"/>
                </a:solidFill>
                <a:latin typeface="Consolas" panose="020B0609020204030204" pitchFamily="49" charset="0"/>
              </a:rPr>
              <a:t>builder</a:t>
            </a:r>
            <a:r>
              <a:rPr lang="en-IN" altLang="en-US" sz="1800" b="1">
                <a:solidFill>
                  <a:srgbClr val="000000"/>
                </a:solidFill>
                <a:latin typeface="Consolas" panose="020B0609020204030204" pitchFamily="49" charset="0"/>
              </a:rPr>
              <a:t>,LoggingFilter </a:t>
            </a:r>
            <a:r>
              <a:rPr lang="en-IN" altLang="en-US" sz="1800" b="1">
                <a:solidFill>
                  <a:srgbClr val="6A3E3E"/>
                </a:solidFill>
                <a:latin typeface="Consolas" panose="020B0609020204030204" pitchFamily="49" charset="0"/>
              </a:rPr>
              <a:t>logger</a:t>
            </a:r>
            <a:r>
              <a:rPr lang="en-IN" altLang="en-US" sz="1800" b="1">
                <a:solidFill>
                  <a:srgbClr val="000000"/>
                </a:solidFill>
                <a:latin typeface="Consolas" panose="020B0609020204030204" pitchFamily="49" charset="0"/>
              </a:rPr>
              <a:t>) {</a:t>
            </a:r>
          </a:p>
          <a:p>
            <a:pPr marL="457200" lvl="1" indent="0">
              <a:buFontTx/>
              <a:buNone/>
            </a:pPr>
            <a:r>
              <a:rPr lang="en-IN" altLang="en-US" sz="1800">
                <a:solidFill>
                  <a:srgbClr val="000000"/>
                </a:solidFill>
                <a:latin typeface="Consolas" panose="020B0609020204030204" pitchFamily="49" charset="0"/>
              </a:rPr>
              <a:t>    </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return</a:t>
            </a:r>
            <a:r>
              <a:rPr lang="en-IN" altLang="en-US" sz="1800" b="1">
                <a:solidFill>
                  <a:srgbClr val="000000"/>
                </a:solidFill>
                <a:latin typeface="Consolas" panose="020B0609020204030204" pitchFamily="49" charset="0"/>
              </a:rPr>
              <a:t> </a:t>
            </a:r>
            <a:r>
              <a:rPr lang="en-IN" altLang="en-US" sz="1800" b="1">
                <a:solidFill>
                  <a:srgbClr val="6A3E3E"/>
                </a:solidFill>
                <a:latin typeface="Consolas" panose="020B0609020204030204" pitchFamily="49" charset="0"/>
              </a:rPr>
              <a:t>builder</a:t>
            </a:r>
            <a:r>
              <a:rPr lang="en-IN" altLang="en-US" sz="1800" b="1">
                <a:solidFill>
                  <a:srgbClr val="000000"/>
                </a:solidFill>
                <a:latin typeface="Consolas" panose="020B0609020204030204" pitchFamily="49" charset="0"/>
              </a:rPr>
              <a:t>.routes()</a:t>
            </a:r>
          </a:p>
          <a:p>
            <a:pPr marL="457200" lvl="1" indent="0">
              <a:buFontTx/>
              <a:buNone/>
            </a:pPr>
            <a:r>
              <a:rPr lang="en-IN" altLang="en-US" sz="1800">
                <a:solidFill>
                  <a:srgbClr val="000000"/>
                </a:solidFill>
                <a:latin typeface="Consolas" panose="020B0609020204030204" pitchFamily="49" charset="0"/>
              </a:rPr>
              <a:t>       .route(</a:t>
            </a:r>
            <a:r>
              <a:rPr lang="en-IN" altLang="en-US" sz="1800">
                <a:solidFill>
                  <a:srgbClr val="6A3E3E"/>
                </a:solidFill>
                <a:latin typeface="Consolas" panose="020B0609020204030204" pitchFamily="49" charset="0"/>
              </a:rPr>
              <a:t>p</a:t>
            </a:r>
            <a:r>
              <a:rPr lang="en-IN" altLang="en-US" sz="1800">
                <a:solidFill>
                  <a:srgbClr val="000000"/>
                </a:solidFill>
                <a:latin typeface="Consolas" panose="020B0609020204030204" pitchFamily="49" charset="0"/>
              </a:rPr>
              <a:t> -&gt; </a:t>
            </a:r>
            <a:r>
              <a:rPr lang="en-IN" altLang="en-US" sz="1800">
                <a:solidFill>
                  <a:srgbClr val="6A3E3E"/>
                </a:solidFill>
                <a:latin typeface="Consolas" panose="020B0609020204030204" pitchFamily="49" charset="0"/>
              </a:rPr>
              <a:t>p</a:t>
            </a:r>
            <a:r>
              <a:rPr lang="en-IN" altLang="en-US" sz="1800">
                <a:solidFill>
                  <a:srgbClr val="000000"/>
                </a:solidFill>
                <a:latin typeface="Consolas" panose="020B0609020204030204" pitchFamily="49" charset="0"/>
              </a:rPr>
              <a:t>.path(</a:t>
            </a:r>
            <a:r>
              <a:rPr lang="en-IN" altLang="en-US" sz="1800">
                <a:solidFill>
                  <a:srgbClr val="2A00FF"/>
                </a:solidFill>
                <a:latin typeface="Consolas" panose="020B0609020204030204" pitchFamily="49" charset="0"/>
              </a:rPr>
              <a:t>"/api/v1/restaurants/**"</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.filters(</a:t>
            </a:r>
            <a:r>
              <a:rPr lang="en-IN" altLang="en-US" sz="1800">
                <a:solidFill>
                  <a:srgbClr val="6A3E3E"/>
                </a:solidFill>
                <a:latin typeface="Consolas" panose="020B0609020204030204" pitchFamily="49" charset="0"/>
              </a:rPr>
              <a:t>f</a:t>
            </a:r>
            <a:r>
              <a:rPr lang="en-IN" altLang="en-US" sz="1800">
                <a:solidFill>
                  <a:srgbClr val="000000"/>
                </a:solidFill>
                <a:latin typeface="Consolas" panose="020B0609020204030204" pitchFamily="49" charset="0"/>
              </a:rPr>
              <a:t> -&gt; </a:t>
            </a:r>
            <a:r>
              <a:rPr lang="en-IN" altLang="en-US" sz="1800">
                <a:solidFill>
                  <a:srgbClr val="6A3E3E"/>
                </a:solidFill>
                <a:latin typeface="Consolas" panose="020B0609020204030204" pitchFamily="49" charset="0"/>
              </a:rPr>
              <a:t>f</a:t>
            </a:r>
            <a:r>
              <a:rPr lang="en-IN" altLang="en-US" sz="1800">
                <a:solidFill>
                  <a:srgbClr val="000000"/>
                </a:solidFill>
                <a:latin typeface="Consolas" panose="020B0609020204030204" pitchFamily="49" charset="0"/>
              </a:rPr>
              <a:t>.filter(</a:t>
            </a:r>
            <a:r>
              <a:rPr lang="en-IN" altLang="en-US" sz="1800">
                <a:solidFill>
                  <a:srgbClr val="6A3E3E"/>
                </a:solidFill>
                <a:latin typeface="Consolas" panose="020B0609020204030204" pitchFamily="49" charset="0"/>
              </a:rPr>
              <a:t>logger</a:t>
            </a:r>
            <a:r>
              <a:rPr lang="en-IN" altLang="en-US" sz="1800">
                <a:solidFill>
                  <a:srgbClr val="000000"/>
                </a:solidFill>
                <a:latin typeface="Consolas" panose="020B0609020204030204" pitchFamily="49" charset="0"/>
              </a:rPr>
              <a:t>, 0))</a:t>
            </a:r>
          </a:p>
          <a:p>
            <a:pPr marL="457200" lvl="1" indent="0">
              <a:buFontTx/>
              <a:buNone/>
            </a:pPr>
            <a:r>
              <a:rPr lang="en-IN" altLang="en-US" sz="1800">
                <a:solidFill>
                  <a:srgbClr val="000000"/>
                </a:solidFill>
                <a:latin typeface="Consolas" panose="020B0609020204030204" pitchFamily="49" charset="0"/>
              </a:rPr>
              <a:t>           .uri(</a:t>
            </a:r>
            <a:r>
              <a:rPr lang="en-IN" altLang="en-US" sz="1800">
                <a:solidFill>
                  <a:srgbClr val="2A00FF"/>
                </a:solidFill>
                <a:latin typeface="Consolas" panose="020B0609020204030204" pitchFamily="49" charset="0"/>
              </a:rPr>
              <a:t>"lb://RESTAURANT-INFO-SERVICE"</a:t>
            </a:r>
            <a:r>
              <a:rPr lang="en-IN" altLang="en-US" sz="1800">
                <a:solidFill>
                  <a:srgbClr val="000000"/>
                </a:solidFill>
                <a:latin typeface="Consolas" panose="020B0609020204030204" pitchFamily="49" charset="0"/>
              </a:rPr>
              <a:t>) )</a:t>
            </a:r>
          </a:p>
          <a:p>
            <a:pPr marL="457200" lvl="1" indent="0">
              <a:buFontTx/>
              <a:buNone/>
            </a:pPr>
            <a:r>
              <a:rPr lang="en-US" altLang="en-US" sz="1800">
                <a:solidFill>
                  <a:srgbClr val="000000"/>
                </a:solidFill>
                <a:latin typeface="Consolas" panose="020B0609020204030204" pitchFamily="49" charset="0"/>
              </a:rPr>
              <a:t>                .route(</a:t>
            </a:r>
            <a:r>
              <a:rPr lang="en-US" altLang="en-US" sz="1800">
                <a:solidFill>
                  <a:srgbClr val="6A3E3E"/>
                </a:solidFill>
                <a:latin typeface="Consolas" panose="020B0609020204030204" pitchFamily="49" charset="0"/>
              </a:rPr>
              <a:t>p</a:t>
            </a:r>
            <a:r>
              <a:rPr lang="en-US" altLang="en-US" sz="1800">
                <a:solidFill>
                  <a:srgbClr val="000000"/>
                </a:solidFill>
                <a:latin typeface="Consolas" panose="020B0609020204030204" pitchFamily="49" charset="0"/>
              </a:rPr>
              <a:t> -&gt; </a:t>
            </a:r>
            <a:r>
              <a:rPr lang="en-US" altLang="en-US" sz="1800">
                <a:solidFill>
                  <a:srgbClr val="6A3E3E"/>
                </a:solidFill>
                <a:latin typeface="Consolas" panose="020B0609020204030204" pitchFamily="49" charset="0"/>
              </a:rPr>
              <a:t>p</a:t>
            </a:r>
            <a:r>
              <a:rPr lang="en-US" altLang="en-US" sz="1800">
                <a:solidFill>
                  <a:srgbClr val="000000"/>
                </a:solidFill>
                <a:latin typeface="Consolas" panose="020B0609020204030204" pitchFamily="49" charset="0"/>
              </a:rPr>
              <a:t>.path(</a:t>
            </a:r>
            <a:r>
              <a:rPr lang="en-US" altLang="en-US" sz="1800">
                <a:solidFill>
                  <a:srgbClr val="2A00FF"/>
                </a:solidFill>
                <a:latin typeface="Consolas" panose="020B0609020204030204" pitchFamily="49" charset="0"/>
              </a:rPr>
              <a:t>"/accounts/**"</a:t>
            </a:r>
            <a:r>
              <a:rPr lang="en-US"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.uri(</a:t>
            </a:r>
            <a:r>
              <a:rPr lang="en-IN" altLang="en-US" sz="1800">
                <a:solidFill>
                  <a:srgbClr val="2A00FF"/>
                </a:solidFill>
                <a:latin typeface="Consolas" panose="020B0609020204030204" pitchFamily="49" charset="0"/>
              </a:rPr>
              <a:t>"lb://ACCOUNT-SERVICE"</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.build();</a:t>
            </a:r>
          </a:p>
          <a:p>
            <a:pPr marL="457200" lvl="1" indent="0">
              <a:buFontTx/>
              <a:buNone/>
            </a:pPr>
            <a:r>
              <a:rPr lang="en-IN" altLang="en-US" sz="1800">
                <a:solidFill>
                  <a:srgbClr val="000000"/>
                </a:solidFill>
                <a:latin typeface="Consolas" panose="020B0609020204030204" pitchFamily="49" charset="0"/>
              </a:rPr>
              <a:t>}</a:t>
            </a:r>
            <a:endParaRPr lang="en-IN" altLang="en-US" sz="1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a:extLst>
              <a:ext uri="{FF2B5EF4-FFF2-40B4-BE49-F238E27FC236}">
                <a16:creationId xmlns:a16="http://schemas.microsoft.com/office/drawing/2014/main" id="{BF9B8AD0-3985-74A3-1F6A-C89BFC3AEA51}"/>
              </a:ext>
            </a:extLst>
          </p:cNvPr>
          <p:cNvSpPr>
            <a:spLocks noGrp="1" noChangeArrowheads="1"/>
          </p:cNvSpPr>
          <p:nvPr>
            <p:ph type="title"/>
          </p:nvPr>
        </p:nvSpPr>
        <p:spPr/>
        <p:txBody>
          <a:bodyPr/>
          <a:lstStyle/>
          <a:p>
            <a:r>
              <a:rPr lang="en-US" altLang="en-US"/>
              <a:t>Filter with Circuit Breaker</a:t>
            </a:r>
            <a:endParaRPr lang="en-IN" altLang="en-US"/>
          </a:p>
        </p:txBody>
      </p:sp>
      <p:sp>
        <p:nvSpPr>
          <p:cNvPr id="119810" name="Content Placeholder 2">
            <a:extLst>
              <a:ext uri="{FF2B5EF4-FFF2-40B4-BE49-F238E27FC236}">
                <a16:creationId xmlns:a16="http://schemas.microsoft.com/office/drawing/2014/main" id="{B9EA268D-22F9-3AD5-9141-6BF585DEAED2}"/>
              </a:ext>
            </a:extLst>
          </p:cNvPr>
          <p:cNvSpPr>
            <a:spLocks noGrp="1" noChangeArrowheads="1"/>
          </p:cNvSpPr>
          <p:nvPr>
            <p:ph idx="1"/>
          </p:nvPr>
        </p:nvSpPr>
        <p:spPr/>
        <p:txBody>
          <a:bodyPr/>
          <a:lstStyle/>
          <a:p>
            <a:pPr marL="457200" lvl="1" indent="0">
              <a:buFontTx/>
              <a:buNone/>
            </a:pPr>
            <a:r>
              <a:rPr lang="en-IN" altLang="en-US" sz="2000">
                <a:solidFill>
                  <a:srgbClr val="646464"/>
                </a:solidFill>
              </a:rPr>
              <a:t>@Bean</a:t>
            </a:r>
          </a:p>
          <a:p>
            <a:pPr marL="457200" lvl="1" indent="0">
              <a:buFontTx/>
              <a:buNone/>
            </a:pPr>
            <a:r>
              <a:rPr lang="en-US" altLang="en-US" sz="2000" b="1">
                <a:solidFill>
                  <a:srgbClr val="7F0055"/>
                </a:solidFill>
              </a:rPr>
              <a:t>public</a:t>
            </a:r>
            <a:r>
              <a:rPr lang="en-US" altLang="en-US" sz="2000" b="1">
                <a:solidFill>
                  <a:srgbClr val="000000"/>
                </a:solidFill>
              </a:rPr>
              <a:t> RouteLocator myRoutes(RouteLocatorBuilder  </a:t>
            </a:r>
            <a:r>
              <a:rPr lang="en-US" altLang="en-US" sz="2000" b="1">
                <a:solidFill>
                  <a:srgbClr val="6A3E3E"/>
                </a:solidFill>
              </a:rPr>
              <a:t>routeBuilder</a:t>
            </a:r>
            <a:r>
              <a:rPr lang="en-US" altLang="en-US" sz="2000" b="1">
                <a:solidFill>
                  <a:srgbClr val="000000"/>
                </a:solidFill>
              </a:rPr>
              <a:t>) {</a:t>
            </a:r>
          </a:p>
          <a:p>
            <a:pPr marL="457200" lvl="1" indent="0">
              <a:buFontTx/>
              <a:buNone/>
            </a:pPr>
            <a:endParaRPr lang="en-IN" altLang="en-US" sz="2000"/>
          </a:p>
          <a:p>
            <a:pPr marL="457200" lvl="1" indent="0">
              <a:buFontTx/>
              <a:buNone/>
            </a:pPr>
            <a:r>
              <a:rPr lang="en-IN" altLang="en-US" sz="2000" b="1">
                <a:solidFill>
                  <a:srgbClr val="7F0055"/>
                </a:solidFill>
              </a:rPr>
              <a:t>return</a:t>
            </a:r>
            <a:r>
              <a:rPr lang="en-IN" altLang="en-US" sz="2000" b="1">
                <a:solidFill>
                  <a:srgbClr val="000000"/>
                </a:solidFill>
              </a:rPr>
              <a:t> </a:t>
            </a:r>
            <a:r>
              <a:rPr lang="en-IN" altLang="en-US" sz="2000" b="1">
                <a:solidFill>
                  <a:srgbClr val="6A3E3E"/>
                </a:solidFill>
              </a:rPr>
              <a:t>routeBuilder</a:t>
            </a:r>
            <a:r>
              <a:rPr lang="en-IN" altLang="en-US" sz="2000" b="1">
                <a:solidFill>
                  <a:srgbClr val="000000"/>
                </a:solidFill>
              </a:rPr>
              <a:t>.routes().</a:t>
            </a:r>
          </a:p>
          <a:p>
            <a:pPr marL="457200" lvl="1" indent="0">
              <a:buFontTx/>
              <a:buNone/>
            </a:pPr>
            <a:r>
              <a:rPr lang="en-IN" altLang="en-US" sz="2000">
                <a:solidFill>
                  <a:srgbClr val="000000"/>
                </a:solidFill>
              </a:rPr>
              <a:t>route(</a:t>
            </a:r>
            <a:r>
              <a:rPr lang="en-IN" altLang="en-US" sz="2000">
                <a:solidFill>
                  <a:srgbClr val="6A3E3E"/>
                </a:solidFill>
              </a:rPr>
              <a:t>p</a:t>
            </a:r>
            <a:r>
              <a:rPr lang="en-IN" altLang="en-US" sz="2000">
                <a:solidFill>
                  <a:srgbClr val="000000"/>
                </a:solidFill>
              </a:rPr>
              <a:t>-&gt;</a:t>
            </a:r>
            <a:r>
              <a:rPr lang="en-IN" altLang="en-US" sz="2000">
                <a:solidFill>
                  <a:srgbClr val="6A3E3E"/>
                </a:solidFill>
              </a:rPr>
              <a:t>p</a:t>
            </a:r>
          </a:p>
          <a:p>
            <a:pPr marL="457200" lvl="1" indent="0">
              <a:buFontTx/>
              <a:buNone/>
            </a:pPr>
            <a:r>
              <a:rPr lang="en-IN" altLang="en-US" sz="2000">
                <a:solidFill>
                  <a:srgbClr val="000000"/>
                </a:solidFill>
              </a:rPr>
              <a:t>.path(</a:t>
            </a:r>
            <a:r>
              <a:rPr lang="en-IN" altLang="en-US" sz="2000">
                <a:solidFill>
                  <a:srgbClr val="2A00FF"/>
                </a:solidFill>
              </a:rPr>
              <a:t>"/api/v1/payments"</a:t>
            </a:r>
            <a:r>
              <a:rPr lang="en-IN" altLang="en-US" sz="2000">
                <a:solidFill>
                  <a:srgbClr val="000000"/>
                </a:solidFill>
              </a:rPr>
              <a:t>)</a:t>
            </a:r>
          </a:p>
          <a:p>
            <a:pPr marL="457200" lvl="1" indent="0">
              <a:buFontTx/>
              <a:buNone/>
            </a:pPr>
            <a:r>
              <a:rPr lang="en-IN" altLang="en-US" sz="2000">
                <a:solidFill>
                  <a:srgbClr val="000000"/>
                </a:solidFill>
              </a:rPr>
              <a:t>.filters(</a:t>
            </a:r>
            <a:r>
              <a:rPr lang="en-IN" altLang="en-US" sz="2000">
                <a:solidFill>
                  <a:srgbClr val="6A3E3E"/>
                </a:solidFill>
              </a:rPr>
              <a:t>f</a:t>
            </a:r>
            <a:r>
              <a:rPr lang="en-IN" altLang="en-US" sz="2000">
                <a:solidFill>
                  <a:srgbClr val="000000"/>
                </a:solidFill>
              </a:rPr>
              <a:t>-&gt;</a:t>
            </a:r>
            <a:r>
              <a:rPr lang="en-IN" altLang="en-US" sz="2000">
                <a:solidFill>
                  <a:srgbClr val="6A3E3E"/>
                </a:solidFill>
              </a:rPr>
              <a:t>f</a:t>
            </a:r>
            <a:r>
              <a:rPr lang="en-IN" altLang="en-US" sz="2000">
                <a:solidFill>
                  <a:srgbClr val="000000"/>
                </a:solidFill>
              </a:rPr>
              <a:t>.circuitBreaker(</a:t>
            </a:r>
          </a:p>
          <a:p>
            <a:pPr marL="457200" lvl="1" indent="0">
              <a:buFontTx/>
              <a:buNone/>
            </a:pPr>
            <a:r>
              <a:rPr lang="en-IN" altLang="en-US" sz="2000">
                <a:solidFill>
                  <a:srgbClr val="6A3E3E"/>
                </a:solidFill>
              </a:rPr>
              <a:t>c</a:t>
            </a:r>
            <a:r>
              <a:rPr lang="en-IN" altLang="en-US" sz="2000">
                <a:solidFill>
                  <a:srgbClr val="000000"/>
                </a:solidFill>
              </a:rPr>
              <a:t>-&gt;</a:t>
            </a:r>
            <a:r>
              <a:rPr lang="en-IN" altLang="en-US" sz="2000">
                <a:solidFill>
                  <a:srgbClr val="6A3E3E"/>
                </a:solidFill>
              </a:rPr>
              <a:t>c</a:t>
            </a:r>
            <a:r>
              <a:rPr lang="en-IN" altLang="en-US" sz="2000">
                <a:solidFill>
                  <a:srgbClr val="000000"/>
                </a:solidFill>
              </a:rPr>
              <a:t>.setName(</a:t>
            </a:r>
            <a:r>
              <a:rPr lang="en-IN" altLang="en-US" sz="2000">
                <a:solidFill>
                  <a:srgbClr val="2A00FF"/>
                </a:solidFill>
              </a:rPr>
              <a:t>"custom"</a:t>
            </a:r>
            <a:r>
              <a:rPr lang="en-IN" altLang="en-US" sz="2000">
                <a:solidFill>
                  <a:srgbClr val="000000"/>
                </a:solidFill>
              </a:rPr>
              <a:t>).setFallbackUri(</a:t>
            </a:r>
            <a:r>
              <a:rPr lang="en-IN" altLang="en-US" sz="2000">
                <a:solidFill>
                  <a:srgbClr val="2A00FF"/>
                </a:solidFill>
              </a:rPr>
              <a:t>"/default"</a:t>
            </a:r>
            <a:r>
              <a:rPr lang="en-IN" altLang="en-US" sz="2000">
                <a:solidFill>
                  <a:srgbClr val="000000"/>
                </a:solidFill>
              </a:rPr>
              <a:t>) ))</a:t>
            </a:r>
          </a:p>
          <a:p>
            <a:pPr marL="457200" lvl="1" indent="0">
              <a:buFontTx/>
              <a:buNone/>
            </a:pPr>
            <a:r>
              <a:rPr lang="en-IN" altLang="en-US" sz="2000">
                <a:solidFill>
                  <a:srgbClr val="000000"/>
                </a:solidFill>
              </a:rPr>
              <a:t>.uri(</a:t>
            </a:r>
            <a:r>
              <a:rPr lang="en-IN" altLang="en-US" sz="2000">
                <a:solidFill>
                  <a:srgbClr val="2A00FF"/>
                </a:solidFill>
              </a:rPr>
              <a:t>"http://localhost:3050"</a:t>
            </a:r>
            <a:r>
              <a:rPr lang="en-IN" altLang="en-US" sz="2000">
                <a:solidFill>
                  <a:srgbClr val="000000"/>
                </a:solidFill>
              </a:rPr>
              <a:t>))</a:t>
            </a:r>
          </a:p>
          <a:p>
            <a:pPr marL="457200" lvl="1" indent="0">
              <a:buFontTx/>
              <a:buNone/>
            </a:pPr>
            <a:r>
              <a:rPr lang="en-IN" altLang="en-US" sz="2000">
                <a:solidFill>
                  <a:srgbClr val="000000"/>
                </a:solidFill>
              </a:rPr>
              <a:t>.build();</a:t>
            </a:r>
          </a:p>
          <a:p>
            <a:pPr marL="457200" lvl="1" indent="0">
              <a:buFontTx/>
              <a:buNone/>
            </a:pPr>
            <a:r>
              <a:rPr lang="en-IN" altLang="en-US" sz="2000">
                <a:solidFill>
                  <a:srgbClr val="000000"/>
                </a:solidFill>
              </a:rPr>
              <a:t>}</a:t>
            </a:r>
          </a:p>
          <a:p>
            <a:endParaRPr lang="en-IN" altLang="en-US" sz="1800">
              <a:latin typeface="Consolas" panose="020B0609020204030204"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80FF5F1D-E3A9-35DB-2A01-225519B89A7F}"/>
              </a:ext>
            </a:extLst>
          </p:cNvPr>
          <p:cNvSpPr>
            <a:spLocks noGrp="1" noChangeArrowheads="1"/>
          </p:cNvSpPr>
          <p:nvPr>
            <p:ph type="title"/>
          </p:nvPr>
        </p:nvSpPr>
        <p:spPr/>
        <p:txBody>
          <a:bodyPr/>
          <a:lstStyle/>
          <a:p>
            <a:r>
              <a:rPr lang="en-US" altLang="en-US"/>
              <a:t>Filter with Circuit Breaker</a:t>
            </a:r>
            <a:endParaRPr lang="en-IN" altLang="en-US"/>
          </a:p>
        </p:txBody>
      </p:sp>
      <p:sp>
        <p:nvSpPr>
          <p:cNvPr id="120834" name="Content Placeholder 2">
            <a:extLst>
              <a:ext uri="{FF2B5EF4-FFF2-40B4-BE49-F238E27FC236}">
                <a16:creationId xmlns:a16="http://schemas.microsoft.com/office/drawing/2014/main" id="{6BA0099D-CC9C-6BCC-30A8-2102C378F204}"/>
              </a:ext>
            </a:extLst>
          </p:cNvPr>
          <p:cNvSpPr>
            <a:spLocks noGrp="1" noChangeArrowheads="1"/>
          </p:cNvSpPr>
          <p:nvPr>
            <p:ph idx="1"/>
          </p:nvPr>
        </p:nvSpPr>
        <p:spPr/>
        <p:txBody>
          <a:bodyPr/>
          <a:lstStyle/>
          <a:p>
            <a:pPr marL="457200" lvl="1" indent="0">
              <a:buFontTx/>
              <a:buNone/>
            </a:pPr>
            <a:r>
              <a:rPr lang="en-IN" altLang="en-US" sz="2000">
                <a:solidFill>
                  <a:srgbClr val="646464"/>
                </a:solidFill>
              </a:rPr>
              <a:t>@Bean</a:t>
            </a:r>
          </a:p>
          <a:p>
            <a:pPr marL="457200" lvl="1" indent="0">
              <a:buFontTx/>
              <a:buNone/>
            </a:pPr>
            <a:r>
              <a:rPr lang="en-IN" altLang="en-US" sz="2000" b="1">
                <a:solidFill>
                  <a:srgbClr val="7F0055"/>
                </a:solidFill>
              </a:rPr>
              <a:t>public</a:t>
            </a:r>
            <a:r>
              <a:rPr lang="en-IN" altLang="en-US" sz="2000" b="1">
                <a:solidFill>
                  <a:srgbClr val="000000"/>
                </a:solidFill>
              </a:rPr>
              <a:t> Customizer&lt;ReactiveResilience4JCircuitBreakerFactory&gt; defaultCustomizer(){</a:t>
            </a:r>
          </a:p>
          <a:p>
            <a:pPr marL="457200" lvl="1" indent="0">
              <a:buFontTx/>
              <a:buNone/>
            </a:pPr>
            <a:endParaRPr lang="en-IN" altLang="en-US" sz="2000"/>
          </a:p>
          <a:p>
            <a:pPr marL="457200" lvl="1" indent="0">
              <a:buFontTx/>
              <a:buNone/>
            </a:pPr>
            <a:r>
              <a:rPr lang="en-US" altLang="en-US" sz="2000" b="1">
                <a:solidFill>
                  <a:srgbClr val="7F0055"/>
                </a:solidFill>
              </a:rPr>
              <a:t>return</a:t>
            </a:r>
            <a:r>
              <a:rPr lang="en-US" altLang="en-US" sz="2000" b="1">
                <a:solidFill>
                  <a:srgbClr val="000000"/>
                </a:solidFill>
              </a:rPr>
              <a:t> </a:t>
            </a:r>
            <a:r>
              <a:rPr lang="en-US" altLang="en-US" sz="2000" b="1">
                <a:solidFill>
                  <a:srgbClr val="6A3E3E"/>
                </a:solidFill>
              </a:rPr>
              <a:t>factory</a:t>
            </a:r>
            <a:r>
              <a:rPr lang="en-US" altLang="en-US" sz="2000" b="1">
                <a:solidFill>
                  <a:srgbClr val="000000"/>
                </a:solidFill>
              </a:rPr>
              <a:t> -&gt; </a:t>
            </a:r>
            <a:r>
              <a:rPr lang="en-US" altLang="en-US" sz="2000" b="1">
                <a:solidFill>
                  <a:srgbClr val="6A3E3E"/>
                </a:solidFill>
              </a:rPr>
              <a:t>factory</a:t>
            </a:r>
            <a:r>
              <a:rPr lang="en-US" altLang="en-US" sz="2000" b="1">
                <a:solidFill>
                  <a:srgbClr val="000000"/>
                </a:solidFill>
              </a:rPr>
              <a:t>.configureDefault(</a:t>
            </a:r>
            <a:r>
              <a:rPr lang="en-US" altLang="en-US" sz="2000" b="1">
                <a:solidFill>
                  <a:srgbClr val="6A3E3E"/>
                </a:solidFill>
              </a:rPr>
              <a:t>id</a:t>
            </a:r>
            <a:r>
              <a:rPr lang="en-US" altLang="en-US" sz="2000" b="1">
                <a:solidFill>
                  <a:srgbClr val="000000"/>
                </a:solidFill>
              </a:rPr>
              <a:t> -&gt; </a:t>
            </a:r>
            <a:r>
              <a:rPr lang="en-US" altLang="en-US" sz="2000" b="1">
                <a:solidFill>
                  <a:srgbClr val="7F0055"/>
                </a:solidFill>
              </a:rPr>
              <a:t>new</a:t>
            </a:r>
            <a:r>
              <a:rPr lang="en-US" altLang="en-US" sz="2000" b="1">
                <a:solidFill>
                  <a:srgbClr val="000000"/>
                </a:solidFill>
              </a:rPr>
              <a:t> Resilience4JConfigBuilder(</a:t>
            </a:r>
            <a:r>
              <a:rPr lang="en-US" altLang="en-US" sz="2000" b="1">
                <a:solidFill>
                  <a:srgbClr val="6A3E3E"/>
                </a:solidFill>
              </a:rPr>
              <a:t>id</a:t>
            </a:r>
            <a:r>
              <a:rPr lang="en-US" altLang="en-US" sz="2000" b="1">
                <a:solidFill>
                  <a:srgbClr val="000000"/>
                </a:solidFill>
              </a:rPr>
              <a:t>)</a:t>
            </a:r>
          </a:p>
          <a:p>
            <a:pPr marL="457200" lvl="1" indent="0">
              <a:buFontTx/>
              <a:buNone/>
            </a:pPr>
            <a:r>
              <a:rPr lang="en-IN" altLang="en-US" sz="2000">
                <a:solidFill>
                  <a:srgbClr val="000000"/>
                </a:solidFill>
              </a:rPr>
              <a:t>.circuitBreakerConfig(CircuitBreakerConfig.</a:t>
            </a:r>
            <a:r>
              <a:rPr lang="en-IN" altLang="en-US" sz="2000" i="1">
                <a:solidFill>
                  <a:srgbClr val="000000"/>
                </a:solidFill>
              </a:rPr>
              <a:t>ofDefaults())</a:t>
            </a:r>
          </a:p>
          <a:p>
            <a:pPr marL="457200" lvl="1" indent="0">
              <a:buFontTx/>
              <a:buNone/>
            </a:pPr>
            <a:r>
              <a:rPr lang="en-IN" altLang="en-US" sz="2000">
                <a:solidFill>
                  <a:srgbClr val="000000"/>
                </a:solidFill>
              </a:rPr>
              <a:t>.timeLimiterConfig(TimeLimiterConfig.</a:t>
            </a:r>
            <a:r>
              <a:rPr lang="en-IN" altLang="en-US" sz="2000" i="1">
                <a:solidFill>
                  <a:srgbClr val="000000"/>
                </a:solidFill>
              </a:rPr>
              <a:t>custom()</a:t>
            </a:r>
          </a:p>
          <a:p>
            <a:pPr marL="457200" lvl="1" indent="0">
              <a:buFontTx/>
              <a:buNone/>
            </a:pPr>
            <a:r>
              <a:rPr lang="en-US" altLang="en-US" sz="2000">
                <a:solidFill>
                  <a:srgbClr val="000000"/>
                </a:solidFill>
              </a:rPr>
              <a:t>.timeoutDuration(Duration.</a:t>
            </a:r>
            <a:r>
              <a:rPr lang="en-US" altLang="en-US" sz="2000" i="1">
                <a:solidFill>
                  <a:srgbClr val="000000"/>
                </a:solidFill>
              </a:rPr>
              <a:t>ofSeconds(20)).build()).build());</a:t>
            </a:r>
          </a:p>
          <a:p>
            <a:pPr marL="457200" lvl="1" indent="0">
              <a:buFontTx/>
              <a:buNone/>
            </a:pPr>
            <a:r>
              <a:rPr lang="en-IN" altLang="en-US" sz="2000">
                <a:solidFill>
                  <a:srgbClr val="000000"/>
                </a:solidFill>
              </a:rPr>
              <a:t>}</a:t>
            </a:r>
            <a:endParaRPr lang="en-IN" altLang="en-US" sz="2000"/>
          </a:p>
          <a:p>
            <a:endParaRPr lang="en-IN" altLang="en-US" sz="20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a:extLst>
              <a:ext uri="{FF2B5EF4-FFF2-40B4-BE49-F238E27FC236}">
                <a16:creationId xmlns:a16="http://schemas.microsoft.com/office/drawing/2014/main" id="{C5683753-72DD-BD0D-DD34-4465B51EE1A0}"/>
              </a:ext>
            </a:extLst>
          </p:cNvPr>
          <p:cNvSpPr>
            <a:spLocks noGrp="1" noChangeArrowheads="1"/>
          </p:cNvSpPr>
          <p:nvPr>
            <p:ph type="title"/>
          </p:nvPr>
        </p:nvSpPr>
        <p:spPr/>
        <p:txBody>
          <a:bodyPr/>
          <a:lstStyle/>
          <a:p>
            <a:r>
              <a:rPr lang="en-US" altLang="en-US"/>
              <a:t>Rest Controller</a:t>
            </a:r>
            <a:endParaRPr lang="en-IN" altLang="en-US"/>
          </a:p>
        </p:txBody>
      </p:sp>
      <p:sp>
        <p:nvSpPr>
          <p:cNvPr id="121858" name="Content Placeholder 2">
            <a:extLst>
              <a:ext uri="{FF2B5EF4-FFF2-40B4-BE49-F238E27FC236}">
                <a16:creationId xmlns:a16="http://schemas.microsoft.com/office/drawing/2014/main" id="{7A0B5BE6-9DDF-D265-3BEB-6F40D0238DBF}"/>
              </a:ext>
            </a:extLst>
          </p:cNvPr>
          <p:cNvSpPr>
            <a:spLocks noGrp="1" noChangeArrowheads="1"/>
          </p:cNvSpPr>
          <p:nvPr>
            <p:ph idx="1"/>
          </p:nvPr>
        </p:nvSpPr>
        <p:spPr/>
        <p:txBody>
          <a:bodyPr/>
          <a:lstStyle/>
          <a:p>
            <a:pPr marL="457200" lvl="1" indent="0">
              <a:buFontTx/>
              <a:buNone/>
            </a:pPr>
            <a:r>
              <a:rPr lang="en-IN" altLang="en-US" sz="2000">
                <a:solidFill>
                  <a:srgbClr val="646464"/>
                </a:solidFill>
              </a:rPr>
              <a:t>@GetMapping</a:t>
            </a:r>
            <a:r>
              <a:rPr lang="en-IN" altLang="en-US" sz="2000">
                <a:solidFill>
                  <a:srgbClr val="000000"/>
                </a:solidFill>
              </a:rPr>
              <a:t>(path = </a:t>
            </a:r>
            <a:r>
              <a:rPr lang="en-IN" altLang="en-US" sz="2000">
                <a:solidFill>
                  <a:srgbClr val="2A00FF"/>
                </a:solidFill>
              </a:rPr>
              <a:t>"/default"</a:t>
            </a:r>
            <a:r>
              <a:rPr lang="en-IN" altLang="en-US" sz="2000">
                <a:solidFill>
                  <a:srgbClr val="000000"/>
                </a:solidFill>
              </a:rPr>
              <a:t>)</a:t>
            </a:r>
          </a:p>
          <a:p>
            <a:pPr marL="457200" lvl="1" indent="0">
              <a:buFontTx/>
              <a:buNone/>
            </a:pPr>
            <a:r>
              <a:rPr lang="en-IN" altLang="en-US" sz="2000" b="1">
                <a:solidFill>
                  <a:srgbClr val="7F0055"/>
                </a:solidFill>
              </a:rPr>
              <a:t>public</a:t>
            </a:r>
            <a:r>
              <a:rPr lang="en-IN" altLang="en-US" sz="2000" b="1">
                <a:solidFill>
                  <a:srgbClr val="000000"/>
                </a:solidFill>
              </a:rPr>
              <a:t> String message() {</a:t>
            </a:r>
          </a:p>
          <a:p>
            <a:pPr marL="457200" lvl="1" indent="0">
              <a:buFontTx/>
              <a:buNone/>
            </a:pPr>
            <a:r>
              <a:rPr lang="en-IN" altLang="en-US" sz="2000" b="1">
                <a:solidFill>
                  <a:srgbClr val="7F0055"/>
                </a:solidFill>
              </a:rPr>
              <a:t>return</a:t>
            </a:r>
            <a:r>
              <a:rPr lang="en-IN" altLang="en-US" sz="2000" b="1">
                <a:solidFill>
                  <a:srgbClr val="000000"/>
                </a:solidFill>
              </a:rPr>
              <a:t> </a:t>
            </a:r>
            <a:r>
              <a:rPr lang="en-IN" altLang="en-US" sz="2000" b="1">
                <a:solidFill>
                  <a:srgbClr val="2A00FF"/>
                </a:solidFill>
              </a:rPr>
              <a:t>"Default Message"</a:t>
            </a:r>
            <a:r>
              <a:rPr lang="en-IN" altLang="en-US" sz="2000" b="1">
                <a:solidFill>
                  <a:srgbClr val="000000"/>
                </a:solidFill>
              </a:rPr>
              <a:t>;</a:t>
            </a:r>
          </a:p>
          <a:p>
            <a:pPr marL="457200" lvl="1" indent="0">
              <a:buFontTx/>
              <a:buNone/>
            </a:pPr>
            <a:r>
              <a:rPr lang="en-IN" altLang="en-US" sz="2000">
                <a:solidFill>
                  <a:srgbClr val="000000"/>
                </a:solidFill>
              </a:rPr>
              <a:t>}</a:t>
            </a:r>
            <a:endParaRPr lang="en-IN" altLang="en-US" sz="20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a:extLst>
              <a:ext uri="{FF2B5EF4-FFF2-40B4-BE49-F238E27FC236}">
                <a16:creationId xmlns:a16="http://schemas.microsoft.com/office/drawing/2014/main" id="{834205C0-FFC9-673A-109C-E844410E0EC1}"/>
              </a:ext>
            </a:extLst>
          </p:cNvPr>
          <p:cNvSpPr>
            <a:spLocks noGrp="1" noChangeArrowheads="1"/>
          </p:cNvSpPr>
          <p:nvPr>
            <p:ph type="title"/>
          </p:nvPr>
        </p:nvSpPr>
        <p:spPr/>
        <p:txBody>
          <a:bodyPr/>
          <a:lstStyle/>
          <a:p>
            <a:r>
              <a:rPr lang="en-US" altLang="en-US"/>
              <a:t>Global Filter</a:t>
            </a:r>
            <a:endParaRPr lang="en-IN" altLang="en-US"/>
          </a:p>
        </p:txBody>
      </p:sp>
      <p:sp>
        <p:nvSpPr>
          <p:cNvPr id="122882" name="Content Placeholder 2">
            <a:extLst>
              <a:ext uri="{FF2B5EF4-FFF2-40B4-BE49-F238E27FC236}">
                <a16:creationId xmlns:a16="http://schemas.microsoft.com/office/drawing/2014/main" id="{DABA3F17-5898-0ADE-8E76-9A07CEB8D7A2}"/>
              </a:ext>
            </a:extLst>
          </p:cNvPr>
          <p:cNvSpPr>
            <a:spLocks noGrp="1" noChangeArrowheads="1"/>
          </p:cNvSpPr>
          <p:nvPr>
            <p:ph idx="1"/>
          </p:nvPr>
        </p:nvSpPr>
        <p:spPr>
          <a:xfrm>
            <a:off x="457200" y="868363"/>
            <a:ext cx="8229600" cy="5257800"/>
          </a:xfrm>
        </p:spPr>
        <p:txBody>
          <a:bodyPr/>
          <a:lstStyle/>
          <a:p>
            <a:pPr marL="0" indent="0">
              <a:buFontTx/>
              <a:buNone/>
            </a:pPr>
            <a:r>
              <a:rPr lang="en-IN" altLang="en-US" sz="1800">
                <a:solidFill>
                  <a:srgbClr val="646464"/>
                </a:solidFill>
              </a:rPr>
              <a:t>@Component</a:t>
            </a:r>
          </a:p>
          <a:p>
            <a:pPr marL="0" indent="0">
              <a:buFontTx/>
              <a:buNone/>
            </a:pPr>
            <a:r>
              <a:rPr lang="en-US" altLang="en-US" sz="1800" b="1">
                <a:solidFill>
                  <a:srgbClr val="7F0055"/>
                </a:solidFill>
              </a:rPr>
              <a:t>public</a:t>
            </a:r>
            <a:r>
              <a:rPr lang="en-US" altLang="en-US" sz="1800" b="1">
                <a:solidFill>
                  <a:srgbClr val="000000"/>
                </a:solidFill>
              </a:rPr>
              <a:t> </a:t>
            </a:r>
            <a:r>
              <a:rPr lang="en-US" altLang="en-US" sz="1800" b="1">
                <a:solidFill>
                  <a:srgbClr val="7F0055"/>
                </a:solidFill>
              </a:rPr>
              <a:t>class</a:t>
            </a:r>
            <a:r>
              <a:rPr lang="en-US" altLang="en-US" sz="1800" b="1">
                <a:solidFill>
                  <a:srgbClr val="000000"/>
                </a:solidFill>
              </a:rPr>
              <a:t> AuthFilter </a:t>
            </a:r>
            <a:r>
              <a:rPr lang="en-US" altLang="en-US" sz="1800" b="1">
                <a:solidFill>
                  <a:srgbClr val="7F0055"/>
                </a:solidFill>
              </a:rPr>
              <a:t>implements</a:t>
            </a:r>
            <a:r>
              <a:rPr lang="en-US" altLang="en-US" sz="1800" b="1">
                <a:solidFill>
                  <a:srgbClr val="000000"/>
                </a:solidFill>
              </a:rPr>
              <a:t> GlobalFilter {</a:t>
            </a:r>
          </a:p>
          <a:p>
            <a:pPr marL="0" indent="0">
              <a:buFontTx/>
              <a:buNone/>
            </a:pPr>
            <a:endParaRPr lang="en-IN" altLang="en-US" sz="1800">
              <a:solidFill>
                <a:srgbClr val="646464"/>
              </a:solidFill>
            </a:endParaRPr>
          </a:p>
          <a:p>
            <a:pPr marL="0" indent="0">
              <a:buFontTx/>
              <a:buNone/>
            </a:pPr>
            <a:r>
              <a:rPr lang="en-IN" altLang="en-US" sz="1800">
                <a:solidFill>
                  <a:srgbClr val="646464"/>
                </a:solidFill>
              </a:rPr>
              <a:t>@Override</a:t>
            </a:r>
          </a:p>
          <a:p>
            <a:pPr marL="0" indent="0">
              <a:buFontTx/>
              <a:buNone/>
            </a:pPr>
            <a:r>
              <a:rPr lang="en-IN" altLang="en-US" sz="1800" b="1">
                <a:solidFill>
                  <a:srgbClr val="7F0055"/>
                </a:solidFill>
              </a:rPr>
              <a:t>public</a:t>
            </a:r>
            <a:r>
              <a:rPr lang="en-IN" altLang="en-US" sz="1800" b="1">
                <a:solidFill>
                  <a:srgbClr val="000000"/>
                </a:solidFill>
              </a:rPr>
              <a:t> Mono&lt;Void&gt; filter(ServerWebExchange </a:t>
            </a:r>
            <a:r>
              <a:rPr lang="en-IN" altLang="en-US" sz="1800" b="1">
                <a:solidFill>
                  <a:srgbClr val="6A3E3E"/>
                </a:solidFill>
              </a:rPr>
              <a:t>exchange</a:t>
            </a:r>
            <a:r>
              <a:rPr lang="en-IN" altLang="en-US" sz="1800" b="1">
                <a:solidFill>
                  <a:srgbClr val="000000"/>
                </a:solidFill>
              </a:rPr>
              <a:t>, GatewayFilterChain </a:t>
            </a:r>
            <a:r>
              <a:rPr lang="en-IN" altLang="en-US" sz="1800" b="1">
                <a:solidFill>
                  <a:srgbClr val="6A3E3E"/>
                </a:solidFill>
              </a:rPr>
              <a:t>chain</a:t>
            </a:r>
            <a:r>
              <a:rPr lang="en-IN" altLang="en-US" sz="1800" b="1">
                <a:solidFill>
                  <a:srgbClr val="000000"/>
                </a:solidFill>
              </a:rPr>
              <a:t>) {</a:t>
            </a:r>
          </a:p>
          <a:p>
            <a:pPr marL="0" indent="0">
              <a:buFontTx/>
              <a:buNone/>
            </a:pPr>
            <a:r>
              <a:rPr lang="en-US" altLang="en-US" sz="1800">
                <a:solidFill>
                  <a:srgbClr val="000000"/>
                </a:solidFill>
              </a:rPr>
              <a:t>        </a:t>
            </a:r>
            <a:r>
              <a:rPr lang="en-US" altLang="en-US" sz="1800" b="1">
                <a:solidFill>
                  <a:srgbClr val="7F0055"/>
                </a:solidFill>
              </a:rPr>
              <a:t>if</a:t>
            </a:r>
            <a:r>
              <a:rPr lang="en-US" altLang="en-US" sz="1800" b="1">
                <a:solidFill>
                  <a:srgbClr val="000000"/>
                </a:solidFill>
              </a:rPr>
              <a:t> (!</a:t>
            </a:r>
            <a:r>
              <a:rPr lang="en-US" altLang="en-US" sz="1800" b="1">
                <a:solidFill>
                  <a:srgbClr val="6A3E3E"/>
                </a:solidFill>
              </a:rPr>
              <a:t>exchange</a:t>
            </a:r>
            <a:r>
              <a:rPr lang="en-US" altLang="en-US" sz="1800" b="1">
                <a:solidFill>
                  <a:srgbClr val="000000"/>
                </a:solidFill>
              </a:rPr>
              <a:t>.getRequest().getHeaders().containsKey(HttpHeaders.</a:t>
            </a:r>
            <a:r>
              <a:rPr lang="en-US" altLang="en-US" sz="1800" b="1" i="1">
                <a:solidFill>
                  <a:srgbClr val="0000C0"/>
                </a:solidFill>
              </a:rPr>
              <a:t>AUTHORIZATION</a:t>
            </a:r>
            <a:r>
              <a:rPr lang="en-US" altLang="en-US" sz="1800" b="1" i="1">
                <a:solidFill>
                  <a:srgbClr val="000000"/>
                </a:solidFill>
              </a:rPr>
              <a:t>)) {</a:t>
            </a:r>
          </a:p>
          <a:p>
            <a:pPr marL="0" indent="0">
              <a:buFontTx/>
              <a:buNone/>
            </a:pPr>
            <a:r>
              <a:rPr lang="en-US" altLang="en-US" sz="1800">
                <a:solidFill>
                  <a:srgbClr val="000000"/>
                </a:solidFill>
              </a:rPr>
              <a:t>            </a:t>
            </a:r>
            <a:r>
              <a:rPr lang="en-US" altLang="en-US" sz="1800" b="1">
                <a:solidFill>
                  <a:srgbClr val="7F0055"/>
                </a:solidFill>
              </a:rPr>
              <a:t>throw</a:t>
            </a:r>
            <a:r>
              <a:rPr lang="en-US" altLang="en-US" sz="1800" b="1">
                <a:solidFill>
                  <a:srgbClr val="000000"/>
                </a:solidFill>
              </a:rPr>
              <a:t> </a:t>
            </a:r>
            <a:r>
              <a:rPr lang="en-US" altLang="en-US" sz="1800" b="1">
                <a:solidFill>
                  <a:srgbClr val="7F0055"/>
                </a:solidFill>
              </a:rPr>
              <a:t>new</a:t>
            </a:r>
            <a:r>
              <a:rPr lang="en-US" altLang="en-US" sz="1800" b="1">
                <a:solidFill>
                  <a:srgbClr val="000000"/>
                </a:solidFill>
              </a:rPr>
              <a:t> </a:t>
            </a:r>
            <a:r>
              <a:rPr lang="en-US" altLang="en-US" sz="1800" b="1" u="sng">
                <a:solidFill>
                  <a:srgbClr val="000000"/>
                </a:solidFill>
              </a:rPr>
              <a:t>RuntimeException(</a:t>
            </a:r>
            <a:r>
              <a:rPr lang="en-US" altLang="en-US" sz="1800" b="1" u="sng">
                <a:solidFill>
                  <a:srgbClr val="2A00FF"/>
                </a:solidFill>
              </a:rPr>
              <a:t>"Missing authorization information"</a:t>
            </a:r>
            <a:r>
              <a:rPr lang="en-US" altLang="en-US" sz="1800" b="1" u="sng">
                <a:solidFill>
                  <a:srgbClr val="000000"/>
                </a:solidFill>
              </a:rPr>
              <a:t>);</a:t>
            </a:r>
          </a:p>
          <a:p>
            <a:pPr marL="0" indent="0">
              <a:buFontTx/>
              <a:buNone/>
            </a:pPr>
            <a:r>
              <a:rPr lang="en-IN" altLang="en-US" sz="1800">
                <a:solidFill>
                  <a:srgbClr val="000000"/>
                </a:solidFill>
              </a:rPr>
              <a: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a:extLst>
              <a:ext uri="{FF2B5EF4-FFF2-40B4-BE49-F238E27FC236}">
                <a16:creationId xmlns:a16="http://schemas.microsoft.com/office/drawing/2014/main" id="{136B1956-F9AC-F806-F0AE-24C2CF756C45}"/>
              </a:ext>
            </a:extLst>
          </p:cNvPr>
          <p:cNvSpPr>
            <a:spLocks noGrp="1" noChangeArrowheads="1"/>
          </p:cNvSpPr>
          <p:nvPr>
            <p:ph type="title"/>
          </p:nvPr>
        </p:nvSpPr>
        <p:spPr/>
        <p:txBody>
          <a:bodyPr/>
          <a:lstStyle/>
          <a:p>
            <a:r>
              <a:rPr lang="en-US" altLang="en-US"/>
              <a:t>Global Filter</a:t>
            </a:r>
            <a:endParaRPr lang="en-IN" altLang="en-US"/>
          </a:p>
        </p:txBody>
      </p:sp>
      <p:sp>
        <p:nvSpPr>
          <p:cNvPr id="123906" name="Content Placeholder 2">
            <a:extLst>
              <a:ext uri="{FF2B5EF4-FFF2-40B4-BE49-F238E27FC236}">
                <a16:creationId xmlns:a16="http://schemas.microsoft.com/office/drawing/2014/main" id="{1A94851E-36CB-E22E-2B4F-9DB3AEFA4521}"/>
              </a:ext>
            </a:extLst>
          </p:cNvPr>
          <p:cNvSpPr>
            <a:spLocks noGrp="1" noChangeArrowheads="1"/>
          </p:cNvSpPr>
          <p:nvPr>
            <p:ph idx="1"/>
          </p:nvPr>
        </p:nvSpPr>
        <p:spPr/>
        <p:txBody>
          <a:bodyPr/>
          <a:lstStyle/>
          <a:p>
            <a:pPr marL="0" indent="0">
              <a:buFontTx/>
              <a:buNone/>
            </a:pPr>
            <a:endParaRPr lang="en-IN" altLang="en-US" sz="1800">
              <a:solidFill>
                <a:srgbClr val="000000"/>
              </a:solidFill>
            </a:endParaRPr>
          </a:p>
          <a:p>
            <a:pPr marL="0" indent="0">
              <a:buFontTx/>
              <a:buNone/>
            </a:pPr>
            <a:endParaRPr lang="en-IN" altLang="en-US" sz="1800"/>
          </a:p>
          <a:p>
            <a:pPr marL="0" indent="0">
              <a:buFontTx/>
              <a:buNone/>
            </a:pPr>
            <a:r>
              <a:rPr lang="en-US" altLang="en-US" sz="1800">
                <a:solidFill>
                  <a:srgbClr val="000000"/>
                </a:solidFill>
              </a:rPr>
              <a:t>        List&lt;String&gt; </a:t>
            </a:r>
            <a:r>
              <a:rPr lang="en-US" altLang="en-US" sz="1800">
                <a:solidFill>
                  <a:srgbClr val="6A3E3E"/>
                </a:solidFill>
              </a:rPr>
              <a:t>authorization</a:t>
            </a:r>
            <a:r>
              <a:rPr lang="en-US" altLang="en-US" sz="1800">
                <a:solidFill>
                  <a:srgbClr val="000000"/>
                </a:solidFill>
              </a:rPr>
              <a:t> = </a:t>
            </a:r>
            <a:r>
              <a:rPr lang="en-US" altLang="en-US" sz="1800">
                <a:solidFill>
                  <a:srgbClr val="6A3E3E"/>
                </a:solidFill>
              </a:rPr>
              <a:t>exchange</a:t>
            </a:r>
            <a:r>
              <a:rPr lang="en-US" altLang="en-US" sz="1800">
                <a:solidFill>
                  <a:srgbClr val="000000"/>
                </a:solidFill>
              </a:rPr>
              <a:t>.getRequest().getHeaders().get(</a:t>
            </a:r>
            <a:r>
              <a:rPr lang="en-US" altLang="en-US" sz="1800">
                <a:solidFill>
                  <a:srgbClr val="2A00FF"/>
                </a:solidFill>
              </a:rPr>
              <a:t>"Authorization"</a:t>
            </a:r>
            <a:r>
              <a:rPr lang="en-US" altLang="en-US" sz="1800">
                <a:solidFill>
                  <a:srgbClr val="000000"/>
                </a:solidFill>
              </a:rPr>
              <a:t>);</a:t>
            </a:r>
          </a:p>
          <a:p>
            <a:pPr marL="0" indent="0">
              <a:buFontTx/>
              <a:buNone/>
            </a:pPr>
            <a:endParaRPr lang="en-IN" altLang="en-US" sz="1800"/>
          </a:p>
          <a:p>
            <a:pPr marL="0" indent="0">
              <a:buFontTx/>
              <a:buNone/>
            </a:pPr>
            <a:r>
              <a:rPr lang="en-IN" altLang="en-US" sz="1800">
                <a:solidFill>
                  <a:srgbClr val="000000"/>
                </a:solidFill>
              </a:rPr>
              <a:t>        </a:t>
            </a:r>
            <a:r>
              <a:rPr lang="en-US" altLang="en-US" sz="1800">
                <a:solidFill>
                  <a:srgbClr val="000000"/>
                </a:solidFill>
              </a:rPr>
              <a:t>         </a:t>
            </a:r>
            <a:r>
              <a:rPr lang="en-US" altLang="en-US" sz="1800" b="1">
                <a:solidFill>
                  <a:srgbClr val="7F0055"/>
                </a:solidFill>
              </a:rPr>
              <a:t>if</a:t>
            </a:r>
            <a:r>
              <a:rPr lang="en-US" altLang="en-US" sz="1800" b="1">
                <a:solidFill>
                  <a:srgbClr val="000000"/>
                </a:solidFill>
              </a:rPr>
              <a:t>(</a:t>
            </a:r>
            <a:r>
              <a:rPr lang="en-US" altLang="en-US" sz="1800" b="1" u="sng">
                <a:solidFill>
                  <a:srgbClr val="6A3E3E"/>
                </a:solidFill>
              </a:rPr>
              <a:t>exchange</a:t>
            </a:r>
            <a:r>
              <a:rPr lang="en-US" altLang="en-US" sz="1800" b="1" u="sng">
                <a:solidFill>
                  <a:srgbClr val="000000"/>
                </a:solidFill>
              </a:rPr>
              <a:t>.getRequest().getHeaders().get(HttpHeaders.</a:t>
            </a:r>
            <a:r>
              <a:rPr lang="en-US" altLang="en-US" sz="1800" b="1" i="1" u="sng">
                <a:solidFill>
                  <a:srgbClr val="0000C0"/>
                </a:solidFill>
              </a:rPr>
              <a:t>AUTHORIZATION</a:t>
            </a:r>
            <a:r>
              <a:rPr lang="en-US" altLang="en-US" sz="1800" b="1" i="1" u="sng">
                <a:solidFill>
                  <a:srgbClr val="000000"/>
                </a:solidFill>
              </a:rPr>
              <a:t>).get(0)!=</a:t>
            </a:r>
            <a:r>
              <a:rPr lang="en-US" altLang="en-US" sz="1800" b="1" i="1" u="sng">
                <a:solidFill>
                  <a:srgbClr val="7F0055"/>
                </a:solidFill>
              </a:rPr>
              <a:t>null</a:t>
            </a:r>
            <a:r>
              <a:rPr lang="en-US" altLang="en-US" sz="1800" b="1" i="1" u="sng">
                <a:solidFill>
                  <a:srgbClr val="000000"/>
                </a:solidFill>
              </a:rPr>
              <a:t>) {</a:t>
            </a:r>
          </a:p>
          <a:p>
            <a:pPr marL="0" indent="0">
              <a:buFontTx/>
              <a:buNone/>
            </a:pPr>
            <a:r>
              <a:rPr lang="en-IN" altLang="en-US" sz="1800">
                <a:solidFill>
                  <a:srgbClr val="000000"/>
                </a:solidFill>
              </a:rPr>
              <a:t>         </a:t>
            </a:r>
          </a:p>
          <a:p>
            <a:pPr marL="0" indent="0">
              <a:buFontTx/>
              <a:buNone/>
            </a:pPr>
            <a:endParaRPr lang="en-IN" altLang="en-US" sz="1800"/>
          </a:p>
          <a:p>
            <a:pPr marL="0" indent="0">
              <a:buFontTx/>
              <a:buNone/>
            </a:pPr>
            <a:r>
              <a:rPr lang="en-IN" altLang="en-US" sz="1800">
                <a:solidFill>
                  <a:srgbClr val="000000"/>
                </a:solidFill>
              </a:rPr>
              <a:t>        </a:t>
            </a:r>
            <a:endParaRPr lang="en-I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a:extLst>
              <a:ext uri="{FF2B5EF4-FFF2-40B4-BE49-F238E27FC236}">
                <a16:creationId xmlns:a16="http://schemas.microsoft.com/office/drawing/2014/main" id="{EA286E0F-3254-68D5-9164-A3F4119C0E67}"/>
              </a:ext>
            </a:extLst>
          </p:cNvPr>
          <p:cNvSpPr>
            <a:spLocks noGrp="1" noChangeArrowheads="1"/>
          </p:cNvSpPr>
          <p:nvPr>
            <p:ph type="title"/>
          </p:nvPr>
        </p:nvSpPr>
        <p:spPr/>
        <p:txBody>
          <a:bodyPr/>
          <a:lstStyle/>
          <a:p>
            <a:r>
              <a:rPr lang="en-US" altLang="en-US"/>
              <a:t>Global Filter</a:t>
            </a:r>
            <a:endParaRPr lang="en-IN" altLang="en-US"/>
          </a:p>
        </p:txBody>
      </p:sp>
      <p:sp>
        <p:nvSpPr>
          <p:cNvPr id="124930" name="Content Placeholder 2">
            <a:extLst>
              <a:ext uri="{FF2B5EF4-FFF2-40B4-BE49-F238E27FC236}">
                <a16:creationId xmlns:a16="http://schemas.microsoft.com/office/drawing/2014/main" id="{626A3E49-7A2D-CBA9-0611-9C81708336BD}"/>
              </a:ext>
            </a:extLst>
          </p:cNvPr>
          <p:cNvSpPr>
            <a:spLocks noGrp="1" noChangeArrowheads="1"/>
          </p:cNvSpPr>
          <p:nvPr>
            <p:ph idx="1"/>
          </p:nvPr>
        </p:nvSpPr>
        <p:spPr/>
        <p:txBody>
          <a:bodyPr/>
          <a:lstStyle/>
          <a:p>
            <a:pPr marL="0" indent="0">
              <a:buFontTx/>
              <a:buNone/>
            </a:pPr>
            <a:r>
              <a:rPr lang="en-IN" altLang="en-US" sz="1800">
                <a:solidFill>
                  <a:srgbClr val="000000"/>
                </a:solidFill>
              </a:rPr>
              <a:t>ServerHttpRequest </a:t>
            </a:r>
            <a:r>
              <a:rPr lang="en-IN" altLang="en-US" sz="1800">
                <a:solidFill>
                  <a:srgbClr val="6A3E3E"/>
                </a:solidFill>
              </a:rPr>
              <a:t>modifiedRequest</a:t>
            </a:r>
            <a:r>
              <a:rPr lang="en-IN" altLang="en-US" sz="1800">
                <a:solidFill>
                  <a:srgbClr val="000000"/>
                </a:solidFill>
              </a:rPr>
              <a:t> = </a:t>
            </a:r>
            <a:r>
              <a:rPr lang="en-IN" altLang="en-US" sz="1800">
                <a:solidFill>
                  <a:srgbClr val="6A3E3E"/>
                </a:solidFill>
              </a:rPr>
              <a:t>exchange</a:t>
            </a:r>
            <a:r>
              <a:rPr lang="en-IN" altLang="en-US" sz="1800">
                <a:solidFill>
                  <a:srgbClr val="000000"/>
                </a:solidFill>
              </a:rPr>
              <a:t>.getRequest().mutate().</a:t>
            </a:r>
          </a:p>
          <a:p>
            <a:pPr marL="0" indent="0">
              <a:buFontTx/>
              <a:buNone/>
            </a:pPr>
            <a:r>
              <a:rPr lang="en-US" altLang="en-US" sz="1800">
                <a:solidFill>
                  <a:srgbClr val="000000"/>
                </a:solidFill>
              </a:rPr>
              <a:t>              header(</a:t>
            </a:r>
            <a:r>
              <a:rPr lang="en-US" altLang="en-US" sz="1800">
                <a:solidFill>
                  <a:srgbClr val="2A00FF"/>
                </a:solidFill>
              </a:rPr>
              <a:t>"Authorization"</a:t>
            </a:r>
            <a:r>
              <a:rPr lang="en-US" altLang="en-US" sz="1800">
                <a:solidFill>
                  <a:srgbClr val="000000"/>
                </a:solidFill>
              </a:rPr>
              <a:t>, </a:t>
            </a:r>
            <a:r>
              <a:rPr lang="en-US" altLang="en-US" sz="1800" u="sng">
                <a:solidFill>
                  <a:srgbClr val="6A3E3E"/>
                </a:solidFill>
              </a:rPr>
              <a:t>authorization</a:t>
            </a:r>
            <a:r>
              <a:rPr lang="en-US" altLang="en-US" sz="1800" u="sng">
                <a:solidFill>
                  <a:srgbClr val="000000"/>
                </a:solidFill>
              </a:rPr>
              <a:t>.get(0)).build();</a:t>
            </a:r>
          </a:p>
          <a:p>
            <a:pPr marL="0" indent="0">
              <a:buFontTx/>
              <a:buNone/>
            </a:pPr>
            <a:r>
              <a:rPr lang="en-IN" altLang="en-US" sz="1800">
                <a:solidFill>
                  <a:srgbClr val="000000"/>
                </a:solidFill>
              </a:rPr>
              <a:t>           </a:t>
            </a:r>
          </a:p>
          <a:p>
            <a:pPr marL="0" indent="0">
              <a:buFontTx/>
              <a:buNone/>
            </a:pPr>
            <a:r>
              <a:rPr lang="en-US" altLang="en-US" sz="1800">
                <a:solidFill>
                  <a:srgbClr val="000000"/>
                </a:solidFill>
              </a:rPr>
              <a:t>             </a:t>
            </a:r>
            <a:r>
              <a:rPr lang="en-US" altLang="en-US" sz="1800" b="1">
                <a:solidFill>
                  <a:srgbClr val="7F0055"/>
                </a:solidFill>
              </a:rPr>
              <a:t>return</a:t>
            </a:r>
            <a:r>
              <a:rPr lang="en-US" altLang="en-US" sz="1800" b="1">
                <a:solidFill>
                  <a:srgbClr val="000000"/>
                </a:solidFill>
              </a:rPr>
              <a:t> </a:t>
            </a:r>
            <a:r>
              <a:rPr lang="en-US" altLang="en-US" sz="1800" b="1">
                <a:solidFill>
                  <a:srgbClr val="6A3E3E"/>
                </a:solidFill>
              </a:rPr>
              <a:t>chain</a:t>
            </a:r>
            <a:r>
              <a:rPr lang="en-US" altLang="en-US" sz="1800" b="1">
                <a:solidFill>
                  <a:srgbClr val="000000"/>
                </a:solidFill>
              </a:rPr>
              <a:t>.filter(</a:t>
            </a:r>
            <a:r>
              <a:rPr lang="en-US" altLang="en-US" sz="1800" b="1">
                <a:solidFill>
                  <a:srgbClr val="6A3E3E"/>
                </a:solidFill>
              </a:rPr>
              <a:t>exchange</a:t>
            </a:r>
            <a:r>
              <a:rPr lang="en-US" altLang="en-US" sz="1800" b="1">
                <a:solidFill>
                  <a:srgbClr val="000000"/>
                </a:solidFill>
              </a:rPr>
              <a:t>.mutate().request(</a:t>
            </a:r>
            <a:r>
              <a:rPr lang="en-US" altLang="en-US" sz="1800" b="1">
                <a:solidFill>
                  <a:srgbClr val="6A3E3E"/>
                </a:solidFill>
              </a:rPr>
              <a:t>modifiedRequest</a:t>
            </a:r>
            <a:r>
              <a:rPr lang="en-US" altLang="en-US" sz="1800" b="1">
                <a:solidFill>
                  <a:srgbClr val="000000"/>
                </a:solidFill>
              </a:rPr>
              <a:t>).build());</a:t>
            </a:r>
          </a:p>
          <a:p>
            <a:pPr marL="0" indent="0">
              <a:buFontTx/>
              <a:buNone/>
            </a:pPr>
            <a:r>
              <a:rPr lang="en-IN" altLang="en-US" sz="1800">
                <a:solidFill>
                  <a:srgbClr val="000000"/>
                </a:solidFill>
              </a:rPr>
              <a:t>         } </a:t>
            </a:r>
            <a:r>
              <a:rPr lang="en-IN" altLang="en-US" sz="1800" b="1">
                <a:solidFill>
                  <a:srgbClr val="7F0055"/>
                </a:solidFill>
              </a:rPr>
              <a:t>else</a:t>
            </a:r>
            <a:r>
              <a:rPr lang="en-IN" altLang="en-US" sz="1800" b="1">
                <a:solidFill>
                  <a:srgbClr val="000000"/>
                </a:solidFill>
              </a:rPr>
              <a:t> {</a:t>
            </a:r>
          </a:p>
          <a:p>
            <a:pPr marL="0" indent="0">
              <a:buFontTx/>
              <a:buNone/>
            </a:pPr>
            <a:r>
              <a:rPr lang="en-IN" altLang="en-US" sz="1800">
                <a:solidFill>
                  <a:srgbClr val="000000"/>
                </a:solidFill>
              </a:rPr>
              <a:t>         </a:t>
            </a:r>
          </a:p>
          <a:p>
            <a:pPr marL="0" indent="0">
              <a:buFontTx/>
              <a:buNone/>
            </a:pPr>
            <a:r>
              <a:rPr lang="en-IN" altLang="en-US" sz="1800">
                <a:solidFill>
                  <a:srgbClr val="000000"/>
                </a:solidFill>
              </a:rPr>
              <a:t>         </a:t>
            </a:r>
            <a:r>
              <a:rPr lang="en-IN" altLang="en-US" sz="1800" b="1">
                <a:solidFill>
                  <a:srgbClr val="7F0055"/>
                </a:solidFill>
              </a:rPr>
              <a:t>return</a:t>
            </a:r>
            <a:r>
              <a:rPr lang="en-IN" altLang="en-US" sz="1800" b="1">
                <a:solidFill>
                  <a:srgbClr val="000000"/>
                </a:solidFill>
              </a:rPr>
              <a:t> </a:t>
            </a:r>
            <a:r>
              <a:rPr lang="en-IN" altLang="en-US" sz="1800" b="1">
                <a:solidFill>
                  <a:srgbClr val="6A3E3E"/>
                </a:solidFill>
              </a:rPr>
              <a:t>chain</a:t>
            </a:r>
            <a:r>
              <a:rPr lang="en-IN" altLang="en-US" sz="1800" b="1">
                <a:solidFill>
                  <a:srgbClr val="000000"/>
                </a:solidFill>
              </a:rPr>
              <a:t>.filter(</a:t>
            </a:r>
            <a:r>
              <a:rPr lang="en-IN" altLang="en-US" sz="1800" b="1">
                <a:solidFill>
                  <a:srgbClr val="6A3E3E"/>
                </a:solidFill>
              </a:rPr>
              <a:t>exchange</a:t>
            </a:r>
            <a:r>
              <a:rPr lang="en-IN" altLang="en-US" sz="1800" b="1">
                <a:solidFill>
                  <a:srgbClr val="000000"/>
                </a:solidFill>
              </a:rPr>
              <a:t>);</a:t>
            </a:r>
          </a:p>
          <a:p>
            <a:pPr marL="0" indent="0">
              <a:buFontTx/>
              <a:buNone/>
            </a:pPr>
            <a:r>
              <a:rPr lang="en-IN" altLang="en-US" sz="1800">
                <a:solidFill>
                  <a:srgbClr val="000000"/>
                </a:solidFill>
              </a:rPr>
              <a:t>         }</a:t>
            </a:r>
          </a:p>
          <a:p>
            <a:pPr marL="0" indent="0">
              <a:buFontTx/>
              <a:buNone/>
            </a:pPr>
            <a:r>
              <a:rPr lang="en-IN" altLang="en-US" sz="1800">
                <a:solidFill>
                  <a:srgbClr val="000000"/>
                </a:solidFill>
              </a:rPr>
              <a:t>  </a:t>
            </a:r>
          </a:p>
          <a:p>
            <a:pPr marL="0" indent="0">
              <a:buFontTx/>
              <a:buNone/>
            </a:pPr>
            <a:r>
              <a:rPr lang="en-IN" altLang="en-US" sz="1800">
                <a:solidFill>
                  <a:srgbClr val="000000"/>
                </a:solidFill>
              </a:rPr>
              <a:t>}</a:t>
            </a:r>
          </a:p>
          <a:p>
            <a:pPr marL="0" indent="0">
              <a:buFontTx/>
              <a:buNone/>
            </a:pPr>
            <a:r>
              <a:rPr lang="en-IN" altLang="en-US" sz="1800">
                <a:solidFill>
                  <a:srgbClr val="000000"/>
                </a:solidFill>
              </a:rPr>
              <a:t>}</a:t>
            </a:r>
          </a:p>
          <a:p>
            <a:pPr marL="0" indent="0">
              <a:buFontTx/>
              <a:buNone/>
            </a:pPr>
            <a:endParaRPr lang="en-IN" altLang="en-US" sz="1800">
              <a:solidFill>
                <a:srgbClr val="000000"/>
              </a:solidFill>
            </a:endParaRPr>
          </a:p>
          <a:p>
            <a:pPr marL="0" indent="0">
              <a:buFontTx/>
              <a:buNone/>
            </a:pPr>
            <a:r>
              <a:rPr lang="es-ES" altLang="en-US" sz="1800">
                <a:solidFill>
                  <a:srgbClr val="000000"/>
                </a:solidFill>
                <a:latin typeface="Consolas" panose="020B0609020204030204" pitchFamily="49" charset="0"/>
              </a:rPr>
              <a:t>curl </a:t>
            </a:r>
            <a:r>
              <a:rPr lang="es-ES" altLang="en-US" sz="1800" u="sng">
                <a:solidFill>
                  <a:srgbClr val="000000"/>
                </a:solidFill>
                <a:latin typeface="Consolas" panose="020B0609020204030204" pitchFamily="49" charset="0"/>
              </a:rPr>
              <a:t>-u india:india http:</a:t>
            </a:r>
            <a:r>
              <a:rPr lang="es-ES" altLang="en-US" sz="1800" u="sng">
                <a:solidFill>
                  <a:srgbClr val="3F7F5F"/>
                </a:solidFill>
                <a:latin typeface="Consolas" panose="020B0609020204030204" pitchFamily="49" charset="0"/>
              </a:rPr>
              <a:t>//localhost:8080/driver-service/api/v1/drivers</a:t>
            </a:r>
          </a:p>
          <a:p>
            <a:pPr marL="0" indent="0">
              <a:buFontTx/>
              <a:buNone/>
            </a:pPr>
            <a:endParaRPr lang="en-IN" altLang="en-US" sz="1800">
              <a:solidFill>
                <a:srgbClr val="000000"/>
              </a:solidFill>
            </a:endParaRPr>
          </a:p>
          <a:p>
            <a:pPr marL="457200" lvl="1" indent="0">
              <a:buFontTx/>
              <a:buNone/>
            </a:pPr>
            <a:endParaRPr lang="en-IN" altLang="en-US"/>
          </a:p>
          <a:p>
            <a:pPr marL="0" indent="0">
              <a:buFontTx/>
              <a:buNone/>
            </a:pPr>
            <a:endParaRPr lang="en-I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a:extLst>
              <a:ext uri="{FF2B5EF4-FFF2-40B4-BE49-F238E27FC236}">
                <a16:creationId xmlns:a16="http://schemas.microsoft.com/office/drawing/2014/main" id="{7C2C1E42-1040-CB97-7841-958441CA41E5}"/>
              </a:ext>
            </a:extLst>
          </p:cNvPr>
          <p:cNvSpPr>
            <a:spLocks noGrp="1" noChangeArrowheads="1"/>
          </p:cNvSpPr>
          <p:nvPr>
            <p:ph type="title"/>
          </p:nvPr>
        </p:nvSpPr>
        <p:spPr/>
        <p:txBody>
          <a:bodyPr/>
          <a:lstStyle/>
          <a:p>
            <a:r>
              <a:rPr lang="en-US" altLang="en-US"/>
              <a:t>Retry</a:t>
            </a:r>
          </a:p>
        </p:txBody>
      </p:sp>
      <p:sp>
        <p:nvSpPr>
          <p:cNvPr id="3" name="Content Placeholder 2">
            <a:extLst>
              <a:ext uri="{FF2B5EF4-FFF2-40B4-BE49-F238E27FC236}">
                <a16:creationId xmlns:a16="http://schemas.microsoft.com/office/drawing/2014/main" id="{D9961206-513C-A2F2-3C02-EBD794AA8E41}"/>
              </a:ext>
            </a:extLst>
          </p:cNvPr>
          <p:cNvSpPr>
            <a:spLocks noGrp="1"/>
          </p:cNvSpPr>
          <p:nvPr>
            <p:ph idx="1"/>
          </p:nvPr>
        </p:nvSpPr>
        <p:spPr/>
        <p:txBody>
          <a:bodyPr/>
          <a:lstStyle/>
          <a:p>
            <a:pPr marL="0" indent="0">
              <a:spcBef>
                <a:spcPct val="0"/>
              </a:spcBef>
              <a:buFontTx/>
              <a:buNone/>
              <a:defRPr/>
            </a:pPr>
            <a:r>
              <a:rPr lang="en-US" altLang="en-US" sz="2000" dirty="0">
                <a:solidFill>
                  <a:srgbClr val="404040"/>
                </a:solidFill>
              </a:rPr>
              <a:t> Service may fail due to various reasons such as a network outage, server being down, network glitch, rate limit, etc.</a:t>
            </a:r>
          </a:p>
          <a:p>
            <a:pPr marL="0" indent="0">
              <a:spcBef>
                <a:spcPct val="0"/>
              </a:spcBef>
              <a:buFontTx/>
              <a:buNone/>
              <a:defRPr/>
            </a:pPr>
            <a:endParaRPr lang="en-US" altLang="en-US" sz="2000" dirty="0">
              <a:solidFill>
                <a:srgbClr val="404040"/>
              </a:solidFill>
            </a:endParaRPr>
          </a:p>
          <a:p>
            <a:pPr marL="0" indent="0">
              <a:spcBef>
                <a:spcPct val="0"/>
              </a:spcBef>
              <a:buFontTx/>
              <a:buNone/>
              <a:defRPr/>
            </a:pPr>
            <a:r>
              <a:rPr lang="en-US" altLang="en-US" sz="2000" dirty="0">
                <a:solidFill>
                  <a:srgbClr val="404040"/>
                </a:solidFill>
              </a:rPr>
              <a:t>Can try to retry the operation a few times before sending an error response to the client.</a:t>
            </a:r>
            <a:endParaRPr lang="en-US" altLang="en-US" sz="2000" dirty="0"/>
          </a:p>
          <a:p>
            <a:pPr marL="0" indent="0">
              <a:spcBef>
                <a:spcPct val="0"/>
              </a:spcBef>
              <a:buFontTx/>
              <a:buNone/>
              <a:defRPr/>
            </a:pPr>
            <a:endParaRPr lang="en-US" altLang="en-US" sz="2000" dirty="0"/>
          </a:p>
          <a:p>
            <a:pPr marL="0" indent="0">
              <a:spcBef>
                <a:spcPct val="0"/>
              </a:spcBef>
              <a:buFontTx/>
              <a:buNone/>
              <a:defRPr/>
            </a:pPr>
            <a:r>
              <a:rPr lang="en-US" altLang="en-US" sz="2000" dirty="0"/>
              <a:t>Retries increase the chance of getting a response back from a remote service when it’s momentarily overloaded or unresponsive.</a:t>
            </a:r>
          </a:p>
          <a:p>
            <a:pPr marL="0" indent="0">
              <a:spcBef>
                <a:spcPct val="0"/>
              </a:spcBef>
              <a:buFontTx/>
              <a:buNone/>
              <a:defRPr/>
            </a:pPr>
            <a:endParaRPr lang="en-US" altLang="en-US" sz="2000" dirty="0">
              <a:solidFill>
                <a:srgbClr val="404040"/>
              </a:solidFill>
            </a:endParaRPr>
          </a:p>
          <a:p>
            <a:pPr>
              <a:defRPr/>
            </a:pPr>
            <a:endParaRPr 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a:extLst>
              <a:ext uri="{FF2B5EF4-FFF2-40B4-BE49-F238E27FC236}">
                <a16:creationId xmlns:a16="http://schemas.microsoft.com/office/drawing/2014/main" id="{16DC6D18-EEDE-93FE-D5AD-03F990936ABE}"/>
              </a:ext>
            </a:extLst>
          </p:cNvPr>
          <p:cNvSpPr>
            <a:spLocks noGrp="1" noChangeArrowheads="1"/>
          </p:cNvSpPr>
          <p:nvPr>
            <p:ph type="title"/>
          </p:nvPr>
        </p:nvSpPr>
        <p:spPr>
          <a:xfrm>
            <a:off x="457200" y="228600"/>
            <a:ext cx="8229600" cy="639763"/>
          </a:xfrm>
        </p:spPr>
        <p:txBody>
          <a:bodyPr/>
          <a:lstStyle/>
          <a:p>
            <a:r>
              <a:rPr lang="en-US" altLang="en-US"/>
              <a:t>Retry</a:t>
            </a:r>
          </a:p>
        </p:txBody>
      </p:sp>
      <p:sp>
        <p:nvSpPr>
          <p:cNvPr id="3" name="Content Placeholder 2">
            <a:extLst>
              <a:ext uri="{FF2B5EF4-FFF2-40B4-BE49-F238E27FC236}">
                <a16:creationId xmlns:a16="http://schemas.microsoft.com/office/drawing/2014/main" id="{A6212680-86C9-D85C-09FC-CBED21957B2F}"/>
              </a:ext>
            </a:extLst>
          </p:cNvPr>
          <p:cNvSpPr>
            <a:spLocks noGrp="1"/>
          </p:cNvSpPr>
          <p:nvPr>
            <p:ph idx="1"/>
          </p:nvPr>
        </p:nvSpPr>
        <p:spPr>
          <a:xfrm>
            <a:off x="457200" y="868363"/>
            <a:ext cx="8229600" cy="5257800"/>
          </a:xfrm>
        </p:spPr>
        <p:txBody>
          <a:bodyPr/>
          <a:lstStyle/>
          <a:p>
            <a:pPr marL="400050" lvl="1" indent="0">
              <a:spcBef>
                <a:spcPct val="0"/>
              </a:spcBef>
              <a:buFontTx/>
              <a:buChar char="•"/>
              <a:defRPr/>
            </a:pPr>
            <a:r>
              <a:rPr lang="en-US" altLang="en-US" sz="2000" b="1" dirty="0">
                <a:solidFill>
                  <a:srgbClr val="404040"/>
                </a:solidFill>
              </a:rPr>
              <a:t>Limit the number of retries</a:t>
            </a:r>
            <a:r>
              <a:rPr lang="en-US" altLang="en-US" sz="2000" dirty="0">
                <a:solidFill>
                  <a:srgbClr val="404040"/>
                </a:solidFill>
              </a:rPr>
              <a:t>: </a:t>
            </a:r>
          </a:p>
          <a:p>
            <a:pPr lvl="2" indent="-342900">
              <a:spcBef>
                <a:spcPct val="0"/>
              </a:spcBef>
              <a:defRPr/>
            </a:pPr>
            <a:r>
              <a:rPr lang="en-US" altLang="en-US" sz="2000" dirty="0">
                <a:solidFill>
                  <a:srgbClr val="404040"/>
                </a:solidFill>
              </a:rPr>
              <a:t>Do not retry indefinitely. </a:t>
            </a:r>
          </a:p>
          <a:p>
            <a:pPr lvl="2" indent="-342900">
              <a:spcBef>
                <a:spcPct val="0"/>
              </a:spcBef>
              <a:defRPr/>
            </a:pPr>
            <a:r>
              <a:rPr lang="en-US" altLang="en-US" sz="2000" dirty="0">
                <a:solidFill>
                  <a:srgbClr val="404040"/>
                </a:solidFill>
              </a:rPr>
              <a:t>If the API call is still failing after the set number of retries, it’s better to communicate the failure.</a:t>
            </a:r>
          </a:p>
          <a:p>
            <a:pPr marL="400050" lvl="1" indent="0">
              <a:spcBef>
                <a:spcPct val="0"/>
              </a:spcBef>
              <a:buFontTx/>
              <a:buChar char="•"/>
              <a:defRPr/>
            </a:pPr>
            <a:endParaRPr lang="en-US" altLang="en-US" sz="2000" b="1" dirty="0">
              <a:solidFill>
                <a:srgbClr val="404040"/>
              </a:solidFill>
            </a:endParaRPr>
          </a:p>
          <a:p>
            <a:pPr marL="400050" lvl="1" indent="0">
              <a:spcBef>
                <a:spcPct val="0"/>
              </a:spcBef>
              <a:buFontTx/>
              <a:buChar char="•"/>
              <a:defRPr/>
            </a:pPr>
            <a:r>
              <a:rPr lang="en-US" altLang="en-US" sz="2000" b="1" dirty="0">
                <a:solidFill>
                  <a:srgbClr val="404040"/>
                </a:solidFill>
              </a:rPr>
              <a:t>Retry only for transient/server-side errors</a:t>
            </a:r>
            <a:r>
              <a:rPr lang="en-US" altLang="en-US" sz="2000" dirty="0">
                <a:solidFill>
                  <a:srgbClr val="404040"/>
                </a:solidFill>
              </a:rPr>
              <a:t>: </a:t>
            </a:r>
          </a:p>
          <a:p>
            <a:pPr lvl="2" indent="-342900">
              <a:spcBef>
                <a:spcPct val="0"/>
              </a:spcBef>
              <a:defRPr/>
            </a:pPr>
            <a:r>
              <a:rPr lang="en-US" altLang="en-US" sz="2000" dirty="0">
                <a:solidFill>
                  <a:srgbClr val="404040"/>
                </a:solidFill>
              </a:rPr>
              <a:t>Transient errors are temporary and are most likely resolved by retrying a few times. </a:t>
            </a:r>
          </a:p>
          <a:p>
            <a:pPr lvl="2" indent="-342900">
              <a:spcBef>
                <a:spcPct val="0"/>
              </a:spcBef>
              <a:defRPr/>
            </a:pPr>
            <a:r>
              <a:rPr lang="en-US" altLang="en-US" sz="2000" dirty="0">
                <a:solidFill>
                  <a:srgbClr val="404040"/>
                </a:solidFill>
              </a:rPr>
              <a:t>Do not retry for failures caused by invalid data or authentication errors since retries would not help here.</a:t>
            </a:r>
          </a:p>
          <a:p>
            <a:pPr marL="400050" lvl="1" indent="0">
              <a:spcBef>
                <a:spcPct val="0"/>
              </a:spcBef>
              <a:buFontTx/>
              <a:buChar char="•"/>
              <a:defRPr/>
            </a:pPr>
            <a:endParaRPr lang="en-US" altLang="en-US" sz="2000" b="1" dirty="0">
              <a:solidFill>
                <a:srgbClr val="404040"/>
              </a:solidFill>
            </a:endParaRPr>
          </a:p>
          <a:p>
            <a:pPr marL="400050" lvl="1" indent="0">
              <a:spcBef>
                <a:spcPct val="0"/>
              </a:spcBef>
              <a:buFontTx/>
              <a:buChar char="•"/>
              <a:defRPr/>
            </a:pPr>
            <a:r>
              <a:rPr lang="en-US" altLang="en-US" sz="2000" b="1" dirty="0">
                <a:solidFill>
                  <a:srgbClr val="404040"/>
                </a:solidFill>
              </a:rPr>
              <a:t>Watch out for time spent</a:t>
            </a:r>
            <a:r>
              <a:rPr lang="en-US" altLang="en-US" sz="2000" dirty="0">
                <a:solidFill>
                  <a:srgbClr val="404040"/>
                </a:solidFill>
              </a:rPr>
              <a:t>: </a:t>
            </a:r>
          </a:p>
          <a:p>
            <a:pPr marL="800100" lvl="2" indent="0">
              <a:spcBef>
                <a:spcPct val="0"/>
              </a:spcBef>
              <a:defRPr/>
            </a:pPr>
            <a:r>
              <a:rPr lang="en-US" altLang="en-US" sz="2000" dirty="0">
                <a:solidFill>
                  <a:srgbClr val="404040"/>
                </a:solidFill>
              </a:rPr>
              <a:t>We must remember to balance resilience and user experience. You don’t want users to wait too long while retrying the request behind the scenes. </a:t>
            </a:r>
          </a:p>
          <a:p>
            <a:pPr>
              <a:defRPr/>
            </a:pPr>
            <a:endParaRPr 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a:extLst>
              <a:ext uri="{FF2B5EF4-FFF2-40B4-BE49-F238E27FC236}">
                <a16:creationId xmlns:a16="http://schemas.microsoft.com/office/drawing/2014/main" id="{3ABD852E-69A5-423F-5004-7C1A66714E5D}"/>
              </a:ext>
            </a:extLst>
          </p:cNvPr>
          <p:cNvSpPr>
            <a:spLocks noGrp="1" noChangeArrowheads="1"/>
          </p:cNvSpPr>
          <p:nvPr>
            <p:ph type="title"/>
          </p:nvPr>
        </p:nvSpPr>
        <p:spPr/>
        <p:txBody>
          <a:bodyPr/>
          <a:lstStyle/>
          <a:p>
            <a:r>
              <a:rPr lang="en-US" altLang="en-US"/>
              <a:t>Retry Configuration</a:t>
            </a:r>
          </a:p>
        </p:txBody>
      </p:sp>
      <p:graphicFrame>
        <p:nvGraphicFramePr>
          <p:cNvPr id="4" name="Content Placeholder 3">
            <a:extLst>
              <a:ext uri="{FF2B5EF4-FFF2-40B4-BE49-F238E27FC236}">
                <a16:creationId xmlns:a16="http://schemas.microsoft.com/office/drawing/2014/main" id="{E8E0849F-174C-E92C-EA6C-36487533A7A7}"/>
              </a:ext>
            </a:extLst>
          </p:cNvPr>
          <p:cNvGraphicFramePr>
            <a:graphicFrameLocks noGrp="1"/>
          </p:cNvGraphicFramePr>
          <p:nvPr>
            <p:ph idx="1"/>
          </p:nvPr>
        </p:nvGraphicFramePr>
        <p:xfrm>
          <a:off x="457200" y="1066800"/>
          <a:ext cx="8229600" cy="51054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49044">
                <a:tc>
                  <a:txBody>
                    <a:bodyPr/>
                    <a:lstStyle/>
                    <a:p>
                      <a:r>
                        <a:rPr lang="en-IN" sz="1200" b="1">
                          <a:effectLst/>
                        </a:rPr>
                        <a:t>Retry Configuration</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b="1">
                          <a:effectLst/>
                        </a:rPr>
                        <a:t>What does it do?</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0"/>
                  </a:ext>
                </a:extLst>
              </a:tr>
              <a:tr h="435827">
                <a:tc>
                  <a:txBody>
                    <a:bodyPr/>
                    <a:lstStyle/>
                    <a:p>
                      <a:r>
                        <a:rPr lang="en-IN" sz="1200">
                          <a:effectLst/>
                        </a:rPr>
                        <a:t>webClient.get().retrieve()</a:t>
                      </a:r>
                      <a:br>
                        <a:rPr lang="en-IN" sz="1200">
                          <a:effectLst/>
                        </a:rPr>
                      </a:br>
                      <a:r>
                        <a:rPr lang="en-IN" sz="1200">
                          <a:effectLst/>
                        </a:rPr>
                        <a:t>.bodyToMono(String.class);</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a:effectLst/>
                        </a:rPr>
                        <a:t>No retry</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1"/>
                  </a:ext>
                </a:extLst>
              </a:tr>
              <a:tr h="435827">
                <a:tc>
                  <a:txBody>
                    <a:bodyPr/>
                    <a:lstStyle/>
                    <a:p>
                      <a:r>
                        <a:rPr lang="en-IN" sz="1200">
                          <a:effectLst/>
                        </a:rPr>
                        <a:t>webClient.get().retrieve().bodyToMono(String.class).retry();</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a:effectLst/>
                        </a:rPr>
                        <a:t>Retry indefinitely</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2"/>
                  </a:ext>
                </a:extLst>
              </a:tr>
              <a:tr h="249044">
                <a:tc>
                  <a:txBody>
                    <a:bodyPr/>
                    <a:lstStyle/>
                    <a:p>
                      <a:r>
                        <a:rPr lang="en-IN" sz="1200">
                          <a:effectLst/>
                        </a:rPr>
                        <a:t>.retry(3);</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a:effectLst/>
                        </a:rPr>
                        <a:t>Retry 3 times before failing</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3"/>
                  </a:ext>
                </a:extLst>
              </a:tr>
              <a:tr h="435827">
                <a:tc>
                  <a:txBody>
                    <a:bodyPr/>
                    <a:lstStyle/>
                    <a:p>
                      <a:r>
                        <a:rPr lang="en-IN" sz="1200" dirty="0">
                          <a:effectLst/>
                        </a:rPr>
                        <a:t>.</a:t>
                      </a:r>
                      <a:r>
                        <a:rPr lang="en-IN" sz="1200" dirty="0" err="1">
                          <a:effectLst/>
                        </a:rPr>
                        <a:t>retryWhen</a:t>
                      </a:r>
                      <a:r>
                        <a:rPr lang="en-IN" sz="1200" dirty="0">
                          <a:effectLst/>
                        </a:rPr>
                        <a:t>(</a:t>
                      </a:r>
                      <a:r>
                        <a:rPr lang="en-IN" sz="1200" dirty="0" err="1">
                          <a:effectLst/>
                        </a:rPr>
                        <a:t>Retry.max</a:t>
                      </a:r>
                      <a:r>
                        <a:rPr lang="en-IN" sz="1200" dirty="0">
                          <a:effectLst/>
                        </a:rPr>
                        <a:t>(3).</a:t>
                      </a:r>
                      <a:r>
                        <a:rPr lang="en-IN" sz="1200" dirty="0" err="1">
                          <a:effectLst/>
                        </a:rPr>
                        <a:t>doBeforeRetry</a:t>
                      </a:r>
                      <a:r>
                        <a:rPr lang="en-IN" sz="1200" dirty="0">
                          <a:effectLst/>
                        </a:rPr>
                        <a:t>(…)));</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a:effectLst/>
                        </a:rPr>
                        <a:t>Perform an action before each retry</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4"/>
                  </a:ext>
                </a:extLst>
              </a:tr>
              <a:tr h="435827">
                <a:tc>
                  <a:txBody>
                    <a:bodyPr/>
                    <a:lstStyle/>
                    <a:p>
                      <a:r>
                        <a:rPr lang="en-IN" sz="1200">
                          <a:effectLst/>
                        </a:rPr>
                        <a:t>.retryWhen(Retry.fixedDelay(3, Duration.ofSeconds(2)));</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a:effectLst/>
                        </a:rPr>
                        <a:t>Retry 3 times, and add a delay of 2 seconds before 2nd and 3rd retries.</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5"/>
                  </a:ext>
                </a:extLst>
              </a:tr>
              <a:tr h="435827">
                <a:tc>
                  <a:txBody>
                    <a:bodyPr/>
                    <a:lstStyle/>
                    <a:p>
                      <a:r>
                        <a:rPr lang="en-IN" sz="1200">
                          <a:effectLst/>
                        </a:rPr>
                        <a:t>.retryWhen(Retry.backoff (3, Duration.ofSeconds(2)))</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a:effectLst/>
                        </a:rPr>
                        <a:t>Retry 3 times with each retry attempt with a growing delay</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6"/>
                  </a:ext>
                </a:extLst>
              </a:tr>
              <a:tr h="622609">
                <a:tc>
                  <a:txBody>
                    <a:bodyPr/>
                    <a:lstStyle/>
                    <a:p>
                      <a:r>
                        <a:rPr lang="en-IN" sz="1200">
                          <a:effectLst/>
                        </a:rPr>
                        <a:t>.retryWhen(Retry.backoff(3,</a:t>
                      </a:r>
                      <a:br>
                        <a:rPr lang="en-IN" sz="1200">
                          <a:effectLst/>
                        </a:rPr>
                      </a:br>
                      <a:r>
                        <a:rPr lang="en-IN" sz="1200">
                          <a:effectLst/>
                        </a:rPr>
                        <a:t>Duration.ofSeconds(2)).jitter(0.75));</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a:effectLst/>
                        </a:rPr>
                        <a:t>Add random delay with Jitter which prevents replicas from retrying simultaneously</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7"/>
                  </a:ext>
                </a:extLst>
              </a:tr>
              <a:tr h="622609">
                <a:tc>
                  <a:txBody>
                    <a:bodyPr/>
                    <a:lstStyle/>
                    <a:p>
                      <a:r>
                        <a:rPr lang="en-IN" sz="1200">
                          <a:effectLst/>
                        </a:rPr>
                        <a:t>.retryWhen(Retry.backoff(3, Duration.ofSeconds(2))</a:t>
                      </a:r>
                      <a:br>
                        <a:rPr lang="en-IN" sz="1200">
                          <a:effectLst/>
                        </a:rPr>
                      </a:br>
                      <a:r>
                        <a:rPr lang="en-IN" sz="1200">
                          <a:effectLst/>
                        </a:rPr>
                        <a:t>.onRetryExhaustedThrow(…));</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a:effectLst/>
                        </a:rPr>
                        <a:t>Throw an </a:t>
                      </a:r>
                      <a:r>
                        <a:rPr lang="en-IN" sz="1200" i="1">
                          <a:effectLst/>
                        </a:rPr>
                        <a:t>Exception</a:t>
                      </a:r>
                      <a:r>
                        <a:rPr lang="en-IN" sz="1200">
                          <a:effectLst/>
                        </a:rPr>
                        <a:t> once the retry limit is reached.</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8"/>
                  </a:ext>
                </a:extLst>
              </a:tr>
              <a:tr h="1182958">
                <a:tc>
                  <a:txBody>
                    <a:bodyPr/>
                    <a:lstStyle/>
                    <a:p>
                      <a:r>
                        <a:rPr lang="en-IN" sz="1200">
                          <a:effectLst/>
                        </a:rPr>
                        <a:t>webClient.get().retrieve().onStatus(…)</a:t>
                      </a:r>
                      <a:br>
                        <a:rPr lang="en-IN" sz="1200">
                          <a:effectLst/>
                        </a:rPr>
                      </a:br>
                      <a:r>
                        <a:rPr lang="en-IN" sz="1200">
                          <a:effectLst/>
                        </a:rPr>
                        <a:t>.bodyToMono(String.class)</a:t>
                      </a:r>
                      <a:br>
                        <a:rPr lang="en-IN" sz="1200">
                          <a:effectLst/>
                        </a:rPr>
                      </a:br>
                      <a:r>
                        <a:rPr lang="en-IN" sz="1200">
                          <a:effectLst/>
                        </a:rPr>
                        <a:t>.retryWhen(Retry.backoff(3, Duration.ofSeconds(2))</a:t>
                      </a:r>
                      <a:br>
                        <a:rPr lang="en-IN" sz="1200">
                          <a:effectLst/>
                        </a:rPr>
                      </a:br>
                      <a:r>
                        <a:rPr lang="en-IN" sz="1200">
                          <a:effectLst/>
                        </a:rPr>
                        <a:t>.filter(ex -&gt; ex instanceof ServiceException));</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tc>
                  <a:txBody>
                    <a:bodyPr/>
                    <a:lstStyle/>
                    <a:p>
                      <a:r>
                        <a:rPr lang="en-IN" sz="1200" dirty="0">
                          <a:effectLst/>
                        </a:rPr>
                        <a:t>Retry on a specific exception</a:t>
                      </a:r>
                    </a:p>
                  </a:txBody>
                  <a:tcPr marL="61700" marR="61700" marT="30850" marB="30850" anchor="ctr">
                    <a:lnL w="9525" cap="flat" cmpd="sng" algn="ctr">
                      <a:solidFill>
                        <a:srgbClr val="3006DD"/>
                      </a:solidFill>
                      <a:prstDash val="solid"/>
                      <a:round/>
                      <a:headEnd type="none" w="med" len="med"/>
                      <a:tailEnd type="none" w="med" len="med"/>
                    </a:lnL>
                    <a:lnR w="9525" cap="flat" cmpd="sng" algn="ctr">
                      <a:solidFill>
                        <a:srgbClr val="3006DD"/>
                      </a:solidFill>
                      <a:prstDash val="solid"/>
                      <a:round/>
                      <a:headEnd type="none" w="med" len="med"/>
                      <a:tailEnd type="none" w="med" len="med"/>
                    </a:lnR>
                    <a:lnT w="9525" cap="flat" cmpd="sng" algn="ctr">
                      <a:solidFill>
                        <a:srgbClr val="3006DD"/>
                      </a:solidFill>
                      <a:prstDash val="solid"/>
                      <a:round/>
                      <a:headEnd type="none" w="med" len="med"/>
                      <a:tailEnd type="none" w="med" len="med"/>
                    </a:lnT>
                    <a:lnB w="9525" cap="flat" cmpd="sng" algn="ctr">
                      <a:solidFill>
                        <a:srgbClr val="3006DD"/>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67185-3DD6-DCB5-E4A8-FBC1F6B40C22}"/>
              </a:ext>
            </a:extLst>
          </p:cNvPr>
          <p:cNvSpPr>
            <a:spLocks noGrp="1"/>
          </p:cNvSpPr>
          <p:nvPr>
            <p:ph type="title"/>
          </p:nvPr>
        </p:nvSpPr>
        <p:spPr>
          <a:xfrm>
            <a:off x="722313" y="4406900"/>
            <a:ext cx="7772400" cy="1362075"/>
          </a:xfrm>
        </p:spPr>
        <p:txBody>
          <a:bodyPr/>
          <a:lstStyle/>
          <a:p>
            <a:pPr>
              <a:defRPr/>
            </a:pPr>
            <a:r>
              <a:rPr lang="en-US" dirty="0"/>
              <a:t>Spring cloud </a:t>
            </a:r>
            <a:r>
              <a:rPr lang="en-US" dirty="0" err="1"/>
              <a:t>config</a:t>
            </a:r>
            <a:r>
              <a:rPr lang="en-US" dirty="0"/>
              <a:t> server</a:t>
            </a:r>
          </a:p>
        </p:txBody>
      </p:sp>
      <p:sp>
        <p:nvSpPr>
          <p:cNvPr id="26626" name="Text Placeholder 4">
            <a:extLst>
              <a:ext uri="{FF2B5EF4-FFF2-40B4-BE49-F238E27FC236}">
                <a16:creationId xmlns:a16="http://schemas.microsoft.com/office/drawing/2014/main" id="{A2EC54F9-0FB8-2055-8F3A-2E80C7735A33}"/>
              </a:ext>
            </a:extLst>
          </p:cNvPr>
          <p:cNvSpPr>
            <a:spLocks noGrp="1" noChangeArrowheads="1"/>
          </p:cNvSpPr>
          <p:nvPr>
            <p:ph type="body" idx="1"/>
          </p:nvPr>
        </p:nvSpPr>
        <p:spPr/>
        <p:txBody>
          <a:bodyPr/>
          <a:lstStyle/>
          <a:p>
            <a:endParaRPr lang="en-US"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a:extLst>
              <a:ext uri="{FF2B5EF4-FFF2-40B4-BE49-F238E27FC236}">
                <a16:creationId xmlns:a16="http://schemas.microsoft.com/office/drawing/2014/main" id="{E5B044EA-A49A-CF0A-B56C-F2B9E15DCFD0}"/>
              </a:ext>
            </a:extLst>
          </p:cNvPr>
          <p:cNvSpPr>
            <a:spLocks noGrp="1" noChangeArrowheads="1"/>
          </p:cNvSpPr>
          <p:nvPr>
            <p:ph type="title"/>
          </p:nvPr>
        </p:nvSpPr>
        <p:spPr/>
        <p:txBody>
          <a:bodyPr/>
          <a:lstStyle/>
          <a:p>
            <a:r>
              <a:rPr lang="en-US" altLang="en-US"/>
              <a:t>Retry</a:t>
            </a:r>
          </a:p>
        </p:txBody>
      </p:sp>
      <p:sp>
        <p:nvSpPr>
          <p:cNvPr id="129026" name="Content Placeholder 2">
            <a:extLst>
              <a:ext uri="{FF2B5EF4-FFF2-40B4-BE49-F238E27FC236}">
                <a16:creationId xmlns:a16="http://schemas.microsoft.com/office/drawing/2014/main" id="{269C25C3-131A-50D6-65E5-1CE172E736E2}"/>
              </a:ext>
            </a:extLst>
          </p:cNvPr>
          <p:cNvSpPr>
            <a:spLocks noGrp="1" noChangeArrowheads="1"/>
          </p:cNvSpPr>
          <p:nvPr>
            <p:ph idx="1"/>
          </p:nvPr>
        </p:nvSpPr>
        <p:spPr/>
        <p:txBody>
          <a:bodyPr/>
          <a:lstStyle/>
          <a:p>
            <a:pPr marL="457200" lvl="1" indent="0">
              <a:lnSpc>
                <a:spcPct val="150000"/>
              </a:lnSpc>
              <a:buFontTx/>
              <a:buNone/>
            </a:pPr>
            <a:r>
              <a:rPr lang="en-IN" altLang="en-US" sz="1800" b="1"/>
              <a:t>return</a:t>
            </a:r>
            <a:r>
              <a:rPr lang="en-IN" altLang="en-US" sz="1800"/>
              <a:t> webClient.get() </a:t>
            </a:r>
          </a:p>
          <a:p>
            <a:pPr marL="457200" lvl="1" indent="0">
              <a:lnSpc>
                <a:spcPct val="150000"/>
              </a:lnSpc>
              <a:buFontTx/>
              <a:buNone/>
            </a:pPr>
            <a:r>
              <a:rPr lang="en-IN" altLang="en-US" sz="1800"/>
              <a:t>.retrieve() </a:t>
            </a:r>
          </a:p>
          <a:p>
            <a:pPr marL="457200" lvl="1" indent="0">
              <a:lnSpc>
                <a:spcPct val="150000"/>
              </a:lnSpc>
              <a:buFontTx/>
              <a:buNone/>
            </a:pPr>
            <a:r>
              <a:rPr lang="en-IN" altLang="en-US" sz="1800"/>
              <a:t>.bodyToMono(String.</a:t>
            </a:r>
            <a:r>
              <a:rPr lang="en-IN" altLang="en-US" sz="1800" b="1"/>
              <a:t>class</a:t>
            </a:r>
            <a:r>
              <a:rPr lang="en-IN" altLang="en-US" sz="1800"/>
              <a:t>) </a:t>
            </a:r>
          </a:p>
          <a:p>
            <a:pPr marL="457200" lvl="1" indent="0">
              <a:lnSpc>
                <a:spcPct val="150000"/>
              </a:lnSpc>
              <a:buFontTx/>
              <a:buNone/>
            </a:pPr>
            <a:r>
              <a:rPr lang="en-IN" altLang="en-US" sz="1800"/>
              <a:t>.retryWhen(Retry.max(3) </a:t>
            </a:r>
          </a:p>
          <a:p>
            <a:pPr marL="457200" lvl="1" indent="0">
              <a:lnSpc>
                <a:spcPct val="150000"/>
              </a:lnSpc>
              <a:buFontTx/>
              <a:buNone/>
            </a:pPr>
            <a:r>
              <a:rPr lang="en-IN" altLang="en-US" sz="1800"/>
              <a:t>.doBeforeRetry(x -&gt; logger.info("Retrying " + x.totalRetries()))) }</a:t>
            </a:r>
          </a:p>
          <a:p>
            <a:pPr marL="457200" lvl="1" indent="0">
              <a:lnSpc>
                <a:spcPct val="150000"/>
              </a:lnSpc>
              <a:buFontTx/>
              <a:buNone/>
            </a:pPr>
            <a:endParaRPr lang="en-IN" altLang="en-US" sz="1800"/>
          </a:p>
          <a:p>
            <a:pPr marL="457200" lvl="1" indent="0">
              <a:lnSpc>
                <a:spcPct val="150000"/>
              </a:lnSpc>
              <a:buFontTx/>
              <a:buNone/>
            </a:pPr>
            <a:r>
              <a:rPr lang="en-IN" altLang="en-US" sz="1800" b="1"/>
              <a:t> return client.get().uri("http://localhost:4040/info")</a:t>
            </a:r>
            <a:br>
              <a:rPr lang="en-IN" altLang="en-US" sz="1800" b="1"/>
            </a:br>
            <a:r>
              <a:rPr lang="en-IN" altLang="en-US" sz="1800" b="1"/>
              <a:t>                .retrieve()</a:t>
            </a:r>
            <a:br>
              <a:rPr lang="en-IN" altLang="en-US" sz="1800" b="1"/>
            </a:br>
            <a:r>
              <a:rPr lang="en-IN" altLang="en-US" sz="1800" b="1"/>
              <a:t>.bodyToMono(String.class)</a:t>
            </a:r>
            <a:br>
              <a:rPr lang="en-IN" altLang="en-US" sz="1800" b="1"/>
            </a:br>
            <a:r>
              <a:rPr lang="en-IN" altLang="en-US" sz="1800" b="1"/>
              <a:t>                    .retry(5).log();</a:t>
            </a:r>
            <a:br>
              <a:rPr lang="en-IN" altLang="en-US" sz="1800" b="1"/>
            </a:br>
            <a:endParaRPr lang="en-US" altLang="en-US" sz="1800" b="1"/>
          </a:p>
          <a:p>
            <a:pPr marL="457200" lvl="1" indent="0">
              <a:lnSpc>
                <a:spcPct val="150000"/>
              </a:lnSpc>
              <a:buFontTx/>
              <a:buNone/>
            </a:pPr>
            <a:endParaRPr lang="en-US" altLang="en-US" sz="20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a:extLst>
              <a:ext uri="{FF2B5EF4-FFF2-40B4-BE49-F238E27FC236}">
                <a16:creationId xmlns:a16="http://schemas.microsoft.com/office/drawing/2014/main" id="{1A93F93F-7CBD-FB04-CDF1-D4378D28BAD5}"/>
              </a:ext>
            </a:extLst>
          </p:cNvPr>
          <p:cNvSpPr>
            <a:spLocks noGrp="1" noChangeArrowheads="1"/>
          </p:cNvSpPr>
          <p:nvPr>
            <p:ph type="title"/>
          </p:nvPr>
        </p:nvSpPr>
        <p:spPr/>
        <p:txBody>
          <a:bodyPr/>
          <a:lstStyle/>
          <a:p>
            <a:r>
              <a:rPr lang="en-US" altLang="en-US"/>
              <a:t>Retry</a:t>
            </a:r>
          </a:p>
        </p:txBody>
      </p:sp>
      <p:sp>
        <p:nvSpPr>
          <p:cNvPr id="3" name="Content Placeholder 2">
            <a:extLst>
              <a:ext uri="{FF2B5EF4-FFF2-40B4-BE49-F238E27FC236}">
                <a16:creationId xmlns:a16="http://schemas.microsoft.com/office/drawing/2014/main" id="{1E738C1F-3292-DC95-E84E-870F58453EEF}"/>
              </a:ext>
            </a:extLst>
          </p:cNvPr>
          <p:cNvSpPr>
            <a:spLocks noGrp="1"/>
          </p:cNvSpPr>
          <p:nvPr>
            <p:ph idx="1"/>
          </p:nvPr>
        </p:nvSpPr>
        <p:spPr/>
        <p:txBody>
          <a:bodyPr/>
          <a:lstStyle/>
          <a:p>
            <a:pPr>
              <a:defRPr/>
            </a:pPr>
            <a:r>
              <a:rPr lang="en-IN" sz="2000" dirty="0"/>
              <a:t>return   </a:t>
            </a:r>
            <a:r>
              <a:rPr lang="en-IN" sz="2000" dirty="0" err="1"/>
              <a:t>client.get</a:t>
            </a:r>
            <a:r>
              <a:rPr lang="en-IN" sz="2000" dirty="0"/>
              <a:t>().</a:t>
            </a:r>
            <a:r>
              <a:rPr lang="en-IN" sz="2000" dirty="0" err="1"/>
              <a:t>uri</a:t>
            </a:r>
            <a:r>
              <a:rPr lang="en-IN" sz="2000" dirty="0"/>
              <a:t>("http://localhost:4040/info")</a:t>
            </a:r>
            <a:br>
              <a:rPr lang="en-IN" sz="2000" dirty="0"/>
            </a:br>
            <a:r>
              <a:rPr lang="en-IN" sz="2000" dirty="0"/>
              <a:t>          .retrieve().</a:t>
            </a:r>
            <a:br>
              <a:rPr lang="en-IN" sz="2000" dirty="0"/>
            </a:br>
            <a:r>
              <a:rPr lang="en-IN" sz="2000" dirty="0"/>
              <a:t>     </a:t>
            </a:r>
            <a:r>
              <a:rPr lang="en-IN" sz="2000" dirty="0" err="1"/>
              <a:t>bodyToMono</a:t>
            </a:r>
            <a:r>
              <a:rPr lang="en-IN" sz="2000" dirty="0"/>
              <a:t>(</a:t>
            </a:r>
            <a:r>
              <a:rPr lang="en-IN" sz="2000" dirty="0" err="1"/>
              <a:t>String.class</a:t>
            </a:r>
            <a:r>
              <a:rPr lang="en-IN" sz="2000" dirty="0"/>
              <a:t>).log().timeout(</a:t>
            </a:r>
            <a:r>
              <a:rPr lang="en-IN" sz="2000" dirty="0" err="1"/>
              <a:t>Duration.</a:t>
            </a:r>
            <a:r>
              <a:rPr lang="en-IN" sz="2000" i="1" dirty="0" err="1"/>
              <a:t>ofSeconds</a:t>
            </a:r>
            <a:r>
              <a:rPr lang="en-IN" sz="2000" dirty="0"/>
              <a:t>(50))</a:t>
            </a:r>
            <a:br>
              <a:rPr lang="en-IN" sz="2000" dirty="0"/>
            </a:br>
            <a:r>
              <a:rPr lang="en-IN" sz="2000" dirty="0"/>
              <a:t>        .</a:t>
            </a:r>
            <a:r>
              <a:rPr lang="en-IN" sz="2000" dirty="0" err="1"/>
              <a:t>onErrorResume</a:t>
            </a:r>
            <a:r>
              <a:rPr lang="en-IN" sz="2000" dirty="0"/>
              <a:t>( </a:t>
            </a:r>
            <a:r>
              <a:rPr lang="en-IN" sz="2000" dirty="0" err="1"/>
              <a:t>ConnectTimeoutException.class,e</a:t>
            </a:r>
            <a:r>
              <a:rPr lang="en-IN" sz="2000" dirty="0"/>
              <a:t> -&gt;  	</a:t>
            </a:r>
            <a:r>
              <a:rPr lang="en-IN" sz="2000" dirty="0" err="1"/>
              <a:t>Mono.</a:t>
            </a:r>
            <a:r>
              <a:rPr lang="en-IN" sz="2000" i="1" dirty="0" err="1"/>
              <a:t>just</a:t>
            </a:r>
            <a:r>
              <a:rPr lang="en-IN" sz="2000" dirty="0"/>
              <a:t>("Fallback"));</a:t>
            </a:r>
          </a:p>
          <a:p>
            <a:pPr>
              <a:defRPr/>
            </a:pPr>
            <a:endParaRPr lang="en-IN" sz="2000" dirty="0"/>
          </a:p>
          <a:p>
            <a:pPr>
              <a:defRPr/>
            </a:pPr>
            <a:endParaRPr lang="en-IN" sz="2000" dirty="0"/>
          </a:p>
          <a:p>
            <a:pPr marL="457200" lvl="1" indent="0">
              <a:buFontTx/>
              <a:buNone/>
              <a:defRPr/>
            </a:pPr>
            <a:r>
              <a:rPr lang="en-IN" sz="2000" b="1" dirty="0">
                <a:solidFill>
                  <a:srgbClr val="395FB0"/>
                </a:solidFill>
              </a:rPr>
              <a:t>return</a:t>
            </a:r>
            <a:r>
              <a:rPr lang="en-IN" sz="2000" dirty="0">
                <a:solidFill>
                  <a:srgbClr val="404040"/>
                </a:solidFill>
              </a:rPr>
              <a:t> </a:t>
            </a:r>
            <a:r>
              <a:rPr lang="en-IN" sz="2000" dirty="0" err="1">
                <a:solidFill>
                  <a:srgbClr val="404040"/>
                </a:solidFill>
              </a:rPr>
              <a:t>webClient.get</a:t>
            </a:r>
            <a:r>
              <a:rPr lang="en-IN" sz="2000" dirty="0">
                <a:solidFill>
                  <a:srgbClr val="404040"/>
                </a:solidFill>
              </a:rPr>
              <a:t>() .retrieve() </a:t>
            </a:r>
          </a:p>
          <a:p>
            <a:pPr marL="457200" lvl="1" indent="0">
              <a:buFontTx/>
              <a:buNone/>
              <a:defRPr/>
            </a:pPr>
            <a:r>
              <a:rPr lang="en-IN" sz="2000" dirty="0">
                <a:solidFill>
                  <a:srgbClr val="404040"/>
                </a:solidFill>
              </a:rPr>
              <a:t>.</a:t>
            </a:r>
            <a:r>
              <a:rPr lang="en-IN" sz="2000" dirty="0" err="1">
                <a:solidFill>
                  <a:srgbClr val="404040"/>
                </a:solidFill>
              </a:rPr>
              <a:t>bodyToMono</a:t>
            </a:r>
            <a:r>
              <a:rPr lang="en-IN" sz="2000" dirty="0">
                <a:solidFill>
                  <a:srgbClr val="404040"/>
                </a:solidFill>
              </a:rPr>
              <a:t>(</a:t>
            </a:r>
            <a:r>
              <a:rPr lang="en-IN" sz="2000" dirty="0" err="1">
                <a:solidFill>
                  <a:srgbClr val="404040"/>
                </a:solidFill>
              </a:rPr>
              <a:t>String.</a:t>
            </a:r>
            <a:r>
              <a:rPr lang="en-IN" sz="2000" b="1" dirty="0" err="1">
                <a:solidFill>
                  <a:srgbClr val="395FB0"/>
                </a:solidFill>
              </a:rPr>
              <a:t>class</a:t>
            </a:r>
            <a:r>
              <a:rPr lang="en-IN" sz="2000" dirty="0">
                <a:solidFill>
                  <a:srgbClr val="404040"/>
                </a:solidFill>
              </a:rPr>
              <a:t>) </a:t>
            </a:r>
          </a:p>
          <a:p>
            <a:pPr marL="457200" lvl="1" indent="0">
              <a:buFontTx/>
              <a:buNone/>
              <a:defRPr/>
            </a:pPr>
            <a:r>
              <a:rPr lang="en-IN" sz="2000" dirty="0">
                <a:solidFill>
                  <a:srgbClr val="404040"/>
                </a:solidFill>
              </a:rPr>
              <a:t>.timeout(</a:t>
            </a:r>
            <a:r>
              <a:rPr lang="en-IN" sz="2000" dirty="0" err="1">
                <a:solidFill>
                  <a:srgbClr val="404040"/>
                </a:solidFill>
              </a:rPr>
              <a:t>Duration.ofSeconds</a:t>
            </a:r>
            <a:r>
              <a:rPr lang="en-IN" sz="2000" dirty="0">
                <a:solidFill>
                  <a:srgbClr val="404040"/>
                </a:solidFill>
              </a:rPr>
              <a:t>(2)) </a:t>
            </a:r>
          </a:p>
          <a:p>
            <a:pPr marL="457200" lvl="1" indent="0">
              <a:buFontTx/>
              <a:buNone/>
              <a:defRPr/>
            </a:pPr>
            <a:r>
              <a:rPr lang="en-IN" sz="2000" dirty="0">
                <a:solidFill>
                  <a:srgbClr val="404040"/>
                </a:solidFill>
              </a:rPr>
              <a:t>.</a:t>
            </a:r>
            <a:r>
              <a:rPr lang="en-IN" sz="2000" dirty="0" err="1">
                <a:solidFill>
                  <a:srgbClr val="404040"/>
                </a:solidFill>
              </a:rPr>
              <a:t>retryWhen</a:t>
            </a:r>
            <a:r>
              <a:rPr lang="en-IN" sz="2000" dirty="0">
                <a:solidFill>
                  <a:srgbClr val="404040"/>
                </a:solidFill>
              </a:rPr>
              <a:t>(</a:t>
            </a:r>
            <a:r>
              <a:rPr lang="en-IN" sz="2000" dirty="0" err="1">
                <a:solidFill>
                  <a:srgbClr val="404040"/>
                </a:solidFill>
              </a:rPr>
              <a:t>Retry.backoff</a:t>
            </a:r>
            <a:r>
              <a:rPr lang="en-IN" sz="2000" dirty="0">
                <a:solidFill>
                  <a:srgbClr val="404040"/>
                </a:solidFill>
              </a:rPr>
              <a:t>(3, </a:t>
            </a:r>
            <a:r>
              <a:rPr lang="en-IN" sz="2000" dirty="0" err="1">
                <a:solidFill>
                  <a:srgbClr val="404040"/>
                </a:solidFill>
              </a:rPr>
              <a:t>Duration.ofSeconds</a:t>
            </a:r>
            <a:r>
              <a:rPr lang="en-IN" sz="2000" dirty="0">
                <a:solidFill>
                  <a:srgbClr val="404040"/>
                </a:solidFill>
              </a:rPr>
              <a:t>(2))); </a:t>
            </a:r>
            <a:br>
              <a:rPr lang="en-IN" sz="2000" dirty="0"/>
            </a:br>
            <a:endParaRPr lang="en-US" sz="2000" dirty="0"/>
          </a:p>
          <a:p>
            <a:pPr marL="0" indent="0">
              <a:buFontTx/>
              <a:buNone/>
              <a:defRPr/>
            </a:pPr>
            <a:br>
              <a:rPr lang="en-IN" sz="2000" dirty="0"/>
            </a:br>
            <a:endParaRPr lang="en-IN" sz="2000" dirty="0"/>
          </a:p>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7C5D137A-F590-19E8-0DC5-EF7A872F9080}"/>
              </a:ext>
            </a:extLst>
          </p:cNvPr>
          <p:cNvSpPr>
            <a:spLocks noGrp="1" noChangeArrowheads="1"/>
          </p:cNvSpPr>
          <p:nvPr>
            <p:ph type="title"/>
          </p:nvPr>
        </p:nvSpPr>
        <p:spPr/>
        <p:txBody>
          <a:bodyPr/>
          <a:lstStyle/>
          <a:p>
            <a:r>
              <a:rPr lang="en-US" altLang="en-US">
                <a:solidFill>
                  <a:srgbClr val="222635"/>
                </a:solidFill>
                <a:latin typeface="Cambria" panose="02040503050406030204" pitchFamily="18" charset="0"/>
              </a:rPr>
              <a:t>Move configuration away from application</a:t>
            </a:r>
            <a:endParaRPr lang="en-IN" altLang="en-US"/>
          </a:p>
        </p:txBody>
      </p:sp>
      <p:sp>
        <p:nvSpPr>
          <p:cNvPr id="27650" name="Content Placeholder 2">
            <a:extLst>
              <a:ext uri="{FF2B5EF4-FFF2-40B4-BE49-F238E27FC236}">
                <a16:creationId xmlns:a16="http://schemas.microsoft.com/office/drawing/2014/main" id="{F8180514-021D-F90D-823E-67FA4ED950A8}"/>
              </a:ext>
            </a:extLst>
          </p:cNvPr>
          <p:cNvSpPr>
            <a:spLocks noGrp="1" noChangeArrowheads="1"/>
          </p:cNvSpPr>
          <p:nvPr>
            <p:ph idx="1"/>
          </p:nvPr>
        </p:nvSpPr>
        <p:spPr/>
        <p:txBody>
          <a:bodyPr/>
          <a:lstStyle/>
          <a:p>
            <a:r>
              <a:rPr lang="en-US" altLang="en-US" sz="2000"/>
              <a:t>Cloud Applications requires a way to maintain and distribute the Configuration data to all services</a:t>
            </a:r>
          </a:p>
          <a:p>
            <a:endParaRPr lang="en-US" altLang="en-US" sz="2000" b="1"/>
          </a:p>
          <a:p>
            <a:pPr>
              <a:lnSpc>
                <a:spcPct val="150000"/>
              </a:lnSpc>
            </a:pPr>
            <a:r>
              <a:rPr lang="en-US" altLang="en-US" sz="1600" b="1"/>
              <a:t>Auditing changes: </a:t>
            </a:r>
          </a:p>
          <a:p>
            <a:pPr lvl="1">
              <a:lnSpc>
                <a:spcPct val="150000"/>
              </a:lnSpc>
            </a:pPr>
            <a:r>
              <a:rPr lang="en-US" altLang="en-US"/>
              <a:t>Look at the history of what changes were done by whom and when they were applied.</a:t>
            </a:r>
          </a:p>
          <a:p>
            <a:pPr>
              <a:lnSpc>
                <a:spcPct val="150000"/>
              </a:lnSpc>
            </a:pPr>
            <a:r>
              <a:rPr lang="en-US" altLang="en-US" sz="1600" b="1"/>
              <a:t>Approval of changes: </a:t>
            </a:r>
          </a:p>
          <a:p>
            <a:pPr lvl="1">
              <a:lnSpc>
                <a:spcPct val="150000"/>
              </a:lnSpc>
            </a:pPr>
            <a:r>
              <a:rPr lang="en-US" altLang="en-US"/>
              <a:t>Lot of issues are caused by the wrong configuration. </a:t>
            </a:r>
          </a:p>
          <a:p>
            <a:pPr lvl="1">
              <a:lnSpc>
                <a:spcPct val="150000"/>
              </a:lnSpc>
            </a:pPr>
            <a:r>
              <a:rPr lang="en-US" altLang="en-US"/>
              <a:t>Changes should be approved by some one </a:t>
            </a:r>
          </a:p>
          <a:p>
            <a:pPr>
              <a:lnSpc>
                <a:spcPct val="150000"/>
              </a:lnSpc>
            </a:pPr>
            <a:r>
              <a:rPr lang="en-US" altLang="en-US" sz="1600" b="1"/>
              <a:t>Resiliency: </a:t>
            </a:r>
          </a:p>
          <a:p>
            <a:pPr lvl="1">
              <a:lnSpc>
                <a:spcPct val="150000"/>
              </a:lnSpc>
            </a:pPr>
            <a:r>
              <a:rPr lang="en-US" altLang="en-US"/>
              <a:t>Issues related to configuration tool being  not available</a:t>
            </a:r>
          </a:p>
          <a:p>
            <a:pPr>
              <a:lnSpc>
                <a:spcPct val="150000"/>
              </a:lnSpc>
            </a:pPr>
            <a:r>
              <a:rPr lang="en-US" altLang="en-US" sz="1600" b="1"/>
              <a:t>Synchronization: </a:t>
            </a:r>
          </a:p>
          <a:p>
            <a:pPr lvl="1">
              <a:lnSpc>
                <a:spcPct val="150000"/>
              </a:lnSpc>
            </a:pPr>
            <a:r>
              <a:rPr lang="en-US" altLang="en-US"/>
              <a:t>Way to know that there is a change in the configuration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2A8ED243-327C-D759-DCBF-C9924AA85241}"/>
              </a:ext>
            </a:extLst>
          </p:cNvPr>
          <p:cNvSpPr>
            <a:spLocks noGrp="1" noChangeArrowheads="1"/>
          </p:cNvSpPr>
          <p:nvPr>
            <p:ph type="title"/>
          </p:nvPr>
        </p:nvSpPr>
        <p:spPr>
          <a:xfrm>
            <a:off x="457200" y="304800"/>
            <a:ext cx="8229600" cy="563563"/>
          </a:xfrm>
        </p:spPr>
        <p:txBody>
          <a:bodyPr/>
          <a:lstStyle/>
          <a:p>
            <a:r>
              <a:rPr lang="en-US" altLang="en-US" b="1"/>
              <a:t>Spring-cloud-config</a:t>
            </a:r>
          </a:p>
        </p:txBody>
      </p:sp>
      <p:sp>
        <p:nvSpPr>
          <p:cNvPr id="28674" name="Content Placeholder 2">
            <a:extLst>
              <a:ext uri="{FF2B5EF4-FFF2-40B4-BE49-F238E27FC236}">
                <a16:creationId xmlns:a16="http://schemas.microsoft.com/office/drawing/2014/main" id="{E37D6A23-EB25-375E-631A-BBDA42E3AA10}"/>
              </a:ext>
            </a:extLst>
          </p:cNvPr>
          <p:cNvSpPr>
            <a:spLocks noGrp="1" noChangeArrowheads="1"/>
          </p:cNvSpPr>
          <p:nvPr>
            <p:ph idx="1"/>
          </p:nvPr>
        </p:nvSpPr>
        <p:spPr>
          <a:xfrm>
            <a:off x="457200" y="868363"/>
            <a:ext cx="8229600" cy="5257800"/>
          </a:xfrm>
        </p:spPr>
        <p:txBody>
          <a:bodyPr/>
          <a:lstStyle/>
          <a:p>
            <a:r>
              <a:rPr lang="en-US" altLang="en-US" sz="2000" b="1"/>
              <a:t>Server</a:t>
            </a:r>
            <a:endParaRPr lang="en-US" altLang="en-US" sz="2000"/>
          </a:p>
          <a:p>
            <a:pPr lvl="1"/>
            <a:r>
              <a:rPr lang="en-US" altLang="en-US" sz="1800"/>
              <a:t>Pulls configuration for remote clients from various sources. </a:t>
            </a:r>
          </a:p>
          <a:p>
            <a:pPr lvl="1">
              <a:lnSpc>
                <a:spcPct val="150000"/>
              </a:lnSpc>
            </a:pPr>
            <a:r>
              <a:rPr lang="en-US" altLang="en-US" sz="2000"/>
              <a:t>Repositories can resolve the Environment that applies for a specific application, profile, and label. </a:t>
            </a:r>
          </a:p>
          <a:p>
            <a:pPr lvl="1">
              <a:lnSpc>
                <a:spcPct val="150000"/>
              </a:lnSpc>
            </a:pPr>
            <a:r>
              <a:rPr lang="en-US" altLang="en-US" sz="2000"/>
              <a:t>There are different implementations to pull ,that can connect to Git, SVN, or Vault.</a:t>
            </a:r>
          </a:p>
          <a:p>
            <a:pPr>
              <a:lnSpc>
                <a:spcPct val="150000"/>
              </a:lnSpc>
            </a:pPr>
            <a:r>
              <a:rPr lang="en-US" altLang="en-US" sz="2000" b="1"/>
              <a:t>Client</a:t>
            </a:r>
          </a:p>
          <a:p>
            <a:pPr lvl="1">
              <a:lnSpc>
                <a:spcPct val="150000"/>
              </a:lnSpc>
            </a:pPr>
            <a:r>
              <a:rPr lang="en-US" altLang="en-US" sz="2000"/>
              <a:t>The client which will connect to the server  through HTTP. </a:t>
            </a:r>
          </a:p>
          <a:p>
            <a:pPr lvl="1">
              <a:lnSpc>
                <a:spcPct val="150000"/>
              </a:lnSpc>
            </a:pPr>
            <a:r>
              <a:rPr lang="en-US" altLang="en-US" sz="2000"/>
              <a:t>It adds a PropertySourceLocator that will call the server to load up the applicable configuration.</a:t>
            </a:r>
          </a:p>
          <a:p>
            <a:pPr>
              <a:lnSpc>
                <a:spcPct val="150000"/>
              </a:lnSpc>
            </a:pPr>
            <a:endParaRPr lang="en-US" altLang="en-US" sz="2000"/>
          </a:p>
          <a:p>
            <a:pPr lvl="1">
              <a:lnSpc>
                <a:spcPct val="150000"/>
              </a:lnSpc>
            </a:pPr>
            <a:endParaRPr lang="en-US" altLang="en-US" sz="2000"/>
          </a:p>
          <a:p>
            <a:pPr lvl="1">
              <a:lnSpc>
                <a:spcPct val="150000"/>
              </a:lnSpc>
            </a:pPr>
            <a:endParaRPr lang="en-US" altLang="en-US" sz="2000"/>
          </a:p>
          <a:p>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867D8C0F-BC12-6D91-8AE2-BF65676EBA4D}"/>
              </a:ext>
            </a:extLst>
          </p:cNvPr>
          <p:cNvSpPr>
            <a:spLocks noGrp="1" noChangeArrowheads="1"/>
          </p:cNvSpPr>
          <p:nvPr>
            <p:ph type="title"/>
          </p:nvPr>
        </p:nvSpPr>
        <p:spPr/>
        <p:txBody>
          <a:bodyPr/>
          <a:lstStyle/>
          <a:p>
            <a:r>
              <a:rPr lang="en-US" altLang="en-US"/>
              <a:t>Working of Configuration Server</a:t>
            </a:r>
          </a:p>
        </p:txBody>
      </p:sp>
      <p:pic>
        <p:nvPicPr>
          <p:cNvPr id="29698" name="Content Placeholder 5" descr="image.jpg">
            <a:extLst>
              <a:ext uri="{FF2B5EF4-FFF2-40B4-BE49-F238E27FC236}">
                <a16:creationId xmlns:a16="http://schemas.microsoft.com/office/drawing/2014/main" id="{FC900B22-5A29-3452-5435-CFE450FA47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066800"/>
            <a:ext cx="7620000" cy="51054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B6443B23-01B3-322E-2C4D-B33979E75C25}"/>
              </a:ext>
            </a:extLst>
          </p:cNvPr>
          <p:cNvSpPr>
            <a:spLocks noGrp="1" noChangeArrowheads="1"/>
          </p:cNvSpPr>
          <p:nvPr>
            <p:ph type="title"/>
          </p:nvPr>
        </p:nvSpPr>
        <p:spPr/>
        <p:txBody>
          <a:bodyPr/>
          <a:lstStyle/>
          <a:p>
            <a:r>
              <a:rPr lang="en-US" altLang="en-US"/>
              <a:t>Types of Configuration</a:t>
            </a:r>
          </a:p>
        </p:txBody>
      </p:sp>
      <p:sp>
        <p:nvSpPr>
          <p:cNvPr id="3" name="Content Placeholder 2">
            <a:extLst>
              <a:ext uri="{FF2B5EF4-FFF2-40B4-BE49-F238E27FC236}">
                <a16:creationId xmlns:a16="http://schemas.microsoft.com/office/drawing/2014/main" id="{478557E7-F28C-D499-B64D-BFE33E139F55}"/>
              </a:ext>
            </a:extLst>
          </p:cNvPr>
          <p:cNvSpPr>
            <a:spLocks noGrp="1"/>
          </p:cNvSpPr>
          <p:nvPr>
            <p:ph idx="1"/>
          </p:nvPr>
        </p:nvSpPr>
        <p:spPr/>
        <p:txBody>
          <a:bodyPr/>
          <a:lstStyle/>
          <a:p>
            <a:pPr>
              <a:lnSpc>
                <a:spcPct val="150000"/>
              </a:lnSpc>
              <a:defRPr/>
            </a:pPr>
            <a:r>
              <a:rPr lang="en-US" sz="2000" b="1" dirty="0"/>
              <a:t>Global Configuration</a:t>
            </a:r>
          </a:p>
          <a:p>
            <a:pPr lvl="1">
              <a:lnSpc>
                <a:spcPct val="150000"/>
              </a:lnSpc>
              <a:defRPr/>
            </a:pPr>
            <a:r>
              <a:rPr lang="en-US" sz="2000" dirty="0"/>
              <a:t>By Using  application.yml or </a:t>
            </a:r>
            <a:r>
              <a:rPr lang="en-US" sz="2000" dirty="0" err="1"/>
              <a:t>application.propeties</a:t>
            </a:r>
            <a:endParaRPr lang="en-US" sz="2000" dirty="0"/>
          </a:p>
          <a:p>
            <a:pPr>
              <a:lnSpc>
                <a:spcPct val="150000"/>
              </a:lnSpc>
              <a:defRPr/>
            </a:pPr>
            <a:r>
              <a:rPr lang="en-US" sz="2000" b="1" dirty="0"/>
              <a:t>Application-Specific Configuration</a:t>
            </a:r>
          </a:p>
          <a:p>
            <a:pPr lvl="1">
              <a:lnSpc>
                <a:spcPct val="150000"/>
              </a:lnSpc>
              <a:defRPr/>
            </a:pPr>
            <a:r>
              <a:rPr lang="en-US" sz="2000" dirty="0"/>
              <a:t>Serving  only to a specific app. </a:t>
            </a:r>
          </a:p>
          <a:p>
            <a:pPr lvl="1">
              <a:lnSpc>
                <a:spcPct val="150000"/>
              </a:lnSpc>
              <a:defRPr/>
            </a:pPr>
            <a:r>
              <a:rPr lang="en-US" sz="2000" dirty="0"/>
              <a:t>[APP-NAME].</a:t>
            </a:r>
            <a:r>
              <a:rPr lang="en-US" sz="2000" dirty="0" err="1"/>
              <a:t>yml</a:t>
            </a:r>
            <a:r>
              <a:rPr lang="en-US" sz="2000" dirty="0"/>
              <a:t> or [APP-NAME].properties</a:t>
            </a:r>
          </a:p>
          <a:p>
            <a:pPr>
              <a:lnSpc>
                <a:spcPct val="150000"/>
              </a:lnSpc>
              <a:defRPr/>
            </a:pPr>
            <a:r>
              <a:rPr lang="en-US" sz="2000" b="1" dirty="0"/>
              <a:t>. Profile-Specific Configuration</a:t>
            </a:r>
          </a:p>
          <a:p>
            <a:pPr lvl="1">
              <a:lnSpc>
                <a:spcPct val="150000"/>
              </a:lnSpc>
              <a:defRPr/>
            </a:pPr>
            <a:r>
              <a:rPr lang="en-US" sz="2000" dirty="0">
                <a:ea typeface="+mn-ea"/>
                <a:cs typeface="+mn-cs"/>
              </a:rPr>
              <a:t>[APP-NAME]-[PROFILE-NAME].</a:t>
            </a:r>
            <a:r>
              <a:rPr lang="en-US" sz="2000" dirty="0" err="1">
                <a:ea typeface="+mn-ea"/>
                <a:cs typeface="+mn-cs"/>
              </a:rPr>
              <a:t>yml</a:t>
            </a:r>
            <a:r>
              <a:rPr lang="en-US" sz="2000" dirty="0">
                <a:ea typeface="+mn-ea"/>
                <a:cs typeface="+mn-cs"/>
              </a:rPr>
              <a:t> or [APP-NAME]-[PROFILE-NAME].properties</a:t>
            </a:r>
          </a:p>
          <a:p>
            <a:pPr lvl="1">
              <a:lnSpc>
                <a:spcPct val="150000"/>
              </a:lnSpc>
              <a:defRPr/>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CCE84B15-16F2-B862-47BB-F233F806DD43}"/>
              </a:ext>
            </a:extLst>
          </p:cNvPr>
          <p:cNvSpPr>
            <a:spLocks noGrp="1" noChangeArrowheads="1"/>
          </p:cNvSpPr>
          <p:nvPr>
            <p:ph type="title"/>
          </p:nvPr>
        </p:nvSpPr>
        <p:spPr/>
        <p:txBody>
          <a:bodyPr/>
          <a:lstStyle/>
          <a:p>
            <a:r>
              <a:rPr lang="en-US" altLang="en-US"/>
              <a:t>Git Repository</a:t>
            </a:r>
          </a:p>
        </p:txBody>
      </p:sp>
      <p:sp>
        <p:nvSpPr>
          <p:cNvPr id="31746" name="Content Placeholder 2">
            <a:extLst>
              <a:ext uri="{FF2B5EF4-FFF2-40B4-BE49-F238E27FC236}">
                <a16:creationId xmlns:a16="http://schemas.microsoft.com/office/drawing/2014/main" id="{BF712982-7533-4966-4852-E88C6C2DDBF0}"/>
              </a:ext>
            </a:extLst>
          </p:cNvPr>
          <p:cNvSpPr>
            <a:spLocks noGrp="1" noChangeArrowheads="1"/>
          </p:cNvSpPr>
          <p:nvPr>
            <p:ph idx="1"/>
          </p:nvPr>
        </p:nvSpPr>
        <p:spPr/>
        <p:txBody>
          <a:bodyPr/>
          <a:lstStyle/>
          <a:p>
            <a:r>
              <a:rPr lang="en-US" altLang="en-US" sz="2000" b="1"/>
              <a:t>Can store the properties in git repository</a:t>
            </a:r>
          </a:p>
          <a:p>
            <a:endParaRPr lang="en-US" altLang="en-US" sz="2000"/>
          </a:p>
          <a:p>
            <a:r>
              <a:rPr lang="en-US" altLang="en-US" sz="2000"/>
              <a:t>Create or update a git repository. </a:t>
            </a:r>
          </a:p>
          <a:p>
            <a:endParaRPr lang="en-US" altLang="en-US" sz="2000"/>
          </a:p>
          <a:p>
            <a:r>
              <a:rPr lang="en-US" altLang="en-US" sz="2000"/>
              <a:t>Can Create and place the external property files</a:t>
            </a:r>
          </a:p>
          <a:p>
            <a:pPr lvl="1"/>
            <a:r>
              <a:rPr lang="en-US" altLang="en-US" sz="2000"/>
              <a:t> Micro Service will be using external configuration of properties. </a:t>
            </a:r>
          </a:p>
          <a:p>
            <a:endParaRPr lang="en-US" altLang="en-US" sz="2000"/>
          </a:p>
          <a:p>
            <a:r>
              <a:rPr lang="en-US" altLang="en-US" sz="2000"/>
              <a:t>Can maintain same property name for different environment</a:t>
            </a:r>
          </a:p>
          <a:p>
            <a:endParaRPr lang="en-US" altLang="en-US" sz="2000"/>
          </a:p>
          <a:p>
            <a:r>
              <a:rPr lang="en-US" altLang="en-US" sz="2000"/>
              <a:t>It can be details of urls, credentials, database details etc. </a:t>
            </a:r>
          </a:p>
          <a:p>
            <a:endParaRPr lang="en-US" altLang="en-US" sz="2000"/>
          </a:p>
          <a:p>
            <a:endParaRPr lang="en-US"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F592AEE6-1669-F109-80BA-E3B3943462CC}"/>
              </a:ext>
            </a:extLst>
          </p:cNvPr>
          <p:cNvSpPr>
            <a:spLocks noGrp="1" noChangeArrowheads="1"/>
          </p:cNvSpPr>
          <p:nvPr>
            <p:ph type="title"/>
          </p:nvPr>
        </p:nvSpPr>
        <p:spPr/>
        <p:txBody>
          <a:bodyPr/>
          <a:lstStyle/>
          <a:p>
            <a:r>
              <a:rPr lang="en-US" altLang="en-US"/>
              <a:t>Git Repository Directory Structure</a:t>
            </a:r>
          </a:p>
        </p:txBody>
      </p:sp>
      <p:sp>
        <p:nvSpPr>
          <p:cNvPr id="78851" name="Content Placeholder 2">
            <a:extLst>
              <a:ext uri="{FF2B5EF4-FFF2-40B4-BE49-F238E27FC236}">
                <a16:creationId xmlns:a16="http://schemas.microsoft.com/office/drawing/2014/main" id="{2A1A5F8A-D615-A2F0-57D0-8BED2E6F8EDF}"/>
              </a:ext>
            </a:extLst>
          </p:cNvPr>
          <p:cNvSpPr>
            <a:spLocks noGrp="1" noChangeArrowheads="1"/>
          </p:cNvSpPr>
          <p:nvPr>
            <p:ph idx="1"/>
          </p:nvPr>
        </p:nvSpPr>
        <p:spPr/>
        <p:txBody>
          <a:bodyPr/>
          <a:lstStyle/>
          <a:p>
            <a:pPr>
              <a:defRPr/>
            </a:pPr>
            <a:r>
              <a:rPr lang="en-US" altLang="en-US" sz="2000" b="1" dirty="0">
                <a:hlinkClick r:id="rId2"/>
              </a:rPr>
              <a:t>https://github.com/vatsanTraining/spring-cloud-config</a:t>
            </a:r>
            <a:endParaRPr lang="en-US" altLang="en-US" sz="2000" b="1" dirty="0"/>
          </a:p>
          <a:p>
            <a:pPr lvl="1">
              <a:lnSpc>
                <a:spcPct val="150000"/>
              </a:lnSpc>
              <a:defRPr/>
            </a:pPr>
            <a:r>
              <a:rPr lang="en-US" altLang="en-US" sz="2000" b="1" dirty="0"/>
              <a:t>customer-service</a:t>
            </a:r>
          </a:p>
          <a:p>
            <a:pPr lvl="2">
              <a:lnSpc>
                <a:spcPct val="150000"/>
              </a:lnSpc>
              <a:defRPr/>
            </a:pPr>
            <a:r>
              <a:rPr lang="en-US" altLang="en-US" sz="2000" b="1" dirty="0" err="1"/>
              <a:t>application.yml</a:t>
            </a:r>
            <a:endParaRPr lang="en-US" altLang="en-US" sz="2000" b="1" dirty="0"/>
          </a:p>
          <a:p>
            <a:pPr lvl="1">
              <a:lnSpc>
                <a:spcPct val="150000"/>
              </a:lnSpc>
              <a:defRPr/>
            </a:pPr>
            <a:r>
              <a:rPr lang="en-US" altLang="en-US" sz="2000" b="1" dirty="0"/>
              <a:t>payment-service</a:t>
            </a:r>
          </a:p>
          <a:p>
            <a:pPr lvl="2">
              <a:lnSpc>
                <a:spcPct val="150000"/>
              </a:lnSpc>
              <a:defRPr/>
            </a:pPr>
            <a:r>
              <a:rPr lang="en-US" altLang="en-US" sz="2000" b="1" dirty="0" err="1"/>
              <a:t>application.yml</a:t>
            </a:r>
            <a:endParaRPr lang="en-US" altLang="en-US" sz="2000" b="1" dirty="0"/>
          </a:p>
          <a:p>
            <a:pPr marL="914400" lvl="2" indent="0">
              <a:lnSpc>
                <a:spcPct val="150000"/>
              </a:lnSpc>
              <a:buFontTx/>
              <a:buNone/>
              <a:defRPr/>
            </a:pPr>
            <a:br>
              <a:rPr lang="en-US" altLang="en-US" sz="2000" b="1" dirty="0"/>
            </a:br>
            <a:endParaRPr lang="en-US" alt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29E0B9B0-2137-5E43-7F54-ABA57AC86322}"/>
              </a:ext>
            </a:extLst>
          </p:cNvPr>
          <p:cNvSpPr>
            <a:spLocks noGrp="1" noChangeArrowheads="1"/>
          </p:cNvSpPr>
          <p:nvPr>
            <p:ph type="title"/>
          </p:nvPr>
        </p:nvSpPr>
        <p:spPr/>
        <p:txBody>
          <a:bodyPr/>
          <a:lstStyle/>
          <a:p>
            <a:r>
              <a:rPr lang="en-US" altLang="en-US"/>
              <a:t>Config Server</a:t>
            </a:r>
          </a:p>
        </p:txBody>
      </p:sp>
      <p:sp>
        <p:nvSpPr>
          <p:cNvPr id="33794" name="Content Placeholder 2">
            <a:extLst>
              <a:ext uri="{FF2B5EF4-FFF2-40B4-BE49-F238E27FC236}">
                <a16:creationId xmlns:a16="http://schemas.microsoft.com/office/drawing/2014/main" id="{285AB29A-0525-3BA3-90D0-F3FD89F7FD53}"/>
              </a:ext>
            </a:extLst>
          </p:cNvPr>
          <p:cNvSpPr>
            <a:spLocks noGrp="1" noChangeArrowheads="1"/>
          </p:cNvSpPr>
          <p:nvPr>
            <p:ph idx="1"/>
          </p:nvPr>
        </p:nvSpPr>
        <p:spPr/>
        <p:txBody>
          <a:bodyPr/>
          <a:lstStyle/>
          <a:p>
            <a:r>
              <a:rPr lang="en-US" altLang="en-US" sz="2000"/>
              <a:t>Spring Cloud Config Server provides an HTTP resource-based API for external configuration </a:t>
            </a:r>
          </a:p>
          <a:p>
            <a:endParaRPr lang="en-US" altLang="en-US" sz="2000" b="1"/>
          </a:p>
          <a:p>
            <a:r>
              <a:rPr lang="en-US" altLang="en-US" sz="2000" b="1"/>
              <a:t>@EnableConfigServer</a:t>
            </a:r>
          </a:p>
          <a:p>
            <a:pPr lvl="1"/>
            <a:r>
              <a:rPr lang="en-US" altLang="en-US" sz="2000"/>
              <a:t>The server is embeddable in a Spring Boot application</a:t>
            </a:r>
          </a:p>
          <a:p>
            <a:endParaRPr lang="en-US" altLang="en-US" sz="2000" i="1"/>
          </a:p>
          <a:p>
            <a:pPr lvl="1">
              <a:buFont typeface="Times New Roman" panose="02020603050405020304" pitchFamily="18" charset="0"/>
              <a:buNone/>
            </a:pPr>
            <a:r>
              <a:rPr lang="en-US" altLang="en-US" sz="2000" i="1"/>
              <a:t>@SpringBootApplication</a:t>
            </a:r>
            <a:r>
              <a:rPr lang="en-US" altLang="en-US" sz="2000"/>
              <a:t> </a:t>
            </a:r>
          </a:p>
          <a:p>
            <a:pPr lvl="1">
              <a:buFont typeface="Times New Roman" panose="02020603050405020304" pitchFamily="18" charset="0"/>
              <a:buNone/>
            </a:pPr>
            <a:r>
              <a:rPr lang="en-US" altLang="en-US" sz="2000" i="1">
                <a:solidFill>
                  <a:srgbClr val="FF0000"/>
                </a:solidFill>
              </a:rPr>
              <a:t>@EnableConfigServer</a:t>
            </a:r>
            <a:r>
              <a:rPr lang="en-US" altLang="en-US" sz="2000">
                <a:solidFill>
                  <a:srgbClr val="FF0000"/>
                </a:solidFill>
              </a:rPr>
              <a:t> </a:t>
            </a:r>
          </a:p>
          <a:p>
            <a:pPr lvl="1">
              <a:buFont typeface="Times New Roman" panose="02020603050405020304" pitchFamily="18" charset="0"/>
              <a:buNone/>
            </a:pPr>
            <a:r>
              <a:rPr lang="en-US" altLang="en-US" sz="2000" b="1"/>
              <a:t>public</a:t>
            </a:r>
            <a:r>
              <a:rPr lang="en-US" altLang="en-US" sz="2000"/>
              <a:t> </a:t>
            </a:r>
            <a:r>
              <a:rPr lang="en-US" altLang="en-US" sz="2000" b="1"/>
              <a:t>class</a:t>
            </a:r>
            <a:r>
              <a:rPr lang="en-US" altLang="en-US" sz="2000"/>
              <a:t> ConfigServer { </a:t>
            </a:r>
          </a:p>
          <a:p>
            <a:pPr lvl="1">
              <a:buFont typeface="Times New Roman" panose="02020603050405020304" pitchFamily="18" charset="0"/>
              <a:buNone/>
            </a:pPr>
            <a:r>
              <a:rPr lang="en-US" altLang="en-US" sz="2000" b="1"/>
              <a:t>public</a:t>
            </a:r>
            <a:r>
              <a:rPr lang="en-US" altLang="en-US" sz="2000"/>
              <a:t> </a:t>
            </a:r>
            <a:r>
              <a:rPr lang="en-US" altLang="en-US" sz="2000" b="1"/>
              <a:t>static</a:t>
            </a:r>
            <a:r>
              <a:rPr lang="en-US" altLang="en-US" sz="2000"/>
              <a:t> </a:t>
            </a:r>
            <a:r>
              <a:rPr lang="en-US" altLang="en-US" sz="2000" b="1"/>
              <a:t>void</a:t>
            </a:r>
            <a:r>
              <a:rPr lang="en-US" altLang="en-US" sz="2000"/>
              <a:t> main(String[] args) { SpringApplication.run(ConfigServer.</a:t>
            </a:r>
            <a:r>
              <a:rPr lang="en-US" altLang="en-US" sz="2000" b="1"/>
              <a:t>class</a:t>
            </a:r>
            <a:r>
              <a:rPr lang="en-US" altLang="en-US" sz="2000"/>
              <a:t>, args); </a:t>
            </a:r>
          </a:p>
          <a:p>
            <a:pPr lvl="1">
              <a:buFont typeface="Times New Roman" panose="02020603050405020304" pitchFamily="18" charset="0"/>
              <a:buNone/>
            </a:pPr>
            <a:r>
              <a:rPr lang="en-US" altLang="en-US" sz="2000"/>
              <a:t>} </a:t>
            </a:r>
          </a:p>
          <a:p>
            <a:pPr lvl="1">
              <a:buFont typeface="Times New Roman" panose="02020603050405020304" pitchFamily="18" charset="0"/>
              <a:buNone/>
            </a:pPr>
            <a:r>
              <a:rPr lang="en-US" altLang="en-US" sz="2000"/>
              <a:t>}</a:t>
            </a:r>
          </a:p>
          <a:p>
            <a:pPr>
              <a:buFont typeface="Times New Roman" panose="02020603050405020304" pitchFamily="18" charset="0"/>
              <a:buNone/>
            </a:pPr>
            <a:br>
              <a:rPr lang="en-US" altLang="en-US"/>
            </a:b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A2CDBD30-DC0B-092A-5C42-4F8591A0251F}"/>
              </a:ext>
            </a:extLst>
          </p:cNvPr>
          <p:cNvSpPr>
            <a:spLocks noGrp="1" noChangeArrowheads="1"/>
          </p:cNvSpPr>
          <p:nvPr>
            <p:ph type="title"/>
          </p:nvPr>
        </p:nvSpPr>
        <p:spPr>
          <a:xfrm>
            <a:off x="457200" y="228600"/>
            <a:ext cx="8229600" cy="533400"/>
          </a:xfrm>
        </p:spPr>
        <p:txBody>
          <a:bodyPr/>
          <a:lstStyle/>
          <a:p>
            <a:r>
              <a:rPr lang="en-US" altLang="en-US"/>
              <a:t>Spring Cloud Configuration Server</a:t>
            </a:r>
          </a:p>
        </p:txBody>
      </p:sp>
      <p:sp>
        <p:nvSpPr>
          <p:cNvPr id="35842" name="Content Placeholder 2">
            <a:extLst>
              <a:ext uri="{FF2B5EF4-FFF2-40B4-BE49-F238E27FC236}">
                <a16:creationId xmlns:a16="http://schemas.microsoft.com/office/drawing/2014/main" id="{E7AABFFB-A2D3-481B-C105-6D066979939C}"/>
              </a:ext>
            </a:extLst>
          </p:cNvPr>
          <p:cNvSpPr>
            <a:spLocks noGrp="1" noChangeArrowheads="1"/>
          </p:cNvSpPr>
          <p:nvPr>
            <p:ph idx="1"/>
          </p:nvPr>
        </p:nvSpPr>
        <p:spPr>
          <a:xfrm>
            <a:off x="457200" y="762000"/>
            <a:ext cx="8228013" cy="5638800"/>
          </a:xfrm>
        </p:spPr>
        <p:txBody>
          <a:bodyPr/>
          <a:lstStyle/>
          <a:p>
            <a:pPr>
              <a:defRPr/>
            </a:pPr>
            <a:r>
              <a:rPr lang="en-US" altLang="en-US" sz="2000" b="1" dirty="0" err="1"/>
              <a:t>searchPaths</a:t>
            </a:r>
            <a:r>
              <a:rPr lang="en-US" altLang="en-US" sz="2000" b="1" dirty="0"/>
              <a:t> </a:t>
            </a:r>
            <a:endParaRPr lang="en-US" altLang="en-US" sz="2000" dirty="0"/>
          </a:p>
          <a:p>
            <a:pPr lvl="1">
              <a:defRPr/>
            </a:pPr>
            <a:r>
              <a:rPr lang="en-US" altLang="en-US" sz="1800" dirty="0"/>
              <a:t>Repository can also optionally store config files in sub-directories, and patterns to search for those directories can be specified as</a:t>
            </a:r>
            <a:endParaRPr lang="en-IN" altLang="en-US" sz="1800" dirty="0">
              <a:solidFill>
                <a:srgbClr val="268BD2"/>
              </a:solidFill>
            </a:endParaRPr>
          </a:p>
          <a:p>
            <a:pPr marL="457200" lvl="1" indent="0">
              <a:buFontTx/>
              <a:buNone/>
              <a:defRPr/>
            </a:pPr>
            <a:r>
              <a:rPr lang="en-IN" altLang="en-US" sz="2000" dirty="0">
                <a:solidFill>
                  <a:srgbClr val="268BD2"/>
                </a:solidFill>
                <a:latin typeface="Consolas" panose="020B0609020204030204" pitchFamily="49" charset="0"/>
              </a:rPr>
              <a:t>spring</a:t>
            </a:r>
            <a:r>
              <a:rPr lang="en-IN" altLang="en-US" sz="2000" dirty="0">
                <a:solidFill>
                  <a:srgbClr val="000000"/>
                </a:solidFill>
                <a:latin typeface="Consolas" panose="020B0609020204030204" pitchFamily="49" charset="0"/>
              </a:rPr>
              <a:t>:</a:t>
            </a: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268BD2"/>
                </a:solidFill>
                <a:latin typeface="Consolas" panose="020B0609020204030204" pitchFamily="49" charset="0"/>
              </a:rPr>
              <a:t>cloud</a:t>
            </a:r>
            <a:r>
              <a:rPr lang="en-IN" altLang="en-US" sz="2000" dirty="0">
                <a:solidFill>
                  <a:srgbClr val="000000"/>
                </a:solidFill>
                <a:latin typeface="Consolas" panose="020B0609020204030204" pitchFamily="49" charset="0"/>
              </a:rPr>
              <a:t>:</a:t>
            </a: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268BD2"/>
                </a:solidFill>
                <a:latin typeface="Consolas" panose="020B0609020204030204" pitchFamily="49" charset="0"/>
              </a:rPr>
              <a:t>config</a:t>
            </a:r>
            <a:r>
              <a:rPr lang="en-IN" altLang="en-US" sz="2000" dirty="0">
                <a:solidFill>
                  <a:srgbClr val="000000"/>
                </a:solidFill>
                <a:latin typeface="Consolas" panose="020B0609020204030204" pitchFamily="49" charset="0"/>
              </a:rPr>
              <a:t>:</a:t>
            </a: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268BD2"/>
                </a:solidFill>
                <a:latin typeface="Consolas" panose="020B0609020204030204" pitchFamily="49" charset="0"/>
              </a:rPr>
              <a:t>server</a:t>
            </a:r>
            <a:r>
              <a:rPr lang="en-IN" altLang="en-US" sz="2000" dirty="0">
                <a:solidFill>
                  <a:srgbClr val="000000"/>
                </a:solidFill>
                <a:latin typeface="Consolas" panose="020B0609020204030204" pitchFamily="49" charset="0"/>
              </a:rPr>
              <a:t>:</a:t>
            </a: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268BD2"/>
                </a:solidFill>
                <a:latin typeface="Consolas" panose="020B0609020204030204" pitchFamily="49" charset="0"/>
              </a:rPr>
              <a:t>git</a:t>
            </a:r>
            <a:r>
              <a:rPr lang="en-IN" altLang="en-US" sz="2000" dirty="0">
                <a:solidFill>
                  <a:srgbClr val="000000"/>
                </a:solidFill>
                <a:latin typeface="Consolas" panose="020B0609020204030204" pitchFamily="49" charset="0"/>
              </a:rPr>
              <a:t>:</a:t>
            </a:r>
          </a:p>
          <a:p>
            <a:pPr marL="457200" lvl="1" indent="0">
              <a:buFontTx/>
              <a:buNone/>
              <a:defRPr/>
            </a:pPr>
            <a:r>
              <a:rPr lang="fi-FI" altLang="en-US" sz="2000" dirty="0">
                <a:solidFill>
                  <a:srgbClr val="000000"/>
                </a:solidFill>
                <a:latin typeface="Consolas" panose="020B0609020204030204" pitchFamily="49" charset="0"/>
              </a:rPr>
              <a:t>          </a:t>
            </a:r>
            <a:r>
              <a:rPr lang="fi-FI" altLang="en-US" sz="2000" dirty="0" err="1">
                <a:solidFill>
                  <a:srgbClr val="268BD2"/>
                </a:solidFill>
                <a:latin typeface="Consolas" panose="020B0609020204030204" pitchFamily="49" charset="0"/>
              </a:rPr>
              <a:t>uri</a:t>
            </a:r>
            <a:r>
              <a:rPr lang="fi-FI" altLang="en-US" sz="2000" dirty="0">
                <a:solidFill>
                  <a:srgbClr val="000000"/>
                </a:solidFill>
                <a:latin typeface="Consolas" panose="020B0609020204030204" pitchFamily="49" charset="0"/>
              </a:rPr>
              <a:t>: </a:t>
            </a:r>
            <a:r>
              <a:rPr lang="fi-FI" altLang="en-US" sz="2000" dirty="0" err="1">
                <a:solidFill>
                  <a:srgbClr val="2AA198"/>
                </a:solidFill>
                <a:latin typeface="Consolas" panose="020B0609020204030204" pitchFamily="49" charset="0"/>
              </a:rPr>
              <a:t>https</a:t>
            </a:r>
            <a:r>
              <a:rPr lang="fi-FI" altLang="en-US" sz="2000" dirty="0">
                <a:solidFill>
                  <a:srgbClr val="2AA198"/>
                </a:solidFill>
                <a:latin typeface="Consolas" panose="020B0609020204030204" pitchFamily="49" charset="0"/>
              </a:rPr>
              <a:t>://</a:t>
            </a:r>
            <a:r>
              <a:rPr lang="fi-FI" altLang="en-US" sz="2000" dirty="0" err="1">
                <a:solidFill>
                  <a:srgbClr val="2AA198"/>
                </a:solidFill>
                <a:latin typeface="Consolas" panose="020B0609020204030204" pitchFamily="49" charset="0"/>
              </a:rPr>
              <a:t>github.com</a:t>
            </a:r>
            <a:r>
              <a:rPr lang="fi-FI" altLang="en-US" sz="2000" dirty="0">
                <a:solidFill>
                  <a:srgbClr val="2AA198"/>
                </a:solidFill>
                <a:latin typeface="Consolas" panose="020B0609020204030204" pitchFamily="49" charset="0"/>
              </a:rPr>
              <a:t>/</a:t>
            </a:r>
            <a:r>
              <a:rPr lang="fi-FI" altLang="en-US" sz="2000" dirty="0" err="1">
                <a:solidFill>
                  <a:srgbClr val="2AA198"/>
                </a:solidFill>
                <a:latin typeface="Consolas" panose="020B0609020204030204" pitchFamily="49" charset="0"/>
              </a:rPr>
              <a:t>vatsank</a:t>
            </a:r>
            <a:r>
              <a:rPr lang="fi-FI" altLang="en-US" sz="2000" dirty="0">
                <a:solidFill>
                  <a:srgbClr val="2AA198"/>
                </a:solidFill>
                <a:latin typeface="Consolas" panose="020B0609020204030204" pitchFamily="49" charset="0"/>
              </a:rPr>
              <a:t>/</a:t>
            </a:r>
            <a:r>
              <a:rPr lang="fi-FI" altLang="en-US" sz="2000" dirty="0" err="1">
                <a:solidFill>
                  <a:srgbClr val="2AA198"/>
                </a:solidFill>
                <a:latin typeface="Consolas" panose="020B0609020204030204" pitchFamily="49" charset="0"/>
              </a:rPr>
              <a:t>spring-cloud-config</a:t>
            </a:r>
            <a:endParaRPr lang="fi-FI" altLang="en-US" sz="2000" dirty="0">
              <a:solidFill>
                <a:srgbClr val="2AA198"/>
              </a:solidFill>
              <a:latin typeface="Consolas" panose="020B0609020204030204" pitchFamily="49" charset="0"/>
            </a:endParaRPr>
          </a:p>
          <a:p>
            <a:pPr marL="457200" lvl="1" indent="0">
              <a:buFontTx/>
              <a:buNone/>
              <a:defRPr/>
            </a:pPr>
            <a:r>
              <a:rPr lang="en-IN" altLang="en-US" sz="2000" dirty="0">
                <a:solidFill>
                  <a:srgbClr val="000000"/>
                </a:solidFill>
                <a:latin typeface="Consolas" panose="020B0609020204030204" pitchFamily="49" charset="0"/>
              </a:rPr>
              <a:t>          </a:t>
            </a:r>
            <a:r>
              <a:rPr lang="en-IN" altLang="en-US" sz="2000" dirty="0">
                <a:solidFill>
                  <a:srgbClr val="FF0000"/>
                </a:solidFill>
                <a:latin typeface="Consolas" panose="020B0609020204030204" pitchFamily="49" charset="0"/>
              </a:rPr>
              <a:t>search-paths:</a:t>
            </a:r>
          </a:p>
          <a:p>
            <a:pPr marL="457200" lvl="1" indent="0">
              <a:buFontTx/>
              <a:buNone/>
              <a:defRPr/>
            </a:pPr>
            <a:r>
              <a:rPr lang="en-IN" altLang="en-US" sz="2000" dirty="0">
                <a:solidFill>
                  <a:srgbClr val="FF0000"/>
                </a:solidFill>
                <a:latin typeface="Consolas" panose="020B0609020204030204" pitchFamily="49" charset="0"/>
              </a:rPr>
              <a:t>          - </a:t>
            </a:r>
            <a:r>
              <a:rPr lang="en-IN" altLang="en-US" sz="2000" b="1" dirty="0">
                <a:solidFill>
                  <a:srgbClr val="7030A0"/>
                </a:solidFill>
                <a:latin typeface="Consolas" panose="020B0609020204030204" pitchFamily="49" charset="0"/>
              </a:rPr>
              <a:t>'{application}’</a:t>
            </a:r>
          </a:p>
          <a:p>
            <a:pPr marL="457200" lvl="1" indent="0">
              <a:buFontTx/>
              <a:buNone/>
              <a:defRPr/>
            </a:pPr>
            <a:endParaRPr lang="en-IN" altLang="en-US" sz="1800" b="1" dirty="0">
              <a:solidFill>
                <a:srgbClr val="7030A0"/>
              </a:solidFill>
            </a:endParaRPr>
          </a:p>
          <a:p>
            <a:pPr marL="457200" lvl="1" indent="0">
              <a:buFontTx/>
              <a:buNone/>
              <a:defRPr/>
            </a:pPr>
            <a:r>
              <a:rPr lang="en-US" sz="1800" b="1" dirty="0">
                <a:solidFill>
                  <a:schemeClr val="accent6">
                    <a:lumMod val="75000"/>
                  </a:schemeClr>
                </a:solidFill>
              </a:rPr>
              <a:t>http://localhost:8888/actuator/default</a:t>
            </a:r>
          </a:p>
          <a:p>
            <a:pPr marL="457200" lvl="1" indent="0">
              <a:buFontTx/>
              <a:buNone/>
              <a:defRPr/>
            </a:pPr>
            <a:endParaRPr lang="en-US" altLang="en-US" sz="2000" b="1"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5A35274-95E2-E976-CE25-435062F1B812}"/>
              </a:ext>
            </a:extLst>
          </p:cNvPr>
          <p:cNvSpPr>
            <a:spLocks noGrp="1" noChangeArrowheads="1"/>
          </p:cNvSpPr>
          <p:nvPr>
            <p:ph type="title"/>
          </p:nvPr>
        </p:nvSpPr>
        <p:spPr/>
        <p:txBody>
          <a:bodyPr/>
          <a:lstStyle/>
          <a:p>
            <a:r>
              <a:rPr lang="en-US" altLang="en-US"/>
              <a:t>Spring Boot Actuator</a:t>
            </a:r>
          </a:p>
        </p:txBody>
      </p:sp>
      <p:sp>
        <p:nvSpPr>
          <p:cNvPr id="16386" name="Content Placeholder 2">
            <a:extLst>
              <a:ext uri="{FF2B5EF4-FFF2-40B4-BE49-F238E27FC236}">
                <a16:creationId xmlns:a16="http://schemas.microsoft.com/office/drawing/2014/main" id="{2F6D8A32-5E98-8843-EF71-55827D1AD8DE}"/>
              </a:ext>
            </a:extLst>
          </p:cNvPr>
          <p:cNvSpPr>
            <a:spLocks noGrp="1" noChangeArrowheads="1"/>
          </p:cNvSpPr>
          <p:nvPr>
            <p:ph idx="1"/>
          </p:nvPr>
        </p:nvSpPr>
        <p:spPr/>
        <p:txBody>
          <a:bodyPr/>
          <a:lstStyle/>
          <a:p>
            <a:r>
              <a:rPr lang="en-US" altLang="en-US" sz="2000"/>
              <a:t>Exposes REST endpoints that can be consumed to manage and monitor application. </a:t>
            </a:r>
          </a:p>
          <a:p>
            <a:endParaRPr lang="en-US" altLang="en-US" sz="2000"/>
          </a:p>
          <a:p>
            <a:r>
              <a:rPr lang="en-US" altLang="en-US" sz="2000" b="1"/>
              <a:t>Monitor application health</a:t>
            </a:r>
            <a:r>
              <a:rPr lang="en-US" altLang="en-US" sz="2000"/>
              <a:t>, application </a:t>
            </a:r>
            <a:r>
              <a:rPr lang="en-US" altLang="en-US" sz="2000" b="1"/>
              <a:t>bean details</a:t>
            </a:r>
            <a:r>
              <a:rPr lang="en-US" altLang="en-US" sz="2000"/>
              <a:t>, </a:t>
            </a:r>
            <a:r>
              <a:rPr lang="en-US" altLang="en-US" sz="2000" b="1"/>
              <a:t>version details</a:t>
            </a:r>
            <a:r>
              <a:rPr lang="en-US" altLang="en-US" sz="2000"/>
              <a:t>, </a:t>
            </a:r>
            <a:r>
              <a:rPr lang="en-US" altLang="en-US" sz="2000" b="1"/>
              <a:t>thread dumps</a:t>
            </a:r>
            <a:r>
              <a:rPr lang="en-US" altLang="en-US" sz="2000"/>
              <a:t>, </a:t>
            </a:r>
            <a:r>
              <a:rPr lang="en-US" altLang="en-US" sz="2000" b="1"/>
              <a:t>logger details</a:t>
            </a:r>
            <a:r>
              <a:rPr lang="en-US" altLang="en-US" sz="2000"/>
              <a:t> etc</a:t>
            </a:r>
          </a:p>
          <a:p>
            <a:endParaRPr lang="en-US" altLang="en-US" sz="2000"/>
          </a:p>
          <a:p>
            <a:endParaRPr lang="en-US" altLang="en-US" sz="2000"/>
          </a:p>
          <a:p>
            <a:r>
              <a:rPr lang="en-US" altLang="en-US" sz="2000"/>
              <a:t>Can restrict these endpoints to be consumed by authorized users only and Spring provides easy way to secure your REST endpoints. </a:t>
            </a:r>
          </a:p>
          <a:p>
            <a:endParaRPr lang="en-US" altLang="en-US" sz="2000"/>
          </a:p>
          <a:p>
            <a:endParaRPr lang="en-US" altLang="en-US" sz="2000"/>
          </a:p>
          <a:p>
            <a:endParaRPr lang="en-US"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39B5CB71-42F0-56BB-085C-F7CDDD7439ED}"/>
              </a:ext>
            </a:extLst>
          </p:cNvPr>
          <p:cNvSpPr>
            <a:spLocks noGrp="1" noChangeArrowheads="1"/>
          </p:cNvSpPr>
          <p:nvPr>
            <p:ph type="title"/>
          </p:nvPr>
        </p:nvSpPr>
        <p:spPr/>
        <p:txBody>
          <a:bodyPr/>
          <a:lstStyle/>
          <a:p>
            <a:r>
              <a:rPr lang="en-US" altLang="en-US"/>
              <a:t>Config Client Configuration </a:t>
            </a:r>
            <a:endParaRPr lang="en-IN" altLang="en-US"/>
          </a:p>
        </p:txBody>
      </p:sp>
      <p:sp>
        <p:nvSpPr>
          <p:cNvPr id="102403" name="Content Placeholder 2">
            <a:extLst>
              <a:ext uri="{FF2B5EF4-FFF2-40B4-BE49-F238E27FC236}">
                <a16:creationId xmlns:a16="http://schemas.microsoft.com/office/drawing/2014/main" id="{8ED09E98-04A8-5C05-C4DA-4E1778DF54A4}"/>
              </a:ext>
            </a:extLst>
          </p:cNvPr>
          <p:cNvSpPr>
            <a:spLocks noGrp="1" noChangeArrowheads="1"/>
          </p:cNvSpPr>
          <p:nvPr>
            <p:ph idx="1"/>
          </p:nvPr>
        </p:nvSpPr>
        <p:spPr>
          <a:xfrm>
            <a:off x="457200" y="990600"/>
            <a:ext cx="8229600" cy="5135563"/>
          </a:xfrm>
        </p:spPr>
        <p:txBody>
          <a:bodyPr/>
          <a:lstStyle/>
          <a:p>
            <a:pPr marL="457200" lvl="1" indent="0">
              <a:buFontTx/>
              <a:buNone/>
              <a:defRPr/>
            </a:pPr>
            <a:r>
              <a:rPr lang="en-IN" sz="2000" dirty="0">
                <a:solidFill>
                  <a:srgbClr val="268BD2"/>
                </a:solidFill>
                <a:latin typeface="Consolas" panose="020B0609020204030204" pitchFamily="49" charset="0"/>
              </a:rPr>
              <a:t>spring</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application</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name</a:t>
            </a:r>
            <a:r>
              <a:rPr lang="en-IN" sz="2000" dirty="0">
                <a:solidFill>
                  <a:srgbClr val="000000"/>
                </a:solidFill>
                <a:latin typeface="Consolas" panose="020B0609020204030204" pitchFamily="49" charset="0"/>
              </a:rPr>
              <a:t>: </a:t>
            </a:r>
            <a:r>
              <a:rPr lang="en-IN" sz="2000" dirty="0">
                <a:solidFill>
                  <a:srgbClr val="2AA198"/>
                </a:solidFill>
                <a:latin typeface="Consolas" panose="020B0609020204030204" pitchFamily="49" charset="0"/>
              </a:rPr>
              <a:t>customer-service</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config</a:t>
            </a:r>
            <a:r>
              <a:rPr lang="en-IN" sz="2000" dirty="0">
                <a:solidFill>
                  <a:srgbClr val="000000"/>
                </a:solidFill>
                <a:latin typeface="Consolas" panose="020B0609020204030204" pitchFamily="49" charset="0"/>
              </a:rPr>
              <a:t>:</a:t>
            </a:r>
          </a:p>
          <a:p>
            <a:pPr marL="457200" lvl="1" indent="0">
              <a:buFontTx/>
              <a:buNone/>
              <a:defRPr/>
            </a:pPr>
            <a:r>
              <a:rPr lang="fr-FR" sz="2000" dirty="0">
                <a:solidFill>
                  <a:srgbClr val="000000"/>
                </a:solidFill>
                <a:latin typeface="Consolas" panose="020B0609020204030204" pitchFamily="49" charset="0"/>
              </a:rPr>
              <a:t>    </a:t>
            </a:r>
            <a:r>
              <a:rPr lang="fr-FR" sz="2000" dirty="0">
                <a:solidFill>
                  <a:srgbClr val="268BD2"/>
                </a:solidFill>
                <a:latin typeface="Consolas" panose="020B0609020204030204" pitchFamily="49" charset="0"/>
              </a:rPr>
              <a:t>import</a:t>
            </a:r>
            <a:r>
              <a:rPr lang="fr-FR" sz="2000" dirty="0">
                <a:solidFill>
                  <a:srgbClr val="000000"/>
                </a:solidFill>
                <a:latin typeface="Consolas" panose="020B0609020204030204" pitchFamily="49" charset="0"/>
              </a:rPr>
              <a:t>: </a:t>
            </a:r>
            <a:r>
              <a:rPr lang="fr-FR" sz="2000" dirty="0" err="1">
                <a:solidFill>
                  <a:srgbClr val="2AA198"/>
                </a:solidFill>
                <a:latin typeface="Consolas" panose="020B0609020204030204" pitchFamily="49" charset="0"/>
              </a:rPr>
              <a:t>configserver:http</a:t>
            </a:r>
            <a:r>
              <a:rPr lang="fr-FR" sz="2000" dirty="0">
                <a:solidFill>
                  <a:srgbClr val="2AA198"/>
                </a:solidFill>
                <a:latin typeface="Consolas" panose="020B0609020204030204" pitchFamily="49" charset="0"/>
              </a:rPr>
              <a:t>://localhost:8888</a:t>
            </a:r>
          </a:p>
          <a:p>
            <a:pPr marL="457200" lvl="1" indent="0">
              <a:buFontTx/>
              <a:buNone/>
              <a:defRPr/>
            </a:pPr>
            <a:endParaRPr lang="en-IN" sz="2000" dirty="0">
              <a:latin typeface="Consolas" panose="020B0609020204030204" pitchFamily="49" charset="0"/>
            </a:endParaRPr>
          </a:p>
          <a:p>
            <a:pPr marL="457200" lvl="1" indent="0">
              <a:buFontTx/>
              <a:buNone/>
              <a:defRPr/>
            </a:pPr>
            <a:r>
              <a:rPr lang="en-IN" sz="2000" dirty="0">
                <a:solidFill>
                  <a:srgbClr val="268BD2"/>
                </a:solidFill>
                <a:latin typeface="Consolas" panose="020B0609020204030204" pitchFamily="49" charset="0"/>
              </a:rPr>
              <a:t>management</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endpoints</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web</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exposure</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268BD2"/>
                </a:solidFill>
                <a:latin typeface="Consolas" panose="020B0609020204030204" pitchFamily="49" charset="0"/>
              </a:rPr>
              <a:t>include</a:t>
            </a:r>
            <a:r>
              <a:rPr lang="en-IN" sz="2000" dirty="0">
                <a:solidFill>
                  <a:srgbClr val="000000"/>
                </a:solidFill>
                <a:latin typeface="Consolas" panose="020B0609020204030204" pitchFamily="49" charset="0"/>
              </a:rPr>
              <a:t>:</a:t>
            </a:r>
          </a:p>
          <a:p>
            <a:pPr marL="457200" lvl="1" indent="0">
              <a:buFontTx/>
              <a:buNone/>
              <a:defRPr/>
            </a:pPr>
            <a:r>
              <a:rPr lang="en-IN" sz="2000" dirty="0">
                <a:solidFill>
                  <a:srgbClr val="000000"/>
                </a:solidFill>
                <a:latin typeface="Consolas" panose="020B0609020204030204" pitchFamily="49" charset="0"/>
              </a:rPr>
              <a:t>        - </a:t>
            </a:r>
            <a:r>
              <a:rPr lang="en-IN" sz="2000" dirty="0">
                <a:solidFill>
                  <a:srgbClr val="2AA198"/>
                </a:solidFill>
                <a:latin typeface="Consolas" panose="020B0609020204030204" pitchFamily="49" charset="0"/>
              </a:rPr>
              <a:t>"*“</a:t>
            </a:r>
          </a:p>
          <a:p>
            <a:pPr lvl="1">
              <a:defRPr/>
            </a:pPr>
            <a:r>
              <a:rPr lang="en-IN" sz="2000" b="1" dirty="0">
                <a:solidFill>
                  <a:srgbClr val="FF0000"/>
                </a:solidFill>
                <a:latin typeface="Consolas" panose="020B0609020204030204" pitchFamily="49" charset="0"/>
              </a:rPr>
              <a:t>http://localhost:8080/actuator/configprops</a:t>
            </a:r>
            <a:endParaRPr lang="en-IN" altLang="en-US" sz="20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1108268E-8253-4193-D694-7317F1032FF5}"/>
              </a:ext>
            </a:extLst>
          </p:cNvPr>
          <p:cNvSpPr>
            <a:spLocks noGrp="1" noChangeArrowheads="1"/>
          </p:cNvSpPr>
          <p:nvPr>
            <p:ph type="title"/>
          </p:nvPr>
        </p:nvSpPr>
        <p:spPr/>
        <p:txBody>
          <a:bodyPr/>
          <a:lstStyle/>
          <a:p>
            <a:r>
              <a:rPr lang="en-US" altLang="en-US"/>
              <a:t>Refresh Scope</a:t>
            </a:r>
          </a:p>
        </p:txBody>
      </p:sp>
      <p:sp>
        <p:nvSpPr>
          <p:cNvPr id="3" name="Content Placeholder 2">
            <a:extLst>
              <a:ext uri="{FF2B5EF4-FFF2-40B4-BE49-F238E27FC236}">
                <a16:creationId xmlns:a16="http://schemas.microsoft.com/office/drawing/2014/main" id="{BEEE4C7D-B695-F35C-86D2-F9CC101FC3C2}"/>
              </a:ext>
            </a:extLst>
          </p:cNvPr>
          <p:cNvSpPr>
            <a:spLocks noGrp="1"/>
          </p:cNvSpPr>
          <p:nvPr>
            <p:ph idx="1"/>
          </p:nvPr>
        </p:nvSpPr>
        <p:spPr/>
        <p:txBody>
          <a:bodyPr/>
          <a:lstStyle/>
          <a:p>
            <a:pPr>
              <a:defRPr/>
            </a:pPr>
            <a:r>
              <a:rPr lang="en-IN" sz="1800" b="1" dirty="0"/>
              <a:t>@</a:t>
            </a:r>
            <a:r>
              <a:rPr lang="en-IN" sz="1800" b="1" dirty="0" err="1"/>
              <a:t>RefreshScope</a:t>
            </a:r>
            <a:r>
              <a:rPr lang="en-IN" sz="1800" b="1" dirty="0"/>
              <a:t> </a:t>
            </a:r>
          </a:p>
          <a:p>
            <a:pPr lvl="1">
              <a:lnSpc>
                <a:spcPct val="150000"/>
              </a:lnSpc>
              <a:defRPr/>
            </a:pPr>
            <a:r>
              <a:rPr lang="en-IN" sz="1800" dirty="0"/>
              <a:t>Can do dynamic configuration of  properties by reloading. </a:t>
            </a:r>
          </a:p>
          <a:p>
            <a:pPr lvl="1">
              <a:lnSpc>
                <a:spcPct val="150000"/>
              </a:lnSpc>
              <a:defRPr/>
            </a:pPr>
            <a:r>
              <a:rPr lang="en-IN" sz="1800" dirty="0"/>
              <a:t>If a property is  modified in the configuration server, </a:t>
            </a:r>
          </a:p>
          <a:p>
            <a:pPr lvl="1">
              <a:lnSpc>
                <a:spcPct val="150000"/>
              </a:lnSpc>
              <a:defRPr/>
            </a:pPr>
            <a:r>
              <a:rPr lang="en-IN" sz="1800" dirty="0"/>
              <a:t>Spring Boot will automatically reload the new values without needing to restart it.</a:t>
            </a:r>
          </a:p>
          <a:p>
            <a:pPr lvl="1">
              <a:lnSpc>
                <a:spcPct val="150000"/>
              </a:lnSpc>
              <a:defRPr/>
            </a:pPr>
            <a:r>
              <a:rPr lang="en-IN" sz="1800" dirty="0">
                <a:solidFill>
                  <a:srgbClr val="242424"/>
                </a:solidFill>
              </a:rPr>
              <a:t>Need to make a POST request to the “/actuator/refresh” endpoint</a:t>
            </a:r>
          </a:p>
          <a:p>
            <a:pPr>
              <a:defRPr/>
            </a:pPr>
            <a:endParaRPr lang="en-IN" sz="1800" dirty="0"/>
          </a:p>
          <a:p>
            <a:pPr>
              <a:defRPr/>
            </a:pPr>
            <a:endParaRPr lang="en-IN" sz="1800" dirty="0"/>
          </a:p>
          <a:p>
            <a:pPr>
              <a:defRPr/>
            </a:pPr>
            <a:r>
              <a:rPr lang="en-IN" sz="1800" b="1" dirty="0">
                <a:solidFill>
                  <a:schemeClr val="accent6">
                    <a:lumMod val="75000"/>
                  </a:schemeClr>
                </a:solidFill>
              </a:rPr>
              <a:t>POST: localhost:8080/actuator/refresh</a:t>
            </a:r>
            <a:br>
              <a:rPr lang="en-IN" sz="1800" b="1" dirty="0">
                <a:solidFill>
                  <a:schemeClr val="accent6">
                    <a:lumMod val="75000"/>
                  </a:schemeClr>
                </a:solidFill>
              </a:rPr>
            </a:br>
            <a:endParaRPr lang="en-US" sz="1800" b="1" dirty="0">
              <a:solidFill>
                <a:schemeClr val="accent6">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63D6D-F045-D691-239C-3F2312C63674}"/>
              </a:ext>
            </a:extLst>
          </p:cNvPr>
          <p:cNvSpPr>
            <a:spLocks noGrp="1"/>
          </p:cNvSpPr>
          <p:nvPr>
            <p:ph type="title"/>
          </p:nvPr>
        </p:nvSpPr>
        <p:spPr>
          <a:xfrm>
            <a:off x="722313" y="4406900"/>
            <a:ext cx="7772400" cy="1362075"/>
          </a:xfrm>
        </p:spPr>
        <p:txBody>
          <a:bodyPr/>
          <a:lstStyle/>
          <a:p>
            <a:pPr>
              <a:defRPr/>
            </a:pPr>
            <a:r>
              <a:rPr lang="en-US" dirty="0"/>
              <a:t>Reactive spring</a:t>
            </a:r>
            <a:endParaRPr lang="en-IN" dirty="0"/>
          </a:p>
        </p:txBody>
      </p:sp>
      <p:sp>
        <p:nvSpPr>
          <p:cNvPr id="37890" name="Text Placeholder 4">
            <a:extLst>
              <a:ext uri="{FF2B5EF4-FFF2-40B4-BE49-F238E27FC236}">
                <a16:creationId xmlns:a16="http://schemas.microsoft.com/office/drawing/2014/main" id="{5599971B-83A7-B52C-12EF-9314FB65B925}"/>
              </a:ext>
            </a:extLst>
          </p:cNvPr>
          <p:cNvSpPr>
            <a:spLocks noGrp="1" noChangeArrowheads="1"/>
          </p:cNvSpPr>
          <p:nvPr>
            <p:ph type="body" idx="1"/>
          </p:nvPr>
        </p:nvSpPr>
        <p:spPr/>
        <p:txBody>
          <a:bodyPr/>
          <a:lstStyle/>
          <a:p>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E8B290FE-E7F0-75B7-960B-DFC3368E369F}"/>
              </a:ext>
            </a:extLst>
          </p:cNvPr>
          <p:cNvSpPr>
            <a:spLocks noGrp="1" noChangeArrowheads="1"/>
          </p:cNvSpPr>
          <p:nvPr>
            <p:ph type="title"/>
          </p:nvPr>
        </p:nvSpPr>
        <p:spPr/>
        <p:txBody>
          <a:bodyPr/>
          <a:lstStyle/>
          <a:p>
            <a:r>
              <a:rPr lang="en-US" altLang="en-US"/>
              <a:t>Introduction</a:t>
            </a:r>
          </a:p>
        </p:txBody>
      </p:sp>
      <p:sp>
        <p:nvSpPr>
          <p:cNvPr id="38914" name="Content Placeholder 2">
            <a:extLst>
              <a:ext uri="{FF2B5EF4-FFF2-40B4-BE49-F238E27FC236}">
                <a16:creationId xmlns:a16="http://schemas.microsoft.com/office/drawing/2014/main" id="{4D6A9067-3EB9-17C5-575E-BD8AD178CF4D}"/>
              </a:ext>
            </a:extLst>
          </p:cNvPr>
          <p:cNvSpPr>
            <a:spLocks noGrp="1" noChangeArrowheads="1"/>
          </p:cNvSpPr>
          <p:nvPr>
            <p:ph idx="1"/>
          </p:nvPr>
        </p:nvSpPr>
        <p:spPr/>
        <p:txBody>
          <a:bodyPr/>
          <a:lstStyle/>
          <a:p>
            <a:pPr>
              <a:lnSpc>
                <a:spcPct val="150000"/>
              </a:lnSpc>
            </a:pPr>
            <a:r>
              <a:rPr lang="en-US" altLang="en-US" sz="2000"/>
              <a:t>A programming paradigm that promotes </a:t>
            </a:r>
          </a:p>
          <a:p>
            <a:pPr lvl="1">
              <a:lnSpc>
                <a:spcPct val="150000"/>
              </a:lnSpc>
            </a:pPr>
            <a:r>
              <a:rPr lang="en-US" altLang="en-US" sz="2000" b="1" i="1"/>
              <a:t>asynchronous, non-blocking, event-driven approach to data processing. </a:t>
            </a:r>
          </a:p>
          <a:p>
            <a:pPr>
              <a:lnSpc>
                <a:spcPct val="150000"/>
              </a:lnSpc>
            </a:pPr>
            <a:endParaRPr lang="en-US" altLang="en-US" sz="2000" b="1" i="1">
              <a:solidFill>
                <a:srgbClr val="3C3C3B"/>
              </a:solidFill>
            </a:endParaRPr>
          </a:p>
          <a:p>
            <a:pPr>
              <a:lnSpc>
                <a:spcPct val="150000"/>
              </a:lnSpc>
            </a:pPr>
            <a:r>
              <a:rPr lang="en-US" altLang="en-US" sz="2000" b="1" i="1">
                <a:solidFill>
                  <a:srgbClr val="3C3C3B"/>
                </a:solidFill>
              </a:rPr>
              <a:t>Thread per request model </a:t>
            </a:r>
            <a:r>
              <a:rPr lang="en-US" altLang="en-US" sz="2000">
                <a:solidFill>
                  <a:srgbClr val="3C3C3B"/>
                </a:solidFill>
              </a:rPr>
              <a:t>to </a:t>
            </a:r>
            <a:r>
              <a:rPr lang="en-US" altLang="en-US" sz="2000" b="1">
                <a:solidFill>
                  <a:srgbClr val="C00000"/>
                </a:solidFill>
              </a:rPr>
              <a:t>more requests with few number of threads</a:t>
            </a:r>
          </a:p>
          <a:p>
            <a:pPr lvl="1">
              <a:lnSpc>
                <a:spcPct val="150000"/>
              </a:lnSpc>
              <a:buFont typeface="Arial" panose="020B0604020202020204" pitchFamily="34" charset="0"/>
              <a:buChar char="•"/>
            </a:pPr>
            <a:r>
              <a:rPr lang="en-US" altLang="en-US" sz="2000">
                <a:solidFill>
                  <a:srgbClr val="3C3C3B"/>
                </a:solidFill>
              </a:rPr>
              <a:t>Prevent threads from blocking while waiting for I/O operations to complete</a:t>
            </a:r>
          </a:p>
          <a:p>
            <a:pPr>
              <a:lnSpc>
                <a:spcPct val="150000"/>
              </a:lnSpc>
            </a:pPr>
            <a:endParaRPr lang="en-US" altLang="en-US" sz="2000"/>
          </a:p>
          <a:p>
            <a:pPr lvl="1">
              <a:lnSpc>
                <a:spcPct val="150000"/>
              </a:lnSpc>
            </a:pPr>
            <a:endParaRPr lang="en-US"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9F9CC1C-4CE4-DA34-BF00-D55DB050085E}"/>
              </a:ext>
            </a:extLst>
          </p:cNvPr>
          <p:cNvSpPr>
            <a:spLocks noGrp="1" noChangeArrowheads="1"/>
          </p:cNvSpPr>
          <p:nvPr>
            <p:ph type="title"/>
          </p:nvPr>
        </p:nvSpPr>
        <p:spPr/>
        <p:txBody>
          <a:bodyPr/>
          <a:lstStyle/>
          <a:p>
            <a:r>
              <a:rPr lang="en-US" altLang="en-US"/>
              <a:t>Subscription</a:t>
            </a:r>
          </a:p>
        </p:txBody>
      </p:sp>
      <p:sp>
        <p:nvSpPr>
          <p:cNvPr id="3" name="Content Placeholder 2">
            <a:extLst>
              <a:ext uri="{FF2B5EF4-FFF2-40B4-BE49-F238E27FC236}">
                <a16:creationId xmlns:a16="http://schemas.microsoft.com/office/drawing/2014/main" id="{4743B004-349F-A95E-620A-CEE6E2EFB16A}"/>
              </a:ext>
            </a:extLst>
          </p:cNvPr>
          <p:cNvSpPr>
            <a:spLocks noGrp="1"/>
          </p:cNvSpPr>
          <p:nvPr>
            <p:ph idx="1"/>
          </p:nvPr>
        </p:nvSpPr>
        <p:spPr/>
        <p:txBody>
          <a:bodyPr/>
          <a:lstStyle/>
          <a:p>
            <a:pPr>
              <a:defRPr/>
            </a:pPr>
            <a:r>
              <a:rPr lang="en-US" sz="2000" dirty="0">
                <a:solidFill>
                  <a:srgbClr val="FF0000"/>
                </a:solidFill>
              </a:rPr>
              <a:t>Subscription</a:t>
            </a:r>
            <a:r>
              <a:rPr lang="en-US" sz="2000" dirty="0"/>
              <a:t> made by the </a:t>
            </a:r>
            <a:r>
              <a:rPr lang="en-US" sz="2000" b="1" dirty="0">
                <a:solidFill>
                  <a:srgbClr val="7030A0"/>
                </a:solidFill>
              </a:rPr>
              <a:t>subscriber</a:t>
            </a:r>
            <a:r>
              <a:rPr lang="en-US" sz="2000" dirty="0"/>
              <a:t> </a:t>
            </a:r>
          </a:p>
          <a:p>
            <a:pPr>
              <a:defRPr/>
            </a:pPr>
            <a:r>
              <a:rPr lang="en-US" sz="2000" dirty="0"/>
              <a:t>   With the </a:t>
            </a:r>
            <a:r>
              <a:rPr lang="en-US" sz="2000" b="1" dirty="0">
                <a:solidFill>
                  <a:srgbClr val="00B050"/>
                </a:solidFill>
              </a:rPr>
              <a:t>publisher</a:t>
            </a:r>
          </a:p>
          <a:p>
            <a:pPr lvl="1">
              <a:defRPr/>
            </a:pPr>
            <a:r>
              <a:rPr lang="en-US" sz="2000" dirty="0"/>
              <a:t>To fetch data.</a:t>
            </a:r>
          </a:p>
          <a:p>
            <a:pPr lvl="1">
              <a:lnSpc>
                <a:spcPct val="150000"/>
              </a:lnSpc>
              <a:buFontTx/>
              <a:buNone/>
              <a:defRPr/>
            </a:pPr>
            <a:endParaRPr lang="en-US" sz="2000" b="1" dirty="0">
              <a:ea typeface="+mn-ea"/>
              <a:cs typeface="+mn-cs"/>
            </a:endParaRPr>
          </a:p>
          <a:p>
            <a:pPr lvl="1">
              <a:lnSpc>
                <a:spcPct val="150000"/>
              </a:lnSpc>
              <a:buFontTx/>
              <a:buNone/>
              <a:defRPr/>
            </a:pPr>
            <a:r>
              <a:rPr lang="en-US" sz="2000" b="1" dirty="0">
                <a:ea typeface="+mn-ea"/>
                <a:cs typeface="+mn-cs"/>
              </a:rPr>
              <a:t>public</a:t>
            </a:r>
            <a:r>
              <a:rPr lang="en-US" sz="2000" dirty="0"/>
              <a:t> </a:t>
            </a:r>
            <a:r>
              <a:rPr lang="en-US" sz="2000" b="1" dirty="0">
                <a:ea typeface="+mn-ea"/>
                <a:cs typeface="+mn-cs"/>
              </a:rPr>
              <a:t>interface</a:t>
            </a:r>
            <a:r>
              <a:rPr lang="en-US" sz="2000" dirty="0"/>
              <a:t> </a:t>
            </a:r>
            <a:r>
              <a:rPr lang="en-US" sz="2000" b="1" dirty="0">
                <a:ea typeface="+mn-ea"/>
                <a:cs typeface="+mn-cs"/>
              </a:rPr>
              <a:t>Subscription</a:t>
            </a:r>
            <a:r>
              <a:rPr lang="en-US" sz="2000" dirty="0"/>
              <a:t> </a:t>
            </a:r>
            <a:r>
              <a:rPr lang="en-US" sz="2000" b="1" dirty="0">
                <a:ea typeface="+mn-ea"/>
                <a:cs typeface="+mn-cs"/>
              </a:rPr>
              <a:t>{</a:t>
            </a:r>
            <a:r>
              <a:rPr lang="en-US" sz="2000" dirty="0"/>
              <a:t> </a:t>
            </a:r>
            <a:r>
              <a:rPr lang="en-US" sz="2000" dirty="0">
                <a:ea typeface="+mn-ea"/>
                <a:cs typeface="+mn-cs"/>
              </a:rPr>
              <a:t>    </a:t>
            </a:r>
          </a:p>
          <a:p>
            <a:pPr lvl="1">
              <a:lnSpc>
                <a:spcPct val="150000"/>
              </a:lnSpc>
              <a:buFontTx/>
              <a:buNone/>
              <a:defRPr/>
            </a:pPr>
            <a:r>
              <a:rPr lang="en-US" sz="2000" b="1" dirty="0">
                <a:ea typeface="+mn-ea"/>
                <a:cs typeface="+mn-cs"/>
              </a:rPr>
              <a:t>public</a:t>
            </a:r>
            <a:r>
              <a:rPr lang="en-US" sz="2000" dirty="0"/>
              <a:t> </a:t>
            </a:r>
            <a:r>
              <a:rPr lang="en-US" sz="2000" b="1" dirty="0">
                <a:ea typeface="+mn-ea"/>
                <a:cs typeface="+mn-cs"/>
              </a:rPr>
              <a:t>void</a:t>
            </a:r>
            <a:r>
              <a:rPr lang="en-US" sz="2000" dirty="0"/>
              <a:t> </a:t>
            </a:r>
            <a:r>
              <a:rPr lang="en-US" sz="2000" b="1" dirty="0">
                <a:ea typeface="+mn-ea"/>
                <a:cs typeface="+mn-cs"/>
              </a:rPr>
              <a:t>request(long</a:t>
            </a:r>
            <a:r>
              <a:rPr lang="en-US" sz="2000" dirty="0"/>
              <a:t> </a:t>
            </a:r>
            <a:r>
              <a:rPr lang="en-US" sz="2000" b="1" dirty="0">
                <a:ea typeface="+mn-ea"/>
                <a:cs typeface="+mn-cs"/>
              </a:rPr>
              <a:t>n);</a:t>
            </a:r>
            <a:r>
              <a:rPr lang="en-US" sz="2000" dirty="0"/>
              <a:t> </a:t>
            </a:r>
            <a:r>
              <a:rPr lang="en-US" sz="2000" dirty="0">
                <a:ea typeface="+mn-ea"/>
                <a:cs typeface="+mn-cs"/>
              </a:rPr>
              <a:t>    </a:t>
            </a:r>
          </a:p>
          <a:p>
            <a:pPr lvl="1">
              <a:lnSpc>
                <a:spcPct val="150000"/>
              </a:lnSpc>
              <a:buFontTx/>
              <a:buNone/>
              <a:defRPr/>
            </a:pPr>
            <a:r>
              <a:rPr lang="en-US" sz="2000" b="1" dirty="0">
                <a:ea typeface="+mn-ea"/>
                <a:cs typeface="+mn-cs"/>
              </a:rPr>
              <a:t>public</a:t>
            </a:r>
            <a:r>
              <a:rPr lang="en-US" sz="2000" dirty="0"/>
              <a:t> </a:t>
            </a:r>
            <a:r>
              <a:rPr lang="en-US" sz="2000" b="1" dirty="0">
                <a:ea typeface="+mn-ea"/>
                <a:cs typeface="+mn-cs"/>
              </a:rPr>
              <a:t>void</a:t>
            </a:r>
            <a:r>
              <a:rPr lang="en-US" sz="2000" dirty="0"/>
              <a:t> </a:t>
            </a:r>
            <a:r>
              <a:rPr lang="en-US" sz="2000" b="1" dirty="0">
                <a:ea typeface="+mn-ea"/>
                <a:cs typeface="+mn-cs"/>
              </a:rPr>
              <a:t>cancel();</a:t>
            </a:r>
            <a:r>
              <a:rPr lang="en-US" sz="2000" dirty="0"/>
              <a:t> </a:t>
            </a:r>
          </a:p>
          <a:p>
            <a:pPr lvl="1">
              <a:lnSpc>
                <a:spcPct val="150000"/>
              </a:lnSpc>
              <a:buFontTx/>
              <a:buNone/>
              <a:defRPr/>
            </a:pPr>
            <a:r>
              <a:rPr lang="en-US" sz="2000" b="1" dirty="0">
                <a:ea typeface="+mn-ea"/>
                <a:cs typeface="+mn-cs"/>
              </a:rPr>
              <a:t>}</a:t>
            </a:r>
            <a:br>
              <a:rPr lang="en-US" sz="2000" dirty="0"/>
            </a:b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22236FD7-6BF7-06ED-C9AB-8249FED4D849}"/>
              </a:ext>
            </a:extLst>
          </p:cNvPr>
          <p:cNvSpPr>
            <a:spLocks noGrp="1" noChangeArrowheads="1"/>
          </p:cNvSpPr>
          <p:nvPr>
            <p:ph type="title"/>
          </p:nvPr>
        </p:nvSpPr>
        <p:spPr/>
        <p:txBody>
          <a:bodyPr/>
          <a:lstStyle/>
          <a:p>
            <a:r>
              <a:rPr lang="en-US" altLang="en-US">
                <a:solidFill>
                  <a:schemeClr val="tx1"/>
                </a:solidFill>
              </a:rPr>
              <a:t>Subscriber</a:t>
            </a:r>
            <a:endParaRPr lang="en-US" altLang="en-US"/>
          </a:p>
        </p:txBody>
      </p:sp>
      <p:sp>
        <p:nvSpPr>
          <p:cNvPr id="3" name="Content Placeholder 2">
            <a:extLst>
              <a:ext uri="{FF2B5EF4-FFF2-40B4-BE49-F238E27FC236}">
                <a16:creationId xmlns:a16="http://schemas.microsoft.com/office/drawing/2014/main" id="{7C4A836E-9A05-F3DB-CCDF-9EF194C32D88}"/>
              </a:ext>
            </a:extLst>
          </p:cNvPr>
          <p:cNvSpPr>
            <a:spLocks noGrp="1"/>
          </p:cNvSpPr>
          <p:nvPr>
            <p:ph idx="1"/>
          </p:nvPr>
        </p:nvSpPr>
        <p:spPr/>
        <p:txBody>
          <a:bodyPr/>
          <a:lstStyle/>
          <a:p>
            <a:pPr>
              <a:defRPr/>
            </a:pPr>
            <a:r>
              <a:rPr lang="en-US" sz="2000" dirty="0"/>
              <a:t>Represents the consumer of the stream data.</a:t>
            </a:r>
          </a:p>
          <a:p>
            <a:pPr>
              <a:defRPr/>
            </a:pPr>
            <a:endParaRPr lang="en-US" sz="2000" dirty="0"/>
          </a:p>
          <a:p>
            <a:pPr lvl="1">
              <a:lnSpc>
                <a:spcPct val="150000"/>
              </a:lnSpc>
              <a:buFontTx/>
              <a:buNone/>
              <a:defRPr/>
            </a:pPr>
            <a:r>
              <a:rPr lang="en-US" sz="2000" b="1" dirty="0">
                <a:ea typeface="+mn-ea"/>
                <a:cs typeface="+mn-cs"/>
              </a:rPr>
              <a:t>public</a:t>
            </a:r>
            <a:r>
              <a:rPr lang="en-US" sz="2000" dirty="0"/>
              <a:t> </a:t>
            </a:r>
            <a:r>
              <a:rPr lang="en-US" sz="2000" b="1" dirty="0">
                <a:ea typeface="+mn-ea"/>
                <a:cs typeface="+mn-cs"/>
              </a:rPr>
              <a:t>interface</a:t>
            </a:r>
            <a:r>
              <a:rPr lang="en-US" sz="2000" dirty="0"/>
              <a:t> </a:t>
            </a:r>
            <a:r>
              <a:rPr lang="en-US" sz="2000" b="1" dirty="0">
                <a:ea typeface="+mn-ea"/>
                <a:cs typeface="+mn-cs"/>
              </a:rPr>
              <a:t>Subscriber&lt;T&gt; {</a:t>
            </a:r>
            <a:r>
              <a:rPr lang="en-US" sz="2000" dirty="0"/>
              <a:t> </a:t>
            </a:r>
            <a:r>
              <a:rPr lang="en-US" sz="2000" dirty="0">
                <a:ea typeface="+mn-ea"/>
                <a:cs typeface="+mn-cs"/>
              </a:rPr>
              <a:t>    </a:t>
            </a:r>
          </a:p>
          <a:p>
            <a:pPr lvl="1">
              <a:lnSpc>
                <a:spcPct val="150000"/>
              </a:lnSpc>
              <a:buFontTx/>
              <a:buNone/>
              <a:defRPr/>
            </a:pPr>
            <a:r>
              <a:rPr lang="en-US" sz="2000" b="1" dirty="0">
                <a:ea typeface="+mn-ea"/>
                <a:cs typeface="+mn-cs"/>
              </a:rPr>
              <a:t>	public</a:t>
            </a:r>
            <a:r>
              <a:rPr lang="en-US" sz="2000" dirty="0"/>
              <a:t> </a:t>
            </a:r>
            <a:r>
              <a:rPr lang="en-US" sz="2000" b="1" dirty="0">
                <a:ea typeface="+mn-ea"/>
                <a:cs typeface="+mn-cs"/>
              </a:rPr>
              <a:t>void</a:t>
            </a:r>
            <a:r>
              <a:rPr lang="en-US" sz="2000" dirty="0"/>
              <a:t> </a:t>
            </a:r>
            <a:r>
              <a:rPr lang="en-US" sz="2000" b="1" dirty="0" err="1">
                <a:ea typeface="+mn-ea"/>
                <a:cs typeface="+mn-cs"/>
              </a:rPr>
              <a:t>onSubscribe</a:t>
            </a:r>
            <a:r>
              <a:rPr lang="en-US" sz="2000" b="1" dirty="0">
                <a:ea typeface="+mn-ea"/>
                <a:cs typeface="+mn-cs"/>
              </a:rPr>
              <a:t>(Subscription s);</a:t>
            </a:r>
            <a:r>
              <a:rPr lang="en-US" sz="2000" dirty="0"/>
              <a:t> </a:t>
            </a:r>
            <a:r>
              <a:rPr lang="en-US" sz="2000" dirty="0">
                <a:ea typeface="+mn-ea"/>
                <a:cs typeface="+mn-cs"/>
              </a:rPr>
              <a:t>    </a:t>
            </a:r>
          </a:p>
          <a:p>
            <a:pPr lvl="1">
              <a:lnSpc>
                <a:spcPct val="150000"/>
              </a:lnSpc>
              <a:buFontTx/>
              <a:buNone/>
              <a:defRPr/>
            </a:pPr>
            <a:r>
              <a:rPr lang="en-US" sz="2000" b="1" dirty="0">
                <a:ea typeface="+mn-ea"/>
                <a:cs typeface="+mn-cs"/>
              </a:rPr>
              <a:t>	public</a:t>
            </a:r>
            <a:r>
              <a:rPr lang="en-US" sz="2000" dirty="0"/>
              <a:t> </a:t>
            </a:r>
            <a:r>
              <a:rPr lang="en-US" sz="2000" b="1" dirty="0">
                <a:ea typeface="+mn-ea"/>
                <a:cs typeface="+mn-cs"/>
              </a:rPr>
              <a:t>void</a:t>
            </a:r>
            <a:r>
              <a:rPr lang="en-US" sz="2000" dirty="0"/>
              <a:t> </a:t>
            </a:r>
            <a:r>
              <a:rPr lang="en-US" sz="2000" b="1" dirty="0" err="1">
                <a:ea typeface="+mn-ea"/>
                <a:cs typeface="+mn-cs"/>
              </a:rPr>
              <a:t>onNext</a:t>
            </a:r>
            <a:r>
              <a:rPr lang="en-US" sz="2000" b="1" dirty="0">
                <a:ea typeface="+mn-ea"/>
                <a:cs typeface="+mn-cs"/>
              </a:rPr>
              <a:t>(T </a:t>
            </a:r>
            <a:r>
              <a:rPr lang="en-US" sz="2000" b="1" dirty="0" err="1">
                <a:ea typeface="+mn-ea"/>
                <a:cs typeface="+mn-cs"/>
              </a:rPr>
              <a:t>t</a:t>
            </a:r>
            <a:r>
              <a:rPr lang="en-US" sz="2000" b="1" dirty="0">
                <a:ea typeface="+mn-ea"/>
                <a:cs typeface="+mn-cs"/>
              </a:rPr>
              <a:t>);</a:t>
            </a:r>
            <a:r>
              <a:rPr lang="en-US" sz="2000" dirty="0"/>
              <a:t> </a:t>
            </a:r>
            <a:r>
              <a:rPr lang="en-US" sz="2000" dirty="0">
                <a:ea typeface="+mn-ea"/>
                <a:cs typeface="+mn-cs"/>
              </a:rPr>
              <a:t>    </a:t>
            </a:r>
          </a:p>
          <a:p>
            <a:pPr lvl="1">
              <a:lnSpc>
                <a:spcPct val="150000"/>
              </a:lnSpc>
              <a:buFontTx/>
              <a:buNone/>
              <a:defRPr/>
            </a:pPr>
            <a:r>
              <a:rPr lang="en-US" sz="2000" b="1" dirty="0">
                <a:ea typeface="+mn-ea"/>
                <a:cs typeface="+mn-cs"/>
              </a:rPr>
              <a:t>	public</a:t>
            </a:r>
            <a:r>
              <a:rPr lang="en-US" sz="2000" dirty="0"/>
              <a:t> </a:t>
            </a:r>
            <a:r>
              <a:rPr lang="en-US" sz="2000" b="1" dirty="0">
                <a:ea typeface="+mn-ea"/>
                <a:cs typeface="+mn-cs"/>
              </a:rPr>
              <a:t>void</a:t>
            </a:r>
            <a:r>
              <a:rPr lang="en-US" sz="2000" dirty="0"/>
              <a:t> </a:t>
            </a:r>
            <a:r>
              <a:rPr lang="en-US" sz="2000" b="1" dirty="0" err="1">
                <a:ea typeface="+mn-ea"/>
                <a:cs typeface="+mn-cs"/>
              </a:rPr>
              <a:t>onError</a:t>
            </a:r>
            <a:r>
              <a:rPr lang="en-US" sz="2000" b="1" dirty="0">
                <a:ea typeface="+mn-ea"/>
                <a:cs typeface="+mn-cs"/>
              </a:rPr>
              <a:t>(</a:t>
            </a:r>
            <a:r>
              <a:rPr lang="en-US" sz="2000" b="1" dirty="0" err="1">
                <a:ea typeface="+mn-ea"/>
                <a:cs typeface="+mn-cs"/>
              </a:rPr>
              <a:t>Throwable</a:t>
            </a:r>
            <a:r>
              <a:rPr lang="en-US" sz="2000" b="1" dirty="0">
                <a:ea typeface="+mn-ea"/>
                <a:cs typeface="+mn-cs"/>
              </a:rPr>
              <a:t> t);</a:t>
            </a:r>
            <a:r>
              <a:rPr lang="en-US" sz="2000" dirty="0"/>
              <a:t> </a:t>
            </a:r>
            <a:r>
              <a:rPr lang="en-US" sz="2000" dirty="0">
                <a:ea typeface="+mn-ea"/>
                <a:cs typeface="+mn-cs"/>
              </a:rPr>
              <a:t>    </a:t>
            </a:r>
          </a:p>
          <a:p>
            <a:pPr lvl="1">
              <a:lnSpc>
                <a:spcPct val="150000"/>
              </a:lnSpc>
              <a:buFontTx/>
              <a:buNone/>
              <a:defRPr/>
            </a:pPr>
            <a:r>
              <a:rPr lang="en-US" sz="2000" b="1" dirty="0">
                <a:ea typeface="+mn-ea"/>
                <a:cs typeface="+mn-cs"/>
              </a:rPr>
              <a:t>	public</a:t>
            </a:r>
            <a:r>
              <a:rPr lang="en-US" sz="2000" dirty="0"/>
              <a:t> </a:t>
            </a:r>
            <a:r>
              <a:rPr lang="en-US" sz="2000" b="1" dirty="0">
                <a:ea typeface="+mn-ea"/>
                <a:cs typeface="+mn-cs"/>
              </a:rPr>
              <a:t>void</a:t>
            </a:r>
            <a:r>
              <a:rPr lang="en-US" sz="2000" dirty="0"/>
              <a:t> </a:t>
            </a:r>
            <a:r>
              <a:rPr lang="en-US" sz="2000" b="1" dirty="0" err="1">
                <a:ea typeface="+mn-ea"/>
                <a:cs typeface="+mn-cs"/>
              </a:rPr>
              <a:t>onComplete</a:t>
            </a:r>
            <a:r>
              <a:rPr lang="en-US" sz="2000" b="1" dirty="0">
                <a:ea typeface="+mn-ea"/>
                <a:cs typeface="+mn-cs"/>
              </a:rPr>
              <a:t>();</a:t>
            </a:r>
            <a:r>
              <a:rPr lang="en-US" sz="2000" dirty="0"/>
              <a:t> </a:t>
            </a:r>
          </a:p>
          <a:p>
            <a:pPr lvl="1">
              <a:lnSpc>
                <a:spcPct val="150000"/>
              </a:lnSpc>
              <a:buFontTx/>
              <a:buNone/>
              <a:defRPr/>
            </a:pPr>
            <a:r>
              <a:rPr lang="en-US" sz="2000" b="1" dirty="0">
                <a:ea typeface="+mn-ea"/>
                <a:cs typeface="+mn-cs"/>
              </a:rPr>
              <a:t>}</a:t>
            </a:r>
            <a:br>
              <a:rPr lang="en-US" sz="2000" dirty="0"/>
            </a:b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55CEBC6D-E5C9-28D8-A897-15C2D9C54914}"/>
              </a:ext>
            </a:extLst>
          </p:cNvPr>
          <p:cNvSpPr>
            <a:spLocks noGrp="1" noChangeArrowheads="1"/>
          </p:cNvSpPr>
          <p:nvPr>
            <p:ph type="title"/>
          </p:nvPr>
        </p:nvSpPr>
        <p:spPr/>
        <p:txBody>
          <a:bodyPr/>
          <a:lstStyle/>
          <a:p>
            <a:br>
              <a:rPr lang="en-US" altLang="en-US">
                <a:solidFill>
                  <a:schemeClr val="tx1"/>
                </a:solidFill>
              </a:rPr>
            </a:br>
            <a:r>
              <a:rPr lang="en-US" altLang="en-US">
                <a:solidFill>
                  <a:schemeClr val="tx1"/>
                </a:solidFill>
              </a:rPr>
              <a:t>Publisher</a:t>
            </a:r>
            <a:br>
              <a:rPr lang="en-US" altLang="en-US">
                <a:solidFill>
                  <a:schemeClr val="tx1"/>
                </a:solidFill>
              </a:rPr>
            </a:br>
            <a:endParaRPr lang="en-US" altLang="en-US"/>
          </a:p>
        </p:txBody>
      </p:sp>
      <p:sp>
        <p:nvSpPr>
          <p:cNvPr id="3" name="Content Placeholder 2">
            <a:extLst>
              <a:ext uri="{FF2B5EF4-FFF2-40B4-BE49-F238E27FC236}">
                <a16:creationId xmlns:a16="http://schemas.microsoft.com/office/drawing/2014/main" id="{3DFAA09B-2C93-5611-0B41-51872688A06F}"/>
              </a:ext>
            </a:extLst>
          </p:cNvPr>
          <p:cNvSpPr>
            <a:spLocks noGrp="1"/>
          </p:cNvSpPr>
          <p:nvPr>
            <p:ph idx="1"/>
          </p:nvPr>
        </p:nvSpPr>
        <p:spPr/>
        <p:txBody>
          <a:bodyPr/>
          <a:lstStyle/>
          <a:p>
            <a:pPr>
              <a:defRPr/>
            </a:pPr>
            <a:r>
              <a:rPr lang="en-US" sz="2000" dirty="0"/>
              <a:t>Represents the data source </a:t>
            </a:r>
          </a:p>
          <a:p>
            <a:pPr lvl="1">
              <a:defRPr/>
            </a:pPr>
            <a:r>
              <a:rPr lang="en-US" sz="2000" dirty="0">
                <a:ea typeface="+mn-ea"/>
                <a:cs typeface="+mn-cs"/>
              </a:rPr>
              <a:t>database, external service, etc.</a:t>
            </a:r>
            <a:br>
              <a:rPr lang="en-US" sz="2000" dirty="0">
                <a:ea typeface="+mn-ea"/>
                <a:cs typeface="+mn-cs"/>
              </a:rPr>
            </a:br>
            <a:endParaRPr lang="en-US" sz="2000" dirty="0">
              <a:ea typeface="+mn-ea"/>
              <a:cs typeface="+mn-cs"/>
            </a:endParaRPr>
          </a:p>
          <a:p>
            <a:pPr lvl="1">
              <a:lnSpc>
                <a:spcPct val="200000"/>
              </a:lnSpc>
              <a:buFontTx/>
              <a:buNone/>
              <a:defRPr/>
            </a:pPr>
            <a:r>
              <a:rPr lang="en-US" sz="2000" b="1" dirty="0">
                <a:ea typeface="+mn-ea"/>
                <a:cs typeface="+mn-cs"/>
              </a:rPr>
              <a:t>public</a:t>
            </a:r>
            <a:r>
              <a:rPr lang="en-US" sz="2000" dirty="0"/>
              <a:t> </a:t>
            </a:r>
            <a:r>
              <a:rPr lang="en-US" sz="2000" b="1" dirty="0">
                <a:ea typeface="+mn-ea"/>
                <a:cs typeface="+mn-cs"/>
              </a:rPr>
              <a:t>interface</a:t>
            </a:r>
            <a:r>
              <a:rPr lang="en-US" sz="2000" dirty="0"/>
              <a:t> </a:t>
            </a:r>
            <a:r>
              <a:rPr lang="en-US" sz="2000" b="1" dirty="0">
                <a:ea typeface="+mn-ea"/>
                <a:cs typeface="+mn-cs"/>
              </a:rPr>
              <a:t>Publisher&lt;T&gt; {</a:t>
            </a:r>
            <a:r>
              <a:rPr lang="en-US" sz="2000" dirty="0"/>
              <a:t> </a:t>
            </a:r>
            <a:r>
              <a:rPr lang="en-US" sz="2000" dirty="0">
                <a:ea typeface="+mn-ea"/>
                <a:cs typeface="+mn-cs"/>
              </a:rPr>
              <a:t>    </a:t>
            </a:r>
          </a:p>
          <a:p>
            <a:pPr lvl="1">
              <a:lnSpc>
                <a:spcPct val="200000"/>
              </a:lnSpc>
              <a:buFontTx/>
              <a:buNone/>
              <a:defRPr/>
            </a:pPr>
            <a:r>
              <a:rPr lang="en-US" sz="2000" b="1" dirty="0">
                <a:ea typeface="+mn-ea"/>
                <a:cs typeface="+mn-cs"/>
              </a:rPr>
              <a:t>public</a:t>
            </a:r>
            <a:r>
              <a:rPr lang="en-US" sz="2000" dirty="0"/>
              <a:t> </a:t>
            </a:r>
            <a:r>
              <a:rPr lang="en-US" sz="2000" b="1" dirty="0">
                <a:ea typeface="+mn-ea"/>
                <a:cs typeface="+mn-cs"/>
              </a:rPr>
              <a:t>void</a:t>
            </a:r>
            <a:r>
              <a:rPr lang="en-US" sz="2000" dirty="0"/>
              <a:t> </a:t>
            </a:r>
            <a:r>
              <a:rPr lang="en-US" sz="2000" b="1" dirty="0">
                <a:ea typeface="+mn-ea"/>
                <a:cs typeface="+mn-cs"/>
              </a:rPr>
              <a:t>subscribe(Subscriber&lt;? super T&gt;</a:t>
            </a:r>
            <a:r>
              <a:rPr lang="en-US" sz="2000" dirty="0"/>
              <a:t> </a:t>
            </a:r>
            <a:r>
              <a:rPr lang="en-US" sz="2000" b="1" dirty="0">
                <a:ea typeface="+mn-ea"/>
                <a:cs typeface="+mn-cs"/>
              </a:rPr>
              <a:t>s);</a:t>
            </a:r>
            <a:r>
              <a:rPr lang="en-US" sz="2000" dirty="0"/>
              <a:t> </a:t>
            </a:r>
          </a:p>
          <a:p>
            <a:pPr lvl="1">
              <a:lnSpc>
                <a:spcPct val="200000"/>
              </a:lnSpc>
              <a:buFontTx/>
              <a:buNone/>
              <a:defRPr/>
            </a:pPr>
            <a:r>
              <a:rPr lang="en-US" sz="2000" b="1" dirty="0">
                <a:ea typeface="+mn-ea"/>
                <a:cs typeface="+mn-cs"/>
              </a:rPr>
              <a:t>} </a:t>
            </a:r>
            <a:br>
              <a:rPr lang="en-US" sz="2000" dirty="0"/>
            </a:b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642A799A-CD8E-E614-7ED3-D6758413C18A}"/>
              </a:ext>
            </a:extLst>
          </p:cNvPr>
          <p:cNvSpPr>
            <a:spLocks noGrp="1" noChangeArrowheads="1"/>
          </p:cNvSpPr>
          <p:nvPr>
            <p:ph type="title"/>
          </p:nvPr>
        </p:nvSpPr>
        <p:spPr/>
        <p:txBody>
          <a:bodyPr/>
          <a:lstStyle/>
          <a:p>
            <a:r>
              <a:rPr lang="en-US" altLang="en-US"/>
              <a:t>Flow Between Publisher and Subscriber</a:t>
            </a:r>
          </a:p>
        </p:txBody>
      </p:sp>
      <p:pic>
        <p:nvPicPr>
          <p:cNvPr id="43010" name="Content Placeholder 3" descr="pub_sub.png">
            <a:extLst>
              <a:ext uri="{FF2B5EF4-FFF2-40B4-BE49-F238E27FC236}">
                <a16:creationId xmlns:a16="http://schemas.microsoft.com/office/drawing/2014/main" id="{0E75F83A-9308-12C9-8A36-42BC12FAA3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90650" y="1166813"/>
            <a:ext cx="6362700" cy="485775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FF26289-3384-4D01-0C18-0E080A9F4796}"/>
              </a:ext>
            </a:extLst>
          </p:cNvPr>
          <p:cNvSpPr>
            <a:spLocks noGrp="1" noChangeArrowheads="1"/>
          </p:cNvSpPr>
          <p:nvPr>
            <p:ph type="title"/>
          </p:nvPr>
        </p:nvSpPr>
        <p:spPr/>
        <p:txBody>
          <a:bodyPr/>
          <a:lstStyle/>
          <a:p>
            <a:r>
              <a:rPr lang="en-US" altLang="en-US"/>
              <a:t>How Does it Work</a:t>
            </a:r>
            <a:endParaRPr lang="en-IN" altLang="en-US"/>
          </a:p>
        </p:txBody>
      </p:sp>
      <p:pic>
        <p:nvPicPr>
          <p:cNvPr id="44034" name="Content Placeholder 3">
            <a:extLst>
              <a:ext uri="{FF2B5EF4-FFF2-40B4-BE49-F238E27FC236}">
                <a16:creationId xmlns:a16="http://schemas.microsoft.com/office/drawing/2014/main" id="{E883C2D0-6DE7-4B5C-A87D-12D556C187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066800"/>
            <a:ext cx="7696200" cy="505936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FB018529-3CC8-9216-33DC-04FA900A89BC}"/>
              </a:ext>
            </a:extLst>
          </p:cNvPr>
          <p:cNvSpPr>
            <a:spLocks noGrp="1" noChangeArrowheads="1"/>
          </p:cNvSpPr>
          <p:nvPr>
            <p:ph type="title"/>
          </p:nvPr>
        </p:nvSpPr>
        <p:spPr/>
        <p:txBody>
          <a:bodyPr/>
          <a:lstStyle/>
          <a:p>
            <a:r>
              <a:rPr lang="en-US" altLang="en-US"/>
              <a:t>How Does it Work</a:t>
            </a:r>
            <a:endParaRPr lang="en-IN" altLang="en-US"/>
          </a:p>
        </p:txBody>
      </p:sp>
      <p:sp>
        <p:nvSpPr>
          <p:cNvPr id="45058" name="Content Placeholder 2">
            <a:extLst>
              <a:ext uri="{FF2B5EF4-FFF2-40B4-BE49-F238E27FC236}">
                <a16:creationId xmlns:a16="http://schemas.microsoft.com/office/drawing/2014/main" id="{DB3F206D-A962-5722-8AB6-C114C6537564}"/>
              </a:ext>
            </a:extLst>
          </p:cNvPr>
          <p:cNvSpPr>
            <a:spLocks noGrp="1" noChangeArrowheads="1"/>
          </p:cNvSpPr>
          <p:nvPr>
            <p:ph idx="1"/>
          </p:nvPr>
        </p:nvSpPr>
        <p:spPr/>
        <p:txBody>
          <a:bodyPr/>
          <a:lstStyle/>
          <a:p>
            <a:pPr marL="457200" indent="-457200">
              <a:buFontTx/>
              <a:buAutoNum type="arabicPeriod"/>
            </a:pPr>
            <a:r>
              <a:rPr lang="en-US" altLang="en-US" sz="2000"/>
              <a:t>Service A wants to retrieve some data from service B.</a:t>
            </a:r>
          </a:p>
          <a:p>
            <a:pPr marL="457200" indent="-457200">
              <a:buFontTx/>
              <a:buAutoNum type="arabicPeriod"/>
            </a:pPr>
            <a:endParaRPr lang="en-US" altLang="en-US" sz="2000"/>
          </a:p>
          <a:p>
            <a:pPr marL="457200" indent="-457200">
              <a:buFontTx/>
              <a:buAutoNum type="arabicPeriod"/>
            </a:pPr>
            <a:r>
              <a:rPr lang="en-US" altLang="en-US" sz="2000"/>
              <a:t>Service A will make a request to service B which returns immediately </a:t>
            </a:r>
          </a:p>
          <a:p>
            <a:pPr lvl="1"/>
            <a:r>
              <a:rPr lang="en-US" altLang="en-US" sz="2000"/>
              <a:t>Non-blocking and asynchronous.</a:t>
            </a:r>
          </a:p>
          <a:p>
            <a:pPr marL="457200" indent="-457200">
              <a:buFontTx/>
              <a:buAutoNum type="arabicPeriod"/>
            </a:pPr>
            <a:r>
              <a:rPr lang="en-US" altLang="en-US" sz="2000"/>
              <a:t>Data requested will be made available to service A as a data stream, </a:t>
            </a:r>
          </a:p>
          <a:p>
            <a:pPr lvl="1"/>
            <a:r>
              <a:rPr lang="en-US" altLang="en-US" sz="2000"/>
              <a:t>Service B will publish an onNext-event for each data item one by one. </a:t>
            </a:r>
          </a:p>
          <a:p>
            <a:pPr marL="457200" indent="-457200">
              <a:buFontTx/>
              <a:buAutoNum type="arabicPeriod"/>
            </a:pPr>
            <a:r>
              <a:rPr lang="en-US" altLang="en-US" sz="2000"/>
              <a:t>When all the data has been published</a:t>
            </a:r>
          </a:p>
          <a:p>
            <a:pPr lvl="1"/>
            <a:r>
              <a:rPr lang="en-US" altLang="en-US" sz="2000"/>
              <a:t>onComplete event is fired</a:t>
            </a:r>
          </a:p>
          <a:p>
            <a:pPr marL="457200" indent="-457200">
              <a:buFontTx/>
              <a:buAutoNum type="arabicPeriod"/>
            </a:pPr>
            <a:r>
              <a:rPr lang="en-US" altLang="en-US" sz="2000"/>
              <a:t>In case of an error, an onError event would be published </a:t>
            </a:r>
          </a:p>
          <a:p>
            <a:pPr lvl="1"/>
            <a:r>
              <a:rPr lang="en-US" altLang="en-US" sz="2000"/>
              <a:t>Items would not be emitted.</a:t>
            </a:r>
          </a:p>
          <a:p>
            <a:pPr marL="457200" indent="-457200"/>
            <a:endParaRPr lang="en-US" altLang="en-US" sz="2000"/>
          </a:p>
          <a:p>
            <a:pPr marL="457200" indent="-457200"/>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F6EF1DE-6BA6-5777-05B0-9DC11B566428}"/>
              </a:ext>
            </a:extLst>
          </p:cNvPr>
          <p:cNvSpPr>
            <a:spLocks noGrp="1" noChangeArrowheads="1"/>
          </p:cNvSpPr>
          <p:nvPr>
            <p:ph type="title"/>
          </p:nvPr>
        </p:nvSpPr>
        <p:spPr/>
        <p:txBody>
          <a:bodyPr/>
          <a:lstStyle/>
          <a:p>
            <a:r>
              <a:rPr lang="en-US" altLang="en-US" b="1"/>
              <a:t>actuator </a:t>
            </a:r>
            <a:r>
              <a:rPr lang="en-US" altLang="en-US"/>
              <a:t>End Point</a:t>
            </a:r>
          </a:p>
        </p:txBody>
      </p:sp>
      <p:sp>
        <p:nvSpPr>
          <p:cNvPr id="17410" name="Content Placeholder 2">
            <a:extLst>
              <a:ext uri="{FF2B5EF4-FFF2-40B4-BE49-F238E27FC236}">
                <a16:creationId xmlns:a16="http://schemas.microsoft.com/office/drawing/2014/main" id="{994CBF9D-5E61-2EB1-F237-A3C2F53CC45A}"/>
              </a:ext>
            </a:extLst>
          </p:cNvPr>
          <p:cNvSpPr>
            <a:spLocks noGrp="1" noChangeArrowheads="1"/>
          </p:cNvSpPr>
          <p:nvPr>
            <p:ph idx="1"/>
          </p:nvPr>
        </p:nvSpPr>
        <p:spPr/>
        <p:txBody>
          <a:bodyPr/>
          <a:lstStyle/>
          <a:p>
            <a:r>
              <a:rPr lang="en-US" altLang="en-US" sz="2000" b="1"/>
              <a:t>actuator</a:t>
            </a:r>
            <a:r>
              <a:rPr lang="en-US" altLang="en-US" sz="2000"/>
              <a:t> </a:t>
            </a:r>
          </a:p>
          <a:p>
            <a:pPr lvl="1"/>
            <a:r>
              <a:rPr lang="en-US" altLang="en-US" sz="2000"/>
              <a:t>It provides a hypermedia-based discovery page for the other endpoints. </a:t>
            </a:r>
          </a:p>
          <a:p>
            <a:pPr lvl="1"/>
            <a:r>
              <a:rPr lang="en-US" altLang="en-US" sz="2000"/>
              <a:t>By default it is sensitive and hence requires username/password for access or may be disabled if web security is not enabled.</a:t>
            </a:r>
          </a:p>
          <a:p>
            <a:r>
              <a:rPr lang="en-US" altLang="en-US" sz="2000" b="1"/>
              <a:t>Beans</a:t>
            </a:r>
          </a:p>
          <a:p>
            <a:pPr lvl="1"/>
            <a:r>
              <a:rPr lang="en-US" altLang="en-US" sz="2000"/>
              <a:t>It displays complete beans configured in the app.</a:t>
            </a:r>
          </a:p>
          <a:p>
            <a:r>
              <a:rPr lang="en-US" altLang="en-US" sz="2000" b="1"/>
              <a:t>Configprops</a:t>
            </a:r>
          </a:p>
          <a:p>
            <a:pPr lvl="1"/>
            <a:r>
              <a:rPr lang="en-US" altLang="en-US" sz="2000"/>
              <a:t>It displays a collated list of all @ConfigurationProperties.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EDF43-694F-E487-0B7D-8FFDBE78DEF3}"/>
              </a:ext>
            </a:extLst>
          </p:cNvPr>
          <p:cNvSpPr>
            <a:spLocks noGrp="1"/>
          </p:cNvSpPr>
          <p:nvPr>
            <p:ph type="title"/>
          </p:nvPr>
        </p:nvSpPr>
        <p:spPr>
          <a:xfrm>
            <a:off x="722313" y="4406900"/>
            <a:ext cx="7772400" cy="1362075"/>
          </a:xfrm>
        </p:spPr>
        <p:txBody>
          <a:bodyPr/>
          <a:lstStyle/>
          <a:p>
            <a:pPr>
              <a:defRPr/>
            </a:pPr>
            <a:r>
              <a:rPr lang="en-US" dirty="0"/>
              <a:t>Project reactor</a:t>
            </a:r>
          </a:p>
        </p:txBody>
      </p:sp>
      <p:sp>
        <p:nvSpPr>
          <p:cNvPr id="46082" name="Text Placeholder 4">
            <a:extLst>
              <a:ext uri="{FF2B5EF4-FFF2-40B4-BE49-F238E27FC236}">
                <a16:creationId xmlns:a16="http://schemas.microsoft.com/office/drawing/2014/main" id="{0AE71E09-551C-E6AD-4D2E-604AB931A90F}"/>
              </a:ext>
            </a:extLst>
          </p:cNvPr>
          <p:cNvSpPr>
            <a:spLocks noGrp="1" noChangeArrowheads="1"/>
          </p:cNvSpPr>
          <p:nvPr>
            <p:ph type="body" idx="1"/>
          </p:nvPr>
        </p:nvSpPr>
        <p:spPr/>
        <p:txBody>
          <a:bodyPr/>
          <a:lstStyle/>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3D8CF842-12F1-E54C-8E92-16C5F1060DDA}"/>
              </a:ext>
            </a:extLst>
          </p:cNvPr>
          <p:cNvSpPr>
            <a:spLocks noGrp="1" noChangeArrowheads="1"/>
          </p:cNvSpPr>
          <p:nvPr>
            <p:ph type="title"/>
          </p:nvPr>
        </p:nvSpPr>
        <p:spPr/>
        <p:txBody>
          <a:bodyPr/>
          <a:lstStyle/>
          <a:p>
            <a:br>
              <a:rPr lang="en-US" altLang="en-US"/>
            </a:br>
            <a:r>
              <a:rPr lang="en-US" altLang="en-US"/>
              <a:t>PROJECT REACTOR</a:t>
            </a:r>
            <a:br>
              <a:rPr lang="en-US" altLang="en-US"/>
            </a:br>
            <a:endParaRPr lang="en-IN" altLang="en-US"/>
          </a:p>
        </p:txBody>
      </p:sp>
      <p:sp>
        <p:nvSpPr>
          <p:cNvPr id="47106" name="Content Placeholder 2">
            <a:extLst>
              <a:ext uri="{FF2B5EF4-FFF2-40B4-BE49-F238E27FC236}">
                <a16:creationId xmlns:a16="http://schemas.microsoft.com/office/drawing/2014/main" id="{4FD139C6-99FC-EA4D-85AF-011152BB54DE}"/>
              </a:ext>
            </a:extLst>
          </p:cNvPr>
          <p:cNvSpPr>
            <a:spLocks noGrp="1" noChangeArrowheads="1"/>
          </p:cNvSpPr>
          <p:nvPr>
            <p:ph idx="1"/>
          </p:nvPr>
        </p:nvSpPr>
        <p:spPr/>
        <p:txBody>
          <a:bodyPr/>
          <a:lstStyle/>
          <a:p>
            <a:r>
              <a:rPr lang="en-US" altLang="en-US" sz="2000"/>
              <a:t>Spring Framework supports reactive programming since version 5. </a:t>
            </a:r>
          </a:p>
          <a:p>
            <a:pPr lvl="1"/>
            <a:r>
              <a:rPr lang="en-US" altLang="en-US" sz="2000"/>
              <a:t>That support is build on top of Project Reactor.</a:t>
            </a:r>
          </a:p>
          <a:p>
            <a:endParaRPr lang="en-US" altLang="en-US" sz="2000"/>
          </a:p>
          <a:p>
            <a:r>
              <a:rPr lang="en-US" altLang="en-US" sz="2000"/>
              <a:t>WebFlux, Spring's reactive-stack web framework, requires Reactor as a core dependency.</a:t>
            </a:r>
          </a:p>
          <a:p>
            <a:endParaRPr lang="en-US" altLang="en-US" sz="1800"/>
          </a:p>
          <a:p>
            <a:r>
              <a:rPr lang="en-US" altLang="en-US" sz="1800"/>
              <a:t>Suited for Microservices Architecture</a:t>
            </a:r>
          </a:p>
          <a:p>
            <a:pPr>
              <a:lnSpc>
                <a:spcPct val="150000"/>
              </a:lnSpc>
            </a:pPr>
            <a:r>
              <a:rPr lang="en-US" altLang="en-US" sz="1800"/>
              <a:t>Offers backpressure-ready network engines for HTTP (including Websockets), TCP, and UDP. </a:t>
            </a:r>
          </a:p>
          <a:p>
            <a:pPr>
              <a:lnSpc>
                <a:spcPct val="150000"/>
              </a:lnSpc>
            </a:pPr>
            <a:r>
              <a:rPr lang="en-US" altLang="en-US" sz="1800"/>
              <a:t>Built and maintained by Pivotal</a:t>
            </a:r>
          </a:p>
          <a:p>
            <a:pPr>
              <a:lnSpc>
                <a:spcPct val="150000"/>
              </a:lnSpc>
            </a:pPr>
            <a:r>
              <a:rPr lang="en-US" altLang="en-US" sz="1800"/>
              <a:t>Recommended Library to work with Spring Boot</a:t>
            </a:r>
          </a:p>
          <a:p>
            <a:pPr>
              <a:lnSpc>
                <a:spcPct val="150000"/>
              </a:lnSpc>
            </a:pPr>
            <a:r>
              <a:rPr lang="en-US" altLang="en-US" sz="1800"/>
              <a:t>Runs on Java 8 and above.</a:t>
            </a:r>
          </a:p>
          <a:p>
            <a:endParaRPr lang="en-US" altLang="en-US" sz="2000"/>
          </a:p>
          <a:p>
            <a:endParaRPr lang="en-US" altLang="en-US" sz="2000"/>
          </a:p>
          <a:p>
            <a:endParaRPr lang="en-US" altLang="en-US" sz="2000"/>
          </a:p>
          <a:p>
            <a:endParaRPr lang="en-I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F51A78F-4E78-967C-58B9-51BF5358ABF4}"/>
              </a:ext>
            </a:extLst>
          </p:cNvPr>
          <p:cNvSpPr>
            <a:spLocks noGrp="1" noChangeArrowheads="1"/>
          </p:cNvSpPr>
          <p:nvPr>
            <p:ph type="title"/>
          </p:nvPr>
        </p:nvSpPr>
        <p:spPr/>
        <p:txBody>
          <a:bodyPr/>
          <a:lstStyle/>
          <a:p>
            <a:br>
              <a:rPr lang="en-US" altLang="en-US"/>
            </a:br>
            <a:r>
              <a:rPr lang="en-US" altLang="en-US"/>
              <a:t>Setting up a Project</a:t>
            </a:r>
            <a:br>
              <a:rPr lang="en-US" altLang="en-US"/>
            </a:br>
            <a:endParaRPr lang="en-IN" altLang="en-US"/>
          </a:p>
        </p:txBody>
      </p:sp>
      <p:sp>
        <p:nvSpPr>
          <p:cNvPr id="48130" name="Content Placeholder 2">
            <a:extLst>
              <a:ext uri="{FF2B5EF4-FFF2-40B4-BE49-F238E27FC236}">
                <a16:creationId xmlns:a16="http://schemas.microsoft.com/office/drawing/2014/main" id="{41B51997-0448-262B-FCBD-B0B74004294C}"/>
              </a:ext>
            </a:extLst>
          </p:cNvPr>
          <p:cNvSpPr>
            <a:spLocks noGrp="1" noChangeArrowheads="1"/>
          </p:cNvSpPr>
          <p:nvPr>
            <p:ph idx="1"/>
          </p:nvPr>
        </p:nvSpPr>
        <p:spPr/>
        <p:txBody>
          <a:bodyPr/>
          <a:lstStyle/>
          <a:p>
            <a:r>
              <a:rPr lang="en-US" altLang="en-US" sz="2000"/>
              <a:t>Spring Boot application using Spring Initializr. </a:t>
            </a:r>
          </a:p>
          <a:p>
            <a:endParaRPr lang="en-US" altLang="en-US" sz="2000"/>
          </a:p>
          <a:p>
            <a:pPr lvl="1"/>
            <a:r>
              <a:rPr lang="en-US" altLang="en-US" sz="2000"/>
              <a:t>Add Spring Reactive Web as dependecy </a:t>
            </a:r>
          </a:p>
          <a:p>
            <a:endParaRPr lang="en-US" altLang="en-US" sz="2000"/>
          </a:p>
          <a:p>
            <a:r>
              <a:rPr lang="en-US" altLang="en-US" sz="2000"/>
              <a:t>The spring-boot-starter-webflux dependency is added</a:t>
            </a:r>
          </a:p>
          <a:p>
            <a:pPr lvl="1"/>
            <a:r>
              <a:rPr lang="en-US" altLang="en-US" sz="2000"/>
              <a:t>It will bring in the reactor-core dependency. </a:t>
            </a:r>
          </a:p>
          <a:p>
            <a:pPr lvl="1"/>
            <a:r>
              <a:rPr lang="en-US" altLang="en-US" sz="2000"/>
              <a:t>The reactor-test has been added as a dependency.</a:t>
            </a:r>
          </a:p>
          <a:p>
            <a:pPr lvl="1"/>
            <a:endParaRPr lang="en-US" altLang="en-US" sz="2000"/>
          </a:p>
          <a:p>
            <a:pPr>
              <a:lnSpc>
                <a:spcPct val="150000"/>
              </a:lnSpc>
            </a:pPr>
            <a:r>
              <a:rPr lang="en-US" altLang="en-US" sz="2000" b="1"/>
              <a:t>Spring Webflux</a:t>
            </a:r>
          </a:p>
          <a:p>
            <a:pPr lvl="1">
              <a:lnSpc>
                <a:spcPct val="150000"/>
              </a:lnSpc>
            </a:pPr>
            <a:r>
              <a:rPr lang="en-US" altLang="en-US" sz="2000"/>
              <a:t>A  </a:t>
            </a:r>
            <a:r>
              <a:rPr lang="en-US" altLang="en-US" sz="2000" b="1"/>
              <a:t>reactive</a:t>
            </a:r>
            <a:r>
              <a:rPr lang="en-US" altLang="en-US" sz="2000"/>
              <a:t>-stack web framework </a:t>
            </a:r>
          </a:p>
          <a:p>
            <a:pPr lvl="1">
              <a:lnSpc>
                <a:spcPct val="150000"/>
              </a:lnSpc>
            </a:pPr>
            <a:r>
              <a:rPr lang="en-US" altLang="en-US" sz="2000"/>
              <a:t>Runs on Netty, and Servlet 3.1+ containers. </a:t>
            </a:r>
          </a:p>
          <a:p>
            <a:pPr>
              <a:lnSpc>
                <a:spcPct val="150000"/>
              </a:lnSpc>
            </a:pPr>
            <a:endParaRPr lang="en-US" altLang="en-US" sz="2000" b="1"/>
          </a:p>
          <a:p>
            <a:pPr lvl="1"/>
            <a:endParaRPr lang="en-US" altLang="en-US" sz="2000"/>
          </a:p>
          <a:p>
            <a:endParaRPr lang="en-US" altLang="en-US" sz="2000"/>
          </a:p>
          <a:p>
            <a:endParaRPr lang="en-US" altLang="en-US" sz="2000"/>
          </a:p>
          <a:p>
            <a:endParaRPr lang="en-US" altLang="en-US" sz="2000"/>
          </a:p>
          <a:p>
            <a:endParaRPr lang="en-IN"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1ADCEE47-B8A1-851A-055C-5282F71C89BE}"/>
              </a:ext>
            </a:extLst>
          </p:cNvPr>
          <p:cNvSpPr>
            <a:spLocks noGrp="1" noChangeArrowheads="1"/>
          </p:cNvSpPr>
          <p:nvPr>
            <p:ph type="title"/>
          </p:nvPr>
        </p:nvSpPr>
        <p:spPr/>
        <p:txBody>
          <a:bodyPr/>
          <a:lstStyle/>
          <a:p>
            <a:r>
              <a:rPr lang="en-US" altLang="en-US" b="1"/>
              <a:t>Types of Publishers</a:t>
            </a:r>
            <a:endParaRPr lang="en-US" altLang="en-US"/>
          </a:p>
        </p:txBody>
      </p:sp>
      <p:sp>
        <p:nvSpPr>
          <p:cNvPr id="119811" name="Content Placeholder 2">
            <a:extLst>
              <a:ext uri="{FF2B5EF4-FFF2-40B4-BE49-F238E27FC236}">
                <a16:creationId xmlns:a16="http://schemas.microsoft.com/office/drawing/2014/main" id="{FFC70BA1-BE63-6D7F-EF86-66D7DF7CB946}"/>
              </a:ext>
            </a:extLst>
          </p:cNvPr>
          <p:cNvSpPr>
            <a:spLocks noGrp="1" noChangeArrowheads="1"/>
          </p:cNvSpPr>
          <p:nvPr>
            <p:ph idx="1"/>
          </p:nvPr>
        </p:nvSpPr>
        <p:spPr/>
        <p:txBody>
          <a:bodyPr/>
          <a:lstStyle/>
          <a:p>
            <a:pPr>
              <a:lnSpc>
                <a:spcPct val="150000"/>
              </a:lnSpc>
              <a:defRPr/>
            </a:pPr>
            <a:r>
              <a:rPr lang="en-US" altLang="en-US" sz="2000" dirty="0"/>
              <a:t>Spring </a:t>
            </a:r>
            <a:r>
              <a:rPr lang="en-US" altLang="en-US" sz="2000" dirty="0" err="1"/>
              <a:t>Webflux</a:t>
            </a:r>
            <a:r>
              <a:rPr lang="en-US" altLang="en-US" sz="2000" dirty="0"/>
              <a:t> uses two Publishers</a:t>
            </a:r>
          </a:p>
          <a:p>
            <a:pPr>
              <a:lnSpc>
                <a:spcPct val="150000"/>
              </a:lnSpc>
              <a:defRPr/>
            </a:pPr>
            <a:r>
              <a:rPr lang="en-US" sz="2000" b="1" dirty="0"/>
              <a:t>Mono </a:t>
            </a:r>
          </a:p>
          <a:p>
            <a:pPr lvl="1">
              <a:lnSpc>
                <a:spcPct val="150000"/>
              </a:lnSpc>
              <a:defRPr/>
            </a:pPr>
            <a:r>
              <a:rPr lang="en-US" sz="2000" dirty="0"/>
              <a:t>To publish 0..1 element </a:t>
            </a:r>
          </a:p>
          <a:p>
            <a:pPr lvl="1">
              <a:lnSpc>
                <a:spcPct val="150000"/>
              </a:lnSpc>
              <a:defRPr/>
            </a:pPr>
            <a:r>
              <a:rPr lang="en-US" sz="2000" dirty="0"/>
              <a:t>Mono is like the Optional type provided in Java 8.</a:t>
            </a:r>
          </a:p>
          <a:p>
            <a:pPr lvl="1">
              <a:lnSpc>
                <a:spcPct val="150000"/>
              </a:lnSpc>
              <a:defRPr/>
            </a:pPr>
            <a:r>
              <a:rPr lang="en-US" sz="2000" dirty="0"/>
              <a:t>Mono to return a single object or </a:t>
            </a:r>
            <a:r>
              <a:rPr lang="en-US" sz="2000" dirty="0" err="1"/>
              <a:t>VOid</a:t>
            </a:r>
            <a:endParaRPr lang="en-US" sz="2000" dirty="0"/>
          </a:p>
          <a:p>
            <a:pPr>
              <a:lnSpc>
                <a:spcPct val="150000"/>
              </a:lnSpc>
              <a:defRPr/>
            </a:pPr>
            <a:r>
              <a:rPr lang="en-US" sz="2000" b="1" dirty="0"/>
              <a:t>Flux </a:t>
            </a:r>
          </a:p>
          <a:p>
            <a:pPr lvl="1">
              <a:lnSpc>
                <a:spcPct val="150000"/>
              </a:lnSpc>
              <a:defRPr/>
            </a:pPr>
            <a:r>
              <a:rPr lang="en-US" sz="2000" dirty="0"/>
              <a:t>To publish 0..N element. </a:t>
            </a:r>
          </a:p>
          <a:p>
            <a:pPr lvl="1">
              <a:lnSpc>
                <a:spcPct val="150000"/>
              </a:lnSpc>
              <a:defRPr/>
            </a:pPr>
            <a:r>
              <a:rPr lang="en-US" sz="2000" dirty="0"/>
              <a:t>Used to return lists.</a:t>
            </a:r>
          </a:p>
          <a:p>
            <a:pPr lvl="1">
              <a:lnSpc>
                <a:spcPct val="150000"/>
              </a:lnSpc>
              <a:defRPr/>
            </a:pPr>
            <a:endParaRPr lang="en-US" sz="2000" dirty="0"/>
          </a:p>
          <a:p>
            <a:pPr marL="0" indent="0">
              <a:lnSpc>
                <a:spcPct val="150000"/>
              </a:lnSpc>
              <a:buFontTx/>
              <a:buNone/>
              <a:defRPr/>
            </a:pPr>
            <a:br>
              <a:rPr lang="en-US" sz="2000" dirty="0"/>
            </a:br>
            <a:endParaRPr lang="en-US" altLang="en-US" sz="2000" dirty="0"/>
          </a:p>
          <a:p>
            <a:pPr>
              <a:lnSpc>
                <a:spcPct val="150000"/>
              </a:lnSpc>
              <a:buFontTx/>
              <a:buNone/>
              <a:defRPr/>
            </a:pPr>
            <a:br>
              <a:rPr lang="en-US" altLang="en-US" sz="2000" dirty="0"/>
            </a:br>
            <a:endParaRPr lang="en-US"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99EC9895-EFCD-46D7-FE40-6302868F4F82}"/>
              </a:ext>
            </a:extLst>
          </p:cNvPr>
          <p:cNvSpPr>
            <a:spLocks noGrp="1" noChangeArrowheads="1"/>
          </p:cNvSpPr>
          <p:nvPr>
            <p:ph type="title"/>
          </p:nvPr>
        </p:nvSpPr>
        <p:spPr/>
        <p:txBody>
          <a:bodyPr/>
          <a:lstStyle/>
          <a:p>
            <a:r>
              <a:rPr lang="en-US" altLang="en-US"/>
              <a:t>Flux and Mono</a:t>
            </a:r>
            <a:endParaRPr lang="en-IN" altLang="en-US"/>
          </a:p>
        </p:txBody>
      </p:sp>
      <p:sp>
        <p:nvSpPr>
          <p:cNvPr id="50178" name="Content Placeholder 2">
            <a:extLst>
              <a:ext uri="{FF2B5EF4-FFF2-40B4-BE49-F238E27FC236}">
                <a16:creationId xmlns:a16="http://schemas.microsoft.com/office/drawing/2014/main" id="{614553BF-2D30-DA95-4BB1-124B203F81FA}"/>
              </a:ext>
            </a:extLst>
          </p:cNvPr>
          <p:cNvSpPr>
            <a:spLocks noGrp="1" noChangeArrowheads="1"/>
          </p:cNvSpPr>
          <p:nvPr>
            <p:ph idx="1"/>
          </p:nvPr>
        </p:nvSpPr>
        <p:spPr/>
        <p:txBody>
          <a:bodyPr/>
          <a:lstStyle/>
          <a:p>
            <a:pPr>
              <a:lnSpc>
                <a:spcPct val="200000"/>
              </a:lnSpc>
            </a:pPr>
            <a:r>
              <a:rPr lang="en-US" altLang="en-US" sz="2000"/>
              <a:t>They are both terminated either by a completion signal or an error </a:t>
            </a:r>
          </a:p>
          <a:p>
            <a:pPr>
              <a:lnSpc>
                <a:spcPct val="200000"/>
              </a:lnSpc>
            </a:pPr>
            <a:r>
              <a:rPr lang="en-US" altLang="en-US" sz="2000"/>
              <a:t>They call a downstream Subscriber's onNext, onComplete and onError methods. </a:t>
            </a:r>
          </a:p>
          <a:p>
            <a:pPr>
              <a:lnSpc>
                <a:spcPct val="200000"/>
              </a:lnSpc>
            </a:pPr>
            <a:r>
              <a:rPr lang="en-US" altLang="en-US" sz="2000"/>
              <a:t>Both provide a set of operators to support transformations, filtering, and error handling.</a:t>
            </a:r>
          </a:p>
          <a:p>
            <a:pPr>
              <a:lnSpc>
                <a:spcPct val="200000"/>
              </a:lnSpc>
            </a:pPr>
            <a:endParaRPr lang="en-I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89F285E7-5D43-DB64-1A65-8FA50D2C6AFC}"/>
              </a:ext>
            </a:extLst>
          </p:cNvPr>
          <p:cNvSpPr>
            <a:spLocks noGrp="1" noChangeArrowheads="1"/>
          </p:cNvSpPr>
          <p:nvPr>
            <p:ph type="title"/>
          </p:nvPr>
        </p:nvSpPr>
        <p:spPr/>
        <p:txBody>
          <a:bodyPr/>
          <a:lstStyle/>
          <a:p>
            <a:r>
              <a:rPr lang="en-US" altLang="en-US"/>
              <a:t>Creating Flux </a:t>
            </a:r>
            <a:endParaRPr lang="en-IN" altLang="en-US"/>
          </a:p>
        </p:txBody>
      </p:sp>
      <p:sp>
        <p:nvSpPr>
          <p:cNvPr id="30723" name="Content Placeholder 2">
            <a:extLst>
              <a:ext uri="{FF2B5EF4-FFF2-40B4-BE49-F238E27FC236}">
                <a16:creationId xmlns:a16="http://schemas.microsoft.com/office/drawing/2014/main" id="{1765D695-5CE8-93FC-88A3-DA8D082C9B53}"/>
              </a:ext>
            </a:extLst>
          </p:cNvPr>
          <p:cNvSpPr>
            <a:spLocks noGrp="1" noChangeArrowheads="1"/>
          </p:cNvSpPr>
          <p:nvPr>
            <p:ph idx="1"/>
          </p:nvPr>
        </p:nvSpPr>
        <p:spPr/>
        <p:txBody>
          <a:bodyPr/>
          <a:lstStyle/>
          <a:p>
            <a:pPr>
              <a:defRPr/>
            </a:pPr>
            <a:r>
              <a:rPr lang="en-US" altLang="en-US" sz="2000" b="1" dirty="0"/>
              <a:t>Just (T... data)</a:t>
            </a:r>
          </a:p>
          <a:p>
            <a:pPr lvl="1">
              <a:defRPr/>
            </a:pPr>
            <a:r>
              <a:rPr lang="en-US" altLang="en-US" sz="2000" dirty="0"/>
              <a:t>Overloaded method</a:t>
            </a:r>
          </a:p>
          <a:p>
            <a:pPr lvl="1">
              <a:defRPr/>
            </a:pPr>
            <a:r>
              <a:rPr lang="en-US" altLang="en-US" sz="2000" dirty="0"/>
              <a:t>Create a new Flux that will only emit a single element then </a:t>
            </a:r>
            <a:r>
              <a:rPr lang="en-US" altLang="en-US" sz="2000" dirty="0" err="1"/>
              <a:t>onComplete</a:t>
            </a:r>
            <a:r>
              <a:rPr lang="en-US" altLang="en-US" sz="2000" dirty="0"/>
              <a:t>. </a:t>
            </a:r>
          </a:p>
          <a:p>
            <a:pPr lvl="1">
              <a:defRPr/>
            </a:pPr>
            <a:r>
              <a:rPr lang="en-US" altLang="en-US" sz="2000" dirty="0"/>
              <a:t>Returns a new Flux</a:t>
            </a:r>
          </a:p>
          <a:p>
            <a:pPr>
              <a:defRPr/>
            </a:pPr>
            <a:endParaRPr lang="en-IN" altLang="en-US" sz="2000" dirty="0"/>
          </a:p>
          <a:p>
            <a:pPr>
              <a:defRPr/>
            </a:pPr>
            <a:r>
              <a:rPr lang="en-IN" altLang="en-US" sz="2000" dirty="0"/>
              <a:t>Flux&lt;String&gt; </a:t>
            </a:r>
            <a:r>
              <a:rPr lang="en-IN" altLang="en-US" sz="2000" dirty="0" err="1"/>
              <a:t>fluxColors</a:t>
            </a:r>
            <a:r>
              <a:rPr lang="en-IN" altLang="en-US" sz="2000" dirty="0"/>
              <a:t> = </a:t>
            </a:r>
            <a:r>
              <a:rPr lang="en-IN" altLang="en-US" sz="2000" dirty="0" err="1"/>
              <a:t>Flux.just</a:t>
            </a:r>
            <a:r>
              <a:rPr lang="en-IN" altLang="en-US" sz="2000" dirty="0"/>
              <a:t>("red", "green", "blue");</a:t>
            </a:r>
          </a:p>
          <a:p>
            <a:pPr marL="0" indent="0">
              <a:buFontTx/>
              <a:buNone/>
              <a:defRPr/>
            </a:pPr>
            <a:endParaRPr lang="en-IN" altLang="en-US" sz="2000" dirty="0"/>
          </a:p>
          <a:p>
            <a:pPr>
              <a:defRPr/>
            </a:pPr>
            <a:r>
              <a:rPr lang="en-IN" altLang="en-US" sz="2000" dirty="0"/>
              <a:t>    </a:t>
            </a:r>
            <a:r>
              <a:rPr lang="en-IN" altLang="en-US" sz="2000" dirty="0" err="1"/>
              <a:t>fluxColors.subscribe</a:t>
            </a:r>
            <a:r>
              <a:rPr lang="en-IN" altLang="en-US" sz="2000" dirty="0"/>
              <a:t>(</a:t>
            </a:r>
            <a:r>
              <a:rPr lang="en-IN" altLang="en-US" sz="2000" dirty="0" err="1"/>
              <a:t>System.out</a:t>
            </a:r>
            <a:r>
              <a:rPr lang="en-IN" altLang="en-US" sz="2000" dirty="0"/>
              <a:t>::</a:t>
            </a:r>
            <a:r>
              <a:rPr lang="en-IN" altLang="en-US" sz="2000" dirty="0" err="1"/>
              <a:t>println</a:t>
            </a:r>
            <a:r>
              <a:rPr lang="en-IN" altLang="en-US" sz="2000"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7BBCF-6B0E-076D-51BA-C883E46B8C0E}"/>
              </a:ext>
            </a:extLst>
          </p:cNvPr>
          <p:cNvSpPr>
            <a:spLocks noGrp="1"/>
          </p:cNvSpPr>
          <p:nvPr>
            <p:ph type="title"/>
          </p:nvPr>
        </p:nvSpPr>
        <p:spPr>
          <a:xfrm>
            <a:off x="722313" y="4406900"/>
            <a:ext cx="7772400" cy="1362075"/>
          </a:xfrm>
        </p:spPr>
        <p:txBody>
          <a:bodyPr/>
          <a:lstStyle/>
          <a:p>
            <a:pPr>
              <a:defRPr/>
            </a:pPr>
            <a:r>
              <a:rPr lang="en-US" dirty="0"/>
              <a:t>Spring </a:t>
            </a:r>
            <a:r>
              <a:rPr lang="en-US" dirty="0" err="1"/>
              <a:t>webclient</a:t>
            </a:r>
            <a:endParaRPr lang="en-IN" dirty="0"/>
          </a:p>
        </p:txBody>
      </p:sp>
      <p:sp>
        <p:nvSpPr>
          <p:cNvPr id="52226" name="Text Placeholder 4">
            <a:extLst>
              <a:ext uri="{FF2B5EF4-FFF2-40B4-BE49-F238E27FC236}">
                <a16:creationId xmlns:a16="http://schemas.microsoft.com/office/drawing/2014/main" id="{BE6523F8-D4BB-D0DF-3118-FE71B7F5E872}"/>
              </a:ext>
            </a:extLst>
          </p:cNvPr>
          <p:cNvSpPr>
            <a:spLocks noGrp="1" noChangeArrowheads="1"/>
          </p:cNvSpPr>
          <p:nvPr>
            <p:ph type="body" idx="1"/>
          </p:nvPr>
        </p:nvSpPr>
        <p:spPr/>
        <p:txBody>
          <a:bodyPr/>
          <a:lstStyle/>
          <a:p>
            <a:endParaRPr lang="en-I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41B3A9AF-DB81-3606-A7CB-E1D57C371119}"/>
              </a:ext>
            </a:extLst>
          </p:cNvPr>
          <p:cNvSpPr>
            <a:spLocks noGrp="1" noChangeArrowheads="1"/>
          </p:cNvSpPr>
          <p:nvPr>
            <p:ph type="title"/>
          </p:nvPr>
        </p:nvSpPr>
        <p:spPr/>
        <p:txBody>
          <a:bodyPr/>
          <a:lstStyle/>
          <a:p>
            <a:r>
              <a:rPr lang="en-US" altLang="en-US"/>
              <a:t>WebClient</a:t>
            </a:r>
          </a:p>
        </p:txBody>
      </p:sp>
      <p:sp>
        <p:nvSpPr>
          <p:cNvPr id="53250" name="Content Placeholder 2">
            <a:extLst>
              <a:ext uri="{FF2B5EF4-FFF2-40B4-BE49-F238E27FC236}">
                <a16:creationId xmlns:a16="http://schemas.microsoft.com/office/drawing/2014/main" id="{8664F278-4FD0-F9A2-6553-779FBF888516}"/>
              </a:ext>
            </a:extLst>
          </p:cNvPr>
          <p:cNvSpPr>
            <a:spLocks noGrp="1" noChangeArrowheads="1"/>
          </p:cNvSpPr>
          <p:nvPr>
            <p:ph idx="1"/>
          </p:nvPr>
        </p:nvSpPr>
        <p:spPr/>
        <p:txBody>
          <a:bodyPr/>
          <a:lstStyle/>
          <a:p>
            <a:r>
              <a:rPr lang="en-US" altLang="en-US" sz="2000"/>
              <a:t>Introduced from Spring 5 </a:t>
            </a:r>
          </a:p>
          <a:p>
            <a:pPr lvl="1">
              <a:lnSpc>
                <a:spcPct val="150000"/>
              </a:lnSpc>
            </a:pPr>
            <a:r>
              <a:rPr lang="en-US" altLang="en-US" sz="2000"/>
              <a:t>Its a non-blocking client with support for Reactive Streams.</a:t>
            </a:r>
          </a:p>
          <a:p>
            <a:pPr lvl="1">
              <a:lnSpc>
                <a:spcPct val="150000"/>
              </a:lnSpc>
            </a:pPr>
            <a:r>
              <a:rPr lang="en-US" altLang="en-US" sz="2000"/>
              <a:t>It’s a replacement for </a:t>
            </a:r>
            <a:r>
              <a:rPr lang="en-US" altLang="en-US" sz="2000" i="1"/>
              <a:t>RestTemplate</a:t>
            </a:r>
            <a:r>
              <a:rPr lang="en-US" altLang="en-US" sz="2000"/>
              <a:t> .</a:t>
            </a:r>
          </a:p>
          <a:p>
            <a:pPr lvl="1">
              <a:lnSpc>
                <a:spcPct val="150000"/>
              </a:lnSpc>
            </a:pPr>
            <a:r>
              <a:rPr lang="en-US" altLang="en-US" sz="2000"/>
              <a:t>Its  more functional and is fully reactive. </a:t>
            </a:r>
          </a:p>
          <a:p>
            <a:pPr lvl="1">
              <a:lnSpc>
                <a:spcPct val="150000"/>
              </a:lnSpc>
            </a:pPr>
            <a:r>
              <a:rPr lang="en-US" altLang="en-US" sz="2000"/>
              <a:t>It's included in the spring-boot-starter-weblux dependency </a:t>
            </a:r>
          </a:p>
          <a:p>
            <a:pPr>
              <a:lnSpc>
                <a:spcPct val="150000"/>
              </a:lnSpc>
            </a:pPr>
            <a:endParaRPr lang="en-US"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839CFFBD-7ACD-110D-5367-8296A9903569}"/>
              </a:ext>
            </a:extLst>
          </p:cNvPr>
          <p:cNvSpPr>
            <a:spLocks noGrp="1" noChangeArrowheads="1"/>
          </p:cNvSpPr>
          <p:nvPr>
            <p:ph type="title"/>
          </p:nvPr>
        </p:nvSpPr>
        <p:spPr/>
        <p:txBody>
          <a:bodyPr/>
          <a:lstStyle/>
          <a:p>
            <a:r>
              <a:rPr lang="en-US" altLang="en-US"/>
              <a:t>Load Balancing</a:t>
            </a:r>
          </a:p>
        </p:txBody>
      </p:sp>
      <p:sp>
        <p:nvSpPr>
          <p:cNvPr id="54274" name="Content Placeholder 2">
            <a:extLst>
              <a:ext uri="{FF2B5EF4-FFF2-40B4-BE49-F238E27FC236}">
                <a16:creationId xmlns:a16="http://schemas.microsoft.com/office/drawing/2014/main" id="{2D489AAD-15B8-CC83-A35C-4D75164E6C4B}"/>
              </a:ext>
            </a:extLst>
          </p:cNvPr>
          <p:cNvSpPr>
            <a:spLocks noGrp="1" noChangeArrowheads="1"/>
          </p:cNvSpPr>
          <p:nvPr>
            <p:ph idx="1"/>
          </p:nvPr>
        </p:nvSpPr>
        <p:spPr/>
        <p:txBody>
          <a:bodyPr/>
          <a:lstStyle/>
          <a:p>
            <a:r>
              <a:rPr lang="en-US" altLang="en-US" sz="2000"/>
              <a:t>A distributed system may consist of many services running on different computers. </a:t>
            </a:r>
          </a:p>
          <a:p>
            <a:endParaRPr lang="en-US" altLang="en-US" sz="2000"/>
          </a:p>
          <a:p>
            <a:r>
              <a:rPr lang="en-US" altLang="en-US" sz="2000"/>
              <a:t>When the number of users is large, a service is created multiple replicas. </a:t>
            </a:r>
          </a:p>
          <a:p>
            <a:endParaRPr lang="en-US" altLang="en-US" sz="2000"/>
          </a:p>
          <a:p>
            <a:r>
              <a:rPr lang="en-US" altLang="en-US" sz="2000"/>
              <a:t>Each replica runs on a different computer. </a:t>
            </a:r>
          </a:p>
          <a:p>
            <a:endParaRPr lang="en-US" altLang="en-US" sz="2000"/>
          </a:p>
          <a:p>
            <a:r>
              <a:rPr lang="en-US" altLang="en-US" sz="2000" b="1"/>
              <a:t>A Load Balancer</a:t>
            </a:r>
            <a:r>
              <a:rPr lang="en-US" altLang="en-US" sz="2000"/>
              <a:t>” helps to distribute incoming traffic equally among servers.</a:t>
            </a:r>
          </a:p>
          <a:p>
            <a:endParaRPr lang="en-US"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EECCFA3A-5E16-F750-962A-9984A002E8B2}"/>
              </a:ext>
            </a:extLst>
          </p:cNvPr>
          <p:cNvSpPr>
            <a:spLocks noGrp="1" noChangeArrowheads="1"/>
          </p:cNvSpPr>
          <p:nvPr>
            <p:ph type="title"/>
          </p:nvPr>
        </p:nvSpPr>
        <p:spPr/>
        <p:txBody>
          <a:bodyPr/>
          <a:lstStyle/>
          <a:p>
            <a:r>
              <a:rPr lang="en-US" altLang="en-US"/>
              <a:t>Load Balancing</a:t>
            </a:r>
            <a:endParaRPr lang="en-IN" altLang="en-US"/>
          </a:p>
        </p:txBody>
      </p:sp>
      <p:pic>
        <p:nvPicPr>
          <p:cNvPr id="55298" name="Content Placeholder 4">
            <a:extLst>
              <a:ext uri="{FF2B5EF4-FFF2-40B4-BE49-F238E27FC236}">
                <a16:creationId xmlns:a16="http://schemas.microsoft.com/office/drawing/2014/main" id="{DE88239C-4009-60A5-DBB2-5BC211A47D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1800" y="1219200"/>
            <a:ext cx="8280400" cy="50292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F306BF78-3966-EEE2-AB22-10EFD8539923}"/>
              </a:ext>
            </a:extLst>
          </p:cNvPr>
          <p:cNvSpPr>
            <a:spLocks noGrp="1" noChangeArrowheads="1"/>
          </p:cNvSpPr>
          <p:nvPr>
            <p:ph type="title"/>
          </p:nvPr>
        </p:nvSpPr>
        <p:spPr/>
        <p:txBody>
          <a:bodyPr/>
          <a:lstStyle/>
          <a:p>
            <a:r>
              <a:rPr lang="en-US" altLang="en-US" b="1"/>
              <a:t>actuator </a:t>
            </a:r>
            <a:r>
              <a:rPr lang="en-US" altLang="en-US"/>
              <a:t>End Point</a:t>
            </a:r>
          </a:p>
        </p:txBody>
      </p:sp>
      <p:sp>
        <p:nvSpPr>
          <p:cNvPr id="69635" name="Content Placeholder 2">
            <a:extLst>
              <a:ext uri="{FF2B5EF4-FFF2-40B4-BE49-F238E27FC236}">
                <a16:creationId xmlns:a16="http://schemas.microsoft.com/office/drawing/2014/main" id="{939FF8CE-49B5-E4FD-EE45-5E294AECF445}"/>
              </a:ext>
            </a:extLst>
          </p:cNvPr>
          <p:cNvSpPr>
            <a:spLocks noGrp="1"/>
          </p:cNvSpPr>
          <p:nvPr>
            <p:ph idx="1"/>
          </p:nvPr>
        </p:nvSpPr>
        <p:spPr/>
        <p:txBody>
          <a:bodyPr/>
          <a:lstStyle/>
          <a:p>
            <a:pPr>
              <a:defRPr/>
            </a:pPr>
            <a:r>
              <a:rPr lang="en-US" sz="2000" b="1" dirty="0"/>
              <a:t>Health</a:t>
            </a:r>
          </a:p>
          <a:p>
            <a:pPr lvl="2">
              <a:defRPr/>
            </a:pPr>
            <a:r>
              <a:rPr lang="en-US" sz="2000" dirty="0"/>
              <a:t>It shows application health information </a:t>
            </a:r>
          </a:p>
          <a:p>
            <a:pPr lvl="1">
              <a:defRPr/>
            </a:pPr>
            <a:r>
              <a:rPr lang="en-US" sz="2000" dirty="0">
                <a:ea typeface="+mn-ea"/>
                <a:cs typeface="+mn-cs"/>
              </a:rPr>
              <a:t> </a:t>
            </a:r>
            <a:r>
              <a:rPr lang="en-US" sz="2000" dirty="0" err="1">
                <a:ea typeface="+mn-ea"/>
                <a:cs typeface="+mn-cs"/>
              </a:rPr>
              <a:t>management.endpoint</a:t>
            </a:r>
            <a:r>
              <a:rPr lang="en-US" sz="2000" dirty="0" err="1"/>
              <a:t>.</a:t>
            </a:r>
            <a:r>
              <a:rPr lang="en-US" sz="2000" dirty="0" err="1">
                <a:ea typeface="+mn-ea"/>
                <a:cs typeface="+mn-cs"/>
              </a:rPr>
              <a:t>health.show</a:t>
            </a:r>
            <a:r>
              <a:rPr lang="en-US" sz="2000" dirty="0">
                <a:ea typeface="+mn-ea"/>
                <a:cs typeface="+mn-cs"/>
              </a:rPr>
              <a:t>-details:=</a:t>
            </a:r>
            <a:r>
              <a:rPr lang="en-US" sz="2000" b="1" dirty="0">
                <a:ea typeface="+mn-ea"/>
                <a:cs typeface="+mn-cs"/>
              </a:rPr>
              <a:t>always</a:t>
            </a:r>
          </a:p>
          <a:p>
            <a:pPr lvl="2">
              <a:buFontTx/>
              <a:buNone/>
              <a:defRPr/>
            </a:pPr>
            <a:endParaRPr lang="en-US" sz="2000" dirty="0"/>
          </a:p>
          <a:p>
            <a:pPr>
              <a:defRPr/>
            </a:pPr>
            <a:r>
              <a:rPr lang="en-US" sz="2000" b="1" dirty="0"/>
              <a:t>Info</a:t>
            </a:r>
          </a:p>
          <a:p>
            <a:pPr lvl="1">
              <a:defRPr/>
            </a:pPr>
            <a:r>
              <a:rPr lang="en-US" sz="2000" dirty="0"/>
              <a:t>It displays arbitrary application info.</a:t>
            </a:r>
          </a:p>
          <a:p>
            <a:pPr>
              <a:defRPr/>
            </a:pPr>
            <a:r>
              <a:rPr lang="en-US" sz="2000" b="1" dirty="0"/>
              <a:t>Loggers</a:t>
            </a:r>
          </a:p>
          <a:p>
            <a:pPr lvl="1">
              <a:defRPr/>
            </a:pPr>
            <a:r>
              <a:rPr lang="en-US" sz="2000" dirty="0"/>
              <a:t>It shows and modifies the configuration of loggers in the application.</a:t>
            </a:r>
          </a:p>
          <a:p>
            <a:pPr>
              <a:defRPr/>
            </a:pPr>
            <a:r>
              <a:rPr lang="en-US" sz="2000" b="1" dirty="0"/>
              <a:t>metrics</a:t>
            </a:r>
            <a:r>
              <a:rPr lang="en-US" sz="2000" dirty="0"/>
              <a:t>:</a:t>
            </a:r>
          </a:p>
          <a:p>
            <a:pPr lvl="1">
              <a:defRPr/>
            </a:pPr>
            <a:r>
              <a:rPr lang="en-US" sz="2000" dirty="0"/>
              <a:t>It shows metrics information for the current application.</a:t>
            </a:r>
          </a:p>
          <a:p>
            <a:pPr>
              <a:defRPr/>
            </a:pPr>
            <a:r>
              <a:rPr lang="en-US" sz="2000" b="1" dirty="0"/>
              <a:t>Mappings</a:t>
            </a:r>
          </a:p>
          <a:p>
            <a:pPr lvl="1">
              <a:defRPr/>
            </a:pPr>
            <a:r>
              <a:rPr lang="en-US" sz="2000" dirty="0"/>
              <a:t>It displays a collated list of all @</a:t>
            </a:r>
            <a:r>
              <a:rPr lang="en-US" sz="2000" dirty="0" err="1"/>
              <a:t>RequestMapping</a:t>
            </a:r>
            <a:r>
              <a:rPr lang="en-US" sz="2000" dirty="0"/>
              <a:t> paths.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41EF3056-B560-0F08-1FFB-6CABEBF48623}"/>
              </a:ext>
            </a:extLst>
          </p:cNvPr>
          <p:cNvSpPr>
            <a:spLocks noGrp="1" noChangeArrowheads="1"/>
          </p:cNvSpPr>
          <p:nvPr>
            <p:ph type="title"/>
          </p:nvPr>
        </p:nvSpPr>
        <p:spPr/>
        <p:txBody>
          <a:bodyPr/>
          <a:lstStyle/>
          <a:p>
            <a:r>
              <a:rPr lang="en-US" altLang="en-US"/>
              <a:t>Working of Load Balancer</a:t>
            </a:r>
          </a:p>
        </p:txBody>
      </p:sp>
      <p:pic>
        <p:nvPicPr>
          <p:cNvPr id="56322" name="Content Placeholder 3" descr="client-side-load-balancer-fig4-100586595-large.idge.png">
            <a:extLst>
              <a:ext uri="{FF2B5EF4-FFF2-40B4-BE49-F238E27FC236}">
                <a16:creationId xmlns:a16="http://schemas.microsoft.com/office/drawing/2014/main" id="{20526EFE-A06A-D4B3-F66E-7632B1F3E9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990600"/>
            <a:ext cx="8382000" cy="502920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1B53990A-2100-E12E-135A-146F66614665}"/>
              </a:ext>
            </a:extLst>
          </p:cNvPr>
          <p:cNvSpPr>
            <a:spLocks noGrp="1" noChangeArrowheads="1"/>
          </p:cNvSpPr>
          <p:nvPr>
            <p:ph type="title"/>
          </p:nvPr>
        </p:nvSpPr>
        <p:spPr/>
        <p:txBody>
          <a:bodyPr/>
          <a:lstStyle/>
          <a:p>
            <a:r>
              <a:rPr lang="en-US" altLang="en-US"/>
              <a:t>Load Balancing on Server Side</a:t>
            </a:r>
          </a:p>
        </p:txBody>
      </p:sp>
      <p:sp>
        <p:nvSpPr>
          <p:cNvPr id="57346" name="Content Placeholder 2">
            <a:extLst>
              <a:ext uri="{FF2B5EF4-FFF2-40B4-BE49-F238E27FC236}">
                <a16:creationId xmlns:a16="http://schemas.microsoft.com/office/drawing/2014/main" id="{8A4F6A76-FEF4-7118-B3F1-3D44536DE045}"/>
              </a:ext>
            </a:extLst>
          </p:cNvPr>
          <p:cNvSpPr>
            <a:spLocks noGrp="1" noChangeArrowheads="1"/>
          </p:cNvSpPr>
          <p:nvPr>
            <p:ph idx="1"/>
          </p:nvPr>
        </p:nvSpPr>
        <p:spPr/>
        <p:txBody>
          <a:bodyPr/>
          <a:lstStyle/>
          <a:p>
            <a:r>
              <a:rPr lang="en-US" altLang="en-US" sz="2000"/>
              <a:t>Load Balancers are components placed at the Server Side. </a:t>
            </a:r>
          </a:p>
          <a:p>
            <a:endParaRPr lang="en-US" altLang="en-US" sz="2000"/>
          </a:p>
          <a:p>
            <a:r>
              <a:rPr lang="en-US" altLang="en-US" sz="2000"/>
              <a:t>When the requests come from the </a:t>
            </a:r>
            <a:r>
              <a:rPr lang="en-US" altLang="en-US" sz="2000" b="1"/>
              <a:t>Client</a:t>
            </a:r>
            <a:r>
              <a:rPr lang="en-US" altLang="en-US" sz="2000"/>
              <a:t>, they will go to the load balancer, and the load balancer will designate a </a:t>
            </a:r>
            <a:r>
              <a:rPr lang="en-US" altLang="en-US" sz="2000" b="1"/>
              <a:t>Server</a:t>
            </a:r>
            <a:r>
              <a:rPr lang="en-US" altLang="en-US" sz="2000"/>
              <a:t> for the request. </a:t>
            </a:r>
          </a:p>
          <a:p>
            <a:endParaRPr lang="en-US" altLang="en-US" sz="2000"/>
          </a:p>
          <a:p>
            <a:r>
              <a:rPr lang="en-US" altLang="en-US" sz="2000"/>
              <a:t>It may use algorithm like random designation. </a:t>
            </a:r>
          </a:p>
          <a:p>
            <a:endParaRPr lang="en-US" altLang="en-US" sz="2000"/>
          </a:p>
          <a:p>
            <a:r>
              <a:rPr lang="en-US" altLang="en-US" sz="2000"/>
              <a:t>Most load balancers are hardware, integrated with software to control load balancing.</a:t>
            </a:r>
          </a:p>
          <a:p>
            <a:endParaRPr lang="en-US" altLang="en-US" sz="2000"/>
          </a:p>
          <a:p>
            <a:r>
              <a:rPr lang="en-US" altLang="en-US" sz="2000"/>
              <a:t>Need a separate server to host the load balancer instance which has the impact on cost and maintenance.</a:t>
            </a:r>
          </a:p>
          <a:p>
            <a:pPr>
              <a:buFont typeface="Times New Roman" panose="02020603050405020304" pitchFamily="18" charset="0"/>
              <a:buNone/>
            </a:pPr>
            <a:br>
              <a:rPr lang="en-US" altLang="en-US"/>
            </a:b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CC3B1376-5920-B895-D742-F88E566BABB6}"/>
              </a:ext>
            </a:extLst>
          </p:cNvPr>
          <p:cNvSpPr>
            <a:spLocks noGrp="1" noChangeArrowheads="1"/>
          </p:cNvSpPr>
          <p:nvPr>
            <p:ph type="title"/>
          </p:nvPr>
        </p:nvSpPr>
        <p:spPr/>
        <p:txBody>
          <a:bodyPr/>
          <a:lstStyle/>
          <a:p>
            <a:r>
              <a:rPr lang="en-US" altLang="en-US"/>
              <a:t>Server Side and Client Side</a:t>
            </a:r>
          </a:p>
        </p:txBody>
      </p:sp>
      <p:pic>
        <p:nvPicPr>
          <p:cNvPr id="59394" name="Picture 5" descr="lb.gif">
            <a:extLst>
              <a:ext uri="{FF2B5EF4-FFF2-40B4-BE49-F238E27FC236}">
                <a16:creationId xmlns:a16="http://schemas.microsoft.com/office/drawing/2014/main" id="{A43F902D-ED7D-6DB0-FB05-A953CC35A5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45795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Content Placeholder 3" descr="lb.png">
            <a:extLst>
              <a:ext uri="{FF2B5EF4-FFF2-40B4-BE49-F238E27FC236}">
                <a16:creationId xmlns:a16="http://schemas.microsoft.com/office/drawing/2014/main" id="{533DD99E-9B31-F71B-60E5-693E16DAC2B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3962400"/>
            <a:ext cx="6781800" cy="193675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B23106EF-1EEA-C5BB-D297-932F3E9C5A7D}"/>
              </a:ext>
            </a:extLst>
          </p:cNvPr>
          <p:cNvSpPr>
            <a:spLocks noGrp="1" noChangeArrowheads="1"/>
          </p:cNvSpPr>
          <p:nvPr>
            <p:ph type="title"/>
          </p:nvPr>
        </p:nvSpPr>
        <p:spPr/>
        <p:txBody>
          <a:bodyPr/>
          <a:lstStyle/>
          <a:p>
            <a:r>
              <a:rPr lang="en-US" altLang="en-US"/>
              <a:t>Load Balancing with Web Client</a:t>
            </a:r>
          </a:p>
        </p:txBody>
      </p:sp>
      <p:sp>
        <p:nvSpPr>
          <p:cNvPr id="60418" name="Content Placeholder 2">
            <a:extLst>
              <a:ext uri="{FF2B5EF4-FFF2-40B4-BE49-F238E27FC236}">
                <a16:creationId xmlns:a16="http://schemas.microsoft.com/office/drawing/2014/main" id="{B2CF94FD-8723-0B85-9979-7996077113C3}"/>
              </a:ext>
            </a:extLst>
          </p:cNvPr>
          <p:cNvSpPr>
            <a:spLocks noGrp="1" noChangeArrowheads="1"/>
          </p:cNvSpPr>
          <p:nvPr>
            <p:ph idx="1"/>
          </p:nvPr>
        </p:nvSpPr>
        <p:spPr/>
        <p:txBody>
          <a:bodyPr/>
          <a:lstStyle/>
          <a:p>
            <a:pPr>
              <a:lnSpc>
                <a:spcPct val="150000"/>
              </a:lnSpc>
            </a:pPr>
            <a:r>
              <a:rPr lang="en-US" altLang="en-US" sz="2000"/>
              <a:t>Add spring-cloud-starter-load balancer  dependencies </a:t>
            </a:r>
          </a:p>
          <a:p>
            <a:pPr>
              <a:lnSpc>
                <a:spcPct val="150000"/>
              </a:lnSpc>
            </a:pPr>
            <a:r>
              <a:rPr lang="en-US" altLang="en-US" sz="2000"/>
              <a:t>Web Client  can be configured to work with Load Balancer client</a:t>
            </a:r>
          </a:p>
          <a:p>
            <a:pPr lvl="1">
              <a:lnSpc>
                <a:spcPct val="150000"/>
              </a:lnSpc>
            </a:pPr>
            <a:endParaRPr lang="en-US" altLang="en-US" sz="2000"/>
          </a:p>
          <a:p>
            <a:pPr>
              <a:lnSpc>
                <a:spcPct val="150000"/>
              </a:lnSpc>
            </a:pPr>
            <a:r>
              <a:rPr lang="en-US" altLang="en-US" sz="2000" b="1"/>
              <a:t>WebClient.Builder </a:t>
            </a:r>
          </a:p>
          <a:p>
            <a:pPr lvl="1">
              <a:lnSpc>
                <a:spcPct val="150000"/>
              </a:lnSpc>
            </a:pPr>
            <a:r>
              <a:rPr lang="en-US" altLang="en-US" sz="2000"/>
              <a:t>Used to create a load-balanced WebClient</a:t>
            </a:r>
          </a:p>
          <a:p>
            <a:pPr lvl="1">
              <a:lnSpc>
                <a:spcPct val="150000"/>
              </a:lnSpc>
            </a:pPr>
            <a:r>
              <a:rPr lang="en-US" altLang="en-US" sz="2000"/>
              <a:t>Add the @Bean annotation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B5069AAA-BB1A-AEE6-B4E7-83BD4EC65DDE}"/>
              </a:ext>
            </a:extLst>
          </p:cNvPr>
          <p:cNvSpPr>
            <a:spLocks noGrp="1" noChangeArrowheads="1"/>
          </p:cNvSpPr>
          <p:nvPr>
            <p:ph type="title"/>
          </p:nvPr>
        </p:nvSpPr>
        <p:spPr>
          <a:xfrm>
            <a:off x="457200" y="377825"/>
            <a:ext cx="8229600" cy="411163"/>
          </a:xfrm>
        </p:spPr>
        <p:txBody>
          <a:bodyPr/>
          <a:lstStyle/>
          <a:p>
            <a:r>
              <a:rPr lang="en-US" altLang="en-US"/>
              <a:t>Load Balancing with Web Client</a:t>
            </a:r>
            <a:endParaRPr lang="en-IN" altLang="en-US"/>
          </a:p>
        </p:txBody>
      </p:sp>
      <p:sp>
        <p:nvSpPr>
          <p:cNvPr id="61442" name="Content Placeholder 2">
            <a:extLst>
              <a:ext uri="{FF2B5EF4-FFF2-40B4-BE49-F238E27FC236}">
                <a16:creationId xmlns:a16="http://schemas.microsoft.com/office/drawing/2014/main" id="{1621963F-8B7C-8560-3A73-CCFC0301A648}"/>
              </a:ext>
            </a:extLst>
          </p:cNvPr>
          <p:cNvSpPr>
            <a:spLocks noGrp="1" noChangeArrowheads="1"/>
          </p:cNvSpPr>
          <p:nvPr>
            <p:ph idx="1"/>
          </p:nvPr>
        </p:nvSpPr>
        <p:spPr/>
        <p:txBody>
          <a:bodyPr/>
          <a:lstStyle/>
          <a:p>
            <a:pPr marL="457200" lvl="1" indent="0">
              <a:buFontTx/>
              <a:buNone/>
            </a:pPr>
            <a:r>
              <a:rPr lang="en-IN" altLang="en-US" sz="2000">
                <a:solidFill>
                  <a:srgbClr val="7030A0"/>
                </a:solidFill>
                <a:latin typeface="Consolas" panose="020B0609020204030204" pitchFamily="49" charset="0"/>
              </a:rPr>
              <a:t>  </a:t>
            </a:r>
            <a:endParaRPr lang="en-IN" altLang="en-US" sz="2000">
              <a:solidFill>
                <a:srgbClr val="000000"/>
              </a:solidFill>
              <a:latin typeface="Consolas" panose="020B0609020204030204" pitchFamily="49" charset="0"/>
            </a:endParaRPr>
          </a:p>
          <a:p>
            <a:pPr marL="0" indent="0">
              <a:buFontTx/>
              <a:buNone/>
            </a:pPr>
            <a:r>
              <a:rPr lang="en-IN" altLang="en-US" sz="1800"/>
              <a:t>@Bean</a:t>
            </a:r>
          </a:p>
          <a:p>
            <a:pPr marL="0" indent="0">
              <a:buFontTx/>
              <a:buNone/>
            </a:pPr>
            <a:r>
              <a:rPr lang="en-IN" altLang="en-US" sz="1800"/>
              <a:t>@LoadBalanced</a:t>
            </a:r>
          </a:p>
          <a:p>
            <a:pPr marL="0" indent="0">
              <a:buFontTx/>
              <a:buNone/>
            </a:pPr>
            <a:endParaRPr lang="en-IN" altLang="en-US" sz="1800"/>
          </a:p>
          <a:p>
            <a:pPr marL="0" indent="0">
              <a:buFontTx/>
              <a:buNone/>
            </a:pPr>
            <a:r>
              <a:rPr lang="en-IN" altLang="en-US" sz="1800"/>
              <a:t>WebClient.Builder loadBalanced(){</a:t>
            </a:r>
          </a:p>
          <a:p>
            <a:pPr marL="0" indent="0">
              <a:buFontTx/>
              <a:buNone/>
            </a:pPr>
            <a:r>
              <a:rPr lang="en-IN" altLang="en-US" sz="1800" b="1"/>
              <a:t>return</a:t>
            </a:r>
            <a:r>
              <a:rPr lang="en-IN" altLang="en-US" sz="1800"/>
              <a:t> WebClient.</a:t>
            </a:r>
            <a:r>
              <a:rPr lang="en-IN" altLang="en-US" sz="1800" i="1"/>
              <a:t>builder</a:t>
            </a:r>
            <a:r>
              <a:rPr lang="en-IN" altLang="en-US" sz="1800"/>
              <a:t>();</a:t>
            </a:r>
          </a:p>
          <a:p>
            <a:pPr marL="0" indent="0">
              <a:buFontTx/>
              <a:buNone/>
            </a:pPr>
            <a:r>
              <a:rPr lang="en-IN" altLang="en-US" sz="1800"/>
              <a:t>}</a:t>
            </a:r>
          </a:p>
          <a:p>
            <a:pPr marL="0" indent="0">
              <a:buFontTx/>
              <a:buNone/>
            </a:pPr>
            <a:endParaRPr lang="en-IN" altLang="en-US" sz="1800"/>
          </a:p>
          <a:p>
            <a:pPr marL="0" indent="0">
              <a:buFontTx/>
              <a:buNone/>
            </a:pPr>
            <a:r>
              <a:rPr lang="en-IN" altLang="en-US" sz="1800"/>
              <a:t>@Bean</a:t>
            </a:r>
          </a:p>
          <a:p>
            <a:pPr marL="0" indent="0">
              <a:buFontTx/>
              <a:buNone/>
            </a:pPr>
            <a:r>
              <a:rPr lang="en-IN" altLang="en-US" sz="1800"/>
              <a:t>WebClient client(WebClient.Builder builder) {</a:t>
            </a:r>
          </a:p>
          <a:p>
            <a:pPr marL="0" indent="0">
              <a:buFontTx/>
              <a:buNone/>
            </a:pPr>
            <a:r>
              <a:rPr lang="en-IN" altLang="en-US" sz="1800" b="1"/>
              <a:t>return</a:t>
            </a:r>
            <a:r>
              <a:rPr lang="en-IN" altLang="en-US" sz="1800"/>
              <a:t> builder.build();</a:t>
            </a:r>
          </a:p>
          <a:p>
            <a:pPr marL="0" indent="0">
              <a:buFontTx/>
              <a:buNone/>
            </a:pPr>
            <a:r>
              <a:rPr lang="en-IN" altLang="en-US" sz="180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4E07B25B-E9CE-FD40-1B62-022F3A5DA637}"/>
              </a:ext>
            </a:extLst>
          </p:cNvPr>
          <p:cNvSpPr>
            <a:spLocks noGrp="1" noChangeArrowheads="1"/>
          </p:cNvSpPr>
          <p:nvPr>
            <p:ph type="title"/>
          </p:nvPr>
        </p:nvSpPr>
        <p:spPr/>
        <p:txBody>
          <a:bodyPr/>
          <a:lstStyle/>
          <a:p>
            <a:r>
              <a:rPr lang="en-US" altLang="en-US"/>
              <a:t>To Register Multiple Instances</a:t>
            </a:r>
            <a:endParaRPr lang="en-IN" altLang="en-US"/>
          </a:p>
        </p:txBody>
      </p:sp>
      <p:sp>
        <p:nvSpPr>
          <p:cNvPr id="62466" name="Content Placeholder 2">
            <a:extLst>
              <a:ext uri="{FF2B5EF4-FFF2-40B4-BE49-F238E27FC236}">
                <a16:creationId xmlns:a16="http://schemas.microsoft.com/office/drawing/2014/main" id="{B0B4B5C7-16A4-9386-EF37-DA52C0FF749D}"/>
              </a:ext>
            </a:extLst>
          </p:cNvPr>
          <p:cNvSpPr>
            <a:spLocks noGrp="1" noChangeArrowheads="1"/>
          </p:cNvSpPr>
          <p:nvPr>
            <p:ph idx="1"/>
          </p:nvPr>
        </p:nvSpPr>
        <p:spPr/>
        <p:txBody>
          <a:bodyPr/>
          <a:lstStyle/>
          <a:p>
            <a:pPr marL="457200" lvl="1" indent="0">
              <a:buFontTx/>
              <a:buNone/>
            </a:pPr>
            <a:r>
              <a:rPr lang="en-IN" altLang="en-US" sz="2000">
                <a:latin typeface="Consolas" panose="020B0609020204030204" pitchFamily="49" charset="0"/>
              </a:rPr>
              <a:t>server:</a:t>
            </a:r>
          </a:p>
          <a:p>
            <a:pPr marL="457200" lvl="1" indent="0">
              <a:buFontTx/>
              <a:buNone/>
            </a:pPr>
            <a:r>
              <a:rPr lang="en-IN" altLang="en-US" sz="2000">
                <a:latin typeface="Consolas" panose="020B0609020204030204" pitchFamily="49" charset="0"/>
              </a:rPr>
              <a:t>  port: ${port:0}</a:t>
            </a:r>
          </a:p>
          <a:p>
            <a:pPr marL="457200" lvl="1" indent="0">
              <a:buFontTx/>
              <a:buNone/>
            </a:pPr>
            <a:endParaRPr lang="en-IN" altLang="en-US" sz="2000">
              <a:latin typeface="Consolas" panose="020B0609020204030204" pitchFamily="49" charset="0"/>
            </a:endParaRPr>
          </a:p>
          <a:p>
            <a:pPr marL="457200" lvl="1" indent="0">
              <a:buFontTx/>
              <a:buNone/>
            </a:pPr>
            <a:r>
              <a:rPr lang="en-IN" altLang="en-US" sz="2000">
                <a:latin typeface="Consolas" panose="020B0609020204030204" pitchFamily="49" charset="0"/>
              </a:rPr>
              <a:t>eureka:</a:t>
            </a:r>
          </a:p>
          <a:p>
            <a:pPr marL="457200" lvl="1" indent="0">
              <a:buFontTx/>
              <a:buNone/>
            </a:pPr>
            <a:r>
              <a:rPr lang="en-IN" altLang="en-US" sz="2000">
                <a:latin typeface="Consolas" panose="020B0609020204030204" pitchFamily="49" charset="0"/>
              </a:rPr>
              <a:t>  instance:</a:t>
            </a:r>
          </a:p>
          <a:p>
            <a:pPr marL="457200" lvl="1" indent="0">
              <a:buFontTx/>
              <a:buNone/>
            </a:pPr>
            <a:r>
              <a:rPr lang="en-IN" altLang="en-US" sz="2000">
                <a:latin typeface="Consolas" panose="020B0609020204030204" pitchFamily="49" charset="0"/>
              </a:rPr>
              <a:t>    instance-id:            </a:t>
            </a:r>
          </a:p>
          <a:p>
            <a:pPr marL="457200" lvl="1" indent="0">
              <a:buFontTx/>
              <a:buNone/>
            </a:pPr>
            <a:r>
              <a:rPr lang="en-IN" altLang="en-US" sz="2000">
                <a:latin typeface="Consolas" panose="020B0609020204030204" pitchFamily="49" charset="0"/>
              </a:rPr>
              <a:t> ${spring.application.name}:</a:t>
            </a:r>
          </a:p>
          <a:p>
            <a:pPr marL="457200" lvl="1" indent="0">
              <a:buFontTx/>
              <a:buNone/>
            </a:pPr>
            <a:r>
              <a:rPr lang="en-IN" altLang="en-US" sz="2000">
                <a:latin typeface="Consolas" panose="020B0609020204030204" pitchFamily="49" charset="0"/>
              </a:rPr>
              <a:t>   ${spring.application.instance_id:${random.value}}</a:t>
            </a:r>
          </a:p>
          <a:p>
            <a:pPr marL="457200" lvl="1" indent="0">
              <a:buFontTx/>
              <a:buNone/>
            </a:pPr>
            <a:endParaRPr lang="en-IN" altLang="en-US" sz="2000">
              <a:latin typeface="Consolas" panose="020B0609020204030204" pitchFamily="49" charset="0"/>
            </a:endParaRPr>
          </a:p>
          <a:p>
            <a:pPr marL="457200" lvl="1" indent="0">
              <a:buFontTx/>
              <a:buNone/>
            </a:pPr>
            <a:endParaRPr lang="en-IN" altLang="en-US" sz="2000">
              <a:latin typeface="Consolas" panose="020B0609020204030204" pitchFamily="49" charset="0"/>
            </a:endParaRPr>
          </a:p>
          <a:p>
            <a:pPr marL="457200" lvl="1" indent="0">
              <a:buFontTx/>
              <a:buNone/>
            </a:pPr>
            <a:endParaRPr lang="en-IN" altLang="en-US" sz="200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94A9B610-2E2F-8DF0-A579-DD1019C380B0}"/>
              </a:ext>
            </a:extLst>
          </p:cNvPr>
          <p:cNvSpPr>
            <a:spLocks noGrp="1" noChangeArrowheads="1"/>
          </p:cNvSpPr>
          <p:nvPr>
            <p:ph type="title"/>
          </p:nvPr>
        </p:nvSpPr>
        <p:spPr/>
        <p:txBody>
          <a:bodyPr/>
          <a:lstStyle/>
          <a:p>
            <a:r>
              <a:rPr lang="en-US" altLang="en-US"/>
              <a:t>Get the Instance’s Port Number</a:t>
            </a:r>
            <a:endParaRPr lang="en-IN" altLang="en-US"/>
          </a:p>
        </p:txBody>
      </p:sp>
      <p:sp>
        <p:nvSpPr>
          <p:cNvPr id="63490" name="Content Placeholder 2">
            <a:extLst>
              <a:ext uri="{FF2B5EF4-FFF2-40B4-BE49-F238E27FC236}">
                <a16:creationId xmlns:a16="http://schemas.microsoft.com/office/drawing/2014/main" id="{C597A732-741F-8FFE-BB90-D3C85E5C52DF}"/>
              </a:ext>
            </a:extLst>
          </p:cNvPr>
          <p:cNvSpPr>
            <a:spLocks noGrp="1" noChangeArrowheads="1"/>
          </p:cNvSpPr>
          <p:nvPr>
            <p:ph idx="1"/>
          </p:nvPr>
        </p:nvSpPr>
        <p:spPr/>
        <p:txBody>
          <a:bodyPr/>
          <a:lstStyle/>
          <a:p>
            <a:pPr marL="457200" lvl="1" indent="0">
              <a:buFontTx/>
              <a:buNone/>
            </a:pPr>
            <a:r>
              <a:rPr lang="en-IN" altLang="en-US" sz="1800">
                <a:solidFill>
                  <a:srgbClr val="646464"/>
                </a:solidFill>
              </a:rPr>
              <a:t>@Service</a:t>
            </a:r>
          </a:p>
          <a:p>
            <a:pPr marL="457200" lvl="1" indent="0">
              <a:buFontTx/>
              <a:buNone/>
            </a:pPr>
            <a:r>
              <a:rPr lang="en-IN" altLang="en-US" sz="1800">
                <a:solidFill>
                  <a:srgbClr val="646464"/>
                </a:solidFill>
              </a:rPr>
              <a:t>@Getter</a:t>
            </a:r>
          </a:p>
          <a:p>
            <a:pPr marL="457200" lvl="1" indent="0">
              <a:buFontTx/>
              <a:buNone/>
            </a:pPr>
            <a:r>
              <a:rPr lang="en-IN" altLang="en-US" sz="1800">
                <a:solidFill>
                  <a:srgbClr val="646464"/>
                </a:solidFill>
              </a:rPr>
              <a:t>@Slf4j</a:t>
            </a:r>
          </a:p>
          <a:p>
            <a:pPr marL="457200" lvl="1" indent="0">
              <a:buFontTx/>
              <a:buNone/>
            </a:pPr>
            <a:r>
              <a:rPr lang="en-IN" altLang="en-US" sz="1800" b="1">
                <a:solidFill>
                  <a:srgbClr val="7F0055"/>
                </a:solidFill>
              </a:rPr>
              <a:t>public</a:t>
            </a:r>
            <a:r>
              <a:rPr lang="en-IN" altLang="en-US" sz="1800" b="1">
                <a:solidFill>
                  <a:srgbClr val="000000"/>
                </a:solidFill>
              </a:rPr>
              <a:t> </a:t>
            </a:r>
            <a:r>
              <a:rPr lang="en-IN" altLang="en-US" sz="1800" b="1">
                <a:solidFill>
                  <a:srgbClr val="7F0055"/>
                </a:solidFill>
              </a:rPr>
              <a:t>class</a:t>
            </a:r>
            <a:r>
              <a:rPr lang="en-IN" altLang="en-US" sz="1800" b="1">
                <a:solidFill>
                  <a:srgbClr val="000000"/>
                </a:solidFill>
              </a:rPr>
              <a:t> ServerPortService {</a:t>
            </a:r>
          </a:p>
          <a:p>
            <a:pPr marL="457200" lvl="1" indent="0">
              <a:buFontTx/>
              <a:buNone/>
            </a:pPr>
            <a:endParaRPr lang="en-IN" altLang="en-US" sz="1800"/>
          </a:p>
          <a:p>
            <a:pPr marL="457200" lvl="1" indent="0">
              <a:buFontTx/>
              <a:buNone/>
            </a:pPr>
            <a:r>
              <a:rPr lang="en-IN" altLang="en-US" sz="1800" b="1">
                <a:solidFill>
                  <a:srgbClr val="7F0055"/>
                </a:solidFill>
              </a:rPr>
              <a:t>private</a:t>
            </a:r>
            <a:r>
              <a:rPr lang="en-IN" altLang="en-US" sz="1800" b="1">
                <a:solidFill>
                  <a:srgbClr val="000000"/>
                </a:solidFill>
              </a:rPr>
              <a:t> </a:t>
            </a:r>
            <a:r>
              <a:rPr lang="en-IN" altLang="en-US" sz="1800" b="1">
                <a:solidFill>
                  <a:srgbClr val="7F0055"/>
                </a:solidFill>
              </a:rPr>
              <a:t>int</a:t>
            </a:r>
            <a:r>
              <a:rPr lang="en-IN" altLang="en-US" sz="1800" b="1">
                <a:solidFill>
                  <a:srgbClr val="000000"/>
                </a:solidFill>
              </a:rPr>
              <a:t> </a:t>
            </a:r>
            <a:r>
              <a:rPr lang="en-IN" altLang="en-US" sz="1800" b="1">
                <a:solidFill>
                  <a:srgbClr val="0000C0"/>
                </a:solidFill>
              </a:rPr>
              <a:t>port</a:t>
            </a:r>
            <a:r>
              <a:rPr lang="en-IN" altLang="en-US" sz="1800" b="1">
                <a:solidFill>
                  <a:srgbClr val="000000"/>
                </a:solidFill>
              </a:rPr>
              <a:t>;</a:t>
            </a:r>
          </a:p>
          <a:p>
            <a:pPr marL="457200" lvl="1" indent="0">
              <a:buFontTx/>
              <a:buNone/>
            </a:pPr>
            <a:endParaRPr lang="en-IN" altLang="en-US" sz="1800"/>
          </a:p>
          <a:p>
            <a:pPr marL="457200" lvl="1" indent="0">
              <a:buFontTx/>
              <a:buNone/>
            </a:pPr>
            <a:r>
              <a:rPr lang="en-IN" altLang="en-US" sz="1800">
                <a:solidFill>
                  <a:srgbClr val="646464"/>
                </a:solidFill>
              </a:rPr>
              <a:t>@EventListener</a:t>
            </a:r>
          </a:p>
          <a:p>
            <a:pPr marL="457200" lvl="1" indent="0">
              <a:buFontTx/>
              <a:buNone/>
            </a:pPr>
            <a:r>
              <a:rPr lang="en-IN" altLang="en-US" sz="1800" b="1">
                <a:solidFill>
                  <a:srgbClr val="7F0055"/>
                </a:solidFill>
              </a:rPr>
              <a:t>public</a:t>
            </a:r>
            <a:r>
              <a:rPr lang="en-IN" altLang="en-US" sz="1800" b="1">
                <a:solidFill>
                  <a:srgbClr val="000000"/>
                </a:solidFill>
              </a:rPr>
              <a:t> </a:t>
            </a:r>
            <a:r>
              <a:rPr lang="en-IN" altLang="en-US" sz="1800" b="1">
                <a:solidFill>
                  <a:srgbClr val="7F0055"/>
                </a:solidFill>
              </a:rPr>
              <a:t>void</a:t>
            </a:r>
            <a:r>
              <a:rPr lang="en-IN" altLang="en-US" sz="1800" b="1">
                <a:solidFill>
                  <a:srgbClr val="000000"/>
                </a:solidFill>
              </a:rPr>
              <a:t>  onApplicationEvent(ServletWebServerInitializedEvent </a:t>
            </a:r>
            <a:r>
              <a:rPr lang="en-IN" altLang="en-US" sz="1800" b="1">
                <a:solidFill>
                  <a:srgbClr val="6A3E3E"/>
                </a:solidFill>
              </a:rPr>
              <a:t>event</a:t>
            </a:r>
            <a:r>
              <a:rPr lang="en-IN" altLang="en-US" sz="1800" b="1">
                <a:solidFill>
                  <a:srgbClr val="000000"/>
                </a:solidFill>
              </a:rPr>
              <a:t>) {</a:t>
            </a:r>
          </a:p>
          <a:p>
            <a:pPr marL="457200" lvl="1" indent="0">
              <a:buFontTx/>
              <a:buNone/>
            </a:pPr>
            <a:endParaRPr lang="en-IN" altLang="en-US" sz="1800"/>
          </a:p>
          <a:p>
            <a:pPr marL="457200" lvl="1" indent="0">
              <a:buFontTx/>
              <a:buNone/>
            </a:pPr>
            <a:r>
              <a:rPr lang="en-IN" altLang="en-US" sz="1800" b="1" i="1">
                <a:solidFill>
                  <a:srgbClr val="0000C0"/>
                </a:solidFill>
              </a:rPr>
              <a:t>  log</a:t>
            </a:r>
            <a:r>
              <a:rPr lang="en-IN" altLang="en-US" sz="1800" b="1" i="1">
                <a:solidFill>
                  <a:srgbClr val="000000"/>
                </a:solidFill>
              </a:rPr>
              <a:t>.info(</a:t>
            </a:r>
            <a:r>
              <a:rPr lang="en-IN" altLang="en-US" sz="1800" b="1" i="1">
                <a:solidFill>
                  <a:srgbClr val="2A00FF"/>
                </a:solidFill>
              </a:rPr>
              <a:t>"Server Port :="</a:t>
            </a:r>
            <a:r>
              <a:rPr lang="en-IN" altLang="en-US" sz="1800" b="1" i="1">
                <a:solidFill>
                  <a:srgbClr val="000000"/>
                </a:solidFill>
              </a:rPr>
              <a:t>+</a:t>
            </a:r>
            <a:r>
              <a:rPr lang="en-IN" altLang="en-US" sz="1800" b="1" i="1">
                <a:solidFill>
                  <a:srgbClr val="6A3E3E"/>
                </a:solidFill>
              </a:rPr>
              <a:t>event</a:t>
            </a:r>
            <a:r>
              <a:rPr lang="en-IN" altLang="en-US" sz="1800" b="1" i="1">
                <a:solidFill>
                  <a:srgbClr val="000000"/>
                </a:solidFill>
              </a:rPr>
              <a:t>.getWebServer().getPort());</a:t>
            </a:r>
          </a:p>
          <a:p>
            <a:pPr marL="457200" lvl="1" indent="0">
              <a:buFontTx/>
              <a:buNone/>
            </a:pPr>
            <a:endParaRPr lang="en-IN" altLang="en-US" sz="1800"/>
          </a:p>
          <a:p>
            <a:pPr marL="457200" lvl="1" indent="0">
              <a:buFontTx/>
              <a:buNone/>
            </a:pPr>
            <a:r>
              <a:rPr lang="en-IN" altLang="en-US" sz="1800">
                <a:solidFill>
                  <a:srgbClr val="000000"/>
                </a:solidFill>
              </a:rPr>
              <a:t>   }</a:t>
            </a:r>
          </a:p>
          <a:p>
            <a:pPr marL="457200" lvl="1" indent="0">
              <a:buFontTx/>
              <a:buNone/>
            </a:pPr>
            <a:r>
              <a:rPr lang="en-IN" altLang="en-US" sz="1800">
                <a:solidFill>
                  <a:srgbClr val="000000"/>
                </a:solidFill>
              </a:rPr>
              <a:t>}</a:t>
            </a:r>
          </a:p>
          <a:p>
            <a:pPr marL="857250" lvl="2" indent="0">
              <a:buFontTx/>
              <a:buNone/>
            </a:pPr>
            <a:endParaRPr lang="en-IN" altLang="en-US" sz="1800">
              <a:solidFill>
                <a:srgbClr val="646464"/>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D0BBAFF0-3B32-2D45-5B2F-A5B4FB087137}"/>
              </a:ext>
            </a:extLst>
          </p:cNvPr>
          <p:cNvSpPr>
            <a:spLocks noGrp="1" noChangeArrowheads="1"/>
          </p:cNvSpPr>
          <p:nvPr>
            <p:ph type="title"/>
          </p:nvPr>
        </p:nvSpPr>
        <p:spPr/>
        <p:txBody>
          <a:bodyPr/>
          <a:lstStyle/>
          <a:p>
            <a:r>
              <a:rPr lang="en-US" altLang="en-US"/>
              <a:t>Reactive Load Balancer</a:t>
            </a:r>
            <a:endParaRPr lang="en-IN" altLang="en-US"/>
          </a:p>
        </p:txBody>
      </p:sp>
      <p:sp>
        <p:nvSpPr>
          <p:cNvPr id="106499" name="Content Placeholder 2">
            <a:extLst>
              <a:ext uri="{FF2B5EF4-FFF2-40B4-BE49-F238E27FC236}">
                <a16:creationId xmlns:a16="http://schemas.microsoft.com/office/drawing/2014/main" id="{FA15F29E-DF3B-A99D-0FB2-EF69705EF517}"/>
              </a:ext>
            </a:extLst>
          </p:cNvPr>
          <p:cNvSpPr>
            <a:spLocks noGrp="1" noChangeArrowheads="1"/>
          </p:cNvSpPr>
          <p:nvPr>
            <p:ph idx="1"/>
          </p:nvPr>
        </p:nvSpPr>
        <p:spPr/>
        <p:txBody>
          <a:bodyPr/>
          <a:lstStyle/>
          <a:p>
            <a:pPr>
              <a:lnSpc>
                <a:spcPct val="150000"/>
              </a:lnSpc>
              <a:defRPr/>
            </a:pPr>
            <a:r>
              <a:rPr lang="en-US" altLang="en-US" sz="2000" b="1" dirty="0" err="1"/>
              <a:t>ReactiveLoadBalancer</a:t>
            </a:r>
            <a:r>
              <a:rPr lang="en-US" altLang="en-US" sz="2000" b="1" dirty="0"/>
              <a:t> </a:t>
            </a:r>
          </a:p>
          <a:p>
            <a:pPr lvl="1">
              <a:lnSpc>
                <a:spcPct val="150000"/>
              </a:lnSpc>
              <a:defRPr/>
            </a:pPr>
            <a:r>
              <a:rPr lang="en-US" altLang="en-US" sz="2000" dirty="0"/>
              <a:t>The Implementation of the interface  uses a Round-Robin</a:t>
            </a:r>
          </a:p>
          <a:p>
            <a:pPr lvl="1">
              <a:lnSpc>
                <a:spcPct val="150000"/>
              </a:lnSpc>
              <a:defRPr/>
            </a:pPr>
            <a:r>
              <a:rPr lang="en-US" altLang="en-US" sz="2000" dirty="0"/>
              <a:t>It gets instance from reactive </a:t>
            </a:r>
            <a:r>
              <a:rPr lang="en-US" altLang="en-US" sz="2000" dirty="0" err="1"/>
              <a:t>ServiceInstanceListSupplier</a:t>
            </a:r>
            <a:r>
              <a:rPr lang="en-US" altLang="en-US" sz="2000" dirty="0"/>
              <a:t> </a:t>
            </a:r>
          </a:p>
          <a:p>
            <a:pPr lvl="1">
              <a:lnSpc>
                <a:spcPct val="150000"/>
              </a:lnSpc>
              <a:defRPr/>
            </a:pPr>
            <a:r>
              <a:rPr lang="en-US" altLang="en-US" sz="2000" dirty="0"/>
              <a:t>It retrieves available instances from Service Discovery using a Discovery Client available in the </a:t>
            </a:r>
            <a:r>
              <a:rPr lang="en-US" altLang="en-US" sz="2000" dirty="0" err="1"/>
              <a:t>classpath</a:t>
            </a:r>
            <a:r>
              <a:rPr lang="en-US" altLang="en-US" sz="2000" dirty="0"/>
              <a:t>.</a:t>
            </a:r>
          </a:p>
          <a:p>
            <a:pPr>
              <a:lnSpc>
                <a:spcPct val="150000"/>
              </a:lnSpc>
              <a:defRPr/>
            </a:pPr>
            <a:r>
              <a:rPr lang="en-US" altLang="en-US" sz="2000" b="1" dirty="0"/>
              <a:t>@LoadBalanced </a:t>
            </a:r>
          </a:p>
          <a:p>
            <a:pPr lvl="1">
              <a:lnSpc>
                <a:spcPct val="150000"/>
              </a:lnSpc>
              <a:defRPr/>
            </a:pPr>
            <a:r>
              <a:rPr lang="en-US" altLang="en-US" sz="2000" dirty="0"/>
              <a:t>Need to have a load balancer implementation in the </a:t>
            </a:r>
            <a:r>
              <a:rPr lang="en-US" altLang="en-US" sz="2000" dirty="0" err="1"/>
              <a:t>classpath</a:t>
            </a:r>
            <a:r>
              <a:rPr lang="en-US" altLang="en-US" sz="2000" dirty="0"/>
              <a:t>. </a:t>
            </a:r>
          </a:p>
          <a:p>
            <a:pPr lvl="1">
              <a:lnSpc>
                <a:spcPct val="150000"/>
              </a:lnSpc>
              <a:defRPr/>
            </a:pPr>
            <a:r>
              <a:rPr lang="en-US" altLang="en-US" sz="2000" dirty="0"/>
              <a:t>If the Spring Cloud </a:t>
            </a:r>
            <a:r>
              <a:rPr lang="en-US" altLang="en-US" sz="2000" dirty="0" err="1"/>
              <a:t>LoadBalancer</a:t>
            </a:r>
            <a:r>
              <a:rPr lang="en-US" altLang="en-US" sz="2000" dirty="0"/>
              <a:t> is in the class path Then, </a:t>
            </a:r>
            <a:r>
              <a:rPr lang="en-US" altLang="en-US" sz="2000" dirty="0" err="1"/>
              <a:t>ReactiveLoadBalancer</a:t>
            </a:r>
            <a:r>
              <a:rPr lang="en-US" altLang="en-US" sz="2000" dirty="0"/>
              <a:t> is used </a:t>
            </a:r>
          </a:p>
          <a:p>
            <a:pPr lvl="2">
              <a:lnSpc>
                <a:spcPct val="150000"/>
              </a:lnSpc>
              <a:defRPr/>
            </a:pPr>
            <a:r>
              <a:rPr lang="en-US" sz="1800" dirty="0"/>
              <a:t>Helps to </a:t>
            </a:r>
            <a:r>
              <a:rPr lang="en-US" sz="1800" b="1" dirty="0">
                <a:solidFill>
                  <a:srgbClr val="C00000"/>
                </a:solidFill>
              </a:rPr>
              <a:t>use "logical identifiers"</a:t>
            </a:r>
            <a:r>
              <a:rPr lang="en-US" sz="1800" dirty="0"/>
              <a:t> for the URLs  passed</a:t>
            </a:r>
            <a:r>
              <a:rPr lang="en-US" altLang="en-US" sz="1800" dirty="0"/>
              <a:t> </a:t>
            </a:r>
          </a:p>
          <a:p>
            <a:pPr marL="457200" lvl="1" indent="0">
              <a:buFontTx/>
              <a:buNone/>
              <a:defRPr/>
            </a:pPr>
            <a:endParaRPr lang="en-IN" sz="2000" dirty="0">
              <a:solidFill>
                <a:srgbClr val="000000"/>
              </a:solidFill>
              <a:latin typeface="Consolas" panose="020B0609020204030204" pitchFamily="49" charset="0"/>
            </a:endParaRPr>
          </a:p>
          <a:p>
            <a:pPr lvl="1">
              <a:lnSpc>
                <a:spcPct val="150000"/>
              </a:lnSpc>
              <a:defRPr/>
            </a:pPr>
            <a:endParaRPr lang="en-US" altLang="en-US" sz="2000" dirty="0"/>
          </a:p>
          <a:p>
            <a:pPr>
              <a:lnSpc>
                <a:spcPct val="150000"/>
              </a:lnSpc>
              <a:defRPr/>
            </a:pPr>
            <a:endParaRPr lang="en-US" altLang="en-US" sz="2000" dirty="0"/>
          </a:p>
          <a:p>
            <a:pPr>
              <a:lnSpc>
                <a:spcPct val="150000"/>
              </a:lnSpc>
              <a:defRPr/>
            </a:pPr>
            <a:endParaRPr lang="en-US" altLang="en-US" sz="2000" dirty="0"/>
          </a:p>
          <a:p>
            <a:pPr>
              <a:lnSpc>
                <a:spcPct val="150000"/>
              </a:lnSpc>
              <a:defRPr/>
            </a:pPr>
            <a:endParaRPr lang="en-I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11A93EBF-B8A8-A714-66FB-681F971195CE}"/>
              </a:ext>
            </a:extLst>
          </p:cNvPr>
          <p:cNvSpPr>
            <a:spLocks noGrp="1" noChangeArrowheads="1"/>
          </p:cNvSpPr>
          <p:nvPr>
            <p:ph type="title"/>
          </p:nvPr>
        </p:nvSpPr>
        <p:spPr/>
        <p:txBody>
          <a:bodyPr/>
          <a:lstStyle/>
          <a:p>
            <a:r>
              <a:rPr lang="en-US" altLang="en-US"/>
              <a:t>Http Methods</a:t>
            </a:r>
          </a:p>
        </p:txBody>
      </p:sp>
      <p:sp>
        <p:nvSpPr>
          <p:cNvPr id="65538" name="Content Placeholder 2">
            <a:extLst>
              <a:ext uri="{FF2B5EF4-FFF2-40B4-BE49-F238E27FC236}">
                <a16:creationId xmlns:a16="http://schemas.microsoft.com/office/drawing/2014/main" id="{6DCFF600-2BA3-AE18-D4D4-379539567B2D}"/>
              </a:ext>
            </a:extLst>
          </p:cNvPr>
          <p:cNvSpPr>
            <a:spLocks noGrp="1" noChangeArrowheads="1"/>
          </p:cNvSpPr>
          <p:nvPr>
            <p:ph idx="1"/>
          </p:nvPr>
        </p:nvSpPr>
        <p:spPr/>
        <p:txBody>
          <a:bodyPr/>
          <a:lstStyle/>
          <a:p>
            <a:r>
              <a:rPr lang="en-US" altLang="en-US" sz="2000" b="1"/>
              <a:t>get()</a:t>
            </a:r>
          </a:p>
          <a:p>
            <a:pPr lvl="1">
              <a:lnSpc>
                <a:spcPct val="150000"/>
              </a:lnSpc>
            </a:pPr>
            <a:r>
              <a:rPr lang="en-US" altLang="en-US" sz="2000"/>
              <a:t> indicates that we are making a </a:t>
            </a:r>
            <a:r>
              <a:rPr lang="en-US" altLang="en-US" sz="2000" i="1"/>
              <a:t>GET</a:t>
            </a:r>
            <a:r>
              <a:rPr lang="en-US" altLang="en-US" sz="2000"/>
              <a:t> request. </a:t>
            </a:r>
          </a:p>
          <a:p>
            <a:pPr lvl="1">
              <a:lnSpc>
                <a:spcPct val="150000"/>
              </a:lnSpc>
            </a:pPr>
            <a:r>
              <a:rPr lang="en-US" altLang="en-US" sz="2000"/>
              <a:t>We know that the response will be a single object, so we're using a Mono as explained before.</a:t>
            </a:r>
          </a:p>
          <a:p>
            <a:pPr lvl="1">
              <a:lnSpc>
                <a:spcPct val="150000"/>
              </a:lnSpc>
            </a:pPr>
            <a:endParaRPr lang="en-US" altLang="en-US" sz="2000"/>
          </a:p>
          <a:p>
            <a:pPr lvl="1">
              <a:lnSpc>
                <a:spcPct val="150000"/>
              </a:lnSpc>
            </a:pPr>
            <a:r>
              <a:rPr lang="en-IN" altLang="en-US" sz="2000">
                <a:solidFill>
                  <a:srgbClr val="000000"/>
                </a:solidFill>
                <a:latin typeface="Consolas" panose="020B0609020204030204" pitchFamily="49" charset="0"/>
              </a:rPr>
              <a:t>client.get()</a:t>
            </a:r>
            <a:endParaRPr lang="en-US" altLang="en-US" sz="2000">
              <a:solidFill>
                <a:srgbClr val="000000"/>
              </a:solidFill>
              <a:latin typeface="Consolas" panose="020B0609020204030204" pitchFamily="49" charset="0"/>
            </a:endParaRPr>
          </a:p>
          <a:p>
            <a:pPr lvl="1">
              <a:lnSpc>
                <a:spcPct val="150000"/>
              </a:lnSpc>
            </a:pPr>
            <a:r>
              <a:rPr lang="en-US" altLang="en-US" sz="2000">
                <a:solidFill>
                  <a:srgbClr val="000000"/>
                </a:solidFill>
                <a:latin typeface="Consolas" panose="020B0609020204030204" pitchFamily="49" charset="0"/>
              </a:rPr>
              <a:t>Client.post()</a:t>
            </a:r>
            <a:endParaRPr lang="en-US" altLang="en-US" sz="2000"/>
          </a:p>
          <a:p>
            <a:endParaRPr lang="en-US" altLang="en-US"/>
          </a:p>
          <a:p>
            <a:endParaRPr lang="en-US" altLang="en-US"/>
          </a:p>
          <a:p>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5B3EB764-BD3C-731F-3B49-71C1DA259098}"/>
              </a:ext>
            </a:extLst>
          </p:cNvPr>
          <p:cNvSpPr>
            <a:spLocks noGrp="1" noChangeArrowheads="1"/>
          </p:cNvSpPr>
          <p:nvPr>
            <p:ph type="title"/>
          </p:nvPr>
        </p:nvSpPr>
        <p:spPr/>
        <p:txBody>
          <a:bodyPr/>
          <a:lstStyle/>
          <a:p>
            <a:r>
              <a:rPr lang="en-US" altLang="en-US"/>
              <a:t>WebClient</a:t>
            </a:r>
            <a:endParaRPr lang="en-IN" altLang="en-US"/>
          </a:p>
        </p:txBody>
      </p:sp>
      <p:sp>
        <p:nvSpPr>
          <p:cNvPr id="66562" name="Content Placeholder 2">
            <a:extLst>
              <a:ext uri="{FF2B5EF4-FFF2-40B4-BE49-F238E27FC236}">
                <a16:creationId xmlns:a16="http://schemas.microsoft.com/office/drawing/2014/main" id="{36B591F9-018F-D810-1323-D94A2990291A}"/>
              </a:ext>
            </a:extLst>
          </p:cNvPr>
          <p:cNvSpPr>
            <a:spLocks noGrp="1" noChangeArrowheads="1"/>
          </p:cNvSpPr>
          <p:nvPr>
            <p:ph idx="1"/>
          </p:nvPr>
        </p:nvSpPr>
        <p:spPr/>
        <p:txBody>
          <a:bodyPr/>
          <a:lstStyle/>
          <a:p>
            <a:r>
              <a:rPr lang="en-IN" altLang="en-US" sz="2000">
                <a:solidFill>
                  <a:srgbClr val="000000"/>
                </a:solidFill>
                <a:latin typeface="Consolas" panose="020B0609020204030204" pitchFamily="49" charset="0"/>
              </a:rPr>
              <a:t>client.get().</a:t>
            </a:r>
            <a:r>
              <a:rPr lang="en-US" altLang="en-US" sz="2000">
                <a:solidFill>
                  <a:srgbClr val="000000"/>
                </a:solidFill>
                <a:latin typeface="Consolas" panose="020B0609020204030204" pitchFamily="49" charset="0"/>
              </a:rPr>
              <a:t>uri(</a:t>
            </a:r>
            <a:r>
              <a:rPr lang="en-US" altLang="en-US" sz="2000">
                <a:solidFill>
                  <a:srgbClr val="2A00FF"/>
                </a:solidFill>
                <a:latin typeface="Consolas" panose="020B0609020204030204" pitchFamily="49" charset="0"/>
              </a:rPr>
              <a:t>"lb://PRODUCT-SERVICE/api/v1/items"</a:t>
            </a:r>
            <a:r>
              <a:rPr lang="en-US" altLang="en-US" sz="2000">
                <a:solidFill>
                  <a:srgbClr val="000000"/>
                </a:solidFill>
                <a:latin typeface="Consolas" panose="020B0609020204030204" pitchFamily="49" charset="0"/>
              </a:rPr>
              <a:t>)</a:t>
            </a:r>
          </a:p>
          <a:p>
            <a:endParaRPr lang="en-US" altLang="en-US" sz="1800"/>
          </a:p>
          <a:p>
            <a:r>
              <a:rPr lang="en-US" altLang="en-US" sz="1800" b="1"/>
              <a:t>URI </a:t>
            </a:r>
          </a:p>
          <a:p>
            <a:pPr lvl="1"/>
            <a:r>
              <a:rPr lang="en-US" altLang="en-US" sz="1800"/>
              <a:t>Takes a service name =&gt; </a:t>
            </a:r>
            <a:r>
              <a:rPr lang="en-US" altLang="en-US" sz="2000" b="1"/>
              <a:t>lb://</a:t>
            </a:r>
            <a:r>
              <a:rPr lang="en-US" altLang="en-US" sz="2000">
                <a:solidFill>
                  <a:srgbClr val="2A00FF"/>
                </a:solidFill>
                <a:latin typeface="Consolas" panose="020B0609020204030204" pitchFamily="49" charset="0"/>
              </a:rPr>
              <a:t>PRODUCT-SERVICE</a:t>
            </a:r>
            <a:endParaRPr lang="en-US" altLang="en-US" sz="2000" b="1"/>
          </a:p>
          <a:p>
            <a:endParaRPr lang="en-US" altLang="en-US" sz="2000"/>
          </a:p>
          <a:p>
            <a:r>
              <a:rPr lang="en-US" altLang="en-US" sz="2000"/>
              <a:t>The  “lb“ in the “uri”  will use the  LoadBalancerClient </a:t>
            </a:r>
          </a:p>
          <a:p>
            <a:pPr lvl="1">
              <a:lnSpc>
                <a:spcPct val="150000"/>
              </a:lnSpc>
            </a:pPr>
            <a:r>
              <a:rPr lang="en-US" altLang="en-US" sz="2000"/>
              <a:t>Load Balancer Client will resolve to an actual host and port </a:t>
            </a:r>
          </a:p>
          <a:p>
            <a:pPr lvl="1">
              <a:lnSpc>
                <a:spcPct val="150000"/>
              </a:lnSpc>
            </a:pPr>
            <a:r>
              <a:rPr lang="en-US" altLang="en-US" sz="2000"/>
              <a:t>Replaces the URI </a:t>
            </a:r>
          </a:p>
          <a:p>
            <a:pPr lvl="1"/>
            <a:endParaRPr lang="en-US" altLang="en-US" sz="2000"/>
          </a:p>
          <a:p>
            <a:pPr lvl="1"/>
            <a:endParaRPr lang="en-US" altLang="en-US" sz="2000"/>
          </a:p>
          <a:p>
            <a:endParaRPr lang="en-US" altLang="en-US" sz="2000"/>
          </a:p>
          <a:p>
            <a:endParaRPr lang="en-US" altLang="en-US" sz="2000"/>
          </a:p>
          <a:p>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3BB97A43-98F2-D049-4D0D-247E693E656D}"/>
              </a:ext>
            </a:extLst>
          </p:cNvPr>
          <p:cNvSpPr>
            <a:spLocks noGrp="1" noChangeArrowheads="1"/>
          </p:cNvSpPr>
          <p:nvPr>
            <p:ph type="title"/>
          </p:nvPr>
        </p:nvSpPr>
        <p:spPr/>
        <p:txBody>
          <a:bodyPr/>
          <a:lstStyle/>
          <a:p>
            <a:r>
              <a:rPr lang="en-US" altLang="en-US"/>
              <a:t>Actuator Endpoints</a:t>
            </a:r>
          </a:p>
        </p:txBody>
      </p:sp>
      <p:sp>
        <p:nvSpPr>
          <p:cNvPr id="19458" name="Content Placeholder 2">
            <a:extLst>
              <a:ext uri="{FF2B5EF4-FFF2-40B4-BE49-F238E27FC236}">
                <a16:creationId xmlns:a16="http://schemas.microsoft.com/office/drawing/2014/main" id="{EA9E9FE7-BC5C-FD5E-6369-F9019A7BFA8E}"/>
              </a:ext>
            </a:extLst>
          </p:cNvPr>
          <p:cNvSpPr>
            <a:spLocks noGrp="1" noChangeArrowheads="1"/>
          </p:cNvSpPr>
          <p:nvPr>
            <p:ph idx="1"/>
          </p:nvPr>
        </p:nvSpPr>
        <p:spPr/>
        <p:txBody>
          <a:bodyPr/>
          <a:lstStyle/>
          <a:p>
            <a:r>
              <a:rPr lang="en-US" altLang="en-US" sz="2000"/>
              <a:t>health and info can be accessed </a:t>
            </a:r>
          </a:p>
          <a:p>
            <a:pPr lvl="1"/>
            <a:r>
              <a:rPr lang="en-US" altLang="en-US" sz="2000" b="1"/>
              <a:t>Other endpoints are disabled by default </a:t>
            </a:r>
          </a:p>
          <a:p>
            <a:endParaRPr lang="en-US" altLang="en-US" sz="2000" b="1" i="1"/>
          </a:p>
          <a:p>
            <a:r>
              <a:rPr lang="en-US" altLang="en-US" sz="2000" b="1" i="1"/>
              <a:t>management.endpoints.web.exposure.include=*. </a:t>
            </a:r>
          </a:p>
          <a:p>
            <a:pPr lvl="1"/>
            <a:r>
              <a:rPr lang="en-US" altLang="en-US" sz="2000"/>
              <a:t>Will enable all of them</a:t>
            </a:r>
          </a:p>
          <a:p>
            <a:pPr lvl="1"/>
            <a:r>
              <a:rPr lang="en-US" altLang="en-US" sz="2000"/>
              <a:t>Can also list endpoints which should be enabled</a:t>
            </a:r>
          </a:p>
          <a:p>
            <a:pPr lvl="1"/>
            <a:endParaRPr lang="en-US" altLang="en-US" sz="2000"/>
          </a:p>
          <a:p>
            <a:r>
              <a:rPr lang="en-US" altLang="en-US" sz="2000"/>
              <a:t>To expose all enabled endpoints except one (for example </a:t>
            </a:r>
            <a:r>
              <a:rPr lang="en-US" altLang="en-US" sz="2000" i="1"/>
              <a:t>/loggers</a:t>
            </a:r>
            <a:r>
              <a:rPr lang="en-US" altLang="en-US" sz="2000"/>
              <a:t>), we use:</a:t>
            </a:r>
          </a:p>
          <a:p>
            <a:endParaRPr lang="en-US" altLang="en-US" sz="2000"/>
          </a:p>
          <a:p>
            <a:pPr lvl="1">
              <a:buFont typeface="Times New Roman" panose="02020603050405020304" pitchFamily="18" charset="0"/>
              <a:buNone/>
            </a:pPr>
            <a:r>
              <a:rPr lang="en-US" altLang="en-US" sz="2000" b="1"/>
              <a:t>management.endpoints.web.exposure.include=*</a:t>
            </a:r>
          </a:p>
          <a:p>
            <a:pPr lvl="1">
              <a:buFont typeface="Times New Roman" panose="02020603050405020304" pitchFamily="18" charset="0"/>
              <a:buNone/>
            </a:pPr>
            <a:r>
              <a:rPr lang="en-US" altLang="en-US" sz="2000" b="1"/>
              <a:t>management.endpoints.web.exposure.exclude=loggers</a:t>
            </a:r>
          </a:p>
          <a:p>
            <a:pPr lvl="1">
              <a:buFont typeface="Times New Roman" panose="02020603050405020304" pitchFamily="18" charset="0"/>
              <a:buNone/>
            </a:pPr>
            <a:r>
              <a:rPr lang="en-US" altLang="en-US" sz="2000"/>
              <a:t>management.security.enabled=false</a:t>
            </a:r>
          </a:p>
          <a:p>
            <a:pPr lvl="1">
              <a:buFont typeface="Times New Roman" panose="02020603050405020304" pitchFamily="18" charset="0"/>
              <a:buNone/>
            </a:pPr>
            <a:endParaRPr lang="en-US" altLang="en-US" sz="2000" b="1"/>
          </a:p>
          <a:p>
            <a:pPr lvl="1"/>
            <a:endParaRPr lang="en-US"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C4A5E69C-D6BB-D5A7-4D51-5CEC46F2BA3E}"/>
              </a:ext>
            </a:extLst>
          </p:cNvPr>
          <p:cNvSpPr>
            <a:spLocks noGrp="1" noChangeArrowheads="1"/>
          </p:cNvSpPr>
          <p:nvPr>
            <p:ph type="title"/>
          </p:nvPr>
        </p:nvSpPr>
        <p:spPr/>
        <p:txBody>
          <a:bodyPr/>
          <a:lstStyle/>
          <a:p>
            <a:r>
              <a:rPr lang="en-US" altLang="en-US"/>
              <a:t>Rest Client - Controller</a:t>
            </a:r>
          </a:p>
        </p:txBody>
      </p:sp>
      <p:sp>
        <p:nvSpPr>
          <p:cNvPr id="61442" name="Content Placeholder 2">
            <a:extLst>
              <a:ext uri="{FF2B5EF4-FFF2-40B4-BE49-F238E27FC236}">
                <a16:creationId xmlns:a16="http://schemas.microsoft.com/office/drawing/2014/main" id="{1613007C-513E-8103-3685-EFD8F01E697A}"/>
              </a:ext>
            </a:extLst>
          </p:cNvPr>
          <p:cNvSpPr>
            <a:spLocks noGrp="1" noChangeArrowheads="1"/>
          </p:cNvSpPr>
          <p:nvPr>
            <p:ph idx="1"/>
          </p:nvPr>
        </p:nvSpPr>
        <p:spPr>
          <a:xfrm>
            <a:off x="457200" y="838200"/>
            <a:ext cx="8228013" cy="5286375"/>
          </a:xfrm>
        </p:spPr>
        <p:txBody>
          <a:bodyPr/>
          <a:lstStyle/>
          <a:p>
            <a:pPr marL="457200" lvl="1" indent="0">
              <a:buFontTx/>
              <a:buNone/>
              <a:defRPr/>
            </a:pPr>
            <a:r>
              <a:rPr lang="en-IN" altLang="en-US" sz="1800" dirty="0">
                <a:solidFill>
                  <a:srgbClr val="646464"/>
                </a:solidFill>
              </a:rPr>
              <a:t>@</a:t>
            </a:r>
            <a:r>
              <a:rPr lang="en-IN" altLang="en-US" sz="1800" dirty="0" err="1">
                <a:solidFill>
                  <a:srgbClr val="000000"/>
                </a:solidFill>
              </a:rPr>
              <a:t>RestController</a:t>
            </a:r>
            <a:endParaRPr lang="en-IN" altLang="en-US" sz="1800" dirty="0">
              <a:solidFill>
                <a:srgbClr val="000000"/>
              </a:solidFill>
            </a:endParaRPr>
          </a:p>
          <a:p>
            <a:pPr marL="457200" lvl="1" indent="0">
              <a:buFontTx/>
              <a:buNone/>
              <a:defRPr/>
            </a:pPr>
            <a:r>
              <a:rPr lang="en-IN" altLang="en-US" sz="1800" b="1" dirty="0">
                <a:solidFill>
                  <a:srgbClr val="7F0055"/>
                </a:solidFill>
              </a:rPr>
              <a:t>public</a:t>
            </a:r>
            <a:r>
              <a:rPr lang="en-IN" altLang="en-US" sz="1800" b="1" dirty="0">
                <a:solidFill>
                  <a:srgbClr val="000000"/>
                </a:solidFill>
              </a:rPr>
              <a:t> </a:t>
            </a:r>
            <a:r>
              <a:rPr lang="en-IN" altLang="en-US" sz="1800" b="1" dirty="0">
                <a:solidFill>
                  <a:srgbClr val="7F0055"/>
                </a:solidFill>
              </a:rPr>
              <a:t>class</a:t>
            </a:r>
            <a:r>
              <a:rPr lang="en-IN" altLang="en-US" sz="1800" b="1" dirty="0">
                <a:solidFill>
                  <a:srgbClr val="000000"/>
                </a:solidFill>
              </a:rPr>
              <a:t> </a:t>
            </a:r>
            <a:r>
              <a:rPr lang="en-IN" altLang="en-US" sz="1800" b="1" dirty="0" err="1">
                <a:solidFill>
                  <a:srgbClr val="000000"/>
                </a:solidFill>
              </a:rPr>
              <a:t>ClientController</a:t>
            </a:r>
            <a:r>
              <a:rPr lang="en-IN" altLang="en-US" sz="1800" b="1" dirty="0">
                <a:solidFill>
                  <a:srgbClr val="000000"/>
                </a:solidFill>
              </a:rPr>
              <a:t> {</a:t>
            </a:r>
          </a:p>
          <a:p>
            <a:pPr marL="457200" lvl="1" indent="0">
              <a:buFontTx/>
              <a:buNone/>
              <a:defRPr/>
            </a:pPr>
            <a:r>
              <a:rPr lang="en-IN" altLang="en-US" sz="2000" dirty="0">
                <a:solidFill>
                  <a:srgbClr val="646464"/>
                </a:solidFill>
              </a:rPr>
              <a:t>@</a:t>
            </a:r>
            <a:r>
              <a:rPr lang="en-IN" altLang="en-US" sz="2000" dirty="0" err="1">
                <a:solidFill>
                  <a:srgbClr val="000000"/>
                </a:solidFill>
              </a:rPr>
              <a:t>Autowired</a:t>
            </a:r>
            <a:endParaRPr lang="en-IN" altLang="en-US" sz="2000" dirty="0">
              <a:solidFill>
                <a:srgbClr val="000000"/>
              </a:solidFill>
            </a:endParaRPr>
          </a:p>
          <a:p>
            <a:pPr marL="457200" lvl="1" indent="0">
              <a:buFontTx/>
              <a:buNone/>
              <a:defRPr/>
            </a:pPr>
            <a:r>
              <a:rPr lang="en-IN" altLang="en-US" sz="2000" b="1" dirty="0">
                <a:solidFill>
                  <a:srgbClr val="7F0055"/>
                </a:solidFill>
              </a:rPr>
              <a:t>private</a:t>
            </a:r>
            <a:r>
              <a:rPr lang="en-IN" altLang="en-US" sz="2000" b="1" dirty="0">
                <a:solidFill>
                  <a:srgbClr val="000000"/>
                </a:solidFill>
              </a:rPr>
              <a:t> </a:t>
            </a:r>
            <a:r>
              <a:rPr lang="en-IN" altLang="en-US" sz="2000" b="1" dirty="0" err="1">
                <a:solidFill>
                  <a:srgbClr val="000000"/>
                </a:solidFill>
              </a:rPr>
              <a:t>WebClient</a:t>
            </a:r>
            <a:r>
              <a:rPr lang="en-IN" altLang="en-US" sz="2000" b="1" dirty="0">
                <a:solidFill>
                  <a:srgbClr val="000000"/>
                </a:solidFill>
              </a:rPr>
              <a:t> client;</a:t>
            </a:r>
          </a:p>
          <a:p>
            <a:pPr marL="457200" lvl="1" indent="0">
              <a:buFontTx/>
              <a:buNone/>
              <a:defRPr/>
            </a:pPr>
            <a:endParaRPr lang="en-IN" altLang="en-US" sz="2000" dirty="0">
              <a:solidFill>
                <a:srgbClr val="646464"/>
              </a:solidFill>
            </a:endParaRPr>
          </a:p>
          <a:p>
            <a:pPr marL="457200" lvl="1" indent="0">
              <a:buFontTx/>
              <a:buNone/>
              <a:defRPr/>
            </a:pPr>
            <a:r>
              <a:rPr lang="en-IN" altLang="en-US" sz="2000" dirty="0">
                <a:solidFill>
                  <a:srgbClr val="646464"/>
                </a:solidFill>
              </a:rPr>
              <a:t>@</a:t>
            </a:r>
            <a:r>
              <a:rPr lang="en-IN" altLang="en-US" sz="2000" dirty="0" err="1">
                <a:solidFill>
                  <a:srgbClr val="646464"/>
                </a:solidFill>
              </a:rPr>
              <a:t>GetMapping</a:t>
            </a:r>
            <a:r>
              <a:rPr lang="en-IN" altLang="en-US" sz="2000" dirty="0">
                <a:solidFill>
                  <a:srgbClr val="000000"/>
                </a:solidFill>
              </a:rPr>
              <a:t>(path = </a:t>
            </a:r>
            <a:r>
              <a:rPr lang="en-IN" altLang="en-US" sz="2000" dirty="0">
                <a:solidFill>
                  <a:srgbClr val="2A00FF"/>
                </a:solidFill>
              </a:rPr>
              <a:t>"/hotels"</a:t>
            </a:r>
            <a:r>
              <a:rPr lang="en-IN" altLang="en-US" sz="2000" dirty="0">
                <a:solidFill>
                  <a:srgbClr val="000000"/>
                </a:solidFill>
              </a:rPr>
              <a:t>)</a:t>
            </a:r>
          </a:p>
          <a:p>
            <a:pPr marL="457200" lvl="1" indent="0">
              <a:buFontTx/>
              <a:buNone/>
              <a:defRPr/>
            </a:pPr>
            <a:r>
              <a:rPr lang="en-IN" altLang="en-US" sz="2000" b="1" dirty="0">
                <a:solidFill>
                  <a:srgbClr val="7F0055"/>
                </a:solidFill>
              </a:rPr>
              <a:t>public</a:t>
            </a:r>
            <a:r>
              <a:rPr lang="en-IN" altLang="en-US" sz="2000" b="1" dirty="0">
                <a:solidFill>
                  <a:srgbClr val="000000"/>
                </a:solidFill>
              </a:rPr>
              <a:t> </a:t>
            </a:r>
            <a:r>
              <a:rPr lang="en-IN" altLang="en-US" sz="2000" b="1" dirty="0">
                <a:solidFill>
                  <a:srgbClr val="0070C0"/>
                </a:solidFill>
              </a:rPr>
              <a:t>Flux</a:t>
            </a:r>
            <a:r>
              <a:rPr lang="en-IN" altLang="en-US" sz="2000" b="1" dirty="0">
                <a:solidFill>
                  <a:srgbClr val="000000"/>
                </a:solidFill>
              </a:rPr>
              <a:t>&lt;String&gt; </a:t>
            </a:r>
            <a:r>
              <a:rPr lang="en-IN" altLang="en-US" sz="2000" dirty="0" err="1">
                <a:solidFill>
                  <a:srgbClr val="000000"/>
                </a:solidFill>
              </a:rPr>
              <a:t>getAllHotels</a:t>
            </a:r>
            <a:r>
              <a:rPr lang="en-IN" altLang="en-US" sz="2000" b="1" dirty="0">
                <a:solidFill>
                  <a:srgbClr val="000000"/>
                </a:solidFill>
              </a:rPr>
              <a:t>(){</a:t>
            </a:r>
          </a:p>
          <a:p>
            <a:pPr marL="457200" lvl="1" indent="0">
              <a:buFontTx/>
              <a:buNone/>
              <a:defRPr/>
            </a:pPr>
            <a:endParaRPr lang="en-IN" altLang="en-US" sz="2000" b="1" dirty="0">
              <a:solidFill>
                <a:srgbClr val="7F0055"/>
              </a:solidFill>
            </a:endParaRPr>
          </a:p>
          <a:p>
            <a:pPr marL="457200" lvl="1" indent="0">
              <a:buFontTx/>
              <a:buNone/>
              <a:defRPr/>
            </a:pPr>
            <a:r>
              <a:rPr lang="en-IN" altLang="en-US" sz="2000" b="1" dirty="0">
                <a:solidFill>
                  <a:srgbClr val="7F0055"/>
                </a:solidFill>
              </a:rPr>
              <a:t>return</a:t>
            </a:r>
            <a:r>
              <a:rPr lang="en-IN" altLang="en-US" sz="2000" b="1" dirty="0">
                <a:solidFill>
                  <a:srgbClr val="000000"/>
                </a:solidFill>
              </a:rPr>
              <a:t> </a:t>
            </a:r>
            <a:r>
              <a:rPr lang="en-IN" altLang="en-US" sz="2000" b="1" dirty="0" err="1">
                <a:solidFill>
                  <a:srgbClr val="0000C0"/>
                </a:solidFill>
              </a:rPr>
              <a:t>client</a:t>
            </a:r>
            <a:r>
              <a:rPr lang="en-IN" altLang="en-US" sz="2000" b="1" dirty="0" err="1">
                <a:solidFill>
                  <a:srgbClr val="000000"/>
                </a:solidFill>
              </a:rPr>
              <a:t>.get</a:t>
            </a:r>
            <a:r>
              <a:rPr lang="en-IN" altLang="en-US" sz="2000" b="1" dirty="0">
                <a:solidFill>
                  <a:srgbClr val="000000"/>
                </a:solidFill>
              </a:rPr>
              <a:t>()</a:t>
            </a:r>
          </a:p>
          <a:p>
            <a:pPr marL="457200" lvl="1" indent="0">
              <a:buFontTx/>
              <a:buNone/>
              <a:defRPr/>
            </a:pPr>
            <a:r>
              <a:rPr lang="en-US" altLang="en-US" sz="2000" dirty="0">
                <a:solidFill>
                  <a:srgbClr val="000000"/>
                </a:solidFill>
              </a:rPr>
              <a:t>   .</a:t>
            </a:r>
            <a:r>
              <a:rPr lang="en-US" altLang="en-US" sz="2000" dirty="0" err="1">
                <a:solidFill>
                  <a:srgbClr val="000000"/>
                </a:solidFill>
              </a:rPr>
              <a:t>uri</a:t>
            </a:r>
            <a:r>
              <a:rPr lang="en-US" altLang="en-US" sz="2000" dirty="0">
                <a:solidFill>
                  <a:srgbClr val="000000"/>
                </a:solidFill>
              </a:rPr>
              <a:t>(</a:t>
            </a:r>
            <a:r>
              <a:rPr lang="en-US" altLang="en-US" sz="2000" dirty="0">
                <a:solidFill>
                  <a:srgbClr val="2A00FF"/>
                </a:solidFill>
              </a:rPr>
              <a:t>"</a:t>
            </a:r>
            <a:r>
              <a:rPr lang="en-US" altLang="en-US" sz="2000" dirty="0" err="1">
                <a:solidFill>
                  <a:srgbClr val="FF0000"/>
                </a:solidFill>
              </a:rPr>
              <a:t>lb</a:t>
            </a:r>
            <a:r>
              <a:rPr lang="en-US" altLang="en-US" sz="2000" dirty="0">
                <a:solidFill>
                  <a:srgbClr val="2A00FF"/>
                </a:solidFill>
              </a:rPr>
              <a:t>://HOTEL-SERVICE/</a:t>
            </a:r>
            <a:r>
              <a:rPr lang="en-US" altLang="en-US" sz="2000" dirty="0" err="1">
                <a:solidFill>
                  <a:srgbClr val="2A00FF"/>
                </a:solidFill>
              </a:rPr>
              <a:t>api</a:t>
            </a:r>
            <a:r>
              <a:rPr lang="en-US" altLang="en-US" sz="2000" dirty="0">
                <a:solidFill>
                  <a:srgbClr val="2A00FF"/>
                </a:solidFill>
              </a:rPr>
              <a:t>/v1/hotels"</a:t>
            </a:r>
            <a:r>
              <a:rPr lang="en-US" altLang="en-US" sz="2000" dirty="0">
                <a:solidFill>
                  <a:srgbClr val="000000"/>
                </a:solidFill>
              </a:rPr>
              <a:t>)</a:t>
            </a:r>
          </a:p>
          <a:p>
            <a:pPr marL="457200" lvl="1" indent="0">
              <a:buFontTx/>
              <a:buNone/>
              <a:defRPr/>
            </a:pPr>
            <a:r>
              <a:rPr lang="en-IN" altLang="en-US" sz="2000" dirty="0">
                <a:solidFill>
                  <a:srgbClr val="000000"/>
                </a:solidFill>
              </a:rPr>
              <a:t>    .retrieve()</a:t>
            </a:r>
          </a:p>
          <a:p>
            <a:pPr marL="457200" lvl="1" indent="0">
              <a:buFontTx/>
              <a:buNone/>
              <a:defRPr/>
            </a:pPr>
            <a:r>
              <a:rPr lang="en-IN" altLang="en-US" sz="2000" dirty="0">
                <a:solidFill>
                  <a:srgbClr val="000000"/>
                </a:solidFill>
              </a:rPr>
              <a:t>     </a:t>
            </a:r>
            <a:r>
              <a:rPr lang="en-IN" altLang="en-US" sz="2000" dirty="0">
                <a:solidFill>
                  <a:schemeClr val="bg1">
                    <a:lumMod val="50000"/>
                  </a:schemeClr>
                </a:solidFill>
              </a:rPr>
              <a:t>.</a:t>
            </a:r>
            <a:r>
              <a:rPr lang="en-IN" altLang="en-US" sz="2000" dirty="0" err="1">
                <a:solidFill>
                  <a:schemeClr val="bg1">
                    <a:lumMod val="50000"/>
                  </a:schemeClr>
                </a:solidFill>
              </a:rPr>
              <a:t>bodyToFlux</a:t>
            </a:r>
            <a:r>
              <a:rPr lang="en-IN" altLang="en-US" sz="2000" dirty="0">
                <a:solidFill>
                  <a:srgbClr val="000000"/>
                </a:solidFill>
              </a:rPr>
              <a:t>(</a:t>
            </a:r>
            <a:r>
              <a:rPr lang="en-IN" altLang="en-US" sz="2000" dirty="0" err="1">
                <a:solidFill>
                  <a:srgbClr val="000000"/>
                </a:solidFill>
              </a:rPr>
              <a:t>String.</a:t>
            </a:r>
            <a:r>
              <a:rPr lang="en-IN" altLang="en-US" sz="2000" b="1" dirty="0" err="1">
                <a:solidFill>
                  <a:srgbClr val="7F0055"/>
                </a:solidFill>
              </a:rPr>
              <a:t>class</a:t>
            </a:r>
            <a:r>
              <a:rPr lang="en-IN" altLang="en-US" sz="2000" b="1" dirty="0">
                <a:solidFill>
                  <a:srgbClr val="000000"/>
                </a:solidFill>
              </a:rPr>
              <a:t>);</a:t>
            </a:r>
          </a:p>
          <a:p>
            <a:pPr marL="457200" lvl="1" indent="0">
              <a:buFontTx/>
              <a:buNone/>
              <a:defRPr/>
            </a:pPr>
            <a:r>
              <a:rPr lang="en-IN" altLang="en-US" sz="2000" dirty="0">
                <a:solidFill>
                  <a:srgbClr val="000000"/>
                </a:solidFill>
              </a:rPr>
              <a:t>     } </a:t>
            </a:r>
          </a:p>
          <a:p>
            <a:pPr marL="457200" lvl="1" indent="0">
              <a:buFontTx/>
              <a:buNone/>
              <a:defRPr/>
            </a:pPr>
            <a:r>
              <a:rPr lang="en-IN" altLang="en-US" sz="2000" dirty="0">
                <a:solidFill>
                  <a:srgbClr val="000000"/>
                </a:solidFill>
              </a:rPr>
              <a:t> }</a:t>
            </a:r>
          </a:p>
          <a:p>
            <a:pPr marL="857250" lvl="2" indent="0">
              <a:buFontTx/>
              <a:buNone/>
              <a:defRPr/>
            </a:pPr>
            <a:endParaRPr lang="en-IN" altLang="en-US" sz="1800" dirty="0">
              <a:latin typeface="Consolas" panose="020B0609020204030204" pitchFamily="49" charset="0"/>
            </a:endParaRPr>
          </a:p>
          <a:p>
            <a:pPr marL="1371600" lvl="3" indent="0">
              <a:buFontTx/>
              <a:buNone/>
              <a:defRPr/>
            </a:pPr>
            <a:endParaRPr lang="en-US" alt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CA59776A-4906-07F3-06C2-839007D33480}"/>
              </a:ext>
            </a:extLst>
          </p:cNvPr>
          <p:cNvSpPr>
            <a:spLocks noGrp="1" noChangeArrowheads="1"/>
          </p:cNvSpPr>
          <p:nvPr>
            <p:ph type="title"/>
          </p:nvPr>
        </p:nvSpPr>
        <p:spPr/>
        <p:txBody>
          <a:bodyPr/>
          <a:lstStyle/>
          <a:p>
            <a:r>
              <a:rPr lang="en-US" altLang="en-US"/>
              <a:t>Rest Client - Controller</a:t>
            </a:r>
            <a:endParaRPr lang="en-IN" altLang="en-US"/>
          </a:p>
        </p:txBody>
      </p:sp>
      <p:sp>
        <p:nvSpPr>
          <p:cNvPr id="68610" name="Content Placeholder 2">
            <a:extLst>
              <a:ext uri="{FF2B5EF4-FFF2-40B4-BE49-F238E27FC236}">
                <a16:creationId xmlns:a16="http://schemas.microsoft.com/office/drawing/2014/main" id="{247E26C6-FE56-5839-472F-83696EF7AE8D}"/>
              </a:ext>
            </a:extLst>
          </p:cNvPr>
          <p:cNvSpPr>
            <a:spLocks noGrp="1" noChangeArrowheads="1"/>
          </p:cNvSpPr>
          <p:nvPr>
            <p:ph idx="1"/>
          </p:nvPr>
        </p:nvSpPr>
        <p:spPr/>
        <p:txBody>
          <a:bodyPr/>
          <a:lstStyle/>
          <a:p>
            <a:pPr marL="457200" lvl="1" indent="0">
              <a:lnSpc>
                <a:spcPct val="150000"/>
              </a:lnSpc>
              <a:buFontTx/>
              <a:buNone/>
            </a:pPr>
            <a:r>
              <a:rPr lang="en-IN" altLang="en-US" sz="2000">
                <a:solidFill>
                  <a:srgbClr val="646464"/>
                </a:solidFill>
              </a:rPr>
              <a:t>@PostMapping</a:t>
            </a:r>
            <a:r>
              <a:rPr lang="en-IN" altLang="en-US" sz="2000">
                <a:solidFill>
                  <a:srgbClr val="000000"/>
                </a:solidFill>
              </a:rPr>
              <a:t>(path = </a:t>
            </a:r>
            <a:r>
              <a:rPr lang="en-IN" altLang="en-US" sz="2000">
                <a:solidFill>
                  <a:srgbClr val="2A00FF"/>
                </a:solidFill>
              </a:rPr>
              <a:t>"/hotels"</a:t>
            </a:r>
            <a:r>
              <a:rPr lang="en-IN" altLang="en-US" sz="2000">
                <a:solidFill>
                  <a:srgbClr val="000000"/>
                </a:solidFill>
              </a:rPr>
              <a:t>)</a:t>
            </a:r>
          </a:p>
          <a:p>
            <a:pPr marL="457200" lvl="1" indent="0">
              <a:lnSpc>
                <a:spcPct val="150000"/>
              </a:lnSpc>
              <a:buFontTx/>
              <a:buNone/>
            </a:pPr>
            <a:r>
              <a:rPr lang="en-IN" altLang="en-US" sz="2000" b="1">
                <a:solidFill>
                  <a:srgbClr val="7F0055"/>
                </a:solidFill>
              </a:rPr>
              <a:t>public</a:t>
            </a:r>
            <a:r>
              <a:rPr lang="en-IN" altLang="en-US" sz="2000" b="1">
                <a:solidFill>
                  <a:srgbClr val="000000"/>
                </a:solidFill>
              </a:rPr>
              <a:t> </a:t>
            </a:r>
            <a:r>
              <a:rPr lang="en-IN" altLang="en-US" sz="2000" b="1">
                <a:solidFill>
                  <a:srgbClr val="FF0000"/>
                </a:solidFill>
              </a:rPr>
              <a:t>Mono</a:t>
            </a:r>
            <a:r>
              <a:rPr lang="en-IN" altLang="en-US" sz="2000" b="1">
                <a:solidFill>
                  <a:srgbClr val="000000"/>
                </a:solidFill>
              </a:rPr>
              <a:t>&lt;HotelDto&gt; create(</a:t>
            </a:r>
            <a:r>
              <a:rPr lang="en-IN" altLang="en-US" sz="2000" b="1">
                <a:solidFill>
                  <a:srgbClr val="646464"/>
                </a:solidFill>
              </a:rPr>
              <a:t>@RequestBody</a:t>
            </a:r>
            <a:r>
              <a:rPr lang="en-IN" altLang="en-US" sz="2000" b="1">
                <a:solidFill>
                  <a:srgbClr val="000000"/>
                </a:solidFill>
              </a:rPr>
              <a:t> HotelDto </a:t>
            </a:r>
            <a:r>
              <a:rPr lang="en-IN" altLang="en-US" sz="2000" b="1">
                <a:solidFill>
                  <a:srgbClr val="6A3E3E"/>
                </a:solidFill>
              </a:rPr>
              <a:t>dto</a:t>
            </a:r>
            <a:r>
              <a:rPr lang="en-IN" altLang="en-US" sz="2000" b="1">
                <a:solidFill>
                  <a:srgbClr val="000000"/>
                </a:solidFill>
              </a:rPr>
              <a:t>)</a:t>
            </a:r>
          </a:p>
          <a:p>
            <a:pPr marL="457200" lvl="1" indent="0">
              <a:lnSpc>
                <a:spcPct val="150000"/>
              </a:lnSpc>
              <a:buFontTx/>
              <a:buNone/>
            </a:pPr>
            <a:r>
              <a:rPr lang="en-IN" altLang="en-US" sz="2000">
                <a:solidFill>
                  <a:srgbClr val="000000"/>
                </a:solidFill>
              </a:rPr>
              <a:t>{</a:t>
            </a:r>
          </a:p>
          <a:p>
            <a:pPr marL="457200" lvl="1" indent="0">
              <a:lnSpc>
                <a:spcPct val="150000"/>
              </a:lnSpc>
              <a:buFontTx/>
              <a:buNone/>
            </a:pPr>
            <a:r>
              <a:rPr lang="en-IN" altLang="en-US" sz="2000">
                <a:solidFill>
                  <a:srgbClr val="000000"/>
                </a:solidFill>
              </a:rPr>
              <a:t>    </a:t>
            </a:r>
            <a:r>
              <a:rPr lang="en-IN" altLang="en-US" sz="2000" b="1">
                <a:solidFill>
                  <a:srgbClr val="7F0055"/>
                </a:solidFill>
              </a:rPr>
              <a:t>return</a:t>
            </a:r>
            <a:r>
              <a:rPr lang="en-IN" altLang="en-US" sz="2000" b="1">
                <a:solidFill>
                  <a:srgbClr val="000000"/>
                </a:solidFill>
              </a:rPr>
              <a:t> </a:t>
            </a:r>
            <a:r>
              <a:rPr lang="en-IN" altLang="en-US" sz="2000" b="1">
                <a:solidFill>
                  <a:srgbClr val="0000C0"/>
                </a:solidFill>
              </a:rPr>
              <a:t>client</a:t>
            </a:r>
            <a:r>
              <a:rPr lang="en-IN" altLang="en-US" sz="2000" b="1">
                <a:solidFill>
                  <a:srgbClr val="000000"/>
                </a:solidFill>
              </a:rPr>
              <a:t>.post()</a:t>
            </a:r>
          </a:p>
          <a:p>
            <a:pPr marL="457200" lvl="1" indent="0">
              <a:lnSpc>
                <a:spcPct val="150000"/>
              </a:lnSpc>
              <a:buFontTx/>
              <a:buNone/>
            </a:pPr>
            <a:r>
              <a:rPr lang="en-US" altLang="en-US" sz="2000">
                <a:solidFill>
                  <a:srgbClr val="000000"/>
                </a:solidFill>
              </a:rPr>
              <a:t>        .uri(</a:t>
            </a:r>
            <a:r>
              <a:rPr lang="en-US" altLang="en-US" sz="2000">
                <a:solidFill>
                  <a:srgbClr val="2A00FF"/>
                </a:solidFill>
              </a:rPr>
              <a:t>"lb://HOTEL-SERVICE/api/v1/hotels/{id}"</a:t>
            </a:r>
            <a:r>
              <a:rPr lang="en-US" altLang="en-US" sz="2000">
                <a:solidFill>
                  <a:srgbClr val="000000"/>
                </a:solidFill>
              </a:rPr>
              <a:t>)</a:t>
            </a:r>
          </a:p>
          <a:p>
            <a:pPr marL="457200" lvl="1" indent="0">
              <a:lnSpc>
                <a:spcPct val="150000"/>
              </a:lnSpc>
              <a:buFontTx/>
              <a:buNone/>
            </a:pPr>
            <a:r>
              <a:rPr lang="en-US" altLang="en-US" sz="2000">
                <a:solidFill>
                  <a:srgbClr val="000000"/>
                </a:solidFill>
              </a:rPr>
              <a:t>        .body(Mono.</a:t>
            </a:r>
            <a:r>
              <a:rPr lang="en-US" altLang="en-US" sz="2000" i="1">
                <a:solidFill>
                  <a:srgbClr val="000000"/>
                </a:solidFill>
              </a:rPr>
              <a:t>just(</a:t>
            </a:r>
            <a:r>
              <a:rPr lang="en-US" altLang="en-US" sz="2000" i="1">
                <a:solidFill>
                  <a:srgbClr val="6A3E3E"/>
                </a:solidFill>
              </a:rPr>
              <a:t>dto</a:t>
            </a:r>
            <a:r>
              <a:rPr lang="en-US" altLang="en-US" sz="2000" i="1">
                <a:solidFill>
                  <a:srgbClr val="000000"/>
                </a:solidFill>
              </a:rPr>
              <a:t>), HotelDto.</a:t>
            </a:r>
            <a:r>
              <a:rPr lang="en-US" altLang="en-US" sz="2000" b="1" i="1">
                <a:solidFill>
                  <a:srgbClr val="7F0055"/>
                </a:solidFill>
              </a:rPr>
              <a:t>class</a:t>
            </a:r>
            <a:r>
              <a:rPr lang="en-US" altLang="en-US" sz="2000" b="1" i="1">
                <a:solidFill>
                  <a:srgbClr val="000000"/>
                </a:solidFill>
              </a:rPr>
              <a:t>)</a:t>
            </a:r>
          </a:p>
          <a:p>
            <a:pPr marL="457200" lvl="1" indent="0">
              <a:lnSpc>
                <a:spcPct val="150000"/>
              </a:lnSpc>
              <a:buFontTx/>
              <a:buNone/>
            </a:pPr>
            <a:r>
              <a:rPr lang="en-IN" altLang="en-US" sz="2000">
                <a:solidFill>
                  <a:srgbClr val="000000"/>
                </a:solidFill>
              </a:rPr>
              <a:t>        .retrieve()</a:t>
            </a:r>
          </a:p>
          <a:p>
            <a:pPr marL="457200" lvl="1" indent="0">
              <a:lnSpc>
                <a:spcPct val="150000"/>
              </a:lnSpc>
              <a:buFontTx/>
              <a:buNone/>
            </a:pPr>
            <a:r>
              <a:rPr lang="en-IN" altLang="en-US" sz="2000">
                <a:solidFill>
                  <a:srgbClr val="000000"/>
                </a:solidFill>
              </a:rPr>
              <a:t>        .bodyToMono(HotelDto.</a:t>
            </a:r>
            <a:r>
              <a:rPr lang="en-IN" altLang="en-US" sz="2000" b="1">
                <a:solidFill>
                  <a:srgbClr val="7F0055"/>
                </a:solidFill>
              </a:rPr>
              <a:t>class</a:t>
            </a:r>
            <a:r>
              <a:rPr lang="en-IN" altLang="en-US" sz="2000" b="1">
                <a:solidFill>
                  <a:srgbClr val="000000"/>
                </a:solidFill>
              </a:rPr>
              <a:t>);</a:t>
            </a:r>
          </a:p>
          <a:p>
            <a:pPr marL="457200" lvl="1" indent="0">
              <a:lnSpc>
                <a:spcPct val="150000"/>
              </a:lnSpc>
              <a:buFontTx/>
              <a:buNone/>
            </a:pPr>
            <a:r>
              <a:rPr lang="en-IN" altLang="en-US" sz="2000">
                <a:solidFill>
                  <a:srgbClr val="000000"/>
                </a:solidFill>
              </a:rPr>
              <a:t>}</a:t>
            </a:r>
            <a:endParaRPr lang="en-IN"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D57FCAF-572A-0885-63BC-B0EAF3F08906}"/>
              </a:ext>
            </a:extLst>
          </p:cNvPr>
          <p:cNvSpPr>
            <a:spLocks noGrp="1" noChangeArrowheads="1"/>
          </p:cNvSpPr>
          <p:nvPr>
            <p:ph type="title"/>
          </p:nvPr>
        </p:nvSpPr>
        <p:spPr/>
        <p:txBody>
          <a:bodyPr/>
          <a:lstStyle/>
          <a:p>
            <a:r>
              <a:rPr lang="en-US" altLang="en-US"/>
              <a:t>Rest Client - Controller</a:t>
            </a:r>
            <a:endParaRPr lang="en-IN" altLang="en-US"/>
          </a:p>
        </p:txBody>
      </p:sp>
      <p:sp>
        <p:nvSpPr>
          <p:cNvPr id="69634" name="Content Placeholder 2">
            <a:extLst>
              <a:ext uri="{FF2B5EF4-FFF2-40B4-BE49-F238E27FC236}">
                <a16:creationId xmlns:a16="http://schemas.microsoft.com/office/drawing/2014/main" id="{DEF0EA3B-513C-10D7-B49A-F923247685F3}"/>
              </a:ext>
            </a:extLst>
          </p:cNvPr>
          <p:cNvSpPr>
            <a:spLocks noGrp="1" noChangeArrowheads="1"/>
          </p:cNvSpPr>
          <p:nvPr>
            <p:ph idx="1"/>
          </p:nvPr>
        </p:nvSpPr>
        <p:spPr/>
        <p:txBody>
          <a:bodyPr/>
          <a:lstStyle/>
          <a:p>
            <a:pPr marL="457200" lvl="1" indent="0">
              <a:buFontTx/>
              <a:buNone/>
            </a:pPr>
            <a:r>
              <a:rPr lang="en-IN" altLang="en-US" sz="2000">
                <a:solidFill>
                  <a:srgbClr val="646464"/>
                </a:solidFill>
              </a:rPr>
              <a:t>@DeleteMapping</a:t>
            </a:r>
            <a:r>
              <a:rPr lang="en-IN" altLang="en-US" sz="2000">
                <a:solidFill>
                  <a:srgbClr val="000000"/>
                </a:solidFill>
              </a:rPr>
              <a:t>(path = </a:t>
            </a:r>
            <a:r>
              <a:rPr lang="en-IN" altLang="en-US" sz="2000">
                <a:solidFill>
                  <a:srgbClr val="2A00FF"/>
                </a:solidFill>
              </a:rPr>
              <a:t>"/hotels/{id}"</a:t>
            </a:r>
            <a:r>
              <a:rPr lang="en-IN" altLang="en-US" sz="2000">
                <a:solidFill>
                  <a:srgbClr val="000000"/>
                </a:solidFill>
              </a:rPr>
              <a:t>)</a:t>
            </a:r>
          </a:p>
          <a:p>
            <a:pPr marL="457200" lvl="1" indent="0">
              <a:buFontTx/>
              <a:buNone/>
            </a:pPr>
            <a:r>
              <a:rPr lang="en-US" altLang="en-US" sz="2000" b="1">
                <a:solidFill>
                  <a:srgbClr val="7F0055"/>
                </a:solidFill>
              </a:rPr>
              <a:t>public</a:t>
            </a:r>
            <a:r>
              <a:rPr lang="en-US" altLang="en-US" sz="2000" b="1">
                <a:solidFill>
                  <a:srgbClr val="000000"/>
                </a:solidFill>
              </a:rPr>
              <a:t> </a:t>
            </a:r>
            <a:r>
              <a:rPr lang="en-US" altLang="en-US" sz="2000" b="1">
                <a:solidFill>
                  <a:srgbClr val="FF0000"/>
                </a:solidFill>
              </a:rPr>
              <a:t>Mono</a:t>
            </a:r>
            <a:r>
              <a:rPr lang="en-US" altLang="en-US" sz="2000" b="1">
                <a:solidFill>
                  <a:srgbClr val="000000"/>
                </a:solidFill>
              </a:rPr>
              <a:t>&lt;Void&gt; </a:t>
            </a:r>
            <a:r>
              <a:rPr lang="en-US" altLang="en-US" sz="2000">
                <a:solidFill>
                  <a:srgbClr val="000000"/>
                </a:solidFill>
              </a:rPr>
              <a:t>removeHotelById</a:t>
            </a:r>
            <a:r>
              <a:rPr lang="en-US" altLang="en-US" sz="2000" b="1">
                <a:solidFill>
                  <a:srgbClr val="000000"/>
                </a:solidFill>
              </a:rPr>
              <a:t>(</a:t>
            </a:r>
            <a:r>
              <a:rPr lang="en-US" altLang="en-US" sz="2000" b="1">
                <a:solidFill>
                  <a:srgbClr val="646464"/>
                </a:solidFill>
              </a:rPr>
              <a:t>@PathVariable</a:t>
            </a:r>
            <a:r>
              <a:rPr lang="en-US" altLang="en-US" sz="2000" b="1">
                <a:solidFill>
                  <a:srgbClr val="000000"/>
                </a:solidFill>
              </a:rPr>
              <a:t>(</a:t>
            </a:r>
            <a:r>
              <a:rPr lang="en-US" altLang="en-US" sz="2000" b="1">
                <a:solidFill>
                  <a:srgbClr val="2A00FF"/>
                </a:solidFill>
              </a:rPr>
              <a:t>"id"</a:t>
            </a:r>
            <a:r>
              <a:rPr lang="en-US" altLang="en-US" sz="2000" b="1">
                <a:solidFill>
                  <a:srgbClr val="000000"/>
                </a:solidFill>
              </a:rPr>
              <a:t>) </a:t>
            </a:r>
            <a:r>
              <a:rPr lang="en-US" altLang="en-US" sz="2000" b="1">
                <a:solidFill>
                  <a:srgbClr val="7F0055"/>
                </a:solidFill>
              </a:rPr>
              <a:t>int</a:t>
            </a:r>
            <a:r>
              <a:rPr lang="en-US" altLang="en-US" sz="2000" b="1">
                <a:solidFill>
                  <a:srgbClr val="000000"/>
                </a:solidFill>
              </a:rPr>
              <a:t> </a:t>
            </a:r>
            <a:r>
              <a:rPr lang="en-US" altLang="en-US" sz="2000" b="1">
                <a:solidFill>
                  <a:srgbClr val="6A3E3E"/>
                </a:solidFill>
              </a:rPr>
              <a:t>id</a:t>
            </a:r>
            <a:r>
              <a:rPr lang="en-US" altLang="en-US" sz="2000" b="1">
                <a:solidFill>
                  <a:srgbClr val="000000"/>
                </a:solidFill>
              </a:rPr>
              <a:t>){</a:t>
            </a:r>
          </a:p>
          <a:p>
            <a:pPr marL="457200" lvl="1" indent="0">
              <a:buFontTx/>
              <a:buNone/>
            </a:pPr>
            <a:endParaRPr lang="en-IN" altLang="en-US" sz="2000"/>
          </a:p>
          <a:p>
            <a:pPr marL="457200" lvl="1" indent="0">
              <a:buFontTx/>
              <a:buNone/>
            </a:pPr>
            <a:endParaRPr lang="en-IN" altLang="en-US" sz="2000"/>
          </a:p>
          <a:p>
            <a:pPr marL="457200" lvl="1" indent="0">
              <a:buFontTx/>
              <a:buNone/>
            </a:pPr>
            <a:r>
              <a:rPr lang="en-IN" altLang="en-US" sz="2000">
                <a:solidFill>
                  <a:srgbClr val="000000"/>
                </a:solidFill>
              </a:rPr>
              <a:t>  </a:t>
            </a:r>
            <a:r>
              <a:rPr lang="en-IN" altLang="en-US" sz="2000" b="1">
                <a:solidFill>
                  <a:srgbClr val="7F0055"/>
                </a:solidFill>
              </a:rPr>
              <a:t>return</a:t>
            </a:r>
            <a:r>
              <a:rPr lang="en-IN" altLang="en-US" sz="2000" b="1">
                <a:solidFill>
                  <a:srgbClr val="000000"/>
                </a:solidFill>
              </a:rPr>
              <a:t> </a:t>
            </a:r>
            <a:r>
              <a:rPr lang="en-IN" altLang="en-US" sz="2000" b="1">
                <a:solidFill>
                  <a:srgbClr val="0000C0"/>
                </a:solidFill>
              </a:rPr>
              <a:t>client</a:t>
            </a:r>
            <a:r>
              <a:rPr lang="en-IN" altLang="en-US" sz="2000" b="1">
                <a:solidFill>
                  <a:srgbClr val="000000"/>
                </a:solidFill>
              </a:rPr>
              <a:t>.delete()</a:t>
            </a:r>
          </a:p>
          <a:p>
            <a:pPr marL="457200" lvl="1" indent="0">
              <a:buFontTx/>
              <a:buNone/>
            </a:pPr>
            <a:r>
              <a:rPr lang="en-US" altLang="en-US" sz="2000">
                <a:solidFill>
                  <a:srgbClr val="000000"/>
                </a:solidFill>
              </a:rPr>
              <a:t>     .uri(</a:t>
            </a:r>
            <a:r>
              <a:rPr lang="en-US" altLang="en-US" sz="2000">
                <a:solidFill>
                  <a:srgbClr val="2A00FF"/>
                </a:solidFill>
              </a:rPr>
              <a:t>"lb://HOTEL-SERVICE/api/v1/hotels/{id}"</a:t>
            </a:r>
            <a:r>
              <a:rPr lang="en-US" altLang="en-US" sz="2000">
                <a:solidFill>
                  <a:srgbClr val="000000"/>
                </a:solidFill>
              </a:rPr>
              <a:t> ,</a:t>
            </a:r>
            <a:r>
              <a:rPr lang="en-US" altLang="en-US" sz="2000">
                <a:solidFill>
                  <a:srgbClr val="6A3E3E"/>
                </a:solidFill>
              </a:rPr>
              <a:t>id</a:t>
            </a:r>
            <a:r>
              <a:rPr lang="en-US" altLang="en-US" sz="2000">
                <a:solidFill>
                  <a:srgbClr val="000000"/>
                </a:solidFill>
              </a:rPr>
              <a:t>)</a:t>
            </a:r>
          </a:p>
          <a:p>
            <a:pPr marL="457200" lvl="1" indent="0">
              <a:buFontTx/>
              <a:buNone/>
            </a:pPr>
            <a:r>
              <a:rPr lang="en-IN" altLang="en-US" sz="2000">
                <a:solidFill>
                  <a:srgbClr val="000000"/>
                </a:solidFill>
              </a:rPr>
              <a:t>        .retrieve()</a:t>
            </a:r>
          </a:p>
          <a:p>
            <a:pPr marL="457200" lvl="1" indent="0">
              <a:buFontTx/>
              <a:buNone/>
            </a:pPr>
            <a:r>
              <a:rPr lang="en-IN" altLang="en-US" sz="2000">
                <a:solidFill>
                  <a:srgbClr val="000000"/>
                </a:solidFill>
              </a:rPr>
              <a:t>        .bodyToMono(Void.</a:t>
            </a:r>
            <a:r>
              <a:rPr lang="en-IN" altLang="en-US" sz="2000" b="1">
                <a:solidFill>
                  <a:srgbClr val="7F0055"/>
                </a:solidFill>
              </a:rPr>
              <a:t>class</a:t>
            </a:r>
            <a:r>
              <a:rPr lang="en-IN" altLang="en-US" sz="2000" b="1">
                <a:solidFill>
                  <a:srgbClr val="000000"/>
                </a:solidFill>
              </a:rPr>
              <a:t>);</a:t>
            </a:r>
          </a:p>
          <a:p>
            <a:pPr marL="457200" lvl="1" indent="0">
              <a:buFontTx/>
              <a:buNone/>
            </a:pPr>
            <a:r>
              <a:rPr lang="en-IN" altLang="en-US" sz="2000">
                <a:solidFill>
                  <a:srgbClr val="000000"/>
                </a:solidFill>
              </a:rPr>
              <a:t>}     </a:t>
            </a:r>
          </a:p>
          <a:p>
            <a:pPr marL="457200" lvl="1" indent="0">
              <a:buFontTx/>
              <a:buNone/>
            </a:pPr>
            <a:r>
              <a:rPr lang="en-IN" altLang="en-US" sz="2000">
                <a:solidFill>
                  <a:srgbClr val="000000"/>
                </a:solidFill>
              </a:rPr>
              <a:t>}</a:t>
            </a:r>
            <a:endParaRPr lang="en-IN" alt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C533DD94-8A17-9D4B-3C54-CB1651ACFACA}"/>
              </a:ext>
            </a:extLst>
          </p:cNvPr>
          <p:cNvSpPr>
            <a:spLocks noGrp="1" noChangeArrowheads="1"/>
          </p:cNvSpPr>
          <p:nvPr>
            <p:ph type="title"/>
          </p:nvPr>
        </p:nvSpPr>
        <p:spPr/>
        <p:txBody>
          <a:bodyPr/>
          <a:lstStyle/>
          <a:p>
            <a:r>
              <a:rPr lang="en-US" altLang="en-US"/>
              <a:t>Rest Client - Controller</a:t>
            </a:r>
            <a:endParaRPr lang="en-IN" altLang="en-US"/>
          </a:p>
        </p:txBody>
      </p:sp>
      <p:sp>
        <p:nvSpPr>
          <p:cNvPr id="70658" name="Content Placeholder 2">
            <a:extLst>
              <a:ext uri="{FF2B5EF4-FFF2-40B4-BE49-F238E27FC236}">
                <a16:creationId xmlns:a16="http://schemas.microsoft.com/office/drawing/2014/main" id="{9E058618-5E39-98FA-2F62-619120FA8D6D}"/>
              </a:ext>
            </a:extLst>
          </p:cNvPr>
          <p:cNvSpPr>
            <a:spLocks noGrp="1" noChangeArrowheads="1"/>
          </p:cNvSpPr>
          <p:nvPr>
            <p:ph idx="1"/>
          </p:nvPr>
        </p:nvSpPr>
        <p:spPr/>
        <p:txBody>
          <a:bodyPr/>
          <a:lstStyle/>
          <a:p>
            <a:pPr marL="457200" lvl="1" indent="0">
              <a:lnSpc>
                <a:spcPct val="150000"/>
              </a:lnSpc>
              <a:buFontTx/>
              <a:buNone/>
            </a:pPr>
            <a:r>
              <a:rPr lang="en-IN" altLang="en-US" sz="2000">
                <a:solidFill>
                  <a:srgbClr val="646464"/>
                </a:solidFill>
              </a:rPr>
              <a:t>@GetMapping</a:t>
            </a:r>
            <a:r>
              <a:rPr lang="en-IN" altLang="en-US" sz="2000">
                <a:solidFill>
                  <a:srgbClr val="000000"/>
                </a:solidFill>
              </a:rPr>
              <a:t>(path = </a:t>
            </a:r>
            <a:r>
              <a:rPr lang="en-IN" altLang="en-US" sz="2000">
                <a:solidFill>
                  <a:srgbClr val="2A00FF"/>
                </a:solidFill>
              </a:rPr>
              <a:t>"/hotels/{id}"</a:t>
            </a:r>
            <a:r>
              <a:rPr lang="en-IN" altLang="en-US" sz="2000">
                <a:solidFill>
                  <a:srgbClr val="000000"/>
                </a:solidFill>
              </a:rPr>
              <a:t>)</a:t>
            </a:r>
          </a:p>
          <a:p>
            <a:pPr marL="457200" lvl="1" indent="0">
              <a:lnSpc>
                <a:spcPct val="150000"/>
              </a:lnSpc>
              <a:buFontTx/>
              <a:buNone/>
            </a:pPr>
            <a:r>
              <a:rPr lang="en-US" altLang="en-US" sz="2000" b="1">
                <a:solidFill>
                  <a:srgbClr val="7F0055"/>
                </a:solidFill>
              </a:rPr>
              <a:t>public</a:t>
            </a:r>
            <a:r>
              <a:rPr lang="en-US" altLang="en-US" sz="2000" b="1">
                <a:solidFill>
                  <a:srgbClr val="000000"/>
                </a:solidFill>
              </a:rPr>
              <a:t> Mono&lt;String&gt; getHotelById(</a:t>
            </a:r>
            <a:r>
              <a:rPr lang="en-US" altLang="en-US" sz="2000" b="1">
                <a:solidFill>
                  <a:srgbClr val="646464"/>
                </a:solidFill>
              </a:rPr>
              <a:t>@PathVariable</a:t>
            </a:r>
            <a:r>
              <a:rPr lang="en-US" altLang="en-US" sz="2000" b="1">
                <a:solidFill>
                  <a:srgbClr val="000000"/>
                </a:solidFill>
              </a:rPr>
              <a:t>(</a:t>
            </a:r>
            <a:r>
              <a:rPr lang="en-US" altLang="en-US" sz="2000" b="1">
                <a:solidFill>
                  <a:srgbClr val="2A00FF"/>
                </a:solidFill>
              </a:rPr>
              <a:t>"id"</a:t>
            </a:r>
            <a:r>
              <a:rPr lang="en-US" altLang="en-US" sz="2000" b="1">
                <a:solidFill>
                  <a:srgbClr val="000000"/>
                </a:solidFill>
              </a:rPr>
              <a:t>) </a:t>
            </a:r>
            <a:r>
              <a:rPr lang="en-US" altLang="en-US" sz="2000" b="1">
                <a:solidFill>
                  <a:srgbClr val="7F0055"/>
                </a:solidFill>
              </a:rPr>
              <a:t>int</a:t>
            </a:r>
            <a:r>
              <a:rPr lang="en-US" altLang="en-US" sz="2000" b="1">
                <a:solidFill>
                  <a:srgbClr val="000000"/>
                </a:solidFill>
              </a:rPr>
              <a:t> </a:t>
            </a:r>
            <a:r>
              <a:rPr lang="en-US" altLang="en-US" sz="2000" b="1">
                <a:solidFill>
                  <a:srgbClr val="6A3E3E"/>
                </a:solidFill>
              </a:rPr>
              <a:t>id</a:t>
            </a:r>
            <a:r>
              <a:rPr lang="en-US" altLang="en-US" sz="2000" b="1">
                <a:solidFill>
                  <a:srgbClr val="000000"/>
                </a:solidFill>
              </a:rPr>
              <a:t>){</a:t>
            </a:r>
          </a:p>
          <a:p>
            <a:pPr marL="457200" lvl="1" indent="0">
              <a:lnSpc>
                <a:spcPct val="150000"/>
              </a:lnSpc>
              <a:buFontTx/>
              <a:buNone/>
            </a:pPr>
            <a:endParaRPr lang="en-IN" altLang="en-US" sz="2000"/>
          </a:p>
          <a:p>
            <a:pPr marL="457200" lvl="1" indent="0">
              <a:lnSpc>
                <a:spcPct val="150000"/>
              </a:lnSpc>
              <a:buFontTx/>
              <a:buNone/>
            </a:pPr>
            <a:r>
              <a:rPr lang="en-IN" altLang="en-US" sz="2000" b="1">
                <a:solidFill>
                  <a:srgbClr val="7F0055"/>
                </a:solidFill>
              </a:rPr>
              <a:t>return</a:t>
            </a:r>
            <a:r>
              <a:rPr lang="en-IN" altLang="en-US" sz="2000" b="1">
                <a:solidFill>
                  <a:srgbClr val="000000"/>
                </a:solidFill>
              </a:rPr>
              <a:t> </a:t>
            </a:r>
            <a:r>
              <a:rPr lang="en-IN" altLang="en-US" sz="2000" b="1">
                <a:solidFill>
                  <a:srgbClr val="0000C0"/>
                </a:solidFill>
              </a:rPr>
              <a:t>client</a:t>
            </a:r>
            <a:r>
              <a:rPr lang="en-IN" altLang="en-US" sz="2000" b="1">
                <a:solidFill>
                  <a:srgbClr val="000000"/>
                </a:solidFill>
              </a:rPr>
              <a:t>.get()</a:t>
            </a:r>
          </a:p>
          <a:p>
            <a:pPr marL="457200" lvl="1" indent="0">
              <a:lnSpc>
                <a:spcPct val="150000"/>
              </a:lnSpc>
              <a:buFontTx/>
              <a:buNone/>
            </a:pPr>
            <a:r>
              <a:rPr lang="en-US" altLang="en-US" sz="2000">
                <a:solidFill>
                  <a:srgbClr val="000000"/>
                </a:solidFill>
              </a:rPr>
              <a:t>   .uri(</a:t>
            </a:r>
            <a:r>
              <a:rPr lang="en-US" altLang="en-US" sz="2000" u="sng">
                <a:solidFill>
                  <a:srgbClr val="2A00FF"/>
                </a:solidFill>
              </a:rPr>
              <a:t>"lb://HOTEL-SERVICE/api/v1/hotels/{id}"</a:t>
            </a:r>
            <a:r>
              <a:rPr lang="en-US" altLang="en-US" sz="2000" u="sng">
                <a:solidFill>
                  <a:srgbClr val="000000"/>
                </a:solidFill>
              </a:rPr>
              <a:t>,</a:t>
            </a:r>
            <a:r>
              <a:rPr lang="en-US" altLang="en-US" sz="2000" u="sng">
                <a:solidFill>
                  <a:srgbClr val="6A3E3E"/>
                </a:solidFill>
              </a:rPr>
              <a:t>id</a:t>
            </a:r>
            <a:r>
              <a:rPr lang="en-US" altLang="en-US" sz="2000" u="sng">
                <a:solidFill>
                  <a:srgbClr val="000000"/>
                </a:solidFill>
              </a:rPr>
              <a:t>)</a:t>
            </a:r>
          </a:p>
          <a:p>
            <a:pPr marL="457200" lvl="1" indent="0">
              <a:lnSpc>
                <a:spcPct val="150000"/>
              </a:lnSpc>
              <a:buFontTx/>
              <a:buNone/>
            </a:pPr>
            <a:r>
              <a:rPr lang="en-IN" altLang="en-US" sz="2000">
                <a:solidFill>
                  <a:srgbClr val="000000"/>
                </a:solidFill>
              </a:rPr>
              <a:t>    .retrieve()</a:t>
            </a:r>
          </a:p>
          <a:p>
            <a:pPr marL="457200" lvl="1" indent="0">
              <a:lnSpc>
                <a:spcPct val="150000"/>
              </a:lnSpc>
              <a:buFontTx/>
              <a:buNone/>
            </a:pPr>
            <a:r>
              <a:rPr lang="en-IN" altLang="en-US" sz="2000">
                <a:solidFill>
                  <a:srgbClr val="000000"/>
                </a:solidFill>
              </a:rPr>
              <a:t>     .bodyToMono(String.</a:t>
            </a:r>
            <a:r>
              <a:rPr lang="en-IN" altLang="en-US" sz="2000" b="1">
                <a:solidFill>
                  <a:srgbClr val="7F0055"/>
                </a:solidFill>
              </a:rPr>
              <a:t>class</a:t>
            </a:r>
            <a:r>
              <a:rPr lang="en-IN" altLang="en-US" sz="2000" b="1">
                <a:solidFill>
                  <a:srgbClr val="000000"/>
                </a:solidFill>
              </a:rPr>
              <a:t>);</a:t>
            </a:r>
          </a:p>
          <a:p>
            <a:pPr marL="457200" lvl="1" indent="0">
              <a:lnSpc>
                <a:spcPct val="150000"/>
              </a:lnSpc>
              <a:buFontTx/>
              <a:buNone/>
            </a:pPr>
            <a:r>
              <a:rPr lang="en-IN" altLang="en-US" sz="2000">
                <a:solidFill>
                  <a:srgbClr val="000000"/>
                </a:solidFill>
              </a:rPr>
              <a:t>     </a:t>
            </a:r>
          </a:p>
          <a:p>
            <a:pPr marL="457200" lvl="1" indent="0">
              <a:lnSpc>
                <a:spcPct val="150000"/>
              </a:lnSpc>
              <a:buFontTx/>
              <a:buNone/>
            </a:pPr>
            <a:r>
              <a:rPr lang="en-IN" altLang="en-US" sz="2000">
                <a:solidFill>
                  <a:srgbClr val="000000"/>
                </a:solidFill>
              </a:rPr>
              <a:t>}</a:t>
            </a:r>
          </a:p>
          <a:p>
            <a:pPr marL="457200" lvl="1" indent="0">
              <a:buFontTx/>
              <a:buNone/>
            </a:pPr>
            <a:endParaRPr lang="en-IN" alt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FAC04CA1-FA80-FFBE-EE30-E75A42D0990B}"/>
              </a:ext>
            </a:extLst>
          </p:cNvPr>
          <p:cNvSpPr>
            <a:spLocks noGrp="1" noChangeArrowheads="1"/>
          </p:cNvSpPr>
          <p:nvPr>
            <p:ph type="title"/>
          </p:nvPr>
        </p:nvSpPr>
        <p:spPr/>
        <p:txBody>
          <a:bodyPr/>
          <a:lstStyle/>
          <a:p>
            <a:r>
              <a:rPr lang="en-US" altLang="en-US"/>
              <a:t>Zipwhen</a:t>
            </a:r>
            <a:endParaRPr lang="en-IN" altLang="en-US"/>
          </a:p>
        </p:txBody>
      </p:sp>
      <p:sp>
        <p:nvSpPr>
          <p:cNvPr id="122883" name="Content Placeholder 2">
            <a:extLst>
              <a:ext uri="{FF2B5EF4-FFF2-40B4-BE49-F238E27FC236}">
                <a16:creationId xmlns:a16="http://schemas.microsoft.com/office/drawing/2014/main" id="{6817B37D-6A73-036A-784B-D92B6CAC0E22}"/>
              </a:ext>
            </a:extLst>
          </p:cNvPr>
          <p:cNvSpPr>
            <a:spLocks noGrp="1" noChangeArrowheads="1"/>
          </p:cNvSpPr>
          <p:nvPr>
            <p:ph idx="1"/>
          </p:nvPr>
        </p:nvSpPr>
        <p:spPr/>
        <p:txBody>
          <a:bodyPr/>
          <a:lstStyle/>
          <a:p>
            <a:pPr>
              <a:defRPr/>
            </a:pPr>
            <a:r>
              <a:rPr lang="en-US" altLang="en-US" sz="2000" dirty="0"/>
              <a:t>Used to Wait for the result from first mono, </a:t>
            </a:r>
          </a:p>
          <a:p>
            <a:pPr lvl="1">
              <a:lnSpc>
                <a:spcPct val="150000"/>
              </a:lnSpc>
              <a:defRPr/>
            </a:pPr>
            <a:r>
              <a:rPr lang="en-US" altLang="en-US" sz="1800" dirty="0"/>
              <a:t>uses it to create a second mono provided by </a:t>
            </a:r>
            <a:r>
              <a:rPr lang="en-US" altLang="en-US" sz="1800" dirty="0" err="1"/>
              <a:t>rightGenerator</a:t>
            </a:r>
            <a:endParaRPr lang="en-US" altLang="en-US" sz="1800" dirty="0"/>
          </a:p>
          <a:p>
            <a:pPr lvl="1">
              <a:lnSpc>
                <a:spcPct val="150000"/>
              </a:lnSpc>
              <a:defRPr/>
            </a:pPr>
            <a:r>
              <a:rPr lang="en-US" altLang="en-US" sz="1800" dirty="0"/>
              <a:t>when both sources complete Returns a new combined Mono</a:t>
            </a:r>
            <a:endParaRPr lang="en-IN" altLang="en-US" sz="1800" dirty="0"/>
          </a:p>
          <a:p>
            <a:pPr lvl="1">
              <a:lnSpc>
                <a:spcPct val="150000"/>
              </a:lnSpc>
              <a:defRPr/>
            </a:pPr>
            <a:r>
              <a:rPr lang="en-US" altLang="en-US" sz="1800" dirty="0"/>
              <a:t>Combine both results into defined by the provided combinator function. </a:t>
            </a:r>
          </a:p>
          <a:p>
            <a:pPr>
              <a:defRPr/>
            </a:pPr>
            <a:endParaRPr lang="en-US" altLang="en-US" sz="1400" dirty="0"/>
          </a:p>
          <a:p>
            <a:pPr>
              <a:defRPr/>
            </a:pPr>
            <a:endParaRPr lang="en-US" altLang="en-US" sz="1400" dirty="0"/>
          </a:p>
          <a:p>
            <a:pPr marL="0" indent="0">
              <a:buFontTx/>
              <a:buNone/>
              <a:defRPr/>
            </a:pPr>
            <a:r>
              <a:rPr lang="en-US" altLang="en-US" sz="2000" dirty="0" err="1"/>
              <a:t>Mono.zipWhen</a:t>
            </a:r>
            <a:r>
              <a:rPr lang="en-US" altLang="en-US" sz="2000" dirty="0"/>
              <a:t>(</a:t>
            </a:r>
          </a:p>
          <a:p>
            <a:pPr marL="0" indent="0">
              <a:buFontTx/>
              <a:buNone/>
              <a:defRPr/>
            </a:pPr>
            <a:r>
              <a:rPr lang="en-US" altLang="en-US" sz="2000" dirty="0"/>
              <a:t> Function&lt;First, Mono&lt;? extends Second&gt;&gt; </a:t>
            </a:r>
            <a:r>
              <a:rPr lang="en-US" altLang="en-US" sz="2000" dirty="0" err="1"/>
              <a:t>rightGenerator</a:t>
            </a:r>
            <a:r>
              <a:rPr lang="en-US" altLang="en-US" sz="2000" dirty="0"/>
              <a:t>, </a:t>
            </a:r>
          </a:p>
          <a:p>
            <a:pPr marL="0" indent="0">
              <a:buFontTx/>
              <a:buNone/>
              <a:defRPr/>
            </a:pPr>
            <a:r>
              <a:rPr lang="en-US" altLang="en-US" sz="2000" dirty="0"/>
              <a:t> </a:t>
            </a:r>
            <a:r>
              <a:rPr lang="en-US" altLang="en-US" sz="2000" dirty="0" err="1"/>
              <a:t>BiFunction</a:t>
            </a:r>
            <a:r>
              <a:rPr lang="en-US" altLang="en-US" sz="2000" dirty="0"/>
              <a:t>&lt;</a:t>
            </a:r>
            <a:r>
              <a:rPr lang="en-US" altLang="en-US" sz="2000" dirty="0" err="1"/>
              <a:t>First,Second</a:t>
            </a:r>
            <a:r>
              <a:rPr lang="en-US" altLang="en-US" sz="2000" dirty="0"/>
              <a:t>, </a:t>
            </a:r>
            <a:r>
              <a:rPr lang="en-US" altLang="en-US" sz="2000" dirty="0" err="1"/>
              <a:t>ResponseDto</a:t>
            </a:r>
            <a:r>
              <a:rPr lang="en-US" altLang="en-US" sz="2000" dirty="0"/>
              <a:t>&gt; combinator)</a:t>
            </a:r>
          </a:p>
          <a:p>
            <a:pPr>
              <a:defRPr/>
            </a:pPr>
            <a:endParaRPr lang="en-US" altLang="en-US" sz="1400" dirty="0"/>
          </a:p>
          <a:p>
            <a:pPr>
              <a:defRPr/>
            </a:pPr>
            <a:endParaRPr lang="en-US" altLang="en-US" sz="1400" dirty="0"/>
          </a:p>
          <a:p>
            <a:pPr>
              <a:defRPr/>
            </a:pPr>
            <a:endParaRPr lang="en-US" altLang="en-US" sz="1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DF382FFB-E935-B5BA-C487-84CD3FC1DD9E}"/>
              </a:ext>
            </a:extLst>
          </p:cNvPr>
          <p:cNvSpPr>
            <a:spLocks noGrp="1" noChangeArrowheads="1"/>
          </p:cNvSpPr>
          <p:nvPr>
            <p:ph type="title"/>
          </p:nvPr>
        </p:nvSpPr>
        <p:spPr>
          <a:xfrm>
            <a:off x="457200" y="381000"/>
            <a:ext cx="8229600" cy="350838"/>
          </a:xfrm>
        </p:spPr>
        <p:txBody>
          <a:bodyPr/>
          <a:lstStyle/>
          <a:p>
            <a:r>
              <a:rPr lang="en-US" altLang="en-US"/>
              <a:t>ZipWhen</a:t>
            </a:r>
            <a:endParaRPr lang="en-IN" altLang="en-US"/>
          </a:p>
        </p:txBody>
      </p:sp>
      <p:sp>
        <p:nvSpPr>
          <p:cNvPr id="72706" name="Content Placeholder 2">
            <a:extLst>
              <a:ext uri="{FF2B5EF4-FFF2-40B4-BE49-F238E27FC236}">
                <a16:creationId xmlns:a16="http://schemas.microsoft.com/office/drawing/2014/main" id="{FB621353-F2FA-3015-23BA-76F1F45D6BEC}"/>
              </a:ext>
            </a:extLst>
          </p:cNvPr>
          <p:cNvSpPr>
            <a:spLocks noGrp="1" noChangeArrowheads="1"/>
          </p:cNvSpPr>
          <p:nvPr>
            <p:ph idx="1"/>
          </p:nvPr>
        </p:nvSpPr>
        <p:spPr/>
        <p:txBody>
          <a:bodyPr/>
          <a:lstStyle/>
          <a:p>
            <a:pPr marL="457200" lvl="1" indent="0">
              <a:buFontTx/>
              <a:buNone/>
            </a:pPr>
            <a:r>
              <a:rPr lang="en-IN" altLang="en-US">
                <a:solidFill>
                  <a:srgbClr val="646464"/>
                </a:solidFill>
                <a:latin typeface="Consolas" panose="020B0609020204030204" pitchFamily="49" charset="0"/>
              </a:rPr>
              <a:t>@GetMapping</a:t>
            </a:r>
            <a:r>
              <a:rPr lang="en-IN" altLang="en-US">
                <a:solidFill>
                  <a:srgbClr val="000000"/>
                </a:solidFill>
                <a:latin typeface="Consolas" panose="020B0609020204030204" pitchFamily="49" charset="0"/>
              </a:rPr>
              <a:t>(path = </a:t>
            </a:r>
            <a:r>
              <a:rPr lang="en-IN" altLang="en-US">
                <a:solidFill>
                  <a:srgbClr val="2A00FF"/>
                </a:solidFill>
                <a:latin typeface="Consolas" panose="020B0609020204030204" pitchFamily="49" charset="0"/>
              </a:rPr>
              <a:t>"/srch/{id}"</a:t>
            </a:r>
            <a:r>
              <a:rPr lang="en-IN" altLang="en-US">
                <a:solidFill>
                  <a:srgbClr val="000000"/>
                </a:solidFill>
                <a:latin typeface="Consolas" panose="020B0609020204030204" pitchFamily="49" charset="0"/>
              </a:rPr>
              <a:t>)</a:t>
            </a:r>
          </a:p>
          <a:p>
            <a:pPr marL="457200" lvl="1" indent="0">
              <a:buFontTx/>
              <a:buNone/>
            </a:pPr>
            <a:r>
              <a:rPr lang="en-US" altLang="en-US" b="1">
                <a:solidFill>
                  <a:srgbClr val="7F0055"/>
                </a:solidFill>
                <a:latin typeface="Consolas" panose="020B0609020204030204" pitchFamily="49" charset="0"/>
              </a:rPr>
              <a:t>public</a:t>
            </a:r>
            <a:r>
              <a:rPr lang="en-US" altLang="en-US" b="1">
                <a:solidFill>
                  <a:srgbClr val="000000"/>
                </a:solidFill>
                <a:latin typeface="Consolas" panose="020B0609020204030204" pitchFamily="49" charset="0"/>
              </a:rPr>
              <a:t> Mono&lt;ResponseDto&gt; getDetails(</a:t>
            </a:r>
            <a:r>
              <a:rPr lang="en-US" altLang="en-US" b="1">
                <a:solidFill>
                  <a:srgbClr val="646464"/>
                </a:solidFill>
                <a:latin typeface="Consolas" panose="020B0609020204030204" pitchFamily="49" charset="0"/>
              </a:rPr>
              <a:t>@PathVariable</a:t>
            </a:r>
            <a:r>
              <a:rPr lang="en-US" altLang="en-US" b="1">
                <a:solidFill>
                  <a:srgbClr val="000000"/>
                </a:solidFill>
                <a:latin typeface="Consolas" panose="020B0609020204030204" pitchFamily="49" charset="0"/>
              </a:rPr>
              <a:t>(</a:t>
            </a:r>
            <a:r>
              <a:rPr lang="en-US" altLang="en-US" b="1">
                <a:solidFill>
                  <a:srgbClr val="2A00FF"/>
                </a:solidFill>
                <a:latin typeface="Consolas" panose="020B0609020204030204" pitchFamily="49" charset="0"/>
              </a:rPr>
              <a:t>"id"</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int</a:t>
            </a:r>
            <a:r>
              <a:rPr lang="en-US" altLang="en-US" b="1">
                <a:solidFill>
                  <a:srgbClr val="000000"/>
                </a:solidFill>
                <a:latin typeface="Consolas" panose="020B0609020204030204" pitchFamily="49" charset="0"/>
              </a:rPr>
              <a:t> </a:t>
            </a:r>
            <a:r>
              <a:rPr lang="en-US" altLang="en-US" b="1">
                <a:solidFill>
                  <a:srgbClr val="6A3E3E"/>
                </a:solidFill>
                <a:latin typeface="Consolas" panose="020B0609020204030204" pitchFamily="49" charset="0"/>
              </a:rPr>
              <a:t>id</a:t>
            </a:r>
            <a:r>
              <a:rPr lang="en-US" altLang="en-US" b="1">
                <a:solidFill>
                  <a:srgbClr val="000000"/>
                </a:solidFill>
                <a:latin typeface="Consolas" panose="020B0609020204030204" pitchFamily="49" charset="0"/>
              </a:rPr>
              <a:t>){</a:t>
            </a:r>
          </a:p>
          <a:p>
            <a:pPr marL="457200" lvl="1" indent="0">
              <a:buFontTx/>
              <a:buNone/>
            </a:pPr>
            <a:r>
              <a:rPr lang="en-IN" altLang="en-US" sz="1800" b="1">
                <a:solidFill>
                  <a:srgbClr val="7F0055"/>
                </a:solidFill>
                <a:latin typeface="Consolas" panose="020B0609020204030204" pitchFamily="49" charset="0"/>
              </a:rPr>
              <a:t>return</a:t>
            </a:r>
            <a:r>
              <a:rPr lang="en-IN" altLang="en-US" sz="1800" b="1">
                <a:solidFill>
                  <a:srgbClr val="000000"/>
                </a:solidFill>
                <a:latin typeface="Consolas" panose="020B0609020204030204" pitchFamily="49" charset="0"/>
              </a:rPr>
              <a:t> </a:t>
            </a:r>
            <a:r>
              <a:rPr lang="en-IN" altLang="en-US" sz="1800" b="1">
                <a:solidFill>
                  <a:srgbClr val="0000C0"/>
                </a:solidFill>
                <a:latin typeface="Consolas" panose="020B0609020204030204" pitchFamily="49" charset="0"/>
              </a:rPr>
              <a:t>client</a:t>
            </a:r>
            <a:r>
              <a:rPr lang="en-IN" altLang="en-US" sz="1800" b="1">
                <a:solidFill>
                  <a:srgbClr val="000000"/>
                </a:solidFill>
                <a:latin typeface="Consolas" panose="020B0609020204030204" pitchFamily="49" charset="0"/>
              </a:rPr>
              <a:t>.get()</a:t>
            </a:r>
          </a:p>
          <a:p>
            <a:pPr marL="457200" lvl="1" indent="0">
              <a:buFontTx/>
              <a:buNone/>
            </a:pPr>
            <a:r>
              <a:rPr lang="en-US" altLang="en-US" sz="1800">
                <a:solidFill>
                  <a:srgbClr val="000000"/>
                </a:solidFill>
                <a:latin typeface="Consolas" panose="020B0609020204030204" pitchFamily="49" charset="0"/>
              </a:rPr>
              <a:t> .uri(</a:t>
            </a:r>
            <a:r>
              <a:rPr lang="en-US" altLang="en-US" sz="1800">
                <a:solidFill>
                  <a:srgbClr val="2A00FF"/>
                </a:solidFill>
                <a:latin typeface="Consolas" panose="020B0609020204030204" pitchFamily="49" charset="0"/>
              </a:rPr>
              <a:t>"http://localhost:4042"</a:t>
            </a:r>
            <a:r>
              <a:rPr lang="en-US" altLang="en-US" sz="1800">
                <a:solidFill>
                  <a:srgbClr val="000000"/>
                </a:solidFill>
                <a:latin typeface="Consolas" panose="020B0609020204030204" pitchFamily="49" charset="0"/>
              </a:rPr>
              <a:t>,</a:t>
            </a:r>
            <a:r>
              <a:rPr lang="en-US" altLang="en-US" sz="1800">
                <a:solidFill>
                  <a:srgbClr val="6A3E3E"/>
                </a:solidFill>
                <a:latin typeface="Consolas" panose="020B0609020204030204" pitchFamily="49" charset="0"/>
              </a:rPr>
              <a:t>uriBuilder</a:t>
            </a:r>
            <a:r>
              <a:rPr lang="en-US" altLang="en-US" sz="1800">
                <a:solidFill>
                  <a:srgbClr val="000000"/>
                </a:solidFill>
                <a:latin typeface="Consolas" panose="020B0609020204030204" pitchFamily="49" charset="0"/>
              </a:rPr>
              <a:t> -&gt; </a:t>
            </a:r>
            <a:r>
              <a:rPr lang="en-US" altLang="en-US" sz="1800">
                <a:solidFill>
                  <a:srgbClr val="6A3E3E"/>
                </a:solidFill>
                <a:latin typeface="Consolas" panose="020B0609020204030204" pitchFamily="49" charset="0"/>
              </a:rPr>
              <a:t>uriBuilder</a:t>
            </a:r>
            <a:r>
              <a:rPr lang="en-US" altLang="en-US" sz="1800">
                <a:solidFill>
                  <a:srgbClr val="000000"/>
                </a:solidFill>
                <a:latin typeface="Consolas" panose="020B0609020204030204" pitchFamily="49" charset="0"/>
              </a:rPr>
              <a:t>.path(</a:t>
            </a:r>
            <a:r>
              <a:rPr lang="en-US" altLang="en-US" sz="1800">
                <a:solidFill>
                  <a:srgbClr val="2A00FF"/>
                </a:solidFill>
                <a:latin typeface="Consolas" panose="020B0609020204030204" pitchFamily="49" charset="0"/>
              </a:rPr>
              <a:t>"/api/v1/customers/{id}"</a:t>
            </a:r>
            <a:r>
              <a:rPr lang="en-US"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.build(</a:t>
            </a:r>
            <a:r>
              <a:rPr lang="en-IN" altLang="en-US" sz="1800">
                <a:solidFill>
                  <a:srgbClr val="6A3E3E"/>
                </a:solidFill>
                <a:latin typeface="Consolas" panose="020B0609020204030204" pitchFamily="49" charset="0"/>
              </a:rPr>
              <a:t>id</a:t>
            </a:r>
            <a:r>
              <a:rPr lang="en-IN" altLang="en-US" sz="1800">
                <a:solidFill>
                  <a:srgbClr val="000000"/>
                </a:solidFill>
                <a:latin typeface="Consolas" panose="020B0609020204030204" pitchFamily="49" charset="0"/>
              </a:rPr>
              <a:t>)).retrieve().bodyToMono(Customer.</a:t>
            </a:r>
            <a:r>
              <a:rPr lang="en-IN" altLang="en-US" sz="1800" b="1">
                <a:solidFill>
                  <a:srgbClr val="7F0055"/>
                </a:solidFill>
                <a:latin typeface="Consolas" panose="020B0609020204030204" pitchFamily="49" charset="0"/>
              </a:rPr>
              <a:t>class</a:t>
            </a:r>
            <a:r>
              <a:rPr lang="en-IN" altLang="en-US" sz="1800" b="1">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.zipWhen(</a:t>
            </a:r>
            <a:r>
              <a:rPr lang="en-IN" altLang="en-US" sz="1800">
                <a:solidFill>
                  <a:srgbClr val="6A3E3E"/>
                </a:solidFill>
                <a:latin typeface="Consolas" panose="020B0609020204030204" pitchFamily="49" charset="0"/>
              </a:rPr>
              <a:t>custResp</a:t>
            </a:r>
            <a:r>
              <a:rPr lang="en-IN" altLang="en-US" sz="1800">
                <a:solidFill>
                  <a:srgbClr val="000000"/>
                </a:solidFill>
                <a:latin typeface="Consolas" panose="020B0609020204030204" pitchFamily="49" charset="0"/>
              </a:rPr>
              <a:t> -&gt; </a:t>
            </a:r>
            <a:r>
              <a:rPr lang="en-IN" altLang="en-US" sz="1800">
                <a:solidFill>
                  <a:srgbClr val="0000C0"/>
                </a:solidFill>
                <a:latin typeface="Consolas" panose="020B0609020204030204" pitchFamily="49" charset="0"/>
              </a:rPr>
              <a:t>client</a:t>
            </a:r>
            <a:r>
              <a:rPr lang="en-IN" altLang="en-US" sz="1800">
                <a:solidFill>
                  <a:srgbClr val="000000"/>
                </a:solidFill>
                <a:latin typeface="Consolas" panose="020B0609020204030204" pitchFamily="49" charset="0"/>
              </a:rPr>
              <a:t>.get()</a:t>
            </a:r>
          </a:p>
          <a:p>
            <a:pPr marL="457200" lvl="1" indent="0">
              <a:buFontTx/>
              <a:buNone/>
            </a:pPr>
            <a:r>
              <a:rPr lang="en-US" altLang="en-US" sz="1800">
                <a:solidFill>
                  <a:srgbClr val="000000"/>
                </a:solidFill>
                <a:latin typeface="Consolas" panose="020B0609020204030204" pitchFamily="49" charset="0"/>
              </a:rPr>
              <a:t>      .uri(</a:t>
            </a:r>
            <a:r>
              <a:rPr lang="en-US" altLang="en-US" sz="1800">
                <a:solidFill>
                  <a:srgbClr val="2A00FF"/>
                </a:solidFill>
                <a:latin typeface="Consolas" panose="020B0609020204030204" pitchFamily="49" charset="0"/>
              </a:rPr>
              <a:t>"http://localhost:3042"</a:t>
            </a:r>
            <a:r>
              <a:rPr lang="en-US" altLang="en-US" sz="1800">
                <a:solidFill>
                  <a:srgbClr val="000000"/>
                </a:solidFill>
                <a:latin typeface="Consolas" panose="020B0609020204030204" pitchFamily="49" charset="0"/>
              </a:rPr>
              <a:t> ,</a:t>
            </a:r>
            <a:r>
              <a:rPr lang="en-US" altLang="en-US" sz="1800">
                <a:solidFill>
                  <a:srgbClr val="6A3E3E"/>
                </a:solidFill>
                <a:latin typeface="Consolas" panose="020B0609020204030204" pitchFamily="49" charset="0"/>
              </a:rPr>
              <a:t>uriBuilder</a:t>
            </a:r>
            <a:r>
              <a:rPr lang="en-US" altLang="en-US" sz="1800">
                <a:solidFill>
                  <a:srgbClr val="000000"/>
                </a:solidFill>
                <a:latin typeface="Consolas" panose="020B0609020204030204" pitchFamily="49" charset="0"/>
              </a:rPr>
              <a:t> -&gt; </a:t>
            </a:r>
            <a:r>
              <a:rPr lang="en-US" altLang="en-US" sz="1800">
                <a:solidFill>
                  <a:srgbClr val="6A3E3E"/>
                </a:solidFill>
                <a:latin typeface="Consolas" panose="020B0609020204030204" pitchFamily="49" charset="0"/>
              </a:rPr>
              <a:t>uriBuilder</a:t>
            </a:r>
            <a:r>
              <a:rPr lang="en-US" altLang="en-US" sz="1800">
                <a:solidFill>
                  <a:srgbClr val="000000"/>
                </a:solidFill>
                <a:latin typeface="Consolas" panose="020B0609020204030204" pitchFamily="49" charset="0"/>
              </a:rPr>
              <a:t>.path(</a:t>
            </a:r>
            <a:r>
              <a:rPr lang="en-US" altLang="en-US" sz="1800">
                <a:solidFill>
                  <a:srgbClr val="2A00FF"/>
                </a:solidFill>
                <a:latin typeface="Consolas" panose="020B0609020204030204" pitchFamily="49" charset="0"/>
              </a:rPr>
              <a:t>"/api/v1/payments/{name}"</a:t>
            </a:r>
            <a:r>
              <a:rPr lang="en-US" altLang="en-US" sz="1800">
                <a:solidFill>
                  <a:srgbClr val="000000"/>
                </a:solidFill>
                <a:latin typeface="Consolas" panose="020B0609020204030204" pitchFamily="49" charset="0"/>
              </a:rPr>
              <a:t>)</a:t>
            </a:r>
          </a:p>
          <a:p>
            <a:pPr marL="457200" lvl="1" indent="0">
              <a:buFontTx/>
              <a:buNone/>
            </a:pPr>
            <a:r>
              <a:rPr lang="en-US" altLang="en-US" sz="1800">
                <a:solidFill>
                  <a:srgbClr val="000000"/>
                </a:solidFill>
                <a:latin typeface="Consolas" panose="020B0609020204030204" pitchFamily="49" charset="0"/>
              </a:rPr>
              <a:t>               .build(</a:t>
            </a:r>
            <a:r>
              <a:rPr lang="en-US" altLang="en-US" sz="1800">
                <a:solidFill>
                  <a:srgbClr val="6A3E3E"/>
                </a:solidFill>
                <a:latin typeface="Consolas" panose="020B0609020204030204" pitchFamily="49" charset="0"/>
              </a:rPr>
              <a:t>custResp</a:t>
            </a:r>
            <a:r>
              <a:rPr lang="en-US" altLang="en-US" sz="1800">
                <a:solidFill>
                  <a:srgbClr val="000000"/>
                </a:solidFill>
                <a:latin typeface="Consolas" panose="020B0609020204030204" pitchFamily="49" charset="0"/>
              </a:rPr>
              <a:t>.getCustomerName())).retrieve().bodyToMono(Payment.</a:t>
            </a:r>
            <a:r>
              <a:rPr lang="en-US" altLang="en-US" sz="1800" b="1">
                <a:solidFill>
                  <a:srgbClr val="7F0055"/>
                </a:solidFill>
                <a:latin typeface="Consolas" panose="020B0609020204030204" pitchFamily="49" charset="0"/>
              </a:rPr>
              <a:t>class</a:t>
            </a:r>
            <a:r>
              <a:rPr lang="en-US" altLang="en-US" sz="1800" b="1">
                <a:solidFill>
                  <a:srgbClr val="000000"/>
                </a:solidFill>
                <a:latin typeface="Consolas" panose="020B0609020204030204" pitchFamily="49" charset="0"/>
              </a:rPr>
              <a:t>), </a:t>
            </a:r>
            <a:r>
              <a:rPr lang="en-IN" altLang="en-US" sz="1800">
                <a:solidFill>
                  <a:srgbClr val="000000"/>
                </a:solidFill>
                <a:latin typeface="Consolas" panose="020B0609020204030204" pitchFamily="49" charset="0"/>
              </a:rPr>
              <a:t>(</a:t>
            </a:r>
            <a:r>
              <a:rPr lang="en-IN" altLang="en-US" sz="1800">
                <a:solidFill>
                  <a:srgbClr val="6A3E3E"/>
                </a:solidFill>
                <a:latin typeface="Consolas" panose="020B0609020204030204" pitchFamily="49" charset="0"/>
              </a:rPr>
              <a:t>custResp</a:t>
            </a:r>
            <a:r>
              <a:rPr lang="en-IN" altLang="en-US" sz="1800">
                <a:solidFill>
                  <a:srgbClr val="000000"/>
                </a:solidFill>
                <a:latin typeface="Consolas" panose="020B0609020204030204" pitchFamily="49" charset="0"/>
              </a:rPr>
              <a:t>,</a:t>
            </a:r>
            <a:r>
              <a:rPr lang="en-IN" altLang="en-US" sz="1800">
                <a:solidFill>
                  <a:srgbClr val="6A3E3E"/>
                </a:solidFill>
                <a:latin typeface="Consolas" panose="020B0609020204030204" pitchFamily="49" charset="0"/>
              </a:rPr>
              <a:t>payResp</a:t>
            </a:r>
            <a:r>
              <a:rPr lang="en-IN" altLang="en-US" sz="1800">
                <a:solidFill>
                  <a:srgbClr val="000000"/>
                </a:solidFill>
                <a:latin typeface="Consolas" panose="020B0609020204030204" pitchFamily="49" charset="0"/>
              </a:rPr>
              <a:t>) -&gt; {</a:t>
            </a: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0000C0"/>
                </a:solidFill>
                <a:latin typeface="Consolas" panose="020B0609020204030204" pitchFamily="49" charset="0"/>
              </a:rPr>
              <a:t>dto</a:t>
            </a:r>
            <a:r>
              <a:rPr lang="en-IN" altLang="en-US" sz="1800">
                <a:solidFill>
                  <a:srgbClr val="000000"/>
                </a:solidFill>
                <a:latin typeface="Consolas" panose="020B0609020204030204" pitchFamily="49" charset="0"/>
              </a:rPr>
              <a:t>.setCustomer(</a:t>
            </a:r>
            <a:r>
              <a:rPr lang="en-IN" altLang="en-US" sz="1800">
                <a:solidFill>
                  <a:srgbClr val="6A3E3E"/>
                </a:solidFill>
                <a:latin typeface="Consolas" panose="020B0609020204030204" pitchFamily="49" charset="0"/>
              </a:rPr>
              <a:t>custResp</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a:t>
            </a:r>
            <a:r>
              <a:rPr lang="en-IN" altLang="en-US" sz="1800">
                <a:solidFill>
                  <a:srgbClr val="0000C0"/>
                </a:solidFill>
                <a:latin typeface="Consolas" panose="020B0609020204030204" pitchFamily="49" charset="0"/>
              </a:rPr>
              <a:t>dto</a:t>
            </a:r>
            <a:r>
              <a:rPr lang="en-IN" altLang="en-US" sz="1800">
                <a:solidFill>
                  <a:srgbClr val="000000"/>
                </a:solidFill>
                <a:latin typeface="Consolas" panose="020B0609020204030204" pitchFamily="49" charset="0"/>
              </a:rPr>
              <a:t>.setPayment(</a:t>
            </a:r>
            <a:r>
              <a:rPr lang="en-IN" altLang="en-US" sz="1800">
                <a:solidFill>
                  <a:srgbClr val="6A3E3E"/>
                </a:solidFill>
                <a:latin typeface="Consolas" panose="020B0609020204030204" pitchFamily="49" charset="0"/>
              </a:rPr>
              <a:t>payResp</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return</a:t>
            </a:r>
            <a:r>
              <a:rPr lang="en-IN" altLang="en-US" sz="1800" b="1">
                <a:solidFill>
                  <a:srgbClr val="000000"/>
                </a:solidFill>
                <a:latin typeface="Consolas" panose="020B0609020204030204" pitchFamily="49" charset="0"/>
              </a:rPr>
              <a:t> </a:t>
            </a:r>
            <a:r>
              <a:rPr lang="en-IN" altLang="en-US" sz="1800" b="1">
                <a:solidFill>
                  <a:srgbClr val="0000C0"/>
                </a:solidFill>
                <a:latin typeface="Consolas" panose="020B0609020204030204" pitchFamily="49" charset="0"/>
              </a:rPr>
              <a:t>dto</a:t>
            </a:r>
            <a:r>
              <a:rPr lang="en-IN" altLang="en-US" sz="1800" b="1">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endParaRPr lang="en-I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7681D-BE8F-29B0-50D7-9AF4F9192EB9}"/>
              </a:ext>
            </a:extLst>
          </p:cNvPr>
          <p:cNvSpPr>
            <a:spLocks noGrp="1"/>
          </p:cNvSpPr>
          <p:nvPr>
            <p:ph type="title"/>
          </p:nvPr>
        </p:nvSpPr>
        <p:spPr>
          <a:xfrm>
            <a:off x="722313" y="4406900"/>
            <a:ext cx="7772400" cy="1362075"/>
          </a:xfrm>
        </p:spPr>
        <p:txBody>
          <a:bodyPr/>
          <a:lstStyle/>
          <a:p>
            <a:pPr>
              <a:defRPr/>
            </a:pPr>
            <a:r>
              <a:rPr lang="en-US" dirty="0"/>
              <a:t>Spring cloud circuit breaker</a:t>
            </a:r>
            <a:endParaRPr lang="en-IN" dirty="0"/>
          </a:p>
        </p:txBody>
      </p:sp>
      <p:sp>
        <p:nvSpPr>
          <p:cNvPr id="73730" name="Text Placeholder 4">
            <a:extLst>
              <a:ext uri="{FF2B5EF4-FFF2-40B4-BE49-F238E27FC236}">
                <a16:creationId xmlns:a16="http://schemas.microsoft.com/office/drawing/2014/main" id="{4BCD44D9-D205-A8A2-2DDB-13A6CBAFABC0}"/>
              </a:ext>
            </a:extLst>
          </p:cNvPr>
          <p:cNvSpPr>
            <a:spLocks noGrp="1" noChangeArrowheads="1"/>
          </p:cNvSpPr>
          <p:nvPr>
            <p:ph type="body" idx="1"/>
          </p:nvPr>
        </p:nvSpPr>
        <p:spPr/>
        <p:txBody>
          <a:bodyPr/>
          <a:lstStyle/>
          <a:p>
            <a:endParaRPr lang="en-I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3">
            <a:extLst>
              <a:ext uri="{FF2B5EF4-FFF2-40B4-BE49-F238E27FC236}">
                <a16:creationId xmlns:a16="http://schemas.microsoft.com/office/drawing/2014/main" id="{B7FF64DB-5D37-C5EF-5CCB-8328B2B6D9A6}"/>
              </a:ext>
            </a:extLst>
          </p:cNvPr>
          <p:cNvSpPr>
            <a:spLocks noGrp="1" noChangeArrowheads="1"/>
          </p:cNvSpPr>
          <p:nvPr>
            <p:ph type="title"/>
          </p:nvPr>
        </p:nvSpPr>
        <p:spPr/>
        <p:txBody>
          <a:bodyPr/>
          <a:lstStyle/>
          <a:p>
            <a:r>
              <a:rPr lang="en-US" altLang="en-US"/>
              <a:t>Circuit Breaker</a:t>
            </a:r>
            <a:endParaRPr lang="en-IN" altLang="en-US"/>
          </a:p>
        </p:txBody>
      </p:sp>
      <p:sp>
        <p:nvSpPr>
          <p:cNvPr id="74754" name="Content Placeholder 4">
            <a:extLst>
              <a:ext uri="{FF2B5EF4-FFF2-40B4-BE49-F238E27FC236}">
                <a16:creationId xmlns:a16="http://schemas.microsoft.com/office/drawing/2014/main" id="{D959C6BA-155D-E867-6738-43411D264B60}"/>
              </a:ext>
            </a:extLst>
          </p:cNvPr>
          <p:cNvSpPr>
            <a:spLocks noGrp="1" noChangeArrowheads="1"/>
          </p:cNvSpPr>
          <p:nvPr>
            <p:ph idx="1"/>
          </p:nvPr>
        </p:nvSpPr>
        <p:spPr/>
        <p:txBody>
          <a:bodyPr/>
          <a:lstStyle/>
          <a:p>
            <a:r>
              <a:rPr lang="en-US" altLang="en-US" sz="2000"/>
              <a:t>Used to stop the communication to the application may slow down or fail </a:t>
            </a:r>
          </a:p>
          <a:p>
            <a:pPr lvl="1"/>
            <a:r>
              <a:rPr lang="en-US" altLang="en-US" sz="2000"/>
              <a:t>It interrupts the current flow after a fault is detected</a:t>
            </a:r>
          </a:p>
          <a:p>
            <a:pPr lvl="1"/>
            <a:r>
              <a:rPr lang="en-US" altLang="en-US" sz="2000"/>
              <a:t>When it is is reset (manually or automatically), it can resume its normal operation.</a:t>
            </a:r>
          </a:p>
          <a:p>
            <a:endParaRPr lang="en-US" altLang="en-US" sz="2000"/>
          </a:p>
          <a:p>
            <a:r>
              <a:rPr lang="en-US" altLang="en-US" sz="2000"/>
              <a:t>Services will fail fast and have some fallback functionality.</a:t>
            </a:r>
          </a:p>
          <a:p>
            <a:endParaRPr lang="en-US" altLang="en-US" sz="2000"/>
          </a:p>
          <a:p>
            <a:r>
              <a:rPr lang="en-US" altLang="en-US" sz="2000"/>
              <a:t>It prevents the failure from cascading and giving the failing service time to recover.</a:t>
            </a:r>
          </a:p>
          <a:p>
            <a:endParaRPr lang="en-US" altLang="en-US" sz="2000"/>
          </a:p>
          <a:p>
            <a:endParaRPr lang="en-IN" alt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6A28A960-79B4-E9FC-D869-9F2CDCE830B1}"/>
              </a:ext>
            </a:extLst>
          </p:cNvPr>
          <p:cNvSpPr>
            <a:spLocks noGrp="1" noChangeArrowheads="1"/>
          </p:cNvSpPr>
          <p:nvPr>
            <p:ph type="title"/>
          </p:nvPr>
        </p:nvSpPr>
        <p:spPr/>
        <p:txBody>
          <a:bodyPr/>
          <a:lstStyle/>
          <a:p>
            <a:r>
              <a:rPr lang="en-US" altLang="en-US"/>
              <a:t>Spring Cloud Circuit Breaker</a:t>
            </a:r>
            <a:endParaRPr lang="en-IN" altLang="en-US"/>
          </a:p>
        </p:txBody>
      </p:sp>
      <p:sp>
        <p:nvSpPr>
          <p:cNvPr id="75778" name="Content Placeholder 2">
            <a:extLst>
              <a:ext uri="{FF2B5EF4-FFF2-40B4-BE49-F238E27FC236}">
                <a16:creationId xmlns:a16="http://schemas.microsoft.com/office/drawing/2014/main" id="{3ACFD22C-2184-F3D4-3F95-9BA2251B62BD}"/>
              </a:ext>
            </a:extLst>
          </p:cNvPr>
          <p:cNvSpPr>
            <a:spLocks noGrp="1" noChangeArrowheads="1"/>
          </p:cNvSpPr>
          <p:nvPr>
            <p:ph idx="1"/>
          </p:nvPr>
        </p:nvSpPr>
        <p:spPr/>
        <p:txBody>
          <a:bodyPr/>
          <a:lstStyle/>
          <a:p>
            <a:pPr>
              <a:lnSpc>
                <a:spcPct val="150000"/>
              </a:lnSpc>
            </a:pPr>
            <a:r>
              <a:rPr lang="en-US" altLang="en-US" sz="2000"/>
              <a:t>Spring Cloud Circuit Breaker </a:t>
            </a:r>
          </a:p>
          <a:p>
            <a:pPr lvl="1">
              <a:lnSpc>
                <a:spcPct val="150000"/>
              </a:lnSpc>
            </a:pPr>
            <a:r>
              <a:rPr lang="en-US" altLang="en-US" sz="2000"/>
              <a:t>An abstraction API for adding circuit breakers to your application. </a:t>
            </a:r>
          </a:p>
          <a:p>
            <a:pPr lvl="1">
              <a:lnSpc>
                <a:spcPct val="150000"/>
              </a:lnSpc>
            </a:pPr>
            <a:r>
              <a:rPr lang="en-US" altLang="en-US" sz="2000"/>
              <a:t>There are few  supported implementations:</a:t>
            </a:r>
          </a:p>
          <a:p>
            <a:pPr>
              <a:lnSpc>
                <a:spcPct val="150000"/>
              </a:lnSpc>
            </a:pPr>
            <a:r>
              <a:rPr lang="en-US" altLang="en-US" sz="2000"/>
              <a:t>Resilience4J</a:t>
            </a:r>
          </a:p>
          <a:p>
            <a:pPr>
              <a:lnSpc>
                <a:spcPct val="150000"/>
              </a:lnSpc>
            </a:pPr>
            <a:r>
              <a:rPr lang="en-US" altLang="en-US" sz="2000"/>
              <a:t>Resilience4J Reactive</a:t>
            </a:r>
          </a:p>
          <a:p>
            <a:pPr>
              <a:lnSpc>
                <a:spcPct val="150000"/>
              </a:lnSpc>
            </a:pPr>
            <a:r>
              <a:rPr lang="en-US" altLang="en-US" sz="2000"/>
              <a:t>Spring Retry</a:t>
            </a:r>
          </a:p>
          <a:p>
            <a:pPr>
              <a:lnSpc>
                <a:spcPct val="150000"/>
              </a:lnSpc>
            </a:pPr>
            <a:endParaRPr lang="en-IN"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4277DA16-7EC2-32A8-11BC-BB20BDB20F14}"/>
              </a:ext>
            </a:extLst>
          </p:cNvPr>
          <p:cNvSpPr>
            <a:spLocks noGrp="1" noChangeArrowheads="1"/>
          </p:cNvSpPr>
          <p:nvPr>
            <p:ph type="title"/>
          </p:nvPr>
        </p:nvSpPr>
        <p:spPr/>
        <p:txBody>
          <a:bodyPr/>
          <a:lstStyle/>
          <a:p>
            <a:r>
              <a:rPr lang="en-US" altLang="en-US">
                <a:solidFill>
                  <a:schemeClr val="tx1"/>
                </a:solidFill>
                <a:latin typeface="Cambria" panose="02040503050406030204" pitchFamily="18" charset="0"/>
              </a:rPr>
              <a:t>Resilience4j</a:t>
            </a:r>
            <a:endParaRPr lang="en-IN" altLang="en-US">
              <a:solidFill>
                <a:schemeClr val="tx1"/>
              </a:solidFill>
            </a:endParaRPr>
          </a:p>
        </p:txBody>
      </p:sp>
      <p:sp>
        <p:nvSpPr>
          <p:cNvPr id="76802" name="Content Placeholder 2">
            <a:extLst>
              <a:ext uri="{FF2B5EF4-FFF2-40B4-BE49-F238E27FC236}">
                <a16:creationId xmlns:a16="http://schemas.microsoft.com/office/drawing/2014/main" id="{4543B8FA-8506-C131-3FC7-4D51809A98B2}"/>
              </a:ext>
            </a:extLst>
          </p:cNvPr>
          <p:cNvSpPr>
            <a:spLocks noGrp="1" noChangeArrowheads="1"/>
          </p:cNvSpPr>
          <p:nvPr>
            <p:ph idx="1"/>
          </p:nvPr>
        </p:nvSpPr>
        <p:spPr/>
        <p:txBody>
          <a:bodyPr/>
          <a:lstStyle/>
          <a:p>
            <a:pPr algn="just"/>
            <a:r>
              <a:rPr lang="en-US" altLang="en-US" sz="2000">
                <a:solidFill>
                  <a:srgbClr val="222635"/>
                </a:solidFill>
              </a:rPr>
              <a:t>Fault tolerance library designed for Java 8 and functional programming. </a:t>
            </a:r>
          </a:p>
          <a:p>
            <a:pPr algn="just"/>
            <a:r>
              <a:rPr lang="en-US" altLang="en-US" sz="2000">
                <a:solidFill>
                  <a:srgbClr val="222635"/>
                </a:solidFill>
              </a:rPr>
              <a:t>It is lightweight, modular and fast. </a:t>
            </a:r>
          </a:p>
          <a:p>
            <a:pPr lvl="1"/>
            <a:r>
              <a:rPr lang="en-US" altLang="en-US" sz="2000">
                <a:solidFill>
                  <a:srgbClr val="222635"/>
                </a:solidFill>
              </a:rPr>
              <a:t>resilience4j-circuitbreaker</a:t>
            </a:r>
          </a:p>
          <a:p>
            <a:pPr lvl="1">
              <a:buFont typeface="Arial" panose="020B0604020202020204" pitchFamily="34" charset="0"/>
              <a:buChar char="•"/>
            </a:pPr>
            <a:r>
              <a:rPr lang="en-US" altLang="en-US" sz="2000">
                <a:solidFill>
                  <a:srgbClr val="222635"/>
                </a:solidFill>
              </a:rPr>
              <a:t>resilience4j-ratelimiter</a:t>
            </a:r>
          </a:p>
          <a:p>
            <a:pPr lvl="1">
              <a:buFont typeface="Arial" panose="020B0604020202020204" pitchFamily="34" charset="0"/>
              <a:buChar char="•"/>
            </a:pPr>
            <a:r>
              <a:rPr lang="en-US" altLang="en-US" sz="2000">
                <a:solidFill>
                  <a:srgbClr val="222635"/>
                </a:solidFill>
              </a:rPr>
              <a:t>resilience4j-bulkhead</a:t>
            </a:r>
          </a:p>
          <a:p>
            <a:pPr lvl="1">
              <a:buFont typeface="Arial" panose="020B0604020202020204" pitchFamily="34" charset="0"/>
              <a:buChar char="•"/>
            </a:pPr>
            <a:r>
              <a:rPr lang="en-US" altLang="en-US" sz="2000">
                <a:solidFill>
                  <a:srgbClr val="222635"/>
                </a:solidFill>
              </a:rPr>
              <a:t>resilience4j-retry</a:t>
            </a:r>
          </a:p>
          <a:p>
            <a:pPr lvl="1">
              <a:buFont typeface="Arial" panose="020B0604020202020204" pitchFamily="34" charset="0"/>
              <a:buChar char="•"/>
            </a:pPr>
            <a:r>
              <a:rPr lang="en-US" altLang="en-US" sz="2000">
                <a:solidFill>
                  <a:srgbClr val="222635"/>
                </a:solidFill>
              </a:rPr>
              <a:t>resilience4j-cache</a:t>
            </a:r>
          </a:p>
          <a:p>
            <a:pPr algn="just"/>
            <a:endParaRPr lang="en-US" altLang="en-US" sz="2000" b="1">
              <a:solidFill>
                <a:srgbClr val="222635"/>
              </a:solidFill>
            </a:endParaRPr>
          </a:p>
          <a:p>
            <a:pPr algn="just"/>
            <a:r>
              <a:rPr lang="en-US" altLang="en-US" sz="2000" b="1">
                <a:solidFill>
                  <a:srgbClr val="222635"/>
                </a:solidFill>
              </a:rPr>
              <a:t>Fault Tolerance</a:t>
            </a:r>
          </a:p>
          <a:p>
            <a:pPr lvl="1" algn="just"/>
            <a:r>
              <a:rPr lang="en-US" altLang="en-US" sz="2000">
                <a:solidFill>
                  <a:srgbClr val="222635"/>
                </a:solidFill>
              </a:rPr>
              <a:t>The ability of a system to operate properly in case of the failure of some of its components. </a:t>
            </a:r>
          </a:p>
          <a:p>
            <a:pPr lvl="1" algn="just"/>
            <a:r>
              <a:rPr lang="en-US" altLang="en-US" sz="2000">
                <a:solidFill>
                  <a:srgbClr val="222635"/>
                </a:solidFill>
              </a:rPr>
              <a:t>Done at all levels and also in subsystems as a part of the design. </a:t>
            </a:r>
          </a:p>
          <a:p>
            <a:pPr algn="just"/>
            <a:endParaRPr lang="en-US" altLang="en-US" sz="2000">
              <a:solidFill>
                <a:srgbClr val="222635"/>
              </a:solidFill>
            </a:endParaRPr>
          </a:p>
          <a:p>
            <a:pPr algn="just"/>
            <a:endParaRPr lang="en-US" altLang="en-US" sz="2000">
              <a:solidFill>
                <a:srgbClr val="222635"/>
              </a:solidFill>
            </a:endParaRPr>
          </a:p>
          <a:p>
            <a:pPr algn="just"/>
            <a:endParaRPr lang="en-US" altLang="en-US" sz="2000">
              <a:solidFill>
                <a:srgbClr val="22263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5C2D12E8-3EB3-FD07-1E2D-9C7B4BD0F8D0}"/>
              </a:ext>
            </a:extLst>
          </p:cNvPr>
          <p:cNvSpPr>
            <a:spLocks noGrp="1" noChangeArrowheads="1"/>
          </p:cNvSpPr>
          <p:nvPr>
            <p:ph type="title"/>
          </p:nvPr>
        </p:nvSpPr>
        <p:spPr>
          <a:xfrm>
            <a:off x="457200" y="304800"/>
            <a:ext cx="8229600" cy="563563"/>
          </a:xfrm>
        </p:spPr>
        <p:txBody>
          <a:bodyPr/>
          <a:lstStyle/>
          <a:p>
            <a:r>
              <a:rPr lang="en-US" altLang="en-US"/>
              <a:t>Info Endpoint</a:t>
            </a:r>
            <a:endParaRPr lang="en-IN" altLang="en-US"/>
          </a:p>
        </p:txBody>
      </p:sp>
      <p:sp>
        <p:nvSpPr>
          <p:cNvPr id="8195" name="Content Placeholder 2">
            <a:extLst>
              <a:ext uri="{FF2B5EF4-FFF2-40B4-BE49-F238E27FC236}">
                <a16:creationId xmlns:a16="http://schemas.microsoft.com/office/drawing/2014/main" id="{B8E0AD52-12F8-CE5A-5F8A-DDED74D9364A}"/>
              </a:ext>
            </a:extLst>
          </p:cNvPr>
          <p:cNvSpPr>
            <a:spLocks noGrp="1" noChangeArrowheads="1"/>
          </p:cNvSpPr>
          <p:nvPr>
            <p:ph idx="1"/>
          </p:nvPr>
        </p:nvSpPr>
        <p:spPr>
          <a:xfrm>
            <a:off x="457200" y="868363"/>
            <a:ext cx="8229600" cy="5257800"/>
          </a:xfrm>
        </p:spPr>
        <p:txBody>
          <a:bodyPr/>
          <a:lstStyle/>
          <a:p>
            <a:pPr marL="400050" lvl="1" indent="0">
              <a:buFontTx/>
              <a:buNone/>
              <a:defRPr/>
            </a:pPr>
            <a:r>
              <a:rPr lang="en-IN" sz="1800" dirty="0"/>
              <a:t>info:</a:t>
            </a:r>
          </a:p>
          <a:p>
            <a:pPr marL="400050" lvl="1" indent="0">
              <a:buFontTx/>
              <a:buNone/>
              <a:defRPr/>
            </a:pPr>
            <a:r>
              <a:rPr lang="en-IN" sz="1800" dirty="0"/>
              <a:t>  app:</a:t>
            </a:r>
          </a:p>
          <a:p>
            <a:pPr marL="400050" lvl="1" indent="0">
              <a:buFontTx/>
              <a:buNone/>
              <a:defRPr/>
            </a:pPr>
            <a:r>
              <a:rPr lang="en-IN" sz="1800" dirty="0"/>
              <a:t>    name: ${</a:t>
            </a:r>
            <a:r>
              <a:rPr lang="en-IN" sz="1800" dirty="0" err="1"/>
              <a:t>spring.application.name</a:t>
            </a:r>
            <a:r>
              <a:rPr lang="en-IN" sz="1800" dirty="0"/>
              <a:t>}</a:t>
            </a:r>
          </a:p>
          <a:p>
            <a:pPr marL="400050" lvl="1" indent="0">
              <a:buFontTx/>
              <a:buNone/>
              <a:defRPr/>
            </a:pPr>
            <a:r>
              <a:rPr lang="en-IN" sz="1800" dirty="0"/>
              <a:t>  build:</a:t>
            </a:r>
          </a:p>
          <a:p>
            <a:pPr marL="400050" lvl="1" indent="0">
              <a:buFontTx/>
              <a:buNone/>
              <a:defRPr/>
            </a:pPr>
            <a:r>
              <a:rPr lang="en-IN" sz="1800" dirty="0"/>
              <a:t>    </a:t>
            </a:r>
            <a:r>
              <a:rPr lang="en-IN" sz="1800" dirty="0" err="1"/>
              <a:t>artificatId</a:t>
            </a:r>
            <a:r>
              <a:rPr lang="en-IN" sz="1800" dirty="0"/>
              <a:t>: '@</a:t>
            </a:r>
            <a:r>
              <a:rPr lang="en-IN" sz="1800" dirty="0" err="1"/>
              <a:t>project.artifactId</a:t>
            </a:r>
            <a:r>
              <a:rPr lang="en-IN" sz="1800" dirty="0"/>
              <a:t>@'</a:t>
            </a:r>
          </a:p>
          <a:p>
            <a:pPr marL="400050" lvl="1" indent="0">
              <a:buFontTx/>
              <a:buNone/>
              <a:defRPr/>
            </a:pPr>
            <a:r>
              <a:rPr lang="en-IN" sz="1800" dirty="0"/>
              <a:t>    </a:t>
            </a:r>
            <a:r>
              <a:rPr lang="en-IN" sz="1800" dirty="0" err="1"/>
              <a:t>groupId</a:t>
            </a:r>
            <a:r>
              <a:rPr lang="en-IN" sz="1800" dirty="0"/>
              <a:t>: '@</a:t>
            </a:r>
            <a:r>
              <a:rPr lang="en-IN" sz="1800" dirty="0" err="1"/>
              <a:t>project.groupId</a:t>
            </a:r>
            <a:r>
              <a:rPr lang="en-IN" sz="1800" dirty="0"/>
              <a:t>@'</a:t>
            </a:r>
          </a:p>
          <a:p>
            <a:pPr marL="400050" lvl="1" indent="0">
              <a:buFontTx/>
              <a:buNone/>
              <a:defRPr/>
            </a:pPr>
            <a:r>
              <a:rPr lang="en-IN" sz="1800" dirty="0"/>
              <a:t>    version: '@</a:t>
            </a:r>
            <a:r>
              <a:rPr lang="en-IN" sz="1800" dirty="0" err="1"/>
              <a:t>project.version</a:t>
            </a:r>
            <a:r>
              <a:rPr lang="en-IN" sz="1800" dirty="0"/>
              <a:t>@'</a:t>
            </a:r>
          </a:p>
          <a:p>
            <a:pPr marL="457200" lvl="1" indent="0">
              <a:buFontTx/>
              <a:buNone/>
              <a:defRPr/>
            </a:pPr>
            <a:r>
              <a:rPr lang="en-IN" altLang="en-US" sz="1800" dirty="0"/>
              <a:t>  java:</a:t>
            </a:r>
          </a:p>
          <a:p>
            <a:pPr marL="457200" lvl="1" indent="0">
              <a:buFontTx/>
              <a:buNone/>
              <a:defRPr/>
            </a:pPr>
            <a:r>
              <a:rPr lang="en-IN" altLang="en-US" sz="1800" dirty="0"/>
              <a:t>      version:@</a:t>
            </a:r>
            <a:r>
              <a:rPr lang="en-IN" altLang="en-US" sz="1800" dirty="0" err="1"/>
              <a:t>java.version</a:t>
            </a:r>
            <a:r>
              <a:rPr lang="en-IN" altLang="en-US" sz="1800" dirty="0"/>
              <a:t>@</a:t>
            </a:r>
          </a:p>
          <a:p>
            <a:pPr marL="457200" lvl="1" indent="0">
              <a:buFontTx/>
              <a:buNone/>
              <a:defRPr/>
            </a:pPr>
            <a:endParaRPr lang="en-IN" altLang="en-US" sz="2000" dirty="0">
              <a:solidFill>
                <a:srgbClr val="2AA198"/>
              </a:solidFill>
              <a:latin typeface="Consolas" panose="020B0609020204030204" pitchFamily="49" charset="0"/>
            </a:endParaRPr>
          </a:p>
          <a:p>
            <a:pPr marL="457200" lvl="1" indent="0">
              <a:buFontTx/>
              <a:buNone/>
              <a:defRPr/>
            </a:pPr>
            <a:r>
              <a:rPr lang="en-IN" dirty="0"/>
              <a:t>management:</a:t>
            </a:r>
            <a:br>
              <a:rPr lang="en-IN" dirty="0"/>
            </a:br>
            <a:r>
              <a:rPr lang="en-IN" dirty="0"/>
              <a:t>  info:</a:t>
            </a:r>
            <a:br>
              <a:rPr lang="en-IN" dirty="0"/>
            </a:br>
            <a:r>
              <a:rPr lang="en-IN" dirty="0"/>
              <a:t>    java:</a:t>
            </a:r>
            <a:br>
              <a:rPr lang="en-IN" dirty="0"/>
            </a:br>
            <a:r>
              <a:rPr lang="en-IN" dirty="0"/>
              <a:t>      enabled: true</a:t>
            </a:r>
            <a:br>
              <a:rPr lang="en-IN" dirty="0"/>
            </a:br>
            <a:r>
              <a:rPr lang="en-IN" dirty="0"/>
              <a:t>    env:</a:t>
            </a:r>
            <a:br>
              <a:rPr lang="en-IN" dirty="0"/>
            </a:br>
            <a:r>
              <a:rPr lang="en-IN" dirty="0"/>
              <a:t>      enabled: true</a:t>
            </a:r>
          </a:p>
          <a:p>
            <a:pPr marL="457200" lvl="1" indent="0">
              <a:buFontTx/>
              <a:buNone/>
              <a:defRPr/>
            </a:pPr>
            <a:endParaRPr lang="en-IN" altLang="en-US" sz="2000" dirty="0">
              <a:solidFill>
                <a:srgbClr val="2AA198"/>
              </a:solidFill>
              <a:latin typeface="Consolas" panose="020B060902020403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983BFFAA-56B2-4028-AB86-06102713F10F}"/>
              </a:ext>
            </a:extLst>
          </p:cNvPr>
          <p:cNvSpPr>
            <a:spLocks noGrp="1" noChangeArrowheads="1"/>
          </p:cNvSpPr>
          <p:nvPr>
            <p:ph type="title"/>
          </p:nvPr>
        </p:nvSpPr>
        <p:spPr/>
        <p:txBody>
          <a:bodyPr/>
          <a:lstStyle/>
          <a:p>
            <a:r>
              <a:rPr lang="en-US" altLang="en-US"/>
              <a:t>Circuit Breaker</a:t>
            </a:r>
            <a:endParaRPr lang="en-IN" altLang="en-US"/>
          </a:p>
        </p:txBody>
      </p:sp>
      <p:sp>
        <p:nvSpPr>
          <p:cNvPr id="77826" name="Content Placeholder 2">
            <a:extLst>
              <a:ext uri="{FF2B5EF4-FFF2-40B4-BE49-F238E27FC236}">
                <a16:creationId xmlns:a16="http://schemas.microsoft.com/office/drawing/2014/main" id="{641281DA-B204-D192-8338-F3CE4DE3EB54}"/>
              </a:ext>
            </a:extLst>
          </p:cNvPr>
          <p:cNvSpPr>
            <a:spLocks noGrp="1" noChangeArrowheads="1"/>
          </p:cNvSpPr>
          <p:nvPr>
            <p:ph idx="1"/>
          </p:nvPr>
        </p:nvSpPr>
        <p:spPr/>
        <p:txBody>
          <a:bodyPr/>
          <a:lstStyle/>
          <a:p>
            <a:pPr>
              <a:lnSpc>
                <a:spcPct val="150000"/>
              </a:lnSpc>
            </a:pPr>
            <a:r>
              <a:rPr lang="en-US" altLang="en-US" sz="2000">
                <a:solidFill>
                  <a:srgbClr val="292929"/>
                </a:solidFill>
              </a:rPr>
              <a:t>Wrap a protected function call in a circuit breaker object</a:t>
            </a:r>
          </a:p>
          <a:p>
            <a:pPr lvl="1">
              <a:lnSpc>
                <a:spcPct val="150000"/>
              </a:lnSpc>
            </a:pPr>
            <a:r>
              <a:rPr lang="en-US" altLang="en-US" sz="1800">
                <a:solidFill>
                  <a:srgbClr val="292929"/>
                </a:solidFill>
              </a:rPr>
              <a:t>Circuit Breaker will monitor for failures.</a:t>
            </a:r>
          </a:p>
          <a:p>
            <a:pPr>
              <a:lnSpc>
                <a:spcPct val="150000"/>
              </a:lnSpc>
            </a:pPr>
            <a:endParaRPr lang="en-US" altLang="en-US" sz="2000">
              <a:solidFill>
                <a:srgbClr val="292929"/>
              </a:solidFill>
            </a:endParaRPr>
          </a:p>
          <a:p>
            <a:pPr>
              <a:lnSpc>
                <a:spcPct val="150000"/>
              </a:lnSpc>
            </a:pPr>
            <a:r>
              <a:rPr lang="en-US" altLang="en-US" sz="2000">
                <a:solidFill>
                  <a:srgbClr val="292929"/>
                </a:solidFill>
              </a:rPr>
              <a:t> Once the failures reach a certain threshold, the circuit breaker trips, </a:t>
            </a:r>
          </a:p>
          <a:p>
            <a:pPr>
              <a:lnSpc>
                <a:spcPct val="150000"/>
              </a:lnSpc>
            </a:pPr>
            <a:endParaRPr lang="en-US" altLang="en-US" sz="2000">
              <a:solidFill>
                <a:srgbClr val="292929"/>
              </a:solidFill>
            </a:endParaRPr>
          </a:p>
          <a:p>
            <a:pPr>
              <a:lnSpc>
                <a:spcPct val="150000"/>
              </a:lnSpc>
            </a:pPr>
            <a:r>
              <a:rPr lang="en-US" altLang="en-US" sz="2000" b="1" i="1">
                <a:solidFill>
                  <a:srgbClr val="292929"/>
                </a:solidFill>
              </a:rPr>
              <a:t>All further calls to the circuit breaker return with an error, without the protected call being made at all. </a:t>
            </a:r>
            <a:endParaRPr lang="en-IN" altLang="en-US" sz="2000" b="1" i="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C020021C-EA18-A5C4-8254-DF02B10F951D}"/>
              </a:ext>
            </a:extLst>
          </p:cNvPr>
          <p:cNvSpPr>
            <a:spLocks noGrp="1" noChangeArrowheads="1"/>
          </p:cNvSpPr>
          <p:nvPr>
            <p:ph type="title"/>
          </p:nvPr>
        </p:nvSpPr>
        <p:spPr/>
        <p:txBody>
          <a:bodyPr/>
          <a:lstStyle/>
          <a:p>
            <a:r>
              <a:rPr lang="en-US" altLang="en-US"/>
              <a:t>Need For Circuit Breaker</a:t>
            </a:r>
            <a:endParaRPr lang="en-IN" altLang="en-US"/>
          </a:p>
        </p:txBody>
      </p:sp>
      <p:sp>
        <p:nvSpPr>
          <p:cNvPr id="78850" name="Content Placeholder 2">
            <a:extLst>
              <a:ext uri="{FF2B5EF4-FFF2-40B4-BE49-F238E27FC236}">
                <a16:creationId xmlns:a16="http://schemas.microsoft.com/office/drawing/2014/main" id="{9091873E-974C-FD7F-F6FC-14E803A255D5}"/>
              </a:ext>
            </a:extLst>
          </p:cNvPr>
          <p:cNvSpPr>
            <a:spLocks noGrp="1" noChangeArrowheads="1"/>
          </p:cNvSpPr>
          <p:nvPr>
            <p:ph idx="1"/>
          </p:nvPr>
        </p:nvSpPr>
        <p:spPr/>
        <p:txBody>
          <a:bodyPr/>
          <a:lstStyle/>
          <a:p>
            <a:r>
              <a:rPr lang="en-US" altLang="en-US" sz="1800"/>
              <a:t>In case we have serviceB down, serviceA should still try to recover from this and try to do one of the followings:</a:t>
            </a:r>
          </a:p>
          <a:p>
            <a:r>
              <a:rPr lang="en-US" altLang="en-US" sz="1800" b="1"/>
              <a:t>Custom fallback: </a:t>
            </a:r>
          </a:p>
          <a:p>
            <a:pPr lvl="1"/>
            <a:r>
              <a:rPr lang="en-US" altLang="en-US" sz="1800"/>
              <a:t>Try to get the same data from some other source. If not possible, use its own cache value.</a:t>
            </a:r>
          </a:p>
          <a:p>
            <a:r>
              <a:rPr lang="en-US" altLang="en-US" sz="1800" b="1"/>
              <a:t>Fail fast: </a:t>
            </a:r>
          </a:p>
          <a:p>
            <a:pPr lvl="1"/>
            <a:r>
              <a:rPr lang="en-US" altLang="en-US" sz="1800"/>
              <a:t>If serviceA knows that serviceB is down, there is no point waiting for the timeout and consuming its own resources. It should return ASAP “knowing” that serviceB is down</a:t>
            </a:r>
          </a:p>
          <a:p>
            <a:r>
              <a:rPr lang="en-US" altLang="en-US" sz="1800" b="1"/>
              <a:t>Don’t crash: </a:t>
            </a:r>
          </a:p>
          <a:p>
            <a:pPr lvl="1"/>
            <a:r>
              <a:rPr lang="en-US" altLang="en-US" sz="1800"/>
              <a:t>As we saw in this case, serviceA should not have crashed.</a:t>
            </a:r>
          </a:p>
          <a:p>
            <a:r>
              <a:rPr lang="en-US" altLang="en-US" sz="1800" b="1"/>
              <a:t>Heal automatic: </a:t>
            </a:r>
          </a:p>
          <a:p>
            <a:pPr lvl="1"/>
            <a:r>
              <a:rPr lang="en-US" altLang="en-US" sz="1800"/>
              <a:t>Periodically check if serviceB is working again.</a:t>
            </a:r>
          </a:p>
          <a:p>
            <a:r>
              <a:rPr lang="en-US" altLang="en-US" sz="1800" b="1"/>
              <a:t>Other APIs should work: </a:t>
            </a:r>
          </a:p>
          <a:p>
            <a:pPr lvl="1"/>
            <a:r>
              <a:rPr lang="en-US" altLang="en-US" sz="1800"/>
              <a:t>All other APIs should continue to work.</a:t>
            </a:r>
          </a:p>
          <a:p>
            <a:endParaRPr lang="en-IN" alt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88A02447-3F07-0542-C4B5-81C85072C1C7}"/>
              </a:ext>
            </a:extLst>
          </p:cNvPr>
          <p:cNvSpPr>
            <a:spLocks noGrp="1" noChangeArrowheads="1"/>
          </p:cNvSpPr>
          <p:nvPr>
            <p:ph type="title"/>
          </p:nvPr>
        </p:nvSpPr>
        <p:spPr>
          <a:xfrm>
            <a:off x="457200" y="304800"/>
            <a:ext cx="8229600" cy="609600"/>
          </a:xfrm>
        </p:spPr>
        <p:txBody>
          <a:bodyPr/>
          <a:lstStyle/>
          <a:p>
            <a:r>
              <a:rPr lang="en-US" altLang="en-US"/>
              <a:t>Configuring Circuit Breaker</a:t>
            </a:r>
            <a:endParaRPr lang="en-IN" altLang="en-US"/>
          </a:p>
        </p:txBody>
      </p:sp>
      <p:sp>
        <p:nvSpPr>
          <p:cNvPr id="155651" name="Content Placeholder 2">
            <a:extLst>
              <a:ext uri="{FF2B5EF4-FFF2-40B4-BE49-F238E27FC236}">
                <a16:creationId xmlns:a16="http://schemas.microsoft.com/office/drawing/2014/main" id="{B1F8E5C9-96BE-404E-A0CD-D7417B48C459}"/>
              </a:ext>
            </a:extLst>
          </p:cNvPr>
          <p:cNvSpPr>
            <a:spLocks noGrp="1" noChangeArrowheads="1"/>
          </p:cNvSpPr>
          <p:nvPr>
            <p:ph idx="1"/>
          </p:nvPr>
        </p:nvSpPr>
        <p:spPr>
          <a:xfrm>
            <a:off x="457200" y="838200"/>
            <a:ext cx="8229600" cy="5287963"/>
          </a:xfrm>
        </p:spPr>
        <p:txBody>
          <a:bodyPr/>
          <a:lstStyle/>
          <a:p>
            <a:pPr marL="457200" lvl="1" indent="0">
              <a:buFontTx/>
              <a:buNone/>
              <a:defRPr/>
            </a:pPr>
            <a:r>
              <a:rPr lang="en-IN" altLang="en-US" sz="2000" dirty="0">
                <a:solidFill>
                  <a:srgbClr val="000000"/>
                </a:solidFill>
              </a:rPr>
              <a:t> p</a:t>
            </a:r>
            <a:r>
              <a:rPr lang="en-IN" altLang="en-US" sz="2000" dirty="0">
                <a:solidFill>
                  <a:srgbClr val="7F0055"/>
                </a:solidFill>
              </a:rPr>
              <a:t>ublic</a:t>
            </a:r>
            <a:r>
              <a:rPr lang="en-IN" altLang="en-US" sz="2000" dirty="0">
                <a:solidFill>
                  <a:srgbClr val="000000"/>
                </a:solidFill>
              </a:rPr>
              <a:t> </a:t>
            </a:r>
            <a:r>
              <a:rPr lang="en-IN" altLang="en-US" sz="2000" dirty="0">
                <a:solidFill>
                  <a:srgbClr val="7F0055"/>
                </a:solidFill>
              </a:rPr>
              <a:t>class</a:t>
            </a:r>
            <a:r>
              <a:rPr lang="en-IN" altLang="en-US" sz="2000" dirty="0">
                <a:solidFill>
                  <a:srgbClr val="000000"/>
                </a:solidFill>
              </a:rPr>
              <a:t> </a:t>
            </a:r>
            <a:r>
              <a:rPr lang="en-IN" altLang="en-US" sz="2000" dirty="0" err="1">
                <a:solidFill>
                  <a:srgbClr val="000000"/>
                </a:solidFill>
              </a:rPr>
              <a:t>OrderController</a:t>
            </a:r>
            <a:r>
              <a:rPr lang="en-IN" altLang="en-US" sz="2000" dirty="0">
                <a:solidFill>
                  <a:srgbClr val="000000"/>
                </a:solidFill>
              </a:rPr>
              <a:t> {</a:t>
            </a:r>
          </a:p>
          <a:p>
            <a:pPr marL="457200" lvl="1" indent="0">
              <a:buFontTx/>
              <a:buNone/>
              <a:defRPr/>
            </a:pPr>
            <a:endParaRPr lang="en-IN" altLang="en-US" sz="2000" dirty="0"/>
          </a:p>
          <a:p>
            <a:pPr marL="457200" lvl="1" indent="0">
              <a:buFontTx/>
              <a:buNone/>
              <a:defRPr/>
            </a:pPr>
            <a:r>
              <a:rPr lang="en-IN" altLang="en-US" sz="2000" dirty="0">
                <a:solidFill>
                  <a:srgbClr val="7F0055"/>
                </a:solidFill>
              </a:rPr>
              <a:t>private</a:t>
            </a:r>
            <a:r>
              <a:rPr lang="en-IN" altLang="en-US" sz="2000" dirty="0">
                <a:solidFill>
                  <a:srgbClr val="000000"/>
                </a:solidFill>
              </a:rPr>
              <a:t> </a:t>
            </a:r>
            <a:r>
              <a:rPr lang="en-IN" altLang="en-US" sz="2000" b="1" dirty="0" err="1">
                <a:solidFill>
                  <a:srgbClr val="FF0000"/>
                </a:solidFill>
              </a:rPr>
              <a:t>WebClient</a:t>
            </a:r>
            <a:r>
              <a:rPr lang="en-IN" altLang="en-US" sz="2000" dirty="0">
                <a:solidFill>
                  <a:srgbClr val="000000"/>
                </a:solidFill>
              </a:rPr>
              <a:t> </a:t>
            </a:r>
            <a:r>
              <a:rPr lang="en-IN" altLang="en-US" sz="2000" dirty="0">
                <a:solidFill>
                  <a:srgbClr val="0000C0"/>
                </a:solidFill>
              </a:rPr>
              <a:t>client</a:t>
            </a:r>
            <a:r>
              <a:rPr lang="en-IN" altLang="en-US" sz="2000" dirty="0">
                <a:solidFill>
                  <a:srgbClr val="000000"/>
                </a:solidFill>
              </a:rPr>
              <a:t>;</a:t>
            </a:r>
          </a:p>
          <a:p>
            <a:pPr marL="457200" lvl="1" indent="0">
              <a:buFontTx/>
              <a:buNone/>
              <a:defRPr/>
            </a:pPr>
            <a:r>
              <a:rPr lang="en-IN" altLang="en-US" sz="2000" dirty="0">
                <a:solidFill>
                  <a:srgbClr val="7F0055"/>
                </a:solidFill>
              </a:rPr>
              <a:t>private</a:t>
            </a:r>
            <a:r>
              <a:rPr lang="en-IN" altLang="en-US" sz="2000" dirty="0">
                <a:solidFill>
                  <a:srgbClr val="000000"/>
                </a:solidFill>
              </a:rPr>
              <a:t> </a:t>
            </a:r>
            <a:r>
              <a:rPr lang="en-IN" altLang="en-US" sz="2000" b="1" dirty="0">
                <a:solidFill>
                  <a:schemeClr val="accent6">
                    <a:lumMod val="75000"/>
                  </a:schemeClr>
                </a:solidFill>
              </a:rPr>
              <a:t>ReactiveResilience4JCircuitBreakerFactory</a:t>
            </a:r>
            <a:r>
              <a:rPr lang="en-IN" altLang="en-US" sz="2000" dirty="0">
                <a:solidFill>
                  <a:srgbClr val="000000"/>
                </a:solidFill>
              </a:rPr>
              <a:t> </a:t>
            </a:r>
            <a:r>
              <a:rPr lang="en-IN" altLang="en-US" sz="2000" u="sng" dirty="0" err="1">
                <a:solidFill>
                  <a:srgbClr val="0000C0"/>
                </a:solidFill>
              </a:rPr>
              <a:t>cbFactory</a:t>
            </a:r>
            <a:r>
              <a:rPr lang="en-IN" altLang="en-US" sz="2000" u="sng" dirty="0">
                <a:solidFill>
                  <a:srgbClr val="000000"/>
                </a:solidFill>
              </a:rPr>
              <a:t>;</a:t>
            </a:r>
          </a:p>
          <a:p>
            <a:pPr marL="457200" lvl="1" indent="0">
              <a:buFontTx/>
              <a:buNone/>
              <a:defRPr/>
            </a:pPr>
            <a:r>
              <a:rPr lang="en-IN" altLang="en-US" sz="2000" dirty="0">
                <a:solidFill>
                  <a:srgbClr val="7F0055"/>
                </a:solidFill>
              </a:rPr>
              <a:t>private</a:t>
            </a:r>
            <a:r>
              <a:rPr lang="en-IN" altLang="en-US" sz="2000" dirty="0">
                <a:solidFill>
                  <a:srgbClr val="000000"/>
                </a:solidFill>
              </a:rPr>
              <a:t> </a:t>
            </a:r>
            <a:r>
              <a:rPr lang="en-IN" altLang="en-US" sz="2000" b="1" dirty="0" err="1">
                <a:solidFill>
                  <a:srgbClr val="00B0F0"/>
                </a:solidFill>
              </a:rPr>
              <a:t>ReactiveCircuitBreaker</a:t>
            </a:r>
            <a:r>
              <a:rPr lang="en-IN" altLang="en-US" sz="2000" dirty="0">
                <a:solidFill>
                  <a:srgbClr val="000000"/>
                </a:solidFill>
              </a:rPr>
              <a:t> </a:t>
            </a:r>
            <a:r>
              <a:rPr lang="en-IN" altLang="en-US" sz="2000" dirty="0" err="1">
                <a:solidFill>
                  <a:srgbClr val="0000C0"/>
                </a:solidFill>
              </a:rPr>
              <a:t>circuitBreaker</a:t>
            </a:r>
            <a:r>
              <a:rPr lang="en-IN" altLang="en-US" sz="2000" dirty="0">
                <a:solidFill>
                  <a:srgbClr val="000000"/>
                </a:solidFill>
              </a:rPr>
              <a:t>;</a:t>
            </a:r>
          </a:p>
          <a:p>
            <a:pPr marL="457200" lvl="1" indent="0">
              <a:buFontTx/>
              <a:buNone/>
              <a:defRPr/>
            </a:pPr>
            <a:r>
              <a:rPr lang="en-IN" altLang="en-US" sz="1400" b="1" i="1" dirty="0"/>
              <a:t>// Two </a:t>
            </a:r>
            <a:r>
              <a:rPr lang="en-IN" altLang="en-US" sz="1400" b="1" i="1" dirty="0" err="1"/>
              <a:t>Args</a:t>
            </a:r>
            <a:r>
              <a:rPr lang="en-IN" altLang="en-US" sz="1400" b="1" i="1" dirty="0"/>
              <a:t> Constructor</a:t>
            </a:r>
          </a:p>
          <a:p>
            <a:pPr marL="457200" lvl="1" indent="0">
              <a:buFontTx/>
              <a:buNone/>
              <a:defRPr/>
            </a:pPr>
            <a:r>
              <a:rPr lang="en-US" altLang="en-US" sz="2000" dirty="0">
                <a:solidFill>
                  <a:srgbClr val="7F0055"/>
                </a:solidFill>
              </a:rPr>
              <a:t>public</a:t>
            </a:r>
            <a:r>
              <a:rPr lang="en-US" altLang="en-US" sz="2000" dirty="0">
                <a:solidFill>
                  <a:srgbClr val="000000"/>
                </a:solidFill>
              </a:rPr>
              <a:t> </a:t>
            </a:r>
            <a:r>
              <a:rPr lang="en-US" altLang="en-US" sz="2000" dirty="0" err="1">
                <a:solidFill>
                  <a:srgbClr val="000000"/>
                </a:solidFill>
              </a:rPr>
              <a:t>OrderController</a:t>
            </a:r>
            <a:r>
              <a:rPr lang="en-US" altLang="en-US" sz="2000" dirty="0">
                <a:solidFill>
                  <a:srgbClr val="000000"/>
                </a:solidFill>
              </a:rPr>
              <a:t>(</a:t>
            </a:r>
          </a:p>
          <a:p>
            <a:pPr marL="457200" lvl="1" indent="0">
              <a:buFontTx/>
              <a:buNone/>
              <a:defRPr/>
            </a:pPr>
            <a:r>
              <a:rPr lang="en-US" altLang="en-US" sz="2000" dirty="0">
                <a:solidFill>
                  <a:srgbClr val="000000"/>
                </a:solidFill>
              </a:rPr>
              <a:t>         </a:t>
            </a:r>
            <a:r>
              <a:rPr lang="en-US" altLang="en-US" sz="2000" b="1" dirty="0" err="1">
                <a:solidFill>
                  <a:srgbClr val="FF0000"/>
                </a:solidFill>
              </a:rPr>
              <a:t>WebClient</a:t>
            </a:r>
            <a:r>
              <a:rPr lang="en-US" altLang="en-US" sz="1800" dirty="0">
                <a:solidFill>
                  <a:srgbClr val="000000"/>
                </a:solidFill>
              </a:rPr>
              <a:t> </a:t>
            </a:r>
            <a:r>
              <a:rPr lang="en-US" altLang="en-US" sz="1800" u="sng" dirty="0">
                <a:solidFill>
                  <a:srgbClr val="6A3E3E"/>
                </a:solidFill>
              </a:rPr>
              <a:t>client</a:t>
            </a:r>
            <a:r>
              <a:rPr lang="en-US" altLang="en-US" sz="1800" u="sng" dirty="0">
                <a:solidFill>
                  <a:srgbClr val="000000"/>
                </a:solidFill>
              </a:rPr>
              <a:t>, </a:t>
            </a:r>
          </a:p>
          <a:p>
            <a:pPr marL="457200" lvl="1" indent="0">
              <a:buFontTx/>
              <a:buNone/>
              <a:defRPr/>
            </a:pPr>
            <a:r>
              <a:rPr lang="en-US" altLang="en-US" sz="1800" dirty="0">
                <a:solidFill>
                  <a:srgbClr val="000000"/>
                </a:solidFill>
              </a:rPr>
              <a:t>        </a:t>
            </a:r>
            <a:r>
              <a:rPr lang="en-US" altLang="en-US" sz="2000" b="1" dirty="0">
                <a:solidFill>
                  <a:schemeClr val="accent6">
                    <a:lumMod val="75000"/>
                  </a:schemeClr>
                </a:solidFill>
              </a:rPr>
              <a:t>ReactiveResilience4JCircuitBreakerFactory</a:t>
            </a:r>
            <a:r>
              <a:rPr lang="en-US" altLang="en-US" sz="1800" dirty="0">
                <a:solidFill>
                  <a:srgbClr val="000000"/>
                </a:solidFill>
              </a:rPr>
              <a:t> </a:t>
            </a:r>
            <a:r>
              <a:rPr lang="en-US" altLang="en-US" sz="1800" dirty="0" err="1">
                <a:solidFill>
                  <a:srgbClr val="6A3E3E"/>
                </a:solidFill>
              </a:rPr>
              <a:t>cbFactory</a:t>
            </a:r>
            <a:r>
              <a:rPr lang="en-US" altLang="en-US" sz="1800" dirty="0">
                <a:solidFill>
                  <a:srgbClr val="000000"/>
                </a:solidFill>
              </a:rPr>
              <a:t>)</a:t>
            </a:r>
            <a:r>
              <a:rPr lang="en-US" altLang="en-US" sz="2000" u="sng" dirty="0">
                <a:solidFill>
                  <a:srgbClr val="000000"/>
                </a:solidFill>
              </a:rPr>
              <a:t> {</a:t>
            </a:r>
          </a:p>
          <a:p>
            <a:pPr marL="457200" lvl="1" indent="0">
              <a:buFontTx/>
              <a:buNone/>
              <a:defRPr/>
            </a:pPr>
            <a:r>
              <a:rPr lang="en-US" altLang="en-US" sz="2000" dirty="0">
                <a:solidFill>
                  <a:srgbClr val="7F0055"/>
                </a:solidFill>
              </a:rPr>
              <a:t>      </a:t>
            </a:r>
          </a:p>
          <a:p>
            <a:pPr marL="457200" lvl="1" indent="0">
              <a:buFontTx/>
              <a:buNone/>
              <a:defRPr/>
            </a:pPr>
            <a:r>
              <a:rPr lang="en-US" altLang="en-US" sz="2000" dirty="0">
                <a:solidFill>
                  <a:srgbClr val="7F0055"/>
                </a:solidFill>
              </a:rPr>
              <a:t>        </a:t>
            </a:r>
            <a:r>
              <a:rPr lang="en-US" altLang="en-US" sz="2000" dirty="0" err="1">
                <a:solidFill>
                  <a:srgbClr val="7F0055"/>
                </a:solidFill>
              </a:rPr>
              <a:t>this</a:t>
            </a:r>
            <a:r>
              <a:rPr lang="en-US" altLang="en-US" sz="2000" dirty="0" err="1">
                <a:solidFill>
                  <a:srgbClr val="000000"/>
                </a:solidFill>
              </a:rPr>
              <a:t>.</a:t>
            </a:r>
            <a:r>
              <a:rPr lang="en-US" altLang="en-US" sz="2000" dirty="0" err="1">
                <a:solidFill>
                  <a:srgbClr val="0000C0"/>
                </a:solidFill>
              </a:rPr>
              <a:t>client</a:t>
            </a:r>
            <a:r>
              <a:rPr lang="en-US" altLang="en-US" sz="2000" dirty="0">
                <a:solidFill>
                  <a:srgbClr val="000000"/>
                </a:solidFill>
              </a:rPr>
              <a:t> = </a:t>
            </a:r>
            <a:r>
              <a:rPr lang="en-US" altLang="en-US" sz="2000" b="1" dirty="0">
                <a:solidFill>
                  <a:srgbClr val="FF0000"/>
                </a:solidFill>
              </a:rPr>
              <a:t>client</a:t>
            </a:r>
          </a:p>
          <a:p>
            <a:pPr marL="457200" lvl="1" indent="0">
              <a:buFontTx/>
              <a:buNone/>
              <a:defRPr/>
            </a:pPr>
            <a:r>
              <a:rPr lang="en-IN" altLang="en-US" sz="2000" dirty="0">
                <a:solidFill>
                  <a:srgbClr val="7F0055"/>
                </a:solidFill>
              </a:rPr>
              <a:t>      </a:t>
            </a:r>
            <a:r>
              <a:rPr lang="en-IN" altLang="en-US" sz="2000" dirty="0" err="1">
                <a:solidFill>
                  <a:srgbClr val="7F0055"/>
                </a:solidFill>
              </a:rPr>
              <a:t>this</a:t>
            </a:r>
            <a:r>
              <a:rPr lang="en-IN" altLang="en-US" sz="2000" dirty="0" err="1">
                <a:solidFill>
                  <a:srgbClr val="000000"/>
                </a:solidFill>
              </a:rPr>
              <a:t>.</a:t>
            </a:r>
            <a:r>
              <a:rPr lang="en-IN" altLang="en-US" sz="2000" dirty="0" err="1">
                <a:solidFill>
                  <a:srgbClr val="0000C0"/>
                </a:solidFill>
              </a:rPr>
              <a:t>cbFactory</a:t>
            </a:r>
            <a:r>
              <a:rPr lang="en-IN" altLang="en-US" sz="2000" dirty="0">
                <a:solidFill>
                  <a:srgbClr val="000000"/>
                </a:solidFill>
              </a:rPr>
              <a:t> = </a:t>
            </a:r>
            <a:r>
              <a:rPr lang="en-IN" altLang="en-US" sz="2000" b="1" dirty="0" err="1">
                <a:solidFill>
                  <a:schemeClr val="accent6">
                    <a:lumMod val="75000"/>
                  </a:schemeClr>
                </a:solidFill>
              </a:rPr>
              <a:t>cbFactory</a:t>
            </a:r>
            <a:r>
              <a:rPr lang="en-IN" altLang="en-US" sz="2000" dirty="0">
                <a:solidFill>
                  <a:srgbClr val="000000"/>
                </a:solidFill>
              </a:rPr>
              <a:t>;</a:t>
            </a:r>
          </a:p>
          <a:p>
            <a:pPr marL="457200" lvl="1" indent="0">
              <a:buFontTx/>
              <a:buNone/>
              <a:defRPr/>
            </a:pPr>
            <a:r>
              <a:rPr lang="en-US" altLang="en-US" sz="2000" dirty="0">
                <a:solidFill>
                  <a:srgbClr val="000000"/>
                </a:solidFill>
              </a:rPr>
              <a:t> </a:t>
            </a:r>
            <a:r>
              <a:rPr lang="en-US" altLang="en-US" sz="2000" dirty="0" err="1">
                <a:solidFill>
                  <a:srgbClr val="7F0055"/>
                </a:solidFill>
              </a:rPr>
              <a:t>this</a:t>
            </a:r>
            <a:r>
              <a:rPr lang="en-US" altLang="en-US" sz="2000" dirty="0" err="1">
                <a:solidFill>
                  <a:srgbClr val="000000"/>
                </a:solidFill>
              </a:rPr>
              <a:t>.</a:t>
            </a:r>
            <a:r>
              <a:rPr lang="en-US" altLang="en-US" sz="2000" b="1" dirty="0" err="1">
                <a:solidFill>
                  <a:srgbClr val="00B0F0"/>
                </a:solidFill>
              </a:rPr>
              <a:t>circuitBreaker</a:t>
            </a:r>
            <a:r>
              <a:rPr lang="en-US" altLang="en-US" sz="2000" dirty="0">
                <a:solidFill>
                  <a:srgbClr val="000000"/>
                </a:solidFill>
              </a:rPr>
              <a:t> = </a:t>
            </a:r>
            <a:r>
              <a:rPr lang="en-US" altLang="en-US" sz="2000" dirty="0" err="1">
                <a:solidFill>
                  <a:srgbClr val="000000"/>
                </a:solidFill>
              </a:rPr>
              <a:t>c</a:t>
            </a:r>
            <a:r>
              <a:rPr lang="en-US" altLang="en-US" sz="2000" dirty="0" err="1">
                <a:solidFill>
                  <a:srgbClr val="6A3E3E"/>
                </a:solidFill>
              </a:rPr>
              <a:t>bFactory</a:t>
            </a:r>
            <a:r>
              <a:rPr lang="en-US" altLang="en-US" sz="2000" dirty="0" err="1">
                <a:solidFill>
                  <a:srgbClr val="000000"/>
                </a:solidFill>
              </a:rPr>
              <a:t>.create</a:t>
            </a:r>
            <a:r>
              <a:rPr lang="en-US" altLang="en-US" sz="2000" dirty="0">
                <a:solidFill>
                  <a:srgbClr val="000000"/>
                </a:solidFill>
              </a:rPr>
              <a:t>(</a:t>
            </a:r>
            <a:r>
              <a:rPr lang="en-US" altLang="en-US" sz="2000" dirty="0">
                <a:solidFill>
                  <a:srgbClr val="2A00FF"/>
                </a:solidFill>
              </a:rPr>
              <a:t>“</a:t>
            </a:r>
            <a:r>
              <a:rPr lang="en-US" altLang="en-US" sz="2000" dirty="0" err="1">
                <a:solidFill>
                  <a:srgbClr val="2A00FF"/>
                </a:solidFill>
              </a:rPr>
              <a:t>orderService</a:t>
            </a:r>
            <a:r>
              <a:rPr lang="en-US" altLang="en-US" sz="2000" dirty="0">
                <a:solidFill>
                  <a:srgbClr val="2A00FF"/>
                </a:solidFill>
              </a:rPr>
              <a:t>"</a:t>
            </a:r>
            <a:r>
              <a:rPr lang="en-US" altLang="en-US" sz="2000" dirty="0">
                <a:solidFill>
                  <a:srgbClr val="000000"/>
                </a:solidFill>
              </a:rPr>
              <a:t>);</a:t>
            </a:r>
          </a:p>
          <a:p>
            <a:pPr marL="457200" lvl="1" indent="0">
              <a:buFontTx/>
              <a:buNone/>
              <a:defRPr/>
            </a:pPr>
            <a:r>
              <a:rPr lang="en-IN" altLang="en-US" sz="2000" dirty="0">
                <a:solidFill>
                  <a:srgbClr val="000000"/>
                </a:solidFill>
              </a:rPr>
              <a:t>}</a:t>
            </a:r>
          </a:p>
          <a:p>
            <a:pPr marL="800100" lvl="2" indent="0">
              <a:buFontTx/>
              <a:buNone/>
              <a:defRPr/>
            </a:pPr>
            <a:endParaRPr lang="en-IN" altLang="en-US" sz="2000" dirty="0">
              <a:solidFill>
                <a:srgbClr val="000000"/>
              </a:solidFill>
              <a:latin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A0E947B6-B0A7-FAB6-72BA-B33BBCCD1AB2}"/>
              </a:ext>
            </a:extLst>
          </p:cNvPr>
          <p:cNvSpPr>
            <a:spLocks noGrp="1" noChangeArrowheads="1"/>
          </p:cNvSpPr>
          <p:nvPr>
            <p:ph type="title"/>
          </p:nvPr>
        </p:nvSpPr>
        <p:spPr/>
        <p:txBody>
          <a:bodyPr/>
          <a:lstStyle/>
          <a:p>
            <a:r>
              <a:rPr lang="en-US" altLang="en-US"/>
              <a:t>Configuring With Web Client</a:t>
            </a:r>
            <a:endParaRPr lang="en-IN" altLang="en-US"/>
          </a:p>
        </p:txBody>
      </p:sp>
      <p:sp>
        <p:nvSpPr>
          <p:cNvPr id="80898" name="Content Placeholder 2">
            <a:extLst>
              <a:ext uri="{FF2B5EF4-FFF2-40B4-BE49-F238E27FC236}">
                <a16:creationId xmlns:a16="http://schemas.microsoft.com/office/drawing/2014/main" id="{B7337AC7-2C16-24FE-AE55-D092DB7CEF3D}"/>
              </a:ext>
            </a:extLst>
          </p:cNvPr>
          <p:cNvSpPr>
            <a:spLocks noGrp="1" noChangeArrowheads="1"/>
          </p:cNvSpPr>
          <p:nvPr>
            <p:ph idx="1"/>
          </p:nvPr>
        </p:nvSpPr>
        <p:spPr>
          <a:xfrm>
            <a:off x="457200" y="868363"/>
            <a:ext cx="8229600" cy="5257800"/>
          </a:xfrm>
        </p:spPr>
        <p:txBody>
          <a:bodyPr/>
          <a:lstStyle/>
          <a:p>
            <a:pPr marL="400050" lvl="1" indent="0">
              <a:lnSpc>
                <a:spcPct val="150000"/>
              </a:lnSpc>
              <a:buFontTx/>
              <a:buNone/>
            </a:pPr>
            <a:r>
              <a:rPr lang="en-IN" altLang="en-US" sz="2000">
                <a:solidFill>
                  <a:srgbClr val="646464"/>
                </a:solidFill>
              </a:rPr>
              <a:t>@GetMapping</a:t>
            </a:r>
            <a:r>
              <a:rPr lang="en-IN" altLang="en-US" sz="2000">
                <a:solidFill>
                  <a:srgbClr val="000000"/>
                </a:solidFill>
              </a:rPr>
              <a:t>(path = </a:t>
            </a:r>
            <a:r>
              <a:rPr lang="en-IN" altLang="en-US" sz="2000">
                <a:solidFill>
                  <a:srgbClr val="2A00FF"/>
                </a:solidFill>
              </a:rPr>
              <a:t>"/order"</a:t>
            </a:r>
            <a:r>
              <a:rPr lang="en-IN" altLang="en-US" sz="2000">
                <a:solidFill>
                  <a:srgbClr val="000000"/>
                </a:solidFill>
              </a:rPr>
              <a:t>)</a:t>
            </a:r>
          </a:p>
          <a:p>
            <a:pPr marL="400050" lvl="1" indent="0">
              <a:lnSpc>
                <a:spcPct val="150000"/>
              </a:lnSpc>
              <a:buFontTx/>
              <a:buNone/>
            </a:pPr>
            <a:r>
              <a:rPr lang="en-IN" altLang="en-US" sz="2000" b="1">
                <a:solidFill>
                  <a:srgbClr val="7F0055"/>
                </a:solidFill>
              </a:rPr>
              <a:t>public</a:t>
            </a:r>
            <a:r>
              <a:rPr lang="en-IN" altLang="en-US" sz="2000" b="1">
                <a:solidFill>
                  <a:srgbClr val="000000"/>
                </a:solidFill>
              </a:rPr>
              <a:t> Mono&lt;String&gt; slow() {</a:t>
            </a:r>
          </a:p>
          <a:p>
            <a:pPr marL="400050" lvl="1" indent="0">
              <a:lnSpc>
                <a:spcPct val="150000"/>
              </a:lnSpc>
              <a:buFontTx/>
              <a:buNone/>
            </a:pPr>
            <a:r>
              <a:rPr lang="en-IN" altLang="en-US" sz="2000">
                <a:solidFill>
                  <a:srgbClr val="000000"/>
                </a:solidFill>
              </a:rPr>
              <a:t>      </a:t>
            </a:r>
            <a:r>
              <a:rPr lang="en-IN" altLang="en-US" sz="2000" b="1">
                <a:solidFill>
                  <a:srgbClr val="7F0055"/>
                </a:solidFill>
              </a:rPr>
              <a:t>return</a:t>
            </a:r>
            <a:r>
              <a:rPr lang="en-IN" altLang="en-US" sz="2000" b="1">
                <a:solidFill>
                  <a:srgbClr val="000000"/>
                </a:solidFill>
              </a:rPr>
              <a:t> </a:t>
            </a:r>
            <a:r>
              <a:rPr lang="en-IN" altLang="en-US" sz="2000" b="1">
                <a:solidFill>
                  <a:srgbClr val="00B0F0"/>
                </a:solidFill>
              </a:rPr>
              <a:t>circuitBreaker</a:t>
            </a:r>
            <a:r>
              <a:rPr lang="en-IN" altLang="en-US" sz="2000" b="1">
                <a:solidFill>
                  <a:srgbClr val="000000"/>
                </a:solidFill>
              </a:rPr>
              <a:t>.run(</a:t>
            </a:r>
          </a:p>
          <a:p>
            <a:pPr marL="400050" lvl="1" indent="0">
              <a:lnSpc>
                <a:spcPct val="150000"/>
              </a:lnSpc>
              <a:buFontTx/>
              <a:buNone/>
            </a:pPr>
            <a:r>
              <a:rPr lang="en-IN" altLang="en-US" sz="2000" b="1">
                <a:solidFill>
                  <a:srgbClr val="000000"/>
                </a:solidFill>
              </a:rPr>
              <a:t>    </a:t>
            </a:r>
            <a:r>
              <a:rPr lang="en-IN" altLang="en-US" sz="2000" b="1">
                <a:solidFill>
                  <a:srgbClr val="FF0000"/>
                </a:solidFill>
              </a:rPr>
              <a:t>client</a:t>
            </a:r>
            <a:r>
              <a:rPr lang="en-IN" altLang="en-US" sz="2000" b="1">
                <a:solidFill>
                  <a:srgbClr val="000000"/>
                </a:solidFill>
              </a:rPr>
              <a:t>.get()</a:t>
            </a:r>
          </a:p>
          <a:p>
            <a:pPr marL="400050" lvl="1" indent="0">
              <a:lnSpc>
                <a:spcPct val="150000"/>
              </a:lnSpc>
              <a:buFontTx/>
              <a:buNone/>
            </a:pPr>
            <a:r>
              <a:rPr lang="en-IN" altLang="en-US" sz="2000" b="1">
                <a:solidFill>
                  <a:srgbClr val="000000"/>
                </a:solidFill>
              </a:rPr>
              <a:t>	 .uri(</a:t>
            </a:r>
            <a:r>
              <a:rPr lang="en-IN" altLang="en-US" sz="2000" b="1">
                <a:solidFill>
                  <a:srgbClr val="2A00FF"/>
                </a:solidFill>
              </a:rPr>
              <a:t>"</a:t>
            </a:r>
            <a:r>
              <a:rPr lang="en-IN" altLang="en-US" sz="2000">
                <a:solidFill>
                  <a:srgbClr val="2A00FF"/>
                </a:solidFill>
              </a:rPr>
              <a:t>lb://ORDER-SERVICE/orders</a:t>
            </a:r>
            <a:r>
              <a:rPr lang="en-IN" altLang="en-US" sz="2000" b="1">
                <a:solidFill>
                  <a:srgbClr val="2A00FF"/>
                </a:solidFill>
              </a:rPr>
              <a:t>"</a:t>
            </a:r>
            <a:r>
              <a:rPr lang="en-IN" altLang="en-US" sz="2000" b="1">
                <a:solidFill>
                  <a:srgbClr val="000000"/>
                </a:solidFill>
              </a:rPr>
              <a:t>)</a:t>
            </a:r>
          </a:p>
          <a:p>
            <a:pPr marL="400050" lvl="1" indent="0">
              <a:lnSpc>
                <a:spcPct val="150000"/>
              </a:lnSpc>
              <a:buFontTx/>
              <a:buNone/>
            </a:pPr>
            <a:r>
              <a:rPr lang="en-IN" altLang="en-US" sz="2000" b="1">
                <a:solidFill>
                  <a:srgbClr val="000000"/>
                </a:solidFill>
              </a:rPr>
              <a:t>		.retrieve()</a:t>
            </a:r>
          </a:p>
          <a:p>
            <a:pPr marL="400050" lvl="1" indent="0">
              <a:lnSpc>
                <a:spcPct val="150000"/>
              </a:lnSpc>
              <a:buFontTx/>
              <a:buNone/>
            </a:pPr>
            <a:r>
              <a:rPr lang="en-IN" altLang="en-US" sz="2000" b="1">
                <a:solidFill>
                  <a:srgbClr val="000000"/>
                </a:solidFill>
              </a:rPr>
              <a:t>		  .bodyToMono(String.</a:t>
            </a:r>
            <a:r>
              <a:rPr lang="en-IN" altLang="en-US" sz="2000" b="1">
                <a:solidFill>
                  <a:srgbClr val="7F0055"/>
                </a:solidFill>
              </a:rPr>
              <a:t>class</a:t>
            </a:r>
            <a:r>
              <a:rPr lang="en-IN" altLang="en-US" sz="2000" b="1">
                <a:solidFill>
                  <a:srgbClr val="000000"/>
                </a:solidFill>
              </a:rPr>
              <a:t>),</a:t>
            </a:r>
          </a:p>
          <a:p>
            <a:pPr marL="400050" lvl="1" indent="0">
              <a:lnSpc>
                <a:spcPct val="150000"/>
              </a:lnSpc>
              <a:buFontTx/>
              <a:buNone/>
            </a:pPr>
            <a:r>
              <a:rPr lang="en-IN" altLang="en-US" sz="2000">
                <a:solidFill>
                  <a:srgbClr val="000000"/>
                </a:solidFill>
              </a:rPr>
              <a:t>      </a:t>
            </a:r>
            <a:r>
              <a:rPr lang="en-IN" altLang="en-US" sz="2000" b="1">
                <a:solidFill>
                  <a:srgbClr val="00B050"/>
                </a:solidFill>
              </a:rPr>
              <a:t>throwable</a:t>
            </a:r>
            <a:r>
              <a:rPr lang="en-IN" altLang="en-US" sz="2000">
                <a:solidFill>
                  <a:srgbClr val="000000"/>
                </a:solidFill>
              </a:rPr>
              <a:t> -&gt;  Mono.</a:t>
            </a:r>
            <a:r>
              <a:rPr lang="en-IN" altLang="en-US" sz="2000" i="1">
                <a:solidFill>
                  <a:srgbClr val="000000"/>
                </a:solidFill>
              </a:rPr>
              <a:t>just(</a:t>
            </a:r>
            <a:r>
              <a:rPr lang="en-IN" altLang="en-US" sz="2000" i="1">
                <a:solidFill>
                  <a:srgbClr val="2A00FF"/>
                </a:solidFill>
              </a:rPr>
              <a:t>"fallback"</a:t>
            </a:r>
            <a:r>
              <a:rPr lang="en-IN" altLang="en-US" sz="2000" i="1">
                <a:solidFill>
                  <a:srgbClr val="000000"/>
                </a:solidFill>
              </a:rPr>
              <a:t>));</a:t>
            </a:r>
          </a:p>
          <a:p>
            <a:pPr marL="400050" lvl="1" indent="0">
              <a:lnSpc>
                <a:spcPct val="150000"/>
              </a:lnSpc>
              <a:buFontTx/>
              <a:buNone/>
            </a:pPr>
            <a:r>
              <a:rPr lang="en-IN" altLang="en-US" sz="2000">
                <a:solidFill>
                  <a:srgbClr val="000000"/>
                </a:solidFill>
              </a:rPr>
              <a:t>} }</a:t>
            </a:r>
          </a:p>
          <a:p>
            <a:pPr marL="400050" lvl="1" indent="0">
              <a:lnSpc>
                <a:spcPct val="150000"/>
              </a:lnSpc>
              <a:buFontTx/>
              <a:buNone/>
            </a:pPr>
            <a:r>
              <a:rPr lang="en-IN" altLang="en-US" sz="2000">
                <a:solidFill>
                  <a:srgbClr val="000000"/>
                </a:solidFill>
              </a:rPr>
              <a:t>Can also add timeout : </a:t>
            </a:r>
            <a:r>
              <a:rPr lang="en-IN" altLang="en-US" sz="1800">
                <a:solidFill>
                  <a:srgbClr val="000000"/>
                </a:solidFill>
                <a:latin typeface="Consolas" panose="020B0609020204030204" pitchFamily="49" charset="0"/>
              </a:rPr>
              <a:t>timeout(Duration.</a:t>
            </a:r>
            <a:r>
              <a:rPr lang="en-IN" altLang="en-US" sz="1800" i="1">
                <a:solidFill>
                  <a:srgbClr val="000000"/>
                </a:solidFill>
                <a:latin typeface="Consolas" panose="020B0609020204030204" pitchFamily="49" charset="0"/>
              </a:rPr>
              <a:t>ofMinutes(5));</a:t>
            </a:r>
            <a:endParaRPr lang="en-IN"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9F2B2865-2D33-F7D2-E060-E94DF7355A37}"/>
              </a:ext>
            </a:extLst>
          </p:cNvPr>
          <p:cNvSpPr>
            <a:spLocks noGrp="1" noChangeArrowheads="1"/>
          </p:cNvSpPr>
          <p:nvPr>
            <p:ph type="title"/>
          </p:nvPr>
        </p:nvSpPr>
        <p:spPr/>
        <p:txBody>
          <a:bodyPr/>
          <a:lstStyle/>
          <a:p>
            <a:r>
              <a:rPr lang="en-US" altLang="en-US"/>
              <a:t>Configuring With Web Client</a:t>
            </a:r>
            <a:endParaRPr lang="en-IN" altLang="en-US"/>
          </a:p>
        </p:txBody>
      </p:sp>
      <p:sp>
        <p:nvSpPr>
          <p:cNvPr id="81922" name="Content Placeholder 2">
            <a:extLst>
              <a:ext uri="{FF2B5EF4-FFF2-40B4-BE49-F238E27FC236}">
                <a16:creationId xmlns:a16="http://schemas.microsoft.com/office/drawing/2014/main" id="{39C55AF1-DC6C-BA58-23F0-F65AB9410E19}"/>
              </a:ext>
            </a:extLst>
          </p:cNvPr>
          <p:cNvSpPr>
            <a:spLocks noGrp="1" noChangeArrowheads="1"/>
          </p:cNvSpPr>
          <p:nvPr>
            <p:ph idx="1"/>
          </p:nvPr>
        </p:nvSpPr>
        <p:spPr/>
        <p:txBody>
          <a:bodyPr/>
          <a:lstStyle/>
          <a:p>
            <a:pPr marL="457200" lvl="1" indent="0">
              <a:buFontTx/>
              <a:buNone/>
            </a:pPr>
            <a:r>
              <a:rPr lang="en-IN" altLang="en-US" b="1">
                <a:solidFill>
                  <a:srgbClr val="7F0055"/>
                </a:solidFill>
                <a:latin typeface="Consolas" panose="020B0609020204030204" pitchFamily="49" charset="0"/>
              </a:rPr>
              <a:t>import </a:t>
            </a:r>
            <a:r>
              <a:rPr lang="en-IN" altLang="en-US" b="1">
                <a:solidFill>
                  <a:srgbClr val="000000"/>
                </a:solidFill>
                <a:latin typeface="Consolas" panose="020B0609020204030204" pitchFamily="49" charset="0"/>
              </a:rPr>
              <a:t>org.springframework.cloud.circuitbreaker.resilience4j.*;</a:t>
            </a:r>
          </a:p>
          <a:p>
            <a:pPr marL="457200" lvl="1" indent="0">
              <a:buFontTx/>
              <a:buNone/>
            </a:pPr>
            <a:endParaRPr lang="en-IN" altLang="en-US" sz="1800">
              <a:solidFill>
                <a:srgbClr val="646464"/>
              </a:solidFill>
            </a:endParaRPr>
          </a:p>
          <a:p>
            <a:pPr marL="457200" lvl="1" indent="0">
              <a:buFontTx/>
              <a:buNone/>
            </a:pPr>
            <a:r>
              <a:rPr lang="en-IN" altLang="en-US" sz="1800">
                <a:solidFill>
                  <a:srgbClr val="646464"/>
                </a:solidFill>
              </a:rPr>
              <a:t>@Bean</a:t>
            </a:r>
          </a:p>
          <a:p>
            <a:pPr marL="457200" lvl="1" indent="0">
              <a:buFontTx/>
              <a:buNone/>
            </a:pPr>
            <a:r>
              <a:rPr lang="en-IN" altLang="en-US" sz="1800" b="1">
                <a:solidFill>
                  <a:srgbClr val="7F0055"/>
                </a:solidFill>
              </a:rPr>
              <a:t>public</a:t>
            </a:r>
            <a:r>
              <a:rPr lang="en-IN" altLang="en-US" sz="1800" b="1">
                <a:solidFill>
                  <a:srgbClr val="000000"/>
                </a:solidFill>
              </a:rPr>
              <a:t> Customizer&lt;ReactiveResilience4JCircuitBreakerFactory&gt; defaultCustomizer(){</a:t>
            </a:r>
          </a:p>
          <a:p>
            <a:pPr marL="457200" lvl="1" indent="0">
              <a:buFontTx/>
              <a:buNone/>
            </a:pPr>
            <a:endParaRPr lang="en-IN" altLang="en-US" sz="1800"/>
          </a:p>
          <a:p>
            <a:pPr marL="457200" lvl="1" indent="0">
              <a:buFontTx/>
              <a:buNone/>
            </a:pPr>
            <a:r>
              <a:rPr lang="en-US" altLang="en-US" sz="1800" b="1">
                <a:solidFill>
                  <a:srgbClr val="7F0055"/>
                </a:solidFill>
              </a:rPr>
              <a:t>return</a:t>
            </a:r>
            <a:r>
              <a:rPr lang="en-US" altLang="en-US" sz="1800" b="1">
                <a:solidFill>
                  <a:srgbClr val="000000"/>
                </a:solidFill>
              </a:rPr>
              <a:t> </a:t>
            </a:r>
            <a:r>
              <a:rPr lang="en-US" altLang="en-US" sz="1800" b="1">
                <a:solidFill>
                  <a:srgbClr val="6A3E3E"/>
                </a:solidFill>
              </a:rPr>
              <a:t>factory</a:t>
            </a:r>
            <a:r>
              <a:rPr lang="en-US" altLang="en-US" sz="1800" b="1">
                <a:solidFill>
                  <a:srgbClr val="000000"/>
                </a:solidFill>
              </a:rPr>
              <a:t> -&gt; </a:t>
            </a:r>
            <a:r>
              <a:rPr lang="en-US" altLang="en-US" sz="1800" b="1">
                <a:solidFill>
                  <a:srgbClr val="6A3E3E"/>
                </a:solidFill>
              </a:rPr>
              <a:t>factory</a:t>
            </a:r>
            <a:r>
              <a:rPr lang="en-US" altLang="en-US" sz="1800" b="1">
                <a:solidFill>
                  <a:srgbClr val="000000"/>
                </a:solidFill>
              </a:rPr>
              <a:t>.configureDefault(</a:t>
            </a:r>
            <a:r>
              <a:rPr lang="en-US" altLang="en-US" sz="1800" b="1">
                <a:solidFill>
                  <a:srgbClr val="6A3E3E"/>
                </a:solidFill>
              </a:rPr>
              <a:t>id</a:t>
            </a:r>
            <a:r>
              <a:rPr lang="en-US" altLang="en-US" sz="1800" b="1">
                <a:solidFill>
                  <a:srgbClr val="000000"/>
                </a:solidFill>
              </a:rPr>
              <a:t> -&gt; </a:t>
            </a:r>
            <a:r>
              <a:rPr lang="en-US" altLang="en-US" sz="1800" b="1">
                <a:solidFill>
                  <a:srgbClr val="7F0055"/>
                </a:solidFill>
              </a:rPr>
              <a:t>new</a:t>
            </a:r>
            <a:r>
              <a:rPr lang="en-US" altLang="en-US" sz="1800" b="1">
                <a:solidFill>
                  <a:srgbClr val="000000"/>
                </a:solidFill>
              </a:rPr>
              <a:t> Resilience4JConfigBuilder(</a:t>
            </a:r>
            <a:r>
              <a:rPr lang="en-US" altLang="en-US" sz="1800" b="1">
                <a:solidFill>
                  <a:srgbClr val="6A3E3E"/>
                </a:solidFill>
              </a:rPr>
              <a:t>id</a:t>
            </a:r>
            <a:r>
              <a:rPr lang="en-US" altLang="en-US" sz="1800" b="1">
                <a:solidFill>
                  <a:srgbClr val="000000"/>
                </a:solidFill>
              </a:rPr>
              <a:t>)</a:t>
            </a:r>
          </a:p>
          <a:p>
            <a:pPr marL="457200" lvl="1" indent="0">
              <a:buFontTx/>
              <a:buNone/>
            </a:pPr>
            <a:r>
              <a:rPr lang="en-IN" altLang="en-US" sz="1800">
                <a:solidFill>
                  <a:srgbClr val="000000"/>
                </a:solidFill>
              </a:rPr>
              <a:t>.circuitBreakerConfig(CircuitBreakerConfig.</a:t>
            </a:r>
            <a:r>
              <a:rPr lang="en-IN" altLang="en-US" sz="1800" i="1">
                <a:solidFill>
                  <a:srgbClr val="000000"/>
                </a:solidFill>
              </a:rPr>
              <a:t>ofDefaults()).build());</a:t>
            </a:r>
          </a:p>
          <a:p>
            <a:pPr marL="457200" lvl="1" indent="0">
              <a:buFontTx/>
              <a:buNone/>
            </a:pPr>
            <a:endParaRPr lang="en-IN" altLang="en-US" sz="1800"/>
          </a:p>
          <a:p>
            <a:pPr marL="457200" lvl="1" indent="0">
              <a:buFontTx/>
              <a:buNone/>
            </a:pPr>
            <a:r>
              <a:rPr lang="en-IN" altLang="en-US" sz="1800">
                <a:solidFill>
                  <a:srgbClr val="000000"/>
                </a:solidFill>
              </a:rPr>
              <a:t>}</a:t>
            </a:r>
          </a:p>
          <a:p>
            <a:r>
              <a:rPr lang="en-IN" altLang="en-US" sz="2000">
                <a:solidFill>
                  <a:srgbClr val="000000"/>
                </a:solidFill>
                <a:latin typeface="Raleway" pitchFamily="2" charset="77"/>
              </a:rPr>
              <a:t>In order to override the default configuration, we need to specify our own beans and properties </a:t>
            </a:r>
          </a:p>
          <a:p>
            <a:r>
              <a:rPr lang="en-IN" altLang="en-US" sz="2000" b="1">
                <a:solidFill>
                  <a:srgbClr val="000000"/>
                </a:solidFill>
                <a:latin typeface="Raleway" pitchFamily="2" charset="77"/>
              </a:rPr>
              <a:t>a </a:t>
            </a:r>
            <a:r>
              <a:rPr lang="en-IN" altLang="en-US" sz="2000" b="1" i="1">
                <a:solidFill>
                  <a:srgbClr val="000000"/>
                </a:solidFill>
                <a:latin typeface="Raleway" pitchFamily="2" charset="77"/>
              </a:rPr>
              <a:t>Customizer&lt;CircuitBreakerFactory&gt;</a:t>
            </a:r>
            <a:r>
              <a:rPr lang="en-IN" altLang="en-US" sz="2000" b="1">
                <a:solidFill>
                  <a:srgbClr val="000000"/>
                </a:solidFill>
                <a:latin typeface="Raleway" pitchFamily="2" charset="77"/>
              </a:rPr>
              <a:t> bean</a:t>
            </a:r>
            <a:r>
              <a:rPr lang="en-IN" altLang="en-US" sz="2000">
                <a:solidFill>
                  <a:srgbClr val="000000"/>
                </a:solidFill>
                <a:latin typeface="Raleway" pitchFamily="2" charset="77"/>
              </a:rPr>
              <a:t>. </a:t>
            </a:r>
          </a:p>
          <a:p>
            <a:br>
              <a:rPr lang="en-IN" altLang="en-US" sz="2000"/>
            </a:br>
            <a:endParaRPr lang="en-IN" alt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4B7B39EA-071C-23C1-1DF4-9F59008B1258}"/>
              </a:ext>
            </a:extLst>
          </p:cNvPr>
          <p:cNvSpPr>
            <a:spLocks noGrp="1" noChangeArrowheads="1"/>
          </p:cNvSpPr>
          <p:nvPr>
            <p:ph type="title"/>
          </p:nvPr>
        </p:nvSpPr>
        <p:spPr/>
        <p:txBody>
          <a:bodyPr/>
          <a:lstStyle/>
          <a:p>
            <a:r>
              <a:rPr lang="en-US" altLang="en-US"/>
              <a:t>Stages of Circuit Breaker</a:t>
            </a:r>
            <a:endParaRPr lang="en-IN" altLang="en-US"/>
          </a:p>
        </p:txBody>
      </p:sp>
      <p:sp>
        <p:nvSpPr>
          <p:cNvPr id="3" name="Content Placeholder 2">
            <a:extLst>
              <a:ext uri="{FF2B5EF4-FFF2-40B4-BE49-F238E27FC236}">
                <a16:creationId xmlns:a16="http://schemas.microsoft.com/office/drawing/2014/main" id="{E136D771-4DEE-2B44-9F62-46949C15F9EC}"/>
              </a:ext>
            </a:extLst>
          </p:cNvPr>
          <p:cNvSpPr>
            <a:spLocks noGrp="1"/>
          </p:cNvSpPr>
          <p:nvPr>
            <p:ph idx="1"/>
          </p:nvPr>
        </p:nvSpPr>
        <p:spPr/>
        <p:txBody>
          <a:bodyPr/>
          <a:lstStyle/>
          <a:p>
            <a:pPr>
              <a:lnSpc>
                <a:spcPct val="150000"/>
              </a:lnSpc>
              <a:defRPr/>
            </a:pPr>
            <a:r>
              <a:rPr lang="en-US" sz="2000" dirty="0">
                <a:solidFill>
                  <a:srgbClr val="292929"/>
                </a:solidFill>
              </a:rPr>
              <a:t>Circuit Breaker has the following three stages:</a:t>
            </a:r>
          </a:p>
          <a:p>
            <a:pPr lvl="1">
              <a:lnSpc>
                <a:spcPct val="150000"/>
              </a:lnSpc>
              <a:buFont typeface="Arial" panose="020B0604020202020204" pitchFamily="34" charset="0"/>
              <a:buChar char="•"/>
              <a:defRPr/>
            </a:pPr>
            <a:r>
              <a:rPr lang="en-US" sz="2000" dirty="0">
                <a:solidFill>
                  <a:srgbClr val="292929"/>
                </a:solidFill>
              </a:rPr>
              <a:t>Closed</a:t>
            </a:r>
          </a:p>
          <a:p>
            <a:pPr lvl="1">
              <a:lnSpc>
                <a:spcPct val="150000"/>
              </a:lnSpc>
              <a:buFont typeface="Arial" panose="020B0604020202020204" pitchFamily="34" charset="0"/>
              <a:buChar char="•"/>
              <a:defRPr/>
            </a:pPr>
            <a:r>
              <a:rPr lang="en-US" sz="2000" dirty="0">
                <a:solidFill>
                  <a:srgbClr val="292929"/>
                </a:solidFill>
              </a:rPr>
              <a:t>Open</a:t>
            </a:r>
          </a:p>
          <a:p>
            <a:pPr lvl="1">
              <a:lnSpc>
                <a:spcPct val="150000"/>
              </a:lnSpc>
              <a:buFont typeface="Arial" panose="020B0604020202020204" pitchFamily="34" charset="0"/>
              <a:buChar char="•"/>
              <a:defRPr/>
            </a:pPr>
            <a:r>
              <a:rPr lang="en-US" sz="2000" dirty="0">
                <a:solidFill>
                  <a:srgbClr val="292929"/>
                </a:solidFill>
              </a:rPr>
              <a:t>Half-Open</a:t>
            </a:r>
          </a:p>
          <a:p>
            <a:pPr marL="0" indent="0">
              <a:lnSpc>
                <a:spcPct val="150000"/>
              </a:lnSpc>
              <a:buFontTx/>
              <a:buNone/>
              <a:defRPr/>
            </a:pPr>
            <a:br>
              <a:rPr lang="en-US" sz="2000" dirty="0"/>
            </a:br>
            <a:endParaRPr lang="en-IN"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a:extLst>
              <a:ext uri="{FF2B5EF4-FFF2-40B4-BE49-F238E27FC236}">
                <a16:creationId xmlns:a16="http://schemas.microsoft.com/office/drawing/2014/main" id="{CE24A399-CDDF-4AE6-A59B-77F7EEC2C9EB}"/>
              </a:ext>
            </a:extLst>
          </p:cNvPr>
          <p:cNvSpPr>
            <a:spLocks noGrp="1" noChangeArrowheads="1"/>
          </p:cNvSpPr>
          <p:nvPr>
            <p:ph type="title"/>
          </p:nvPr>
        </p:nvSpPr>
        <p:spPr/>
        <p:txBody>
          <a:bodyPr/>
          <a:lstStyle/>
          <a:p>
            <a:r>
              <a:rPr lang="en-US" altLang="en-US"/>
              <a:t>Circuit Breaker Working</a:t>
            </a:r>
            <a:endParaRPr lang="en-IN" altLang="en-US"/>
          </a:p>
        </p:txBody>
      </p:sp>
      <p:pic>
        <p:nvPicPr>
          <p:cNvPr id="83970" name="Picture 2">
            <a:extLst>
              <a:ext uri="{FF2B5EF4-FFF2-40B4-BE49-F238E27FC236}">
                <a16:creationId xmlns:a16="http://schemas.microsoft.com/office/drawing/2014/main" id="{EAC8F41F-6529-EC4F-85A8-18A2FE90A0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81113"/>
            <a:ext cx="8229600" cy="4629150"/>
          </a:xfr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17F20CFF-8E77-F516-C813-9D8A4D4090CA}"/>
              </a:ext>
            </a:extLst>
          </p:cNvPr>
          <p:cNvSpPr>
            <a:spLocks noGrp="1" noChangeArrowheads="1"/>
          </p:cNvSpPr>
          <p:nvPr>
            <p:ph type="title"/>
          </p:nvPr>
        </p:nvSpPr>
        <p:spPr/>
        <p:txBody>
          <a:bodyPr/>
          <a:lstStyle/>
          <a:p>
            <a:r>
              <a:rPr lang="en-US" altLang="en-US"/>
              <a:t>Closed State</a:t>
            </a:r>
            <a:endParaRPr lang="en-IN" altLang="en-US"/>
          </a:p>
        </p:txBody>
      </p:sp>
      <p:sp>
        <p:nvSpPr>
          <p:cNvPr id="3" name="Content Placeholder 2">
            <a:extLst>
              <a:ext uri="{FF2B5EF4-FFF2-40B4-BE49-F238E27FC236}">
                <a16:creationId xmlns:a16="http://schemas.microsoft.com/office/drawing/2014/main" id="{13E2B41D-6D65-A845-37F5-836607AE2D17}"/>
              </a:ext>
            </a:extLst>
          </p:cNvPr>
          <p:cNvSpPr>
            <a:spLocks noGrp="1"/>
          </p:cNvSpPr>
          <p:nvPr>
            <p:ph idx="1"/>
          </p:nvPr>
        </p:nvSpPr>
        <p:spPr>
          <a:xfrm>
            <a:off x="457200" y="990600"/>
            <a:ext cx="8229600" cy="5135563"/>
          </a:xfrm>
        </p:spPr>
        <p:txBody>
          <a:bodyPr/>
          <a:lstStyle/>
          <a:p>
            <a:pPr>
              <a:defRPr/>
            </a:pPr>
            <a:r>
              <a:rPr lang="en-US" sz="2000" dirty="0">
                <a:solidFill>
                  <a:srgbClr val="292929"/>
                </a:solidFill>
              </a:rPr>
              <a:t>The Circuit Breaker enters a CLOSED state and waits for Client Requests. </a:t>
            </a:r>
          </a:p>
          <a:p>
            <a:pPr>
              <a:defRPr/>
            </a:pPr>
            <a:r>
              <a:rPr lang="en-US" sz="2000" dirty="0">
                <a:solidFill>
                  <a:srgbClr val="292929"/>
                </a:solidFill>
              </a:rPr>
              <a:t>In the CLOSED state, it does the following things:</a:t>
            </a:r>
          </a:p>
          <a:p>
            <a:pPr lvl="1">
              <a:lnSpc>
                <a:spcPct val="150000"/>
              </a:lnSpc>
              <a:defRPr/>
            </a:pPr>
            <a:r>
              <a:rPr lang="en-US" sz="1800" dirty="0">
                <a:solidFill>
                  <a:srgbClr val="292929"/>
                </a:solidFill>
              </a:rPr>
              <a:t>It receives Client Requests and makes a call to the Service</a:t>
            </a:r>
          </a:p>
          <a:p>
            <a:pPr lvl="1">
              <a:lnSpc>
                <a:spcPct val="150000"/>
              </a:lnSpc>
              <a:defRPr/>
            </a:pPr>
            <a:r>
              <a:rPr lang="en-US" sz="1800" dirty="0">
                <a:solidFill>
                  <a:srgbClr val="292929"/>
                </a:solidFill>
              </a:rPr>
              <a:t>If it succeeds and receives the response from that Service, it will reset the failure count to 0 and send that response back to the end user.</a:t>
            </a:r>
          </a:p>
          <a:p>
            <a:pPr lvl="1">
              <a:lnSpc>
                <a:spcPct val="150000"/>
              </a:lnSpc>
              <a:defRPr/>
            </a:pPr>
            <a:r>
              <a:rPr lang="en-US" sz="1800" dirty="0">
                <a:solidFill>
                  <a:srgbClr val="292929"/>
                </a:solidFill>
              </a:rPr>
              <a:t>If it fails to receive the response from that Service, it will increment the failure count by one and check whether that count is greater than the predefined failure threshold</a:t>
            </a:r>
          </a:p>
          <a:p>
            <a:pPr lvl="1">
              <a:lnSpc>
                <a:spcPct val="150000"/>
              </a:lnSpc>
              <a:defRPr/>
            </a:pPr>
            <a:r>
              <a:rPr lang="en-US" sz="1800" dirty="0">
                <a:solidFill>
                  <a:srgbClr val="292929"/>
                </a:solidFill>
              </a:rPr>
              <a:t>If the failure count is greater than the failure threshold, then that Circuit Breaker component trips or enters into the OPEN state</a:t>
            </a:r>
          </a:p>
          <a:p>
            <a:pPr lvl="1">
              <a:lnSpc>
                <a:spcPct val="150000"/>
              </a:lnSpc>
              <a:defRPr/>
            </a:pPr>
            <a:r>
              <a:rPr lang="en-US" sz="1800" b="1" i="1" dirty="0">
                <a:solidFill>
                  <a:srgbClr val="C00000"/>
                </a:solidFill>
                <a:latin typeface="Lato"/>
              </a:rPr>
              <a:t>CLOSED state means flow goes as expected, </a:t>
            </a:r>
          </a:p>
          <a:p>
            <a:pPr lvl="1">
              <a:lnSpc>
                <a:spcPct val="150000"/>
              </a:lnSpc>
              <a:defRPr/>
            </a:pPr>
            <a:endParaRPr lang="en-US" sz="1800" dirty="0">
              <a:solidFill>
                <a:srgbClr val="292929"/>
              </a:solidFill>
            </a:endParaRPr>
          </a:p>
          <a:p>
            <a:pPr marL="0" indent="0">
              <a:buFontTx/>
              <a:buNone/>
              <a:defRPr/>
            </a:pPr>
            <a:br>
              <a:rPr lang="en-US" sz="2000" dirty="0"/>
            </a:br>
            <a:endParaRPr lang="en-IN"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12AC2491-F385-0377-CCC9-0FE4F2547A76}"/>
              </a:ext>
            </a:extLst>
          </p:cNvPr>
          <p:cNvSpPr>
            <a:spLocks noGrp="1" noChangeArrowheads="1"/>
          </p:cNvSpPr>
          <p:nvPr>
            <p:ph type="title"/>
          </p:nvPr>
        </p:nvSpPr>
        <p:spPr/>
        <p:txBody>
          <a:bodyPr/>
          <a:lstStyle/>
          <a:p>
            <a:r>
              <a:rPr lang="en-US" altLang="en-US"/>
              <a:t>Closed State</a:t>
            </a:r>
            <a:endParaRPr lang="en-IN" altLang="en-US"/>
          </a:p>
        </p:txBody>
      </p:sp>
      <p:pic>
        <p:nvPicPr>
          <p:cNvPr id="86018" name="Picture 2" descr="Circut Breaker Closed State - When the circuit breaker is in the CLOSED state, all calls go through to the Supplier Microservice, which responds without any latency.">
            <a:extLst>
              <a:ext uri="{FF2B5EF4-FFF2-40B4-BE49-F238E27FC236}">
                <a16:creationId xmlns:a16="http://schemas.microsoft.com/office/drawing/2014/main" id="{D457BD37-8A5A-4B75-3C46-7171A9FB32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165225"/>
            <a:ext cx="7239000" cy="4914900"/>
          </a:xfr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C34D445E-1E18-3B6B-A86F-F57EAEF1943C}"/>
              </a:ext>
            </a:extLst>
          </p:cNvPr>
          <p:cNvSpPr>
            <a:spLocks noGrp="1" noChangeArrowheads="1"/>
          </p:cNvSpPr>
          <p:nvPr>
            <p:ph type="title"/>
          </p:nvPr>
        </p:nvSpPr>
        <p:spPr/>
        <p:txBody>
          <a:bodyPr/>
          <a:lstStyle/>
          <a:p>
            <a:br>
              <a:rPr lang="en-US" altLang="en-US">
                <a:solidFill>
                  <a:srgbClr val="292929"/>
                </a:solidFill>
                <a:latin typeface="sohne"/>
              </a:rPr>
            </a:br>
            <a:r>
              <a:rPr lang="en-US" altLang="en-US">
                <a:solidFill>
                  <a:srgbClr val="292929"/>
                </a:solidFill>
                <a:latin typeface="sohne"/>
              </a:rPr>
              <a:t>OPEN state</a:t>
            </a:r>
            <a:br>
              <a:rPr lang="en-US" altLang="en-US">
                <a:solidFill>
                  <a:srgbClr val="292929"/>
                </a:solidFill>
                <a:latin typeface="sohne"/>
              </a:rPr>
            </a:br>
            <a:endParaRPr lang="en-IN" altLang="en-US"/>
          </a:p>
        </p:txBody>
      </p:sp>
      <p:sp>
        <p:nvSpPr>
          <p:cNvPr id="87042" name="Content Placeholder 2">
            <a:extLst>
              <a:ext uri="{FF2B5EF4-FFF2-40B4-BE49-F238E27FC236}">
                <a16:creationId xmlns:a16="http://schemas.microsoft.com/office/drawing/2014/main" id="{86B7F7E9-B5E7-3C3E-63E9-889C756CF71B}"/>
              </a:ext>
            </a:extLst>
          </p:cNvPr>
          <p:cNvSpPr>
            <a:spLocks noGrp="1" noChangeArrowheads="1"/>
          </p:cNvSpPr>
          <p:nvPr>
            <p:ph idx="1"/>
          </p:nvPr>
        </p:nvSpPr>
        <p:spPr>
          <a:xfrm>
            <a:off x="457200" y="1000125"/>
            <a:ext cx="8229600" cy="5126038"/>
          </a:xfrm>
        </p:spPr>
        <p:txBody>
          <a:bodyPr/>
          <a:lstStyle/>
          <a:p>
            <a:r>
              <a:rPr lang="en-US" altLang="en-US" sz="1800">
                <a:solidFill>
                  <a:srgbClr val="292929"/>
                </a:solidFill>
              </a:rPr>
              <a:t>In the OPEN state, it does the following things:</a:t>
            </a:r>
          </a:p>
          <a:p>
            <a:pPr lvl="1">
              <a:lnSpc>
                <a:spcPct val="150000"/>
              </a:lnSpc>
            </a:pPr>
            <a:r>
              <a:rPr lang="en-US" altLang="en-US" sz="2000">
                <a:solidFill>
                  <a:srgbClr val="292929"/>
                </a:solidFill>
              </a:rPr>
              <a:t>Enters into this state when the failure count is greater than the failure threshold</a:t>
            </a:r>
          </a:p>
          <a:p>
            <a:pPr lvl="1">
              <a:lnSpc>
                <a:spcPct val="150000"/>
              </a:lnSpc>
            </a:pPr>
            <a:r>
              <a:rPr lang="en-US" altLang="en-US" sz="2000">
                <a:solidFill>
                  <a:srgbClr val="292929"/>
                </a:solidFill>
              </a:rPr>
              <a:t>It does not make a call to the Service</a:t>
            </a:r>
          </a:p>
          <a:p>
            <a:pPr lvl="1">
              <a:lnSpc>
                <a:spcPct val="150000"/>
              </a:lnSpc>
            </a:pPr>
            <a:r>
              <a:rPr lang="en-US" altLang="en-US" sz="2000">
                <a:solidFill>
                  <a:srgbClr val="292929"/>
                </a:solidFill>
              </a:rPr>
              <a:t>If the Client sends any requests to it, it won’t make a call to the Service; it just sends an Exception and waits for some time </a:t>
            </a:r>
          </a:p>
          <a:p>
            <a:pPr lvl="1">
              <a:lnSpc>
                <a:spcPct val="150000"/>
              </a:lnSpc>
            </a:pPr>
            <a:r>
              <a:rPr lang="en-US" altLang="en-US" sz="2000">
                <a:solidFill>
                  <a:srgbClr val="292929"/>
                </a:solidFill>
              </a:rPr>
              <a:t>i.e. the Timeout value specified</a:t>
            </a:r>
          </a:p>
          <a:p>
            <a:pPr lvl="1">
              <a:lnSpc>
                <a:spcPct val="150000"/>
              </a:lnSpc>
            </a:pPr>
            <a:r>
              <a:rPr lang="en-US" altLang="en-US" sz="2000">
                <a:solidFill>
                  <a:srgbClr val="292929"/>
                </a:solidFill>
              </a:rPr>
              <a:t>Once the Timeout value expires, it will enter into the HALF-OPEN state</a:t>
            </a:r>
          </a:p>
          <a:p>
            <a:pPr algn="just"/>
            <a:endParaRPr lang="en-US" altLang="en-US" sz="1600" b="1" i="1">
              <a:solidFill>
                <a:srgbClr val="C00000"/>
              </a:solidFill>
              <a:latin typeface="Lato" panose="020F0502020204030203" pitchFamily="34" charset="0"/>
            </a:endParaRPr>
          </a:p>
          <a:p>
            <a:pPr algn="just"/>
            <a:r>
              <a:rPr lang="en-US" altLang="en-US" sz="1600" b="1" i="1">
                <a:solidFill>
                  <a:srgbClr val="C00000"/>
                </a:solidFill>
                <a:latin typeface="Lato" panose="020F0502020204030203" pitchFamily="34" charset="0"/>
              </a:rPr>
              <a:t>OPEN means situation is not good and moving to fallback mode</a:t>
            </a:r>
            <a:endParaRPr lang="en-IN" altLang="en-US" sz="1800" b="1" i="1">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9DAD472C-EB05-BB33-A2EE-7E8F01F26059}"/>
              </a:ext>
            </a:extLst>
          </p:cNvPr>
          <p:cNvSpPr>
            <a:spLocks noGrp="1" noChangeArrowheads="1"/>
          </p:cNvSpPr>
          <p:nvPr>
            <p:ph type="title"/>
          </p:nvPr>
        </p:nvSpPr>
        <p:spPr/>
        <p:txBody>
          <a:bodyPr/>
          <a:lstStyle/>
          <a:p>
            <a:r>
              <a:rPr lang="en-US" altLang="en-US"/>
              <a:t>Health Endpoint</a:t>
            </a:r>
            <a:endParaRPr lang="en-IN" altLang="en-US"/>
          </a:p>
        </p:txBody>
      </p:sp>
      <p:sp>
        <p:nvSpPr>
          <p:cNvPr id="21506" name="Content Placeholder 2">
            <a:extLst>
              <a:ext uri="{FF2B5EF4-FFF2-40B4-BE49-F238E27FC236}">
                <a16:creationId xmlns:a16="http://schemas.microsoft.com/office/drawing/2014/main" id="{65D40018-064F-B248-EE42-0E9AB21A77EA}"/>
              </a:ext>
            </a:extLst>
          </p:cNvPr>
          <p:cNvSpPr>
            <a:spLocks noGrp="1" noChangeArrowheads="1"/>
          </p:cNvSpPr>
          <p:nvPr>
            <p:ph idx="1"/>
          </p:nvPr>
        </p:nvSpPr>
        <p:spPr/>
        <p:txBody>
          <a:bodyPr/>
          <a:lstStyle/>
          <a:p>
            <a:pPr marL="457200" lvl="1" indent="0">
              <a:buFontTx/>
              <a:buNone/>
            </a:pPr>
            <a:r>
              <a:rPr lang="en-IN" altLang="en-US" sz="3200">
                <a:solidFill>
                  <a:srgbClr val="000000"/>
                </a:solidFill>
                <a:latin typeface="Consolas" panose="020B0609020204030204" pitchFamily="49" charset="0"/>
              </a:rPr>
              <a:t> </a:t>
            </a:r>
          </a:p>
          <a:p>
            <a:pPr marL="457200" lvl="1" indent="0">
              <a:buFontTx/>
              <a:buNone/>
            </a:pPr>
            <a:r>
              <a:rPr lang="en-IN" altLang="en-US" sz="3200">
                <a:solidFill>
                  <a:srgbClr val="268BD2"/>
                </a:solidFill>
                <a:latin typeface="Consolas" panose="020B0609020204030204" pitchFamily="49" charset="0"/>
              </a:rPr>
              <a:t>management</a:t>
            </a:r>
            <a:r>
              <a:rPr lang="en-IN" altLang="en-US" sz="3200">
                <a:solidFill>
                  <a:srgbClr val="000000"/>
                </a:solidFill>
                <a:latin typeface="Consolas" panose="020B0609020204030204" pitchFamily="49" charset="0"/>
              </a:rPr>
              <a:t>:</a:t>
            </a:r>
          </a:p>
          <a:p>
            <a:pPr marL="457200" lvl="1" indent="0">
              <a:buFontTx/>
              <a:buNone/>
            </a:pPr>
            <a:r>
              <a:rPr lang="en-IN" altLang="en-US" sz="3200">
                <a:solidFill>
                  <a:srgbClr val="000000"/>
                </a:solidFill>
                <a:latin typeface="Consolas" panose="020B0609020204030204" pitchFamily="49" charset="0"/>
              </a:rPr>
              <a:t>  </a:t>
            </a:r>
            <a:r>
              <a:rPr lang="en-IN" altLang="en-US" sz="3200">
                <a:solidFill>
                  <a:srgbClr val="268BD2"/>
                </a:solidFill>
                <a:latin typeface="Consolas" panose="020B0609020204030204" pitchFamily="49" charset="0"/>
              </a:rPr>
              <a:t>endpoint</a:t>
            </a:r>
            <a:r>
              <a:rPr lang="en-IN" altLang="en-US" sz="3200">
                <a:solidFill>
                  <a:srgbClr val="000000"/>
                </a:solidFill>
                <a:latin typeface="Consolas" panose="020B0609020204030204" pitchFamily="49" charset="0"/>
              </a:rPr>
              <a:t>:</a:t>
            </a:r>
          </a:p>
          <a:p>
            <a:pPr marL="457200" lvl="1" indent="0">
              <a:buFontTx/>
              <a:buNone/>
            </a:pPr>
            <a:r>
              <a:rPr lang="en-IN" altLang="en-US" sz="3200">
                <a:solidFill>
                  <a:srgbClr val="000000"/>
                </a:solidFill>
                <a:latin typeface="Consolas" panose="020B0609020204030204" pitchFamily="49" charset="0"/>
              </a:rPr>
              <a:t>    </a:t>
            </a:r>
            <a:r>
              <a:rPr lang="en-IN" altLang="en-US" sz="3200">
                <a:solidFill>
                  <a:srgbClr val="268BD2"/>
                </a:solidFill>
                <a:latin typeface="Consolas" panose="020B0609020204030204" pitchFamily="49" charset="0"/>
              </a:rPr>
              <a:t>health</a:t>
            </a:r>
            <a:r>
              <a:rPr lang="en-IN" altLang="en-US" sz="3200">
                <a:solidFill>
                  <a:srgbClr val="000000"/>
                </a:solidFill>
                <a:latin typeface="Consolas" panose="020B0609020204030204" pitchFamily="49" charset="0"/>
              </a:rPr>
              <a:t>:</a:t>
            </a:r>
          </a:p>
          <a:p>
            <a:pPr marL="457200" lvl="1" indent="0">
              <a:buFontTx/>
              <a:buNone/>
            </a:pPr>
            <a:r>
              <a:rPr lang="en-IN" altLang="en-US" sz="3200">
                <a:solidFill>
                  <a:srgbClr val="000000"/>
                </a:solidFill>
                <a:latin typeface="Consolas" panose="020B0609020204030204" pitchFamily="49" charset="0"/>
              </a:rPr>
              <a:t>      </a:t>
            </a:r>
            <a:r>
              <a:rPr lang="en-IN" altLang="en-US" sz="3200">
                <a:solidFill>
                  <a:srgbClr val="268BD2"/>
                </a:solidFill>
                <a:latin typeface="Consolas" panose="020B0609020204030204" pitchFamily="49" charset="0"/>
              </a:rPr>
              <a:t>show-details</a:t>
            </a:r>
            <a:r>
              <a:rPr lang="en-IN" altLang="en-US" sz="3200">
                <a:solidFill>
                  <a:srgbClr val="000000"/>
                </a:solidFill>
                <a:latin typeface="Consolas" panose="020B0609020204030204" pitchFamily="49" charset="0"/>
              </a:rPr>
              <a:t>: </a:t>
            </a:r>
            <a:r>
              <a:rPr lang="en-IN" altLang="en-US" sz="3200">
                <a:solidFill>
                  <a:srgbClr val="2AA198"/>
                </a:solidFill>
                <a:latin typeface="Consolas" panose="020B0609020204030204" pitchFamily="49" charset="0"/>
              </a:rPr>
              <a:t>always</a:t>
            </a:r>
            <a:endParaRPr lang="en-I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555A2755-898C-F16E-6DE3-B3AD35013BA1}"/>
              </a:ext>
            </a:extLst>
          </p:cNvPr>
          <p:cNvSpPr>
            <a:spLocks noGrp="1" noChangeArrowheads="1"/>
          </p:cNvSpPr>
          <p:nvPr>
            <p:ph type="title"/>
          </p:nvPr>
        </p:nvSpPr>
        <p:spPr/>
        <p:txBody>
          <a:bodyPr/>
          <a:lstStyle/>
          <a:p>
            <a:r>
              <a:rPr lang="en-US" altLang="en-US"/>
              <a:t>Open State</a:t>
            </a:r>
            <a:endParaRPr lang="en-IN" altLang="en-US"/>
          </a:p>
        </p:txBody>
      </p:sp>
      <p:pic>
        <p:nvPicPr>
          <p:cNvPr id="88066" name="Picture 2" descr="If the Supplier Microservice is experiencing slowness, the circuit breaker receives timeouts for its requests to the it. Once number of timeouts reaches the predetermined threshold, it trips the circuit breaker to the OPEN state. In theOPEN state, all calls are returned with an error by the circuit breaker, without making calls to the Supplier Microservice. This behavior helps the Supplier Microservice recover by reducing its load.">
            <a:extLst>
              <a:ext uri="{FF2B5EF4-FFF2-40B4-BE49-F238E27FC236}">
                <a16:creationId xmlns:a16="http://schemas.microsoft.com/office/drawing/2014/main" id="{E9D902C4-6CDD-6894-AD4F-DA9AC0ADDE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917575"/>
            <a:ext cx="7391400" cy="5413375"/>
          </a:xfr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89A0F886-40C9-CD53-21A6-BD815CED9D71}"/>
              </a:ext>
            </a:extLst>
          </p:cNvPr>
          <p:cNvSpPr>
            <a:spLocks noGrp="1" noChangeArrowheads="1"/>
          </p:cNvSpPr>
          <p:nvPr>
            <p:ph type="title"/>
          </p:nvPr>
        </p:nvSpPr>
        <p:spPr/>
        <p:txBody>
          <a:bodyPr/>
          <a:lstStyle/>
          <a:p>
            <a:r>
              <a:rPr lang="en-US" altLang="en-US">
                <a:solidFill>
                  <a:srgbClr val="292929"/>
                </a:solidFill>
              </a:rPr>
              <a:t>HALF-OPEN state</a:t>
            </a:r>
            <a:br>
              <a:rPr lang="en-US" altLang="en-US">
                <a:solidFill>
                  <a:srgbClr val="292929"/>
                </a:solidFill>
              </a:rPr>
            </a:br>
            <a:endParaRPr lang="en-IN" altLang="en-US"/>
          </a:p>
        </p:txBody>
      </p:sp>
      <p:sp>
        <p:nvSpPr>
          <p:cNvPr id="3" name="Content Placeholder 2">
            <a:extLst>
              <a:ext uri="{FF2B5EF4-FFF2-40B4-BE49-F238E27FC236}">
                <a16:creationId xmlns:a16="http://schemas.microsoft.com/office/drawing/2014/main" id="{5691803C-17A2-8F2A-075B-0B53CB4FAC66}"/>
              </a:ext>
            </a:extLst>
          </p:cNvPr>
          <p:cNvSpPr>
            <a:spLocks noGrp="1"/>
          </p:cNvSpPr>
          <p:nvPr>
            <p:ph idx="1"/>
          </p:nvPr>
        </p:nvSpPr>
        <p:spPr/>
        <p:txBody>
          <a:bodyPr/>
          <a:lstStyle/>
          <a:p>
            <a:pPr>
              <a:defRPr/>
            </a:pPr>
            <a:r>
              <a:rPr lang="en-US" sz="2000" dirty="0">
                <a:solidFill>
                  <a:srgbClr val="292929"/>
                </a:solidFill>
              </a:rPr>
              <a:t>In the HALF-OPEN state, it does the following things:</a:t>
            </a:r>
          </a:p>
          <a:p>
            <a:pPr lvl="1">
              <a:lnSpc>
                <a:spcPct val="150000"/>
              </a:lnSpc>
              <a:defRPr/>
            </a:pPr>
            <a:r>
              <a:rPr lang="en-US" sz="2000" dirty="0">
                <a:solidFill>
                  <a:srgbClr val="292929"/>
                </a:solidFill>
              </a:rPr>
              <a:t>Enters into this state when it finishes the predefined waiting time.</a:t>
            </a:r>
          </a:p>
          <a:p>
            <a:pPr lvl="1">
              <a:lnSpc>
                <a:spcPct val="150000"/>
              </a:lnSpc>
              <a:defRPr/>
            </a:pPr>
            <a:r>
              <a:rPr lang="en-US" sz="2000" dirty="0">
                <a:solidFill>
                  <a:srgbClr val="292929"/>
                </a:solidFill>
              </a:rPr>
              <a:t>It sends the first request to the Service.</a:t>
            </a:r>
          </a:p>
          <a:p>
            <a:pPr lvl="1">
              <a:lnSpc>
                <a:spcPct val="150000"/>
              </a:lnSpc>
              <a:defRPr/>
            </a:pPr>
            <a:r>
              <a:rPr lang="en-US" sz="2000" dirty="0">
                <a:solidFill>
                  <a:srgbClr val="292929"/>
                </a:solidFill>
              </a:rPr>
              <a:t>If it receives a success response, then it will enter into the CLOSED state to process further Client Requests. Before picking up the first client request, it will reset the failure count to 0 again.</a:t>
            </a:r>
          </a:p>
          <a:p>
            <a:pPr lvl="1">
              <a:lnSpc>
                <a:spcPct val="150000"/>
              </a:lnSpc>
              <a:defRPr/>
            </a:pPr>
            <a:r>
              <a:rPr lang="en-US" sz="2000" dirty="0">
                <a:solidFill>
                  <a:srgbClr val="292929"/>
                </a:solidFill>
              </a:rPr>
              <a:t>If it receives a failure response, then it will re-trip to the OPEN state and wait for a predefined Timeout value to expire.</a:t>
            </a:r>
          </a:p>
          <a:p>
            <a:pPr marL="0" indent="0">
              <a:buFontTx/>
              <a:buNone/>
              <a:defRPr/>
            </a:pPr>
            <a:br>
              <a:rPr lang="en-US" sz="2000" dirty="0"/>
            </a:br>
            <a:endParaRPr lang="en-IN"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9FC6FA1-FEE3-52AD-3FFB-04C1106F78CF}"/>
              </a:ext>
            </a:extLst>
          </p:cNvPr>
          <p:cNvSpPr>
            <a:spLocks noGrp="1" noChangeArrowheads="1"/>
          </p:cNvSpPr>
          <p:nvPr>
            <p:ph type="title"/>
          </p:nvPr>
        </p:nvSpPr>
        <p:spPr/>
        <p:txBody>
          <a:bodyPr/>
          <a:lstStyle/>
          <a:p>
            <a:r>
              <a:rPr lang="en-US" altLang="en-US"/>
              <a:t>Half Open State</a:t>
            </a:r>
            <a:endParaRPr lang="en-IN" altLang="en-US"/>
          </a:p>
        </p:txBody>
      </p:sp>
      <p:pic>
        <p:nvPicPr>
          <p:cNvPr id="90114" name="Picture 2" descr="In order for the circuit breaker to know if the Supplier Microservice has recovered, it needs a monitoring and feedback mechanism. It uses this mechanism to make a trial call to the supplier microservice periodically to check if it has recovered. This is called the HALF-OPEN state. If the call to the supplier microservice times out, the circuit breaker remains in the OPEN state. If the call returns success, then the circuit will be switched to CLOSED state.">
            <a:extLst>
              <a:ext uri="{FF2B5EF4-FFF2-40B4-BE49-F238E27FC236}">
                <a16:creationId xmlns:a16="http://schemas.microsoft.com/office/drawing/2014/main" id="{2E07CB6F-3851-8B24-C101-A86E0DA783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219200"/>
            <a:ext cx="7239000" cy="4906963"/>
          </a:xfr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94C6EDD6-DD04-8F10-B853-8C947A2CE29C}"/>
              </a:ext>
            </a:extLst>
          </p:cNvPr>
          <p:cNvSpPr>
            <a:spLocks noGrp="1" noChangeArrowheads="1"/>
          </p:cNvSpPr>
          <p:nvPr>
            <p:ph type="title"/>
          </p:nvPr>
        </p:nvSpPr>
        <p:spPr/>
        <p:txBody>
          <a:bodyPr/>
          <a:lstStyle/>
          <a:p>
            <a:r>
              <a:rPr lang="en-US" altLang="en-US"/>
              <a:t>Configuring Circuit Breaker</a:t>
            </a:r>
            <a:endParaRPr lang="en-IN" altLang="en-US"/>
          </a:p>
        </p:txBody>
      </p:sp>
      <p:sp>
        <p:nvSpPr>
          <p:cNvPr id="91138" name="Content Placeholder 2">
            <a:extLst>
              <a:ext uri="{FF2B5EF4-FFF2-40B4-BE49-F238E27FC236}">
                <a16:creationId xmlns:a16="http://schemas.microsoft.com/office/drawing/2014/main" id="{58B483E8-16D5-D05D-6B59-15B86B9DF890}"/>
              </a:ext>
            </a:extLst>
          </p:cNvPr>
          <p:cNvSpPr>
            <a:spLocks noGrp="1" noChangeArrowheads="1"/>
          </p:cNvSpPr>
          <p:nvPr>
            <p:ph idx="1"/>
          </p:nvPr>
        </p:nvSpPr>
        <p:spPr/>
        <p:txBody>
          <a:bodyPr/>
          <a:lstStyle/>
          <a:p>
            <a:pPr>
              <a:lnSpc>
                <a:spcPct val="150000"/>
              </a:lnSpc>
            </a:pPr>
            <a:r>
              <a:rPr lang="en-US" altLang="en-US" sz="2000" b="1"/>
              <a:t>failureRateThreshold:</a:t>
            </a:r>
          </a:p>
          <a:p>
            <a:pPr lvl="1">
              <a:lnSpc>
                <a:spcPct val="150000"/>
              </a:lnSpc>
            </a:pPr>
            <a:r>
              <a:rPr lang="en-US" altLang="en-US" sz="2000"/>
              <a:t>Failure threshold value of 50 which means if the 50 requests are failing in the 100 requests, keep the circuit breaker in CLOSED state.</a:t>
            </a:r>
          </a:p>
          <a:p>
            <a:pPr>
              <a:lnSpc>
                <a:spcPct val="150000"/>
              </a:lnSpc>
            </a:pPr>
            <a:r>
              <a:rPr lang="en-US" altLang="en-US" sz="2000" b="1"/>
              <a:t>permittedNumberOfCallsInHalfOpenState	</a:t>
            </a:r>
          </a:p>
          <a:p>
            <a:pPr lvl="1">
              <a:lnSpc>
                <a:spcPct val="150000"/>
              </a:lnSpc>
            </a:pPr>
            <a:r>
              <a:rPr lang="en-US" altLang="en-US" sz="2000"/>
              <a:t>Default Value : 10	</a:t>
            </a:r>
          </a:p>
          <a:p>
            <a:pPr lvl="1">
              <a:lnSpc>
                <a:spcPct val="150000"/>
              </a:lnSpc>
            </a:pPr>
            <a:r>
              <a:rPr lang="en-US" altLang="en-US" sz="2000"/>
              <a:t>Configures the number of permitted calls when the CircuitBreaker is half open.</a:t>
            </a:r>
          </a:p>
          <a:p>
            <a:pPr>
              <a:lnSpc>
                <a:spcPct val="150000"/>
              </a:lnSpc>
            </a:pPr>
            <a:endParaRPr lang="en-US" altLang="en-US" sz="2000"/>
          </a:p>
          <a:p>
            <a:pPr>
              <a:lnSpc>
                <a:spcPct val="150000"/>
              </a:lnSpc>
            </a:pPr>
            <a:endParaRPr lang="en-IN" altLang="en-US"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0A865A92-B917-6F8E-EDF0-A25E1E506FAD}"/>
              </a:ext>
            </a:extLst>
          </p:cNvPr>
          <p:cNvSpPr>
            <a:spLocks noGrp="1" noChangeArrowheads="1"/>
          </p:cNvSpPr>
          <p:nvPr>
            <p:ph type="title"/>
          </p:nvPr>
        </p:nvSpPr>
        <p:spPr/>
        <p:txBody>
          <a:bodyPr/>
          <a:lstStyle/>
          <a:p>
            <a:r>
              <a:rPr lang="en-US" altLang="en-US"/>
              <a:t>Configuring Circuit Breaker</a:t>
            </a:r>
            <a:endParaRPr lang="en-IN" altLang="en-US"/>
          </a:p>
        </p:txBody>
      </p:sp>
      <p:sp>
        <p:nvSpPr>
          <p:cNvPr id="92162" name="Content Placeholder 2">
            <a:extLst>
              <a:ext uri="{FF2B5EF4-FFF2-40B4-BE49-F238E27FC236}">
                <a16:creationId xmlns:a16="http://schemas.microsoft.com/office/drawing/2014/main" id="{DB10FCCD-28EA-0BE7-CD52-A8F90545BF51}"/>
              </a:ext>
            </a:extLst>
          </p:cNvPr>
          <p:cNvSpPr>
            <a:spLocks noGrp="1" noChangeArrowheads="1"/>
          </p:cNvSpPr>
          <p:nvPr>
            <p:ph idx="1"/>
          </p:nvPr>
        </p:nvSpPr>
        <p:spPr>
          <a:xfrm>
            <a:off x="457200" y="868363"/>
            <a:ext cx="8229600" cy="5257800"/>
          </a:xfrm>
        </p:spPr>
        <p:txBody>
          <a:bodyPr/>
          <a:lstStyle/>
          <a:p>
            <a:r>
              <a:rPr lang="en-US" altLang="en-US" sz="1800" b="1"/>
              <a:t>slidingWindowType</a:t>
            </a:r>
            <a:r>
              <a:rPr lang="en-US" altLang="en-US" sz="1800"/>
              <a:t>  : COUNT_BASED	</a:t>
            </a:r>
          </a:p>
          <a:p>
            <a:pPr lvl="1"/>
            <a:r>
              <a:rPr lang="en-US" altLang="en-US" sz="1800"/>
              <a:t>Used to store and count the results of calls</a:t>
            </a:r>
          </a:p>
          <a:p>
            <a:pPr lvl="1"/>
            <a:r>
              <a:rPr lang="en-US" altLang="en-US" sz="1800"/>
              <a:t>Circuit breaker always keeps the total number of invoke equals to slidingWindowSize.</a:t>
            </a:r>
          </a:p>
          <a:p>
            <a:pPr lvl="1"/>
            <a:r>
              <a:rPr lang="en-US" altLang="en-US" sz="1800" b="1"/>
              <a:t>COUNT_BASED:</a:t>
            </a:r>
          </a:p>
          <a:p>
            <a:pPr lvl="2"/>
            <a:r>
              <a:rPr lang="en-US" altLang="en-US" sz="1800"/>
              <a:t>The last slidingWindowSize calls are recorded and aggregated.</a:t>
            </a:r>
          </a:p>
          <a:p>
            <a:pPr lvl="1"/>
            <a:r>
              <a:rPr lang="en-US" altLang="en-US" sz="1800" b="1"/>
              <a:t>TIME_BASED:</a:t>
            </a:r>
          </a:p>
          <a:p>
            <a:pPr lvl="2"/>
            <a:r>
              <a:rPr lang="en-US" altLang="en-US" sz="1800"/>
              <a:t>The calls of the last slidingWindowSize seconds recorded and aggregated</a:t>
            </a:r>
          </a:p>
          <a:p>
            <a:endParaRPr lang="en-US" altLang="en-US" sz="1800" b="1"/>
          </a:p>
          <a:p>
            <a:r>
              <a:rPr lang="en-US" altLang="en-US" sz="1800" b="1"/>
              <a:t>slidingWindowSize </a:t>
            </a:r>
          </a:p>
          <a:p>
            <a:pPr lvl="1"/>
            <a:r>
              <a:rPr lang="en-US" altLang="en-US" sz="1800"/>
              <a:t>Default value is100	</a:t>
            </a:r>
          </a:p>
          <a:p>
            <a:pPr lvl="1"/>
            <a:r>
              <a:rPr lang="en-US" altLang="en-US" sz="1800"/>
              <a:t>Deciding the number of calls to decide when closing a circuit breaker.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A4C5D51-874A-2275-0B5E-8FD6AC669E9F}"/>
              </a:ext>
            </a:extLst>
          </p:cNvPr>
          <p:cNvSpPr>
            <a:spLocks noGrp="1" noChangeArrowheads="1"/>
          </p:cNvSpPr>
          <p:nvPr>
            <p:ph type="title"/>
          </p:nvPr>
        </p:nvSpPr>
        <p:spPr/>
        <p:txBody>
          <a:bodyPr/>
          <a:lstStyle/>
          <a:p>
            <a:r>
              <a:rPr lang="en-US" altLang="en-US"/>
              <a:t>Failure rate formula</a:t>
            </a:r>
            <a:br>
              <a:rPr lang="en-US" altLang="en-US"/>
            </a:br>
            <a:endParaRPr lang="en-IN" altLang="en-US"/>
          </a:p>
        </p:txBody>
      </p:sp>
      <p:sp>
        <p:nvSpPr>
          <p:cNvPr id="94210" name="Content Placeholder 2">
            <a:extLst>
              <a:ext uri="{FF2B5EF4-FFF2-40B4-BE49-F238E27FC236}">
                <a16:creationId xmlns:a16="http://schemas.microsoft.com/office/drawing/2014/main" id="{9676631E-FA9A-0239-D5EE-B13D06333615}"/>
              </a:ext>
            </a:extLst>
          </p:cNvPr>
          <p:cNvSpPr>
            <a:spLocks noGrp="1" noChangeArrowheads="1"/>
          </p:cNvSpPr>
          <p:nvPr>
            <p:ph idx="1"/>
          </p:nvPr>
        </p:nvSpPr>
        <p:spPr>
          <a:xfrm>
            <a:off x="457200" y="762000"/>
            <a:ext cx="8229600" cy="5364163"/>
          </a:xfrm>
        </p:spPr>
        <p:txBody>
          <a:bodyPr/>
          <a:lstStyle/>
          <a:p>
            <a:r>
              <a:rPr lang="en-US" altLang="en-US" sz="1800"/>
              <a:t>Count based sliding window</a:t>
            </a:r>
          </a:p>
          <a:p>
            <a:endParaRPr lang="en-US" altLang="en-US" sz="1800"/>
          </a:p>
          <a:p>
            <a:r>
              <a:rPr lang="en-US" altLang="en-US" sz="1800"/>
              <a:t>FailureRate = numberOfFailureInvoke / totalNumber X 100%. </a:t>
            </a:r>
          </a:p>
          <a:p>
            <a:endParaRPr lang="en-US" altLang="en-US" sz="1800"/>
          </a:p>
          <a:p>
            <a:r>
              <a:rPr lang="en-US" altLang="en-US" sz="1800"/>
              <a:t>Total number =Number of failures invoke + number of successes invoke.</a:t>
            </a:r>
          </a:p>
          <a:p>
            <a:endParaRPr lang="en-US" altLang="en-US" sz="1800"/>
          </a:p>
          <a:p>
            <a:r>
              <a:rPr lang="en-US" altLang="en-US" sz="1800"/>
              <a:t>The total number of invoke never exceed the slidingWindowSize . </a:t>
            </a:r>
          </a:p>
          <a:p>
            <a:endParaRPr lang="en-US" altLang="en-US" sz="1800"/>
          </a:p>
          <a:p>
            <a:r>
              <a:rPr lang="en-US" altLang="en-US" sz="1600" b="1"/>
              <a:t>If the slidingWindowSize is 10  and the number of successes invoke is Nine. </a:t>
            </a:r>
          </a:p>
          <a:p>
            <a:endParaRPr lang="en-US" altLang="en-US" sz="1800"/>
          </a:p>
          <a:p>
            <a:r>
              <a:rPr lang="en-US" altLang="en-US" sz="1800"/>
              <a:t>If the 10th invoke is a failure invoke, then circuit breaker will decrease the number of successes invoke by one, and increases the number of failures invoke by one. </a:t>
            </a:r>
          </a:p>
          <a:p>
            <a:endParaRPr lang="en-US" altLang="en-US" sz="1800"/>
          </a:p>
          <a:p>
            <a:r>
              <a:rPr lang="en-US" altLang="en-US" sz="1800"/>
              <a:t>Circuit breaker always keeps the total number of invoke equals to slidingWindowSize.</a:t>
            </a:r>
          </a:p>
          <a:p>
            <a:endParaRPr lang="en-US" altLang="en-US" sz="1800"/>
          </a:p>
          <a:p>
            <a:endParaRPr lang="en-IN" altLang="en-US"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F6DE5C08-1BF9-90AC-92C2-B804852E638C}"/>
              </a:ext>
            </a:extLst>
          </p:cNvPr>
          <p:cNvSpPr>
            <a:spLocks noGrp="1" noChangeArrowheads="1"/>
          </p:cNvSpPr>
          <p:nvPr>
            <p:ph type="title"/>
          </p:nvPr>
        </p:nvSpPr>
        <p:spPr/>
        <p:txBody>
          <a:bodyPr/>
          <a:lstStyle/>
          <a:p>
            <a:r>
              <a:rPr lang="en-US" altLang="en-US"/>
              <a:t>Configuring Circuit Breaker</a:t>
            </a:r>
            <a:endParaRPr lang="en-IN" altLang="en-US"/>
          </a:p>
        </p:txBody>
      </p:sp>
      <p:sp>
        <p:nvSpPr>
          <p:cNvPr id="95234" name="Content Placeholder 2">
            <a:extLst>
              <a:ext uri="{FF2B5EF4-FFF2-40B4-BE49-F238E27FC236}">
                <a16:creationId xmlns:a16="http://schemas.microsoft.com/office/drawing/2014/main" id="{8CCF3AF5-E467-79A2-78D1-009E069DA1AA}"/>
              </a:ext>
            </a:extLst>
          </p:cNvPr>
          <p:cNvSpPr>
            <a:spLocks noGrp="1" noChangeArrowheads="1"/>
          </p:cNvSpPr>
          <p:nvPr>
            <p:ph idx="1"/>
          </p:nvPr>
        </p:nvSpPr>
        <p:spPr/>
        <p:txBody>
          <a:bodyPr/>
          <a:lstStyle/>
          <a:p>
            <a:r>
              <a:rPr lang="en-US" altLang="en-US" sz="1800" b="1"/>
              <a:t>waitDurationInOpenState: </a:t>
            </a:r>
          </a:p>
          <a:p>
            <a:pPr lvl="1"/>
            <a:r>
              <a:rPr lang="en-US" altLang="en-US" sz="1800"/>
              <a:t>The time in millisecond that breaker should wait before transitioning from open to half-open </a:t>
            </a:r>
          </a:p>
          <a:p>
            <a:pPr lvl="1"/>
            <a:r>
              <a:rPr lang="en-US" altLang="en-US" sz="1800"/>
              <a:t>Default value is 60000  (1 Minute)</a:t>
            </a:r>
          </a:p>
          <a:p>
            <a:pPr lvl="1"/>
            <a:endParaRPr lang="en-US" altLang="en-US" sz="1800"/>
          </a:p>
          <a:p>
            <a:r>
              <a:rPr lang="en-US" altLang="en-US" sz="1800" b="1"/>
              <a:t>automaticTransitionFromOpenToHalfOpenEnabled	</a:t>
            </a:r>
          </a:p>
          <a:p>
            <a:pPr lvl="1"/>
            <a:r>
              <a:rPr lang="en-US" altLang="en-US" sz="1800" b="1"/>
              <a:t>True: </a:t>
            </a:r>
            <a:r>
              <a:rPr lang="en-US" altLang="en-US" sz="1800"/>
              <a:t>CircuitBreaker will automatically transition from open to half-open state and no call is needed to trigger the transition. </a:t>
            </a:r>
          </a:p>
          <a:p>
            <a:pPr lvl="1"/>
            <a:r>
              <a:rPr lang="en-US" altLang="en-US" sz="1800"/>
              <a:t>A thread is created to monitor all the instances of CircuitBreakers to transition them to HALF_OPEN once waitDurationInOpenState passes. </a:t>
            </a:r>
          </a:p>
          <a:p>
            <a:pPr lvl="1"/>
            <a:r>
              <a:rPr lang="en-US" altLang="en-US" sz="1800" b="1"/>
              <a:t>False : </a:t>
            </a:r>
            <a:r>
              <a:rPr lang="en-US" altLang="en-US" sz="1800"/>
              <a:t> the transition to HALF_OPEN only happens if a call is made, even after waitDurationInOpenState is passed. </a:t>
            </a:r>
          </a:p>
          <a:p>
            <a:pPr lvl="1"/>
            <a:r>
              <a:rPr lang="en-US" altLang="en-US" sz="1800"/>
              <a:t>The advantage here is no thread monitors the state of all CircuitBreakers</a:t>
            </a:r>
          </a:p>
          <a:p>
            <a:endParaRPr lang="en-US" altLang="en-US" sz="1800"/>
          </a:p>
          <a:p>
            <a:endParaRPr lang="en-IN" altLang="en-US" sz="1800"/>
          </a:p>
          <a:p>
            <a:pPr lvl="1"/>
            <a:endParaRPr lang="en-US" altLang="en-US" sz="1800"/>
          </a:p>
          <a:p>
            <a:endParaRPr lang="en-US" altLang="en-US" sz="1800"/>
          </a:p>
          <a:p>
            <a:endParaRPr lang="en-IN" altLang="en-US"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0550A5FF-E787-2FBB-C05C-37FC8E1B7474}"/>
              </a:ext>
            </a:extLst>
          </p:cNvPr>
          <p:cNvSpPr>
            <a:spLocks noGrp="1" noChangeArrowheads="1"/>
          </p:cNvSpPr>
          <p:nvPr>
            <p:ph type="title"/>
          </p:nvPr>
        </p:nvSpPr>
        <p:spPr/>
        <p:txBody>
          <a:bodyPr/>
          <a:lstStyle/>
          <a:p>
            <a:r>
              <a:rPr lang="en-US" altLang="en-US"/>
              <a:t>Configuring Circuit Breaker</a:t>
            </a:r>
            <a:endParaRPr lang="en-IN" altLang="en-US"/>
          </a:p>
        </p:txBody>
      </p:sp>
      <p:sp>
        <p:nvSpPr>
          <p:cNvPr id="96258" name="Content Placeholder 2">
            <a:extLst>
              <a:ext uri="{FF2B5EF4-FFF2-40B4-BE49-F238E27FC236}">
                <a16:creationId xmlns:a16="http://schemas.microsoft.com/office/drawing/2014/main" id="{A3E54469-BD7A-A760-CABD-6D1EE3A80ABF}"/>
              </a:ext>
            </a:extLst>
          </p:cNvPr>
          <p:cNvSpPr>
            <a:spLocks noGrp="1" noChangeArrowheads="1"/>
          </p:cNvSpPr>
          <p:nvPr>
            <p:ph idx="1"/>
          </p:nvPr>
        </p:nvSpPr>
        <p:spPr/>
        <p:txBody>
          <a:bodyPr/>
          <a:lstStyle/>
          <a:p>
            <a:r>
              <a:rPr lang="en-US" altLang="en-US" sz="2000"/>
              <a:t>minimumNumberOfCalls Default :100</a:t>
            </a:r>
          </a:p>
          <a:p>
            <a:r>
              <a:rPr lang="en-US" altLang="en-US" sz="2000"/>
              <a:t>Used for failure rate calculation. </a:t>
            </a:r>
          </a:p>
          <a:p>
            <a:pPr lvl="1"/>
            <a:endParaRPr lang="en-US" altLang="en-US" sz="2000"/>
          </a:p>
          <a:p>
            <a:pPr lvl="1"/>
            <a:r>
              <a:rPr lang="en-US" altLang="en-US" sz="2000"/>
              <a:t>If minimumNumberOfCalls is 10, then at least 10 calls must be recorded, before the failure rate can be calculated.</a:t>
            </a:r>
          </a:p>
          <a:p>
            <a:pPr lvl="1"/>
            <a:endParaRPr lang="en-US" altLang="en-US" sz="2000"/>
          </a:p>
          <a:p>
            <a:pPr lvl="1"/>
            <a:r>
              <a:rPr lang="en-US" altLang="en-US" sz="2000"/>
              <a:t>If only 9 calls have been recorded the CircuitBreaker will not transition to open even if all 9 calls have failed.</a:t>
            </a:r>
          </a:p>
          <a:p>
            <a:pPr lvl="1"/>
            <a:endParaRPr lang="en-US" altLang="en-US" sz="2000"/>
          </a:p>
          <a:p>
            <a:pPr lvl="1"/>
            <a:endParaRPr lang="en-US" altLang="en-US" sz="2000"/>
          </a:p>
          <a:p>
            <a:pPr lvl="1"/>
            <a:endParaRPr lang="en-US" altLang="en-US" sz="2000"/>
          </a:p>
          <a:p>
            <a:pPr lvl="1"/>
            <a:endParaRPr lang="en-US" altLang="en-US" sz="2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E52FD1E1-061A-8C00-B1DD-309DB7B0B8EF}"/>
              </a:ext>
            </a:extLst>
          </p:cNvPr>
          <p:cNvSpPr>
            <a:spLocks noGrp="1" noChangeArrowheads="1"/>
          </p:cNvSpPr>
          <p:nvPr>
            <p:ph type="title"/>
          </p:nvPr>
        </p:nvSpPr>
        <p:spPr/>
        <p:txBody>
          <a:bodyPr/>
          <a:lstStyle/>
          <a:p>
            <a:r>
              <a:rPr lang="en-IN" altLang="en-US">
                <a:solidFill>
                  <a:srgbClr val="000000"/>
                </a:solidFill>
                <a:latin typeface="Consolas" panose="020B0609020204030204" pitchFamily="49" charset="0"/>
              </a:rPr>
              <a:t> </a:t>
            </a:r>
            <a:br>
              <a:rPr lang="en-IN" altLang="en-US">
                <a:solidFill>
                  <a:srgbClr val="000000"/>
                </a:solidFill>
                <a:latin typeface="Consolas" panose="020B0609020204030204" pitchFamily="49" charset="0"/>
              </a:rPr>
            </a:br>
            <a:r>
              <a:rPr lang="en-IN" altLang="en-US">
                <a:solidFill>
                  <a:srgbClr val="268BD2"/>
                </a:solidFill>
                <a:latin typeface="Consolas" panose="020B0609020204030204" pitchFamily="49" charset="0"/>
              </a:rPr>
              <a:t>circuitbreaker</a:t>
            </a:r>
            <a:br>
              <a:rPr lang="en-IN" altLang="en-US">
                <a:solidFill>
                  <a:srgbClr val="000000"/>
                </a:solidFill>
                <a:latin typeface="Consolas" panose="020B0609020204030204" pitchFamily="49" charset="0"/>
              </a:rPr>
            </a:br>
            <a:r>
              <a:rPr lang="en-IN" altLang="en-US">
                <a:solidFill>
                  <a:srgbClr val="000000"/>
                </a:solidFill>
                <a:latin typeface="Consolas" panose="020B0609020204030204" pitchFamily="49" charset="0"/>
              </a:rPr>
              <a:t> </a:t>
            </a:r>
            <a:endParaRPr lang="en-IN" altLang="en-US"/>
          </a:p>
        </p:txBody>
      </p:sp>
      <p:sp>
        <p:nvSpPr>
          <p:cNvPr id="97282" name="Content Placeholder 2">
            <a:extLst>
              <a:ext uri="{FF2B5EF4-FFF2-40B4-BE49-F238E27FC236}">
                <a16:creationId xmlns:a16="http://schemas.microsoft.com/office/drawing/2014/main" id="{41DC5C06-3979-8989-8372-1BEEF0C3E539}"/>
              </a:ext>
            </a:extLst>
          </p:cNvPr>
          <p:cNvSpPr>
            <a:spLocks noGrp="1" noChangeArrowheads="1"/>
          </p:cNvSpPr>
          <p:nvPr>
            <p:ph idx="1"/>
          </p:nvPr>
        </p:nvSpPr>
        <p:spPr/>
        <p:txBody>
          <a:bodyPr/>
          <a:lstStyle/>
          <a:p>
            <a:pPr marL="0" indent="0">
              <a:buFontTx/>
              <a:buNone/>
            </a:pPr>
            <a:r>
              <a:rPr lang="en-IN" altLang="en-US" sz="1800">
                <a:solidFill>
                  <a:srgbClr val="268BD2"/>
                </a:solidFill>
                <a:latin typeface="Consolas" panose="020B0609020204030204" pitchFamily="49" charset="0"/>
              </a:rPr>
              <a:t>resilience4j</a:t>
            </a:r>
            <a:r>
              <a:rPr lang="en-IN" altLang="en-US" sz="1800">
                <a:solidFill>
                  <a:srgbClr val="000000"/>
                </a:solidFill>
                <a:latin typeface="Consolas" panose="020B0609020204030204" pitchFamily="49" charset="0"/>
              </a:rPr>
              <a:t>:</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circuitbreaker</a:t>
            </a:r>
            <a:r>
              <a:rPr lang="en-IN" altLang="en-US" sz="1800">
                <a:solidFill>
                  <a:srgbClr val="000000"/>
                </a:solidFill>
                <a:latin typeface="Consolas" panose="020B0609020204030204" pitchFamily="49" charset="0"/>
              </a:rPr>
              <a:t>:</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instances</a:t>
            </a:r>
            <a:r>
              <a:rPr lang="en-IN" altLang="en-US" sz="1800">
                <a:solidFill>
                  <a:srgbClr val="000000"/>
                </a:solidFill>
                <a:latin typeface="Consolas" panose="020B0609020204030204" pitchFamily="49" charset="0"/>
              </a:rPr>
              <a:t>:</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orderService</a:t>
            </a:r>
            <a:r>
              <a:rPr lang="en-IN" altLang="en-US" sz="1800">
                <a:solidFill>
                  <a:srgbClr val="000000"/>
                </a:solidFill>
                <a:latin typeface="Consolas" panose="020B0609020204030204" pitchFamily="49" charset="0"/>
              </a:rPr>
              <a:t>:</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registerHealthIndicator</a:t>
            </a:r>
            <a:r>
              <a:rPr lang="en-IN" altLang="en-US" sz="1800">
                <a:solidFill>
                  <a:srgbClr val="000000"/>
                </a:solidFill>
                <a:latin typeface="Consolas" panose="020B0609020204030204" pitchFamily="49" charset="0"/>
              </a:rPr>
              <a:t>: </a:t>
            </a:r>
            <a:r>
              <a:rPr lang="en-IN" altLang="en-US" sz="1800">
                <a:solidFill>
                  <a:srgbClr val="B58900"/>
                </a:solidFill>
                <a:latin typeface="Consolas" panose="020B0609020204030204" pitchFamily="49" charset="0"/>
              </a:rPr>
              <a:t>true</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automaticTransitionFromOpenToHalfOpenEnabled</a:t>
            </a:r>
            <a:r>
              <a:rPr lang="en-IN" altLang="en-US" sz="1800">
                <a:solidFill>
                  <a:srgbClr val="000000"/>
                </a:solidFill>
                <a:latin typeface="Consolas" panose="020B0609020204030204" pitchFamily="49" charset="0"/>
              </a:rPr>
              <a:t>: </a:t>
            </a:r>
            <a:r>
              <a:rPr lang="en-IN" altLang="en-US" sz="1800">
                <a:solidFill>
                  <a:srgbClr val="B58900"/>
                </a:solidFill>
                <a:latin typeface="Consolas" panose="020B0609020204030204" pitchFamily="49" charset="0"/>
              </a:rPr>
              <a:t>false</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failureRateThreshold</a:t>
            </a:r>
            <a:r>
              <a:rPr lang="en-IN" altLang="en-US" sz="1800">
                <a:solidFill>
                  <a:srgbClr val="000000"/>
                </a:solidFill>
                <a:latin typeface="Consolas" panose="020B0609020204030204" pitchFamily="49" charset="0"/>
              </a:rPr>
              <a:t>: </a:t>
            </a:r>
            <a:r>
              <a:rPr lang="en-IN" altLang="en-US" sz="1800">
                <a:solidFill>
                  <a:srgbClr val="D33682"/>
                </a:solidFill>
                <a:latin typeface="Consolas" panose="020B0609020204030204" pitchFamily="49" charset="0"/>
              </a:rPr>
              <a:t>50</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minimumNumberOfCalls</a:t>
            </a:r>
            <a:r>
              <a:rPr lang="en-IN" altLang="en-US" sz="1800">
                <a:solidFill>
                  <a:srgbClr val="000000"/>
                </a:solidFill>
                <a:latin typeface="Consolas" panose="020B0609020204030204" pitchFamily="49" charset="0"/>
              </a:rPr>
              <a:t>: </a:t>
            </a:r>
            <a:r>
              <a:rPr lang="en-IN" altLang="en-US" sz="1800">
                <a:solidFill>
                  <a:srgbClr val="D33682"/>
                </a:solidFill>
                <a:latin typeface="Consolas" panose="020B0609020204030204" pitchFamily="49" charset="0"/>
              </a:rPr>
              <a:t>3</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permittedNumberOfCallsInHalfOpenState</a:t>
            </a:r>
            <a:r>
              <a:rPr lang="en-IN" altLang="en-US" sz="1800">
                <a:solidFill>
                  <a:srgbClr val="000000"/>
                </a:solidFill>
                <a:latin typeface="Consolas" panose="020B0609020204030204" pitchFamily="49" charset="0"/>
              </a:rPr>
              <a:t>: </a:t>
            </a:r>
            <a:r>
              <a:rPr lang="en-IN" altLang="en-US" sz="1800">
                <a:solidFill>
                  <a:srgbClr val="D33682"/>
                </a:solidFill>
                <a:latin typeface="Consolas" panose="020B0609020204030204" pitchFamily="49" charset="0"/>
              </a:rPr>
              <a:t>2</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slidingWindowSize</a:t>
            </a:r>
            <a:r>
              <a:rPr lang="en-IN" altLang="en-US" sz="1800">
                <a:solidFill>
                  <a:srgbClr val="000000"/>
                </a:solidFill>
                <a:latin typeface="Consolas" panose="020B0609020204030204" pitchFamily="49" charset="0"/>
              </a:rPr>
              <a:t>: </a:t>
            </a:r>
            <a:r>
              <a:rPr lang="en-IN" altLang="en-US" sz="1800">
                <a:solidFill>
                  <a:srgbClr val="D33682"/>
                </a:solidFill>
                <a:latin typeface="Consolas" panose="020B0609020204030204" pitchFamily="49" charset="0"/>
              </a:rPr>
              <a:t>10</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waitDurationInOpenState</a:t>
            </a:r>
            <a:r>
              <a:rPr lang="en-IN" altLang="en-US" sz="1800">
                <a:solidFill>
                  <a:srgbClr val="000000"/>
                </a:solidFill>
                <a:latin typeface="Consolas" panose="020B0609020204030204" pitchFamily="49" charset="0"/>
              </a:rPr>
              <a:t>: </a:t>
            </a:r>
            <a:r>
              <a:rPr lang="en-IN" altLang="en-US" sz="1800">
                <a:solidFill>
                  <a:srgbClr val="2AA198"/>
                </a:solidFill>
                <a:latin typeface="Consolas" panose="020B0609020204030204" pitchFamily="49" charset="0"/>
              </a:rPr>
              <a:t>5s</a:t>
            </a:r>
          </a:p>
          <a:p>
            <a:pPr marL="0" indent="0">
              <a:buFontTx/>
              <a:buNone/>
            </a:pPr>
            <a:r>
              <a:rPr lang="en-IN" altLang="en-US" sz="1800">
                <a:solidFill>
                  <a:srgbClr val="000000"/>
                </a:solidFill>
                <a:latin typeface="Consolas" panose="020B0609020204030204" pitchFamily="49" charset="0"/>
              </a:rPr>
              <a:t>        </a:t>
            </a:r>
            <a:r>
              <a:rPr lang="en-IN" altLang="en-US" sz="1800">
                <a:solidFill>
                  <a:srgbClr val="268BD2"/>
                </a:solidFill>
                <a:latin typeface="Consolas" panose="020B0609020204030204" pitchFamily="49" charset="0"/>
              </a:rPr>
              <a:t>slidingWindowType</a:t>
            </a:r>
            <a:r>
              <a:rPr lang="en-IN" altLang="en-US" sz="1800">
                <a:solidFill>
                  <a:srgbClr val="000000"/>
                </a:solidFill>
                <a:latin typeface="Consolas" panose="020B0609020204030204" pitchFamily="49" charset="0"/>
              </a:rPr>
              <a:t>: </a:t>
            </a:r>
            <a:r>
              <a:rPr lang="en-IN" altLang="en-US" sz="1800">
                <a:solidFill>
                  <a:srgbClr val="2AA198"/>
                </a:solidFill>
                <a:latin typeface="Consolas" panose="020B0609020204030204" pitchFamily="49" charset="0"/>
              </a:rPr>
              <a:t>COUNT_BASED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788C8699-B26A-15A6-ED4E-3C89865CA5B3}"/>
              </a:ext>
            </a:extLst>
          </p:cNvPr>
          <p:cNvSpPr>
            <a:spLocks noGrp="1" noChangeArrowheads="1"/>
          </p:cNvSpPr>
          <p:nvPr>
            <p:ph type="title"/>
          </p:nvPr>
        </p:nvSpPr>
        <p:spPr/>
        <p:txBody>
          <a:bodyPr/>
          <a:lstStyle/>
          <a:p>
            <a:r>
              <a:rPr lang="en-IN" altLang="en-US">
                <a:solidFill>
                  <a:srgbClr val="268BD2"/>
                </a:solidFill>
                <a:latin typeface="Consolas" panose="020B0609020204030204" pitchFamily="49" charset="0"/>
              </a:rPr>
              <a:t>circuitbreaker</a:t>
            </a:r>
            <a:br>
              <a:rPr lang="en-IN" altLang="en-US">
                <a:solidFill>
                  <a:srgbClr val="000000"/>
                </a:solidFill>
                <a:latin typeface="Consolas" panose="020B0609020204030204" pitchFamily="49" charset="0"/>
              </a:rPr>
            </a:br>
            <a:endParaRPr lang="en-IN" altLang="en-US"/>
          </a:p>
        </p:txBody>
      </p:sp>
      <p:sp>
        <p:nvSpPr>
          <p:cNvPr id="98306" name="Content Placeholder 2">
            <a:extLst>
              <a:ext uri="{FF2B5EF4-FFF2-40B4-BE49-F238E27FC236}">
                <a16:creationId xmlns:a16="http://schemas.microsoft.com/office/drawing/2014/main" id="{08749011-48D6-46D0-4744-886D9FACD8D1}"/>
              </a:ext>
            </a:extLst>
          </p:cNvPr>
          <p:cNvSpPr>
            <a:spLocks noGrp="1" noChangeArrowheads="1"/>
          </p:cNvSpPr>
          <p:nvPr>
            <p:ph idx="1"/>
          </p:nvPr>
        </p:nvSpPr>
        <p:spPr>
          <a:xfrm>
            <a:off x="457200" y="762000"/>
            <a:ext cx="8229600" cy="5364163"/>
          </a:xfrm>
        </p:spPr>
        <p:txBody>
          <a:bodyPr/>
          <a:lstStyle/>
          <a:p>
            <a:pPr marL="457200" lvl="1" indent="0">
              <a:buFontTx/>
              <a:buNone/>
            </a:pPr>
            <a:r>
              <a:rPr lang="en-IN" altLang="en-US" sz="1800">
                <a:solidFill>
                  <a:srgbClr val="268BD2"/>
                </a:solidFill>
              </a:rPr>
              <a:t>management</a:t>
            </a:r>
            <a:r>
              <a:rPr lang="en-IN" altLang="en-US" sz="1800">
                <a:solidFill>
                  <a:srgbClr val="000000"/>
                </a:solidFill>
              </a:rPr>
              <a:t>:</a:t>
            </a:r>
          </a:p>
          <a:p>
            <a:pPr marL="457200" lvl="1" indent="0">
              <a:buFontTx/>
              <a:buNone/>
            </a:pPr>
            <a:r>
              <a:rPr lang="en-IN" altLang="en-US" sz="1800">
                <a:solidFill>
                  <a:srgbClr val="000000"/>
                </a:solidFill>
              </a:rPr>
              <a:t>  </a:t>
            </a:r>
            <a:r>
              <a:rPr lang="en-IN" altLang="en-US" sz="1800">
                <a:solidFill>
                  <a:srgbClr val="268BD2"/>
                </a:solidFill>
              </a:rPr>
              <a:t>endpoints</a:t>
            </a:r>
            <a:r>
              <a:rPr lang="en-IN" altLang="en-US" sz="1800">
                <a:solidFill>
                  <a:srgbClr val="000000"/>
                </a:solidFill>
              </a:rPr>
              <a:t>:</a:t>
            </a:r>
          </a:p>
          <a:p>
            <a:pPr marL="457200" lvl="1" indent="0">
              <a:buFontTx/>
              <a:buNone/>
            </a:pPr>
            <a:r>
              <a:rPr lang="en-IN" altLang="en-US" sz="1800">
                <a:solidFill>
                  <a:srgbClr val="000000"/>
                </a:solidFill>
              </a:rPr>
              <a:t>    </a:t>
            </a:r>
            <a:r>
              <a:rPr lang="en-IN" altLang="en-US" sz="1800">
                <a:solidFill>
                  <a:srgbClr val="268BD2"/>
                </a:solidFill>
              </a:rPr>
              <a:t>web</a:t>
            </a:r>
            <a:r>
              <a:rPr lang="en-IN" altLang="en-US" sz="1800">
                <a:solidFill>
                  <a:srgbClr val="000000"/>
                </a:solidFill>
              </a:rPr>
              <a:t>:</a:t>
            </a:r>
          </a:p>
          <a:p>
            <a:pPr marL="457200" lvl="1" indent="0">
              <a:buFontTx/>
              <a:buNone/>
            </a:pPr>
            <a:r>
              <a:rPr lang="en-IN" altLang="en-US" sz="1800">
                <a:solidFill>
                  <a:srgbClr val="000000"/>
                </a:solidFill>
              </a:rPr>
              <a:t>      </a:t>
            </a:r>
            <a:r>
              <a:rPr lang="en-IN" altLang="en-US" sz="1800">
                <a:solidFill>
                  <a:srgbClr val="268BD2"/>
                </a:solidFill>
              </a:rPr>
              <a:t>exposure</a:t>
            </a:r>
            <a:r>
              <a:rPr lang="en-IN" altLang="en-US" sz="1800">
                <a:solidFill>
                  <a:srgbClr val="000000"/>
                </a:solidFill>
              </a:rPr>
              <a:t>:</a:t>
            </a:r>
          </a:p>
          <a:p>
            <a:pPr marL="457200" lvl="1" indent="0">
              <a:buFontTx/>
              <a:buNone/>
            </a:pPr>
            <a:r>
              <a:rPr lang="en-IN" altLang="en-US" sz="1800">
                <a:solidFill>
                  <a:srgbClr val="000000"/>
                </a:solidFill>
              </a:rPr>
              <a:t>        </a:t>
            </a:r>
            <a:r>
              <a:rPr lang="en-IN" altLang="en-US" sz="1800">
                <a:solidFill>
                  <a:srgbClr val="268BD2"/>
                </a:solidFill>
              </a:rPr>
              <a:t>include</a:t>
            </a:r>
            <a:r>
              <a:rPr lang="en-IN" altLang="en-US" sz="1800">
                <a:solidFill>
                  <a:srgbClr val="000000"/>
                </a:solidFill>
              </a:rPr>
              <a:t>:</a:t>
            </a:r>
          </a:p>
          <a:p>
            <a:pPr marL="457200" lvl="1" indent="0">
              <a:buFontTx/>
              <a:buNone/>
            </a:pPr>
            <a:r>
              <a:rPr lang="en-IN" altLang="en-US" sz="1800">
                <a:solidFill>
                  <a:srgbClr val="000000"/>
                </a:solidFill>
              </a:rPr>
              <a:t>        - </a:t>
            </a:r>
            <a:r>
              <a:rPr lang="en-IN" altLang="en-US" sz="1800">
                <a:solidFill>
                  <a:srgbClr val="2AA198"/>
                </a:solidFill>
              </a:rPr>
              <a:t>"*"</a:t>
            </a:r>
            <a:r>
              <a:rPr lang="en-IN" altLang="en-US" sz="1800">
                <a:solidFill>
                  <a:srgbClr val="000000"/>
                </a:solidFill>
              </a:rPr>
              <a:t>        </a:t>
            </a:r>
          </a:p>
          <a:p>
            <a:pPr marL="457200" lvl="1" indent="0">
              <a:buFontTx/>
              <a:buNone/>
            </a:pPr>
            <a:r>
              <a:rPr lang="en-IN" altLang="en-US" sz="1800">
                <a:solidFill>
                  <a:srgbClr val="000000"/>
                </a:solidFill>
              </a:rPr>
              <a:t>  </a:t>
            </a:r>
            <a:r>
              <a:rPr lang="en-IN" altLang="en-US" sz="1800" b="1">
                <a:solidFill>
                  <a:srgbClr val="C00000"/>
                </a:solidFill>
              </a:rPr>
              <a:t>endpoint:</a:t>
            </a:r>
          </a:p>
          <a:p>
            <a:pPr marL="457200" lvl="1" indent="0">
              <a:buFontTx/>
              <a:buNone/>
            </a:pPr>
            <a:r>
              <a:rPr lang="en-IN" altLang="en-US" sz="1800" b="1">
                <a:solidFill>
                  <a:srgbClr val="C00000"/>
                </a:solidFill>
              </a:rPr>
              <a:t>    health:</a:t>
            </a:r>
          </a:p>
          <a:p>
            <a:pPr marL="457200" lvl="1" indent="0">
              <a:buFontTx/>
              <a:buNone/>
            </a:pPr>
            <a:r>
              <a:rPr lang="en-IN" altLang="en-US" sz="1800" b="1">
                <a:solidFill>
                  <a:srgbClr val="C00000"/>
                </a:solidFill>
              </a:rPr>
              <a:t>      show-details: always</a:t>
            </a:r>
          </a:p>
          <a:p>
            <a:pPr marL="457200" lvl="1" indent="0">
              <a:buFontTx/>
              <a:buNone/>
            </a:pPr>
            <a:r>
              <a:rPr lang="en-IN" altLang="en-US" sz="1800">
                <a:solidFill>
                  <a:srgbClr val="000000"/>
                </a:solidFill>
              </a:rPr>
              <a:t>    </a:t>
            </a:r>
            <a:r>
              <a:rPr lang="en-IN" altLang="en-US" sz="1800" b="1">
                <a:solidFill>
                  <a:srgbClr val="0070C0"/>
                </a:solidFill>
              </a:rPr>
              <a:t>circuitbreakers:</a:t>
            </a:r>
          </a:p>
          <a:p>
            <a:pPr marL="457200" lvl="1" indent="0">
              <a:buFontTx/>
              <a:buNone/>
            </a:pPr>
            <a:r>
              <a:rPr lang="en-IN" altLang="en-US" sz="1800" b="1">
                <a:solidFill>
                  <a:srgbClr val="0070C0"/>
                </a:solidFill>
              </a:rPr>
              <a:t>      enabled: true</a:t>
            </a:r>
          </a:p>
          <a:p>
            <a:pPr marL="457200" lvl="1" indent="0">
              <a:buFontTx/>
              <a:buNone/>
            </a:pPr>
            <a:r>
              <a:rPr lang="en-IN" altLang="en-US" sz="1800" b="1">
                <a:solidFill>
                  <a:srgbClr val="C00000"/>
                </a:solidFill>
              </a:rPr>
              <a:t>      </a:t>
            </a:r>
          </a:p>
          <a:p>
            <a:pPr marL="457200" lvl="1" indent="0">
              <a:buFontTx/>
              <a:buNone/>
            </a:pPr>
            <a:r>
              <a:rPr lang="en-IN" altLang="en-US" sz="1800" b="1">
                <a:solidFill>
                  <a:srgbClr val="C00000"/>
                </a:solidFill>
              </a:rPr>
              <a:t> health:</a:t>
            </a:r>
          </a:p>
          <a:p>
            <a:pPr marL="457200" lvl="1" indent="0">
              <a:buFontTx/>
              <a:buNone/>
            </a:pPr>
            <a:r>
              <a:rPr lang="en-IN" altLang="en-US" sz="1800" b="1">
                <a:solidFill>
                  <a:srgbClr val="C00000"/>
                </a:solidFill>
              </a:rPr>
              <a:t>    circuitbreakers:</a:t>
            </a:r>
          </a:p>
          <a:p>
            <a:pPr marL="457200" lvl="1" indent="0">
              <a:buFontTx/>
              <a:buNone/>
            </a:pPr>
            <a:r>
              <a:rPr lang="en-IN" altLang="en-US" sz="1800" b="1">
                <a:solidFill>
                  <a:srgbClr val="C00000"/>
                </a:solidFill>
              </a:rPr>
              <a:t>      enabled: true</a:t>
            </a:r>
          </a:p>
          <a:p>
            <a:pPr marL="457200" lvl="1" indent="0">
              <a:buFontTx/>
              <a:buNone/>
            </a:pPr>
            <a:endParaRPr lang="en-IN" altLang="en-US" sz="1800" b="1">
              <a:solidFill>
                <a:srgbClr val="C00000"/>
              </a:solidFill>
            </a:endParaRPr>
          </a:p>
          <a:p>
            <a:pPr marL="457200" lvl="1" indent="0">
              <a:buFontTx/>
              <a:buNone/>
            </a:pPr>
            <a:r>
              <a:rPr lang="en-IN" altLang="en-US" sz="1800" b="1">
                <a:solidFill>
                  <a:srgbClr val="C00000"/>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38794CB7-22FE-9B21-9013-ED447D1979A7}"/>
              </a:ext>
            </a:extLst>
          </p:cNvPr>
          <p:cNvSpPr>
            <a:spLocks noGrp="1" noChangeArrowheads="1"/>
          </p:cNvSpPr>
          <p:nvPr>
            <p:ph type="title"/>
          </p:nvPr>
        </p:nvSpPr>
        <p:spPr/>
        <p:txBody>
          <a:bodyPr/>
          <a:lstStyle/>
          <a:p>
            <a:r>
              <a:rPr lang="en-US" altLang="en-US"/>
              <a:t>Logger Endpoint</a:t>
            </a:r>
            <a:endParaRPr lang="en-IN" altLang="en-US"/>
          </a:p>
        </p:txBody>
      </p:sp>
      <p:sp>
        <p:nvSpPr>
          <p:cNvPr id="22530" name="Content Placeholder 2">
            <a:extLst>
              <a:ext uri="{FF2B5EF4-FFF2-40B4-BE49-F238E27FC236}">
                <a16:creationId xmlns:a16="http://schemas.microsoft.com/office/drawing/2014/main" id="{58D16E8D-CD00-BE62-9E99-EAD78E92B1E3}"/>
              </a:ext>
            </a:extLst>
          </p:cNvPr>
          <p:cNvSpPr>
            <a:spLocks noGrp="1" noChangeArrowheads="1"/>
          </p:cNvSpPr>
          <p:nvPr>
            <p:ph idx="1"/>
          </p:nvPr>
        </p:nvSpPr>
        <p:spPr/>
        <p:txBody>
          <a:bodyPr/>
          <a:lstStyle/>
          <a:p>
            <a:r>
              <a:rPr lang="en-IN" altLang="en-US" sz="2000">
                <a:hlinkClick r:id="rId2"/>
              </a:rPr>
              <a:t>http://localhost:8787/actuator/metrics</a:t>
            </a:r>
            <a:endParaRPr lang="en-IN" altLang="en-US" sz="2000"/>
          </a:p>
          <a:p>
            <a:endParaRPr lang="en-IN" altLang="en-US" sz="2000"/>
          </a:p>
          <a:p>
            <a:r>
              <a:rPr lang="en-IN" altLang="en-US" sz="2000">
                <a:hlinkClick r:id="rId3"/>
              </a:rPr>
              <a:t>http://localhost:8787/actuator/loggers</a:t>
            </a:r>
            <a:endParaRPr lang="en-IN" altLang="en-US" sz="2000"/>
          </a:p>
          <a:p>
            <a:endParaRPr lang="en-IN" altLang="en-US" sz="2000"/>
          </a:p>
          <a:p>
            <a:r>
              <a:rPr lang="en-IN" altLang="en-US" sz="2000"/>
              <a:t>To Change the Log level make a </a:t>
            </a:r>
            <a:r>
              <a:rPr lang="en-IN" altLang="en-US" sz="2000" b="1">
                <a:solidFill>
                  <a:srgbClr val="FF0000"/>
                </a:solidFill>
              </a:rPr>
              <a:t>post</a:t>
            </a:r>
            <a:r>
              <a:rPr lang="en-IN" altLang="en-US" sz="2000"/>
              <a:t> request</a:t>
            </a:r>
          </a:p>
          <a:p>
            <a:endParaRPr lang="en-IN" altLang="en-US" sz="2000">
              <a:solidFill>
                <a:srgbClr val="505050"/>
              </a:solidFill>
              <a:latin typeface="OpenSans"/>
              <a:hlinkClick r:id="rId4"/>
            </a:endParaRPr>
          </a:p>
          <a:p>
            <a:pPr marL="457200" lvl="1" indent="0">
              <a:buFontTx/>
              <a:buNone/>
            </a:pPr>
            <a:r>
              <a:rPr lang="en-IN" altLang="en-US" sz="2000">
                <a:solidFill>
                  <a:srgbClr val="505050"/>
                </a:solidFill>
                <a:latin typeface="OpenSans"/>
                <a:hlinkClick r:id="rId4"/>
              </a:rPr>
              <a:t>http://localhost:8787/actuator/loggers/org.springframework.boot.SpringApplication</a:t>
            </a:r>
            <a:endParaRPr lang="en-IN" altLang="en-US" sz="2000">
              <a:solidFill>
                <a:srgbClr val="505050"/>
              </a:solidFill>
              <a:latin typeface="OpenSans"/>
            </a:endParaRPr>
          </a:p>
          <a:p>
            <a:pPr marL="457200" lvl="1" indent="0">
              <a:buFontTx/>
              <a:buNone/>
            </a:pPr>
            <a:endParaRPr lang="en-IN" altLang="en-US" sz="2000">
              <a:solidFill>
                <a:srgbClr val="505050"/>
              </a:solidFill>
              <a:latin typeface="OpenSans"/>
            </a:endParaRPr>
          </a:p>
          <a:p>
            <a:pPr marL="457200" lvl="1" indent="0">
              <a:buFontTx/>
              <a:buNone/>
            </a:pPr>
            <a:r>
              <a:rPr lang="en-IN" altLang="en-US" sz="2000">
                <a:solidFill>
                  <a:srgbClr val="000000"/>
                </a:solidFill>
                <a:latin typeface="Consolas" panose="020B0609020204030204" pitchFamily="49" charset="0"/>
              </a:rPr>
              <a:t>{ </a:t>
            </a:r>
            <a:r>
              <a:rPr lang="en-IN" altLang="en-US" sz="2000">
                <a:solidFill>
                  <a:srgbClr val="A31515"/>
                </a:solidFill>
                <a:latin typeface="Consolas" panose="020B0609020204030204" pitchFamily="49" charset="0"/>
              </a:rPr>
              <a:t>"configuredLevel"</a:t>
            </a:r>
            <a:r>
              <a:rPr lang="en-IN" altLang="en-US" sz="2000">
                <a:solidFill>
                  <a:srgbClr val="000000"/>
                </a:solidFill>
                <a:latin typeface="Consolas" panose="020B0609020204030204" pitchFamily="49" charset="0"/>
              </a:rPr>
              <a:t>: </a:t>
            </a:r>
            <a:r>
              <a:rPr lang="en-IN" altLang="en-US" sz="2000">
                <a:solidFill>
                  <a:srgbClr val="0451A5"/>
                </a:solidFill>
                <a:latin typeface="Consolas" panose="020B0609020204030204" pitchFamily="49" charset="0"/>
              </a:rPr>
              <a:t>"trace“ </a:t>
            </a:r>
            <a:r>
              <a:rPr lang="en-IN" altLang="en-US" sz="2000">
                <a:solidFill>
                  <a:srgbClr val="000000"/>
                </a:solidFill>
                <a:latin typeface="Consolas" panose="020B0609020204030204" pitchFamily="49" charset="0"/>
              </a:rPr>
              <a:t>}</a:t>
            </a:r>
          </a:p>
          <a:p>
            <a:r>
              <a:rPr lang="en-US" altLang="en-US" sz="2000">
                <a:solidFill>
                  <a:srgbClr val="000000"/>
                </a:solidFill>
                <a:latin typeface="Consolas" panose="020B0609020204030204" pitchFamily="49" charset="0"/>
              </a:rPr>
              <a:t>To reset the logging level back to the original value</a:t>
            </a:r>
          </a:p>
          <a:p>
            <a:pPr marL="457200" lvl="1" indent="0">
              <a:buFontTx/>
              <a:buNone/>
            </a:pPr>
            <a:endParaRPr lang="en-US" altLang="en-US" sz="2000">
              <a:solidFill>
                <a:srgbClr val="000000"/>
              </a:solidFill>
              <a:latin typeface="Consolas" panose="020B0609020204030204" pitchFamily="49" charset="0"/>
            </a:endParaRPr>
          </a:p>
          <a:p>
            <a:pPr marL="457200" lvl="1" indent="0">
              <a:buFontTx/>
              <a:buNone/>
            </a:pPr>
            <a:r>
              <a:rPr lang="en-US" altLang="en-US" sz="2000">
                <a:solidFill>
                  <a:srgbClr val="000000"/>
                </a:solidFill>
                <a:latin typeface="Consolas" panose="020B0609020204030204" pitchFamily="49" charset="0"/>
              </a:rPr>
              <a:t>{  "configuredLevel": null }</a:t>
            </a:r>
            <a:endParaRPr lang="en-IN" altLang="en-US" sz="2000">
              <a:solidFill>
                <a:srgbClr val="000000"/>
              </a:solidFill>
              <a:latin typeface="Consolas" panose="020B0609020204030204" pitchFamily="49" charset="0"/>
            </a:endParaRPr>
          </a:p>
          <a:p>
            <a:endParaRPr lang="en-IN" altLang="en-US" sz="2000"/>
          </a:p>
          <a:p>
            <a:endParaRPr lang="en-IN" altLang="en-US" sz="2000"/>
          </a:p>
          <a:p>
            <a:endParaRPr lang="en-IN" altLang="en-US" sz="2000"/>
          </a:p>
          <a:p>
            <a:endParaRPr lang="en-IN" altLang="en-US"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13C263CC-065E-1D0E-AE26-7C9A2061A5AA}"/>
              </a:ext>
            </a:extLst>
          </p:cNvPr>
          <p:cNvSpPr>
            <a:spLocks noGrp="1" noChangeArrowheads="1"/>
          </p:cNvSpPr>
          <p:nvPr>
            <p:ph type="title"/>
          </p:nvPr>
        </p:nvSpPr>
        <p:spPr/>
        <p:txBody>
          <a:bodyPr/>
          <a:lstStyle/>
          <a:p>
            <a:r>
              <a:rPr lang="en-US" altLang="en-US"/>
              <a:t>Actuator Endpoints</a:t>
            </a:r>
            <a:endParaRPr lang="en-IN" altLang="en-US"/>
          </a:p>
        </p:txBody>
      </p:sp>
      <p:sp>
        <p:nvSpPr>
          <p:cNvPr id="99330" name="Content Placeholder 2">
            <a:extLst>
              <a:ext uri="{FF2B5EF4-FFF2-40B4-BE49-F238E27FC236}">
                <a16:creationId xmlns:a16="http://schemas.microsoft.com/office/drawing/2014/main" id="{89E2E3B7-9ABF-F9B6-9CFD-42AF22E46F06}"/>
              </a:ext>
            </a:extLst>
          </p:cNvPr>
          <p:cNvSpPr>
            <a:spLocks noGrp="1" noChangeArrowheads="1"/>
          </p:cNvSpPr>
          <p:nvPr>
            <p:ph idx="1"/>
          </p:nvPr>
        </p:nvSpPr>
        <p:spPr/>
        <p:txBody>
          <a:bodyPr/>
          <a:lstStyle/>
          <a:p>
            <a:pPr marL="457200" lvl="1" indent="0">
              <a:lnSpc>
                <a:spcPct val="200000"/>
              </a:lnSpc>
              <a:buFontTx/>
              <a:buNone/>
            </a:pPr>
            <a:r>
              <a:rPr lang="en-US" altLang="en-US" sz="2000">
                <a:hlinkClick r:id="rId2"/>
              </a:rPr>
              <a:t>http://localhost:6565/actuator/circuitbreakerevents</a:t>
            </a:r>
            <a:endParaRPr lang="en-US" altLang="en-US" sz="2000"/>
          </a:p>
          <a:p>
            <a:pPr marL="457200" lvl="1" indent="0">
              <a:lnSpc>
                <a:spcPct val="200000"/>
              </a:lnSpc>
              <a:buFontTx/>
              <a:buNone/>
            </a:pPr>
            <a:r>
              <a:rPr lang="en-US" altLang="en-US" sz="2000">
                <a:hlinkClick r:id="rId3"/>
              </a:rPr>
              <a:t>http://localhost:8080/actuator/health</a:t>
            </a:r>
            <a:endParaRPr lang="en-US" altLang="en-US" sz="2000"/>
          </a:p>
          <a:p>
            <a:pPr marL="457200" lvl="1" indent="0">
              <a:lnSpc>
                <a:spcPct val="200000"/>
              </a:lnSpc>
              <a:buFontTx/>
              <a:buNone/>
            </a:pPr>
            <a:r>
              <a:rPr lang="en-US" altLang="en-US" sz="2000">
                <a:hlinkClick r:id="rId4"/>
              </a:rPr>
              <a:t>http://localhost:6565/actuator/circuitbreakers</a:t>
            </a:r>
            <a:endParaRPr lang="en-US" altLang="en-US" sz="2000"/>
          </a:p>
          <a:p>
            <a:pPr marL="457200" lvl="1" indent="0">
              <a:lnSpc>
                <a:spcPct val="200000"/>
              </a:lnSpc>
              <a:buFontTx/>
              <a:buNone/>
            </a:pPr>
            <a:r>
              <a:rPr lang="en-US" altLang="en-US" sz="1800">
                <a:hlinkClick r:id="rId5"/>
              </a:rPr>
              <a:t>http://localhost:6565/actuator/metrics/resilience4j.circuitbreaker.calls</a:t>
            </a:r>
            <a:endParaRPr lang="en-US" altLang="en-US" sz="1800"/>
          </a:p>
          <a:p>
            <a:pPr marL="0" indent="0">
              <a:lnSpc>
                <a:spcPct val="200000"/>
              </a:lnSpc>
              <a:buFontTx/>
              <a:buNone/>
            </a:pPr>
            <a:endParaRPr lang="en-IN" altLang="en-US" sz="2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3419B6-960D-E54C-48F3-935F062C4147}"/>
              </a:ext>
            </a:extLst>
          </p:cNvPr>
          <p:cNvSpPr>
            <a:spLocks noGrp="1"/>
          </p:cNvSpPr>
          <p:nvPr>
            <p:ph type="title"/>
          </p:nvPr>
        </p:nvSpPr>
        <p:spPr>
          <a:xfrm>
            <a:off x="722313" y="4406900"/>
            <a:ext cx="7772400" cy="1362075"/>
          </a:xfrm>
        </p:spPr>
        <p:txBody>
          <a:bodyPr/>
          <a:lstStyle/>
          <a:p>
            <a:pPr>
              <a:defRPr/>
            </a:pPr>
            <a:r>
              <a:rPr lang="en-US" dirty="0"/>
              <a:t>Spring cloud gateway</a:t>
            </a:r>
            <a:endParaRPr lang="en-IN" dirty="0"/>
          </a:p>
        </p:txBody>
      </p:sp>
      <p:sp>
        <p:nvSpPr>
          <p:cNvPr id="100354" name="Text Placeholder 4">
            <a:extLst>
              <a:ext uri="{FF2B5EF4-FFF2-40B4-BE49-F238E27FC236}">
                <a16:creationId xmlns:a16="http://schemas.microsoft.com/office/drawing/2014/main" id="{95208F99-3A90-1C0F-5E3F-64F06787A8C3}"/>
              </a:ext>
            </a:extLst>
          </p:cNvPr>
          <p:cNvSpPr>
            <a:spLocks noGrp="1" noChangeArrowheads="1"/>
          </p:cNvSpPr>
          <p:nvPr>
            <p:ph type="body" idx="1"/>
          </p:nvPr>
        </p:nvSpPr>
        <p:spPr/>
        <p:txBody>
          <a:bodyPr/>
          <a:lstStyle/>
          <a:p>
            <a:endParaRPr lang="en-I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a:extLst>
              <a:ext uri="{FF2B5EF4-FFF2-40B4-BE49-F238E27FC236}">
                <a16:creationId xmlns:a16="http://schemas.microsoft.com/office/drawing/2014/main" id="{22039543-E0CF-35EE-E294-44892C07DE0E}"/>
              </a:ext>
            </a:extLst>
          </p:cNvPr>
          <p:cNvSpPr>
            <a:spLocks noGrp="1" noChangeArrowheads="1"/>
          </p:cNvSpPr>
          <p:nvPr>
            <p:ph type="title"/>
          </p:nvPr>
        </p:nvSpPr>
        <p:spPr/>
        <p:txBody>
          <a:bodyPr/>
          <a:lstStyle/>
          <a:p>
            <a:r>
              <a:rPr lang="en-US" altLang="en-US"/>
              <a:t>Spring cloud gateway</a:t>
            </a:r>
            <a:endParaRPr lang="en-IN" altLang="en-US"/>
          </a:p>
        </p:txBody>
      </p:sp>
      <p:pic>
        <p:nvPicPr>
          <p:cNvPr id="101378" name="Picture 2">
            <a:extLst>
              <a:ext uri="{FF2B5EF4-FFF2-40B4-BE49-F238E27FC236}">
                <a16:creationId xmlns:a16="http://schemas.microsoft.com/office/drawing/2014/main" id="{D898E494-53BC-5678-3557-7A93D2F45F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335088"/>
            <a:ext cx="8229600" cy="4522787"/>
          </a:xfr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a:extLst>
              <a:ext uri="{FF2B5EF4-FFF2-40B4-BE49-F238E27FC236}">
                <a16:creationId xmlns:a16="http://schemas.microsoft.com/office/drawing/2014/main" id="{0FEBE0FA-C517-498D-5210-F5B22147A1A5}"/>
              </a:ext>
            </a:extLst>
          </p:cNvPr>
          <p:cNvSpPr>
            <a:spLocks noGrp="1" noChangeArrowheads="1"/>
          </p:cNvSpPr>
          <p:nvPr>
            <p:ph type="title"/>
          </p:nvPr>
        </p:nvSpPr>
        <p:spPr>
          <a:xfrm>
            <a:off x="457200" y="438150"/>
            <a:ext cx="8229600" cy="411163"/>
          </a:xfrm>
        </p:spPr>
        <p:txBody>
          <a:bodyPr/>
          <a:lstStyle/>
          <a:p>
            <a:r>
              <a:rPr lang="en-US" altLang="en-US"/>
              <a:t>Gateway</a:t>
            </a:r>
          </a:p>
        </p:txBody>
      </p:sp>
      <p:sp>
        <p:nvSpPr>
          <p:cNvPr id="141315" name="Content Placeholder 2">
            <a:extLst>
              <a:ext uri="{FF2B5EF4-FFF2-40B4-BE49-F238E27FC236}">
                <a16:creationId xmlns:a16="http://schemas.microsoft.com/office/drawing/2014/main" id="{4A1E11FC-F604-7AFE-5192-199C7D2E081B}"/>
              </a:ext>
            </a:extLst>
          </p:cNvPr>
          <p:cNvSpPr>
            <a:spLocks noGrp="1"/>
          </p:cNvSpPr>
          <p:nvPr>
            <p:ph idx="1"/>
          </p:nvPr>
        </p:nvSpPr>
        <p:spPr/>
        <p:txBody>
          <a:bodyPr/>
          <a:lstStyle/>
          <a:p>
            <a:pPr>
              <a:defRPr/>
            </a:pPr>
            <a:r>
              <a:rPr lang="en-US" sz="2000" dirty="0"/>
              <a:t>Micro Services </a:t>
            </a:r>
            <a:r>
              <a:rPr lang="en-US" sz="2000" b="1" i="1" dirty="0"/>
              <a:t>require a unified interface</a:t>
            </a:r>
            <a:r>
              <a:rPr lang="en-US" sz="2000" dirty="0"/>
              <a:t> to the consumers. </a:t>
            </a:r>
          </a:p>
          <a:p>
            <a:pPr lvl="1">
              <a:lnSpc>
                <a:spcPct val="150000"/>
              </a:lnSpc>
              <a:defRPr/>
            </a:pPr>
            <a:r>
              <a:rPr lang="en-US" sz="2000" dirty="0"/>
              <a:t>Services are split into small composable apps </a:t>
            </a:r>
          </a:p>
          <a:p>
            <a:pPr lvl="1">
              <a:lnSpc>
                <a:spcPct val="150000"/>
              </a:lnSpc>
              <a:defRPr/>
            </a:pPr>
            <a:r>
              <a:rPr lang="en-US" sz="2000" dirty="0"/>
              <a:t>It shouldn’t be visible to users </a:t>
            </a:r>
          </a:p>
          <a:p>
            <a:pPr lvl="1">
              <a:lnSpc>
                <a:spcPct val="150000"/>
              </a:lnSpc>
              <a:defRPr/>
            </a:pPr>
            <a:r>
              <a:rPr lang="en-US" sz="2000" dirty="0"/>
              <a:t>Should have less development effort.</a:t>
            </a:r>
          </a:p>
          <a:p>
            <a:pPr>
              <a:defRPr/>
            </a:pPr>
            <a:endParaRPr lang="en-US" sz="2000" dirty="0"/>
          </a:p>
          <a:p>
            <a:pPr>
              <a:defRPr/>
            </a:pPr>
            <a:r>
              <a:rPr lang="en-US" sz="2000" dirty="0"/>
              <a:t>Gateway handles requests to multiple backing services.</a:t>
            </a:r>
          </a:p>
          <a:p>
            <a:pPr lvl="1">
              <a:lnSpc>
                <a:spcPct val="150000"/>
              </a:lnSpc>
              <a:defRPr/>
            </a:pPr>
            <a:r>
              <a:rPr lang="en-US" sz="2000" dirty="0">
                <a:solidFill>
                  <a:schemeClr val="accent1">
                    <a:lumMod val="50000"/>
                  </a:schemeClr>
                </a:solidFill>
              </a:rPr>
              <a:t> It provides a unified “front door” </a:t>
            </a:r>
          </a:p>
          <a:p>
            <a:pPr lvl="1">
              <a:lnSpc>
                <a:spcPct val="150000"/>
              </a:lnSpc>
              <a:defRPr/>
            </a:pPr>
            <a:r>
              <a:rPr lang="en-US" sz="2000" i="1" dirty="0">
                <a:solidFill>
                  <a:schemeClr val="accent6">
                    <a:lumMod val="75000"/>
                  </a:schemeClr>
                </a:solidFill>
              </a:rPr>
              <a:t>Browser, Mobile Application or other user interface can  consume services from multiple hosts </a:t>
            </a:r>
          </a:p>
          <a:p>
            <a:pPr lvl="1">
              <a:lnSpc>
                <a:spcPct val="150000"/>
              </a:lnSpc>
              <a:defRPr/>
            </a:pPr>
            <a:r>
              <a:rPr lang="en-US" sz="2000" i="1" dirty="0">
                <a:solidFill>
                  <a:schemeClr val="accent1">
                    <a:lumMod val="75000"/>
                  </a:schemeClr>
                </a:solidFill>
              </a:rPr>
              <a:t>Can mange the cross-origin resource sharing and authentication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a:extLst>
              <a:ext uri="{FF2B5EF4-FFF2-40B4-BE49-F238E27FC236}">
                <a16:creationId xmlns:a16="http://schemas.microsoft.com/office/drawing/2014/main" id="{B75370A6-CEEB-8334-FF23-163FD735E1DC}"/>
              </a:ext>
            </a:extLst>
          </p:cNvPr>
          <p:cNvSpPr>
            <a:spLocks noGrp="1" noChangeArrowheads="1"/>
          </p:cNvSpPr>
          <p:nvPr>
            <p:ph type="title"/>
          </p:nvPr>
        </p:nvSpPr>
        <p:spPr>
          <a:xfrm>
            <a:off x="457200" y="438150"/>
            <a:ext cx="8229600" cy="411163"/>
          </a:xfrm>
        </p:spPr>
        <p:txBody>
          <a:bodyPr/>
          <a:lstStyle/>
          <a:p>
            <a:r>
              <a:rPr lang="en-US" altLang="en-US"/>
              <a:t>Cloud Gateway</a:t>
            </a:r>
          </a:p>
        </p:txBody>
      </p:sp>
      <p:sp>
        <p:nvSpPr>
          <p:cNvPr id="103426" name="Content Placeholder 2">
            <a:extLst>
              <a:ext uri="{FF2B5EF4-FFF2-40B4-BE49-F238E27FC236}">
                <a16:creationId xmlns:a16="http://schemas.microsoft.com/office/drawing/2014/main" id="{41734613-0E49-E072-7C63-F470DE927FED}"/>
              </a:ext>
            </a:extLst>
          </p:cNvPr>
          <p:cNvSpPr>
            <a:spLocks noGrp="1" noChangeArrowheads="1"/>
          </p:cNvSpPr>
          <p:nvPr>
            <p:ph idx="1"/>
          </p:nvPr>
        </p:nvSpPr>
        <p:spPr/>
        <p:txBody>
          <a:bodyPr/>
          <a:lstStyle/>
          <a:p>
            <a:r>
              <a:rPr lang="en-US" altLang="en-US" sz="2000"/>
              <a:t>Gateway is an intermediate layer between the users and services.</a:t>
            </a:r>
          </a:p>
          <a:p>
            <a:pPr lvl="1"/>
            <a:endParaRPr lang="en-US" altLang="en-US" sz="2000"/>
          </a:p>
          <a:p>
            <a:pPr lvl="1"/>
            <a:r>
              <a:rPr lang="en-US" altLang="en-US" sz="2000"/>
              <a:t>Eureka server solved the problem of giving names to services instead of hard coding their IP addresses.</a:t>
            </a:r>
          </a:p>
          <a:p>
            <a:endParaRPr lang="en-US" altLang="en-US" sz="2000"/>
          </a:p>
          <a:p>
            <a:r>
              <a:rPr lang="en-US" altLang="en-US" sz="2000" i="1">
                <a:solidFill>
                  <a:srgbClr val="C00000"/>
                </a:solidFill>
              </a:rPr>
              <a:t>It Maps between a prefix path  and a service  or more than one service running on different ports</a:t>
            </a:r>
          </a:p>
          <a:p>
            <a:endParaRPr lang="en-US" altLang="en-US" sz="2000"/>
          </a:p>
          <a:p>
            <a:r>
              <a:rPr lang="en-US" altLang="en-US" sz="2000"/>
              <a:t>Can Use Eureka server to route the requested service.</a:t>
            </a:r>
          </a:p>
          <a:p>
            <a:r>
              <a:rPr lang="en-US" altLang="en-US" sz="2000"/>
              <a:t>Load balances instances </a:t>
            </a:r>
          </a:p>
          <a:p>
            <a:r>
              <a:rPr lang="en-US" altLang="en-US" sz="2000"/>
              <a:t>Can filter requests, add authentication, etc.</a:t>
            </a:r>
          </a:p>
          <a:p>
            <a:pPr>
              <a:buFont typeface="Times New Roman" panose="02020603050405020304" pitchFamily="18" charset="0"/>
              <a:buNone/>
            </a:pPr>
            <a:br>
              <a:rPr lang="en-US" altLang="en-US" sz="2000"/>
            </a:br>
            <a:endParaRPr lang="en-US" altLang="en-US" sz="2000"/>
          </a:p>
          <a:p>
            <a:endParaRPr lang="en-US" altLang="en-US" sz="20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a:extLst>
              <a:ext uri="{FF2B5EF4-FFF2-40B4-BE49-F238E27FC236}">
                <a16:creationId xmlns:a16="http://schemas.microsoft.com/office/drawing/2014/main" id="{8ACC0A83-2796-4F67-CF27-873D3578D713}"/>
              </a:ext>
            </a:extLst>
          </p:cNvPr>
          <p:cNvSpPr>
            <a:spLocks noGrp="1" noChangeArrowheads="1"/>
          </p:cNvSpPr>
          <p:nvPr>
            <p:ph type="title"/>
          </p:nvPr>
        </p:nvSpPr>
        <p:spPr/>
        <p:txBody>
          <a:bodyPr/>
          <a:lstStyle/>
          <a:p>
            <a:r>
              <a:rPr lang="en-US" altLang="en-US"/>
              <a:t>Spring Cloud Gateway</a:t>
            </a:r>
            <a:endParaRPr lang="en-IN" altLang="en-US"/>
          </a:p>
        </p:txBody>
      </p:sp>
      <p:sp>
        <p:nvSpPr>
          <p:cNvPr id="104450" name="Content Placeholder 2">
            <a:extLst>
              <a:ext uri="{FF2B5EF4-FFF2-40B4-BE49-F238E27FC236}">
                <a16:creationId xmlns:a16="http://schemas.microsoft.com/office/drawing/2014/main" id="{837953D2-CFF3-72A3-405F-DF0E83BDBA76}"/>
              </a:ext>
            </a:extLst>
          </p:cNvPr>
          <p:cNvSpPr>
            <a:spLocks noGrp="1" noChangeArrowheads="1"/>
          </p:cNvSpPr>
          <p:nvPr>
            <p:ph idx="1"/>
          </p:nvPr>
        </p:nvSpPr>
        <p:spPr/>
        <p:txBody>
          <a:bodyPr/>
          <a:lstStyle/>
          <a:p>
            <a:pPr>
              <a:lnSpc>
                <a:spcPct val="150000"/>
              </a:lnSpc>
            </a:pPr>
            <a:r>
              <a:rPr lang="en-US" altLang="en-US" sz="2000"/>
              <a:t>Provides a simple and effective way to route incoming requests to the appropriate destination using Gateway Handler Mapping.</a:t>
            </a:r>
          </a:p>
          <a:p>
            <a:pPr>
              <a:lnSpc>
                <a:spcPct val="150000"/>
              </a:lnSpc>
            </a:pPr>
            <a:r>
              <a:rPr lang="en-US" altLang="en-US" sz="2000"/>
              <a:t>Uses Netty server to provide non-blocking asynchronous request processing.</a:t>
            </a:r>
          </a:p>
          <a:p>
            <a:endParaRPr lang="en-US" altLang="en-US" sz="2000" b="1"/>
          </a:p>
          <a:p>
            <a:r>
              <a:rPr lang="en-US" altLang="en-US" sz="2000" b="1"/>
              <a:t>Route configuration </a:t>
            </a:r>
          </a:p>
          <a:p>
            <a:endParaRPr lang="en-US" altLang="en-US" sz="2000"/>
          </a:p>
          <a:p>
            <a:r>
              <a:rPr lang="en-US" altLang="en-US" sz="1800" b="1"/>
              <a:t>Programmatically </a:t>
            </a:r>
          </a:p>
          <a:p>
            <a:pPr lvl="1"/>
            <a:r>
              <a:rPr lang="en-US" altLang="en-US" sz="1800"/>
              <a:t>Using Spring RouteLocator. </a:t>
            </a:r>
          </a:p>
          <a:p>
            <a:endParaRPr lang="en-US" altLang="en-US" sz="1800"/>
          </a:p>
          <a:p>
            <a:r>
              <a:rPr lang="en-US" altLang="en-US" sz="1800" b="1"/>
              <a:t>Properties </a:t>
            </a:r>
          </a:p>
          <a:p>
            <a:pPr lvl="1"/>
            <a:r>
              <a:rPr lang="en-US" altLang="en-US" sz="1800"/>
              <a:t>application.yml</a:t>
            </a:r>
          </a:p>
          <a:p>
            <a:endParaRPr lang="en-IN" altLang="en-US" sz="2000"/>
          </a:p>
          <a:p>
            <a:pPr>
              <a:lnSpc>
                <a:spcPct val="150000"/>
              </a:lnSpc>
            </a:pPr>
            <a:endParaRPr lang="en-US" altLang="en-US" sz="2000"/>
          </a:p>
          <a:p>
            <a:pPr>
              <a:lnSpc>
                <a:spcPct val="150000"/>
              </a:lnSpc>
            </a:pPr>
            <a:endParaRPr lang="en-IN" altLang="en-US"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7414B6B1-EF10-7B19-DBB7-16DECA973E86}"/>
              </a:ext>
            </a:extLst>
          </p:cNvPr>
          <p:cNvSpPr>
            <a:spLocks noGrp="1" noChangeArrowheads="1"/>
          </p:cNvSpPr>
          <p:nvPr>
            <p:ph type="title"/>
          </p:nvPr>
        </p:nvSpPr>
        <p:spPr/>
        <p:txBody>
          <a:bodyPr/>
          <a:lstStyle/>
          <a:p>
            <a:br>
              <a:rPr lang="en-CA" altLang="en-US" b="1">
                <a:solidFill>
                  <a:srgbClr val="121212"/>
                </a:solidFill>
                <a:latin typeface="Roboto" panose="02000000000000000000" pitchFamily="2" charset="0"/>
              </a:rPr>
            </a:br>
            <a:r>
              <a:rPr lang="en-CA" altLang="en-US" b="1">
                <a:solidFill>
                  <a:srgbClr val="121212"/>
                </a:solidFill>
                <a:latin typeface="Roboto" panose="02000000000000000000" pitchFamily="2" charset="0"/>
              </a:rPr>
              <a:t>Enable Discovery Locator</a:t>
            </a:r>
            <a:br>
              <a:rPr lang="en-CA" altLang="en-US" b="1">
                <a:solidFill>
                  <a:srgbClr val="121212"/>
                </a:solidFill>
                <a:latin typeface="Roboto" panose="02000000000000000000" pitchFamily="2" charset="0"/>
              </a:rPr>
            </a:br>
            <a:endParaRPr lang="en-IN" altLang="en-US"/>
          </a:p>
        </p:txBody>
      </p:sp>
      <p:sp>
        <p:nvSpPr>
          <p:cNvPr id="3" name="Content Placeholder 2">
            <a:extLst>
              <a:ext uri="{FF2B5EF4-FFF2-40B4-BE49-F238E27FC236}">
                <a16:creationId xmlns:a16="http://schemas.microsoft.com/office/drawing/2014/main" id="{1E5E81B8-1A46-2EC4-DF90-76F649963A69}"/>
              </a:ext>
            </a:extLst>
          </p:cNvPr>
          <p:cNvSpPr>
            <a:spLocks noGrp="1"/>
          </p:cNvSpPr>
          <p:nvPr>
            <p:ph idx="1"/>
          </p:nvPr>
        </p:nvSpPr>
        <p:spPr>
          <a:xfrm>
            <a:off x="457200" y="868363"/>
            <a:ext cx="8229600" cy="5257800"/>
          </a:xfrm>
        </p:spPr>
        <p:txBody>
          <a:bodyPr/>
          <a:lstStyle/>
          <a:p>
            <a:pPr>
              <a:defRPr/>
            </a:pPr>
            <a:r>
              <a:rPr lang="en-US" sz="2000" dirty="0">
                <a:solidFill>
                  <a:srgbClr val="22222A"/>
                </a:solidFill>
                <a:latin typeface="Roboto"/>
              </a:rPr>
              <a:t>Can configure routes to the  services registered with eureka </a:t>
            </a:r>
          </a:p>
          <a:p>
            <a:pPr>
              <a:defRPr/>
            </a:pPr>
            <a:r>
              <a:rPr lang="en-US" sz="2000" dirty="0">
                <a:solidFill>
                  <a:srgbClr val="22222A"/>
                </a:solidFill>
                <a:latin typeface="Roboto"/>
              </a:rPr>
              <a:t>Can skip creating API Gateway routes manually.</a:t>
            </a:r>
          </a:p>
          <a:p>
            <a:pPr marL="457200" lvl="1" indent="0">
              <a:buFontTx/>
              <a:buNone/>
              <a:defRPr/>
            </a:pPr>
            <a:endParaRPr lang="en-IN" sz="1800" dirty="0">
              <a:solidFill>
                <a:srgbClr val="268BD2"/>
              </a:solidFill>
              <a:latin typeface="Consolas" panose="020B0609020204030204" pitchFamily="49" charset="0"/>
            </a:endParaRPr>
          </a:p>
          <a:p>
            <a:pPr marL="457200" lvl="1" indent="0">
              <a:buFontTx/>
              <a:buNone/>
              <a:defRPr/>
            </a:pPr>
            <a:r>
              <a:rPr lang="en-IN" sz="1800" dirty="0">
                <a:solidFill>
                  <a:srgbClr val="268BD2"/>
                </a:solidFill>
                <a:latin typeface="Consolas" panose="020B0609020204030204" pitchFamily="49" charset="0"/>
              </a:rPr>
              <a:t>spring</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application</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err="1">
                <a:solidFill>
                  <a:srgbClr val="2AA198"/>
                </a:solidFill>
                <a:latin typeface="Consolas" panose="020B0609020204030204" pitchFamily="49" charset="0"/>
              </a:rPr>
              <a:t>api</a:t>
            </a:r>
            <a:r>
              <a:rPr lang="en-IN" sz="1800" dirty="0">
                <a:solidFill>
                  <a:srgbClr val="2AA198"/>
                </a:solidFill>
                <a:latin typeface="Consolas" panose="020B0609020204030204" pitchFamily="49" charset="0"/>
              </a:rPr>
              <a:t>-gateway</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cloud</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gateway</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discovery</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locator</a:t>
            </a:r>
            <a:r>
              <a:rPr lang="en-IN" sz="1800" dirty="0">
                <a:solidFill>
                  <a:srgbClr val="000000"/>
                </a:solidFill>
                <a:latin typeface="Consolas" panose="020B0609020204030204" pitchFamily="49" charset="0"/>
              </a:rPr>
              <a:t>:</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enabled</a:t>
            </a:r>
            <a:r>
              <a:rPr lang="en-IN" sz="1800" dirty="0">
                <a:solidFill>
                  <a:srgbClr val="000000"/>
                </a:solidFill>
                <a:latin typeface="Consolas" panose="020B0609020204030204" pitchFamily="49" charset="0"/>
              </a:rPr>
              <a:t>: </a:t>
            </a:r>
            <a:r>
              <a:rPr lang="en-IN" sz="1800" dirty="0">
                <a:solidFill>
                  <a:srgbClr val="B58900"/>
                </a:solidFill>
                <a:latin typeface="Consolas" panose="020B0609020204030204" pitchFamily="49" charset="0"/>
              </a:rPr>
              <a:t>true</a:t>
            </a:r>
          </a:p>
          <a:p>
            <a:pPr marL="457200" lvl="1" indent="0">
              <a:buFontTx/>
              <a:buNone/>
              <a:defRPr/>
            </a:pPr>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lower-case-service-id</a:t>
            </a:r>
            <a:r>
              <a:rPr lang="en-IN" sz="1800" dirty="0">
                <a:solidFill>
                  <a:srgbClr val="000000"/>
                </a:solidFill>
                <a:latin typeface="Consolas" panose="020B0609020204030204" pitchFamily="49" charset="0"/>
              </a:rPr>
              <a:t>: </a:t>
            </a:r>
            <a:r>
              <a:rPr lang="en-IN" sz="1800" dirty="0">
                <a:solidFill>
                  <a:srgbClr val="B58900"/>
                </a:solidFill>
                <a:latin typeface="Consolas" panose="020B0609020204030204" pitchFamily="49" charset="0"/>
              </a:rPr>
              <a:t>true</a:t>
            </a:r>
            <a:r>
              <a:rPr lang="en-IN" sz="1800" dirty="0">
                <a:solidFill>
                  <a:srgbClr val="000000"/>
                </a:solidFill>
                <a:latin typeface="Consolas" panose="020B0609020204030204" pitchFamily="49" charset="0"/>
              </a:rPr>
              <a:t> </a:t>
            </a:r>
          </a:p>
          <a:p>
            <a:pPr marL="514350" indent="-457200">
              <a:defRPr/>
            </a:pPr>
            <a:r>
              <a:rPr lang="en-IN" sz="2000" dirty="0">
                <a:solidFill>
                  <a:srgbClr val="000000"/>
                </a:solidFill>
                <a:latin typeface="Consolas" panose="020B0609020204030204" pitchFamily="49" charset="0"/>
              </a:rPr>
              <a:t>To access a service with “</a:t>
            </a:r>
            <a:r>
              <a:rPr lang="en-IN" sz="2000" dirty="0" err="1">
                <a:solidFill>
                  <a:srgbClr val="000000"/>
                </a:solidFill>
                <a:latin typeface="Consolas" panose="020B0609020204030204" pitchFamily="49" charset="0"/>
              </a:rPr>
              <a:t>serviceId</a:t>
            </a:r>
            <a:r>
              <a:rPr lang="en-IN" sz="2000" dirty="0">
                <a:solidFill>
                  <a:srgbClr val="000000"/>
                </a:solidFill>
                <a:latin typeface="Consolas" panose="020B0609020204030204" pitchFamily="49" charset="0"/>
              </a:rPr>
              <a:t>” PRODUCT_SERVICE</a:t>
            </a:r>
            <a:endParaRPr lang="en-IN" sz="2000" dirty="0"/>
          </a:p>
          <a:p>
            <a:pPr lvl="1">
              <a:defRPr/>
            </a:pPr>
            <a:r>
              <a:rPr lang="en-IN" sz="2400" dirty="0"/>
              <a:t>http://localhost:8080/</a:t>
            </a:r>
            <a:r>
              <a:rPr lang="en-IN" sz="2400" b="1" dirty="0">
                <a:solidFill>
                  <a:srgbClr val="FF0000"/>
                </a:solidFill>
              </a:rPr>
              <a:t>product-service</a:t>
            </a:r>
            <a:r>
              <a:rPr lang="en-IN" sz="2400" dirty="0"/>
              <a:t>/api/v1/items</a:t>
            </a:r>
          </a:p>
          <a:p>
            <a:pPr>
              <a:defRPr/>
            </a:pPr>
            <a:endParaRPr lang="en-US" sz="2000" dirty="0">
              <a:solidFill>
                <a:srgbClr val="22222A"/>
              </a:solidFill>
              <a:latin typeface="Roboto"/>
            </a:endParaRPr>
          </a:p>
          <a:p>
            <a:pPr>
              <a:defRPr/>
            </a:pPr>
            <a:br>
              <a:rPr lang="en-US" dirty="0">
                <a:solidFill>
                  <a:srgbClr val="AAAAAA"/>
                </a:solidFill>
                <a:latin typeface="Source Code Pro"/>
              </a:rPr>
            </a:br>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a:extLst>
              <a:ext uri="{FF2B5EF4-FFF2-40B4-BE49-F238E27FC236}">
                <a16:creationId xmlns:a16="http://schemas.microsoft.com/office/drawing/2014/main" id="{3259A1C4-979B-6BBD-34AC-E70BDF3DFA44}"/>
              </a:ext>
            </a:extLst>
          </p:cNvPr>
          <p:cNvSpPr>
            <a:spLocks noGrp="1" noChangeArrowheads="1"/>
          </p:cNvSpPr>
          <p:nvPr>
            <p:ph type="title"/>
          </p:nvPr>
        </p:nvSpPr>
        <p:spPr>
          <a:xfrm>
            <a:off x="457200" y="457200"/>
            <a:ext cx="8229600" cy="85725"/>
          </a:xfrm>
        </p:spPr>
        <p:txBody>
          <a:bodyPr/>
          <a:lstStyle/>
          <a:p>
            <a:r>
              <a:rPr lang="en-US" altLang="en-US"/>
              <a:t>application.yml</a:t>
            </a:r>
            <a:endParaRPr lang="en-IN" altLang="en-US"/>
          </a:p>
        </p:txBody>
      </p:sp>
      <p:sp>
        <p:nvSpPr>
          <p:cNvPr id="33795" name="Content Placeholder 2">
            <a:extLst>
              <a:ext uri="{FF2B5EF4-FFF2-40B4-BE49-F238E27FC236}">
                <a16:creationId xmlns:a16="http://schemas.microsoft.com/office/drawing/2014/main" id="{1DBF7497-903A-9989-B810-C0A93B774984}"/>
              </a:ext>
            </a:extLst>
          </p:cNvPr>
          <p:cNvSpPr>
            <a:spLocks noGrp="1" noChangeArrowheads="1"/>
          </p:cNvSpPr>
          <p:nvPr>
            <p:ph idx="1"/>
          </p:nvPr>
        </p:nvSpPr>
        <p:spPr>
          <a:xfrm>
            <a:off x="457200" y="868363"/>
            <a:ext cx="8229600" cy="5257800"/>
          </a:xfrm>
        </p:spPr>
        <p:txBody>
          <a:bodyPr/>
          <a:lstStyle/>
          <a:p>
            <a:pPr marL="457200" lvl="1" indent="0">
              <a:buFontTx/>
              <a:buNone/>
              <a:defRPr/>
            </a:pPr>
            <a:r>
              <a:rPr lang="en-IN" sz="2000" dirty="0">
                <a:solidFill>
                  <a:srgbClr val="00C832"/>
                </a:solidFill>
                <a:latin typeface="Consolas" panose="020B0609020204030204" pitchFamily="49" charset="0"/>
              </a:rPr>
              <a:t>spring:</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cloud:</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gateway:</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routes:</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 id:</a:t>
            </a:r>
            <a:r>
              <a:rPr lang="en-IN" sz="2000" dirty="0">
                <a:solidFill>
                  <a:srgbClr val="000000"/>
                </a:solidFill>
                <a:latin typeface="Consolas" panose="020B0609020204030204" pitchFamily="49" charset="0"/>
              </a:rPr>
              <a:t> review-module</a:t>
            </a:r>
          </a:p>
          <a:p>
            <a:pPr marL="457200" lvl="1" indent="0">
              <a:buFontTx/>
              <a:buNone/>
              <a:defRPr/>
            </a:pPr>
            <a:r>
              <a:rPr lang="en-IN" sz="2000" dirty="0">
                <a:solidFill>
                  <a:srgbClr val="000000"/>
                </a:solidFill>
                <a:latin typeface="Consolas" panose="020B0609020204030204" pitchFamily="49" charset="0"/>
              </a:rPr>
              <a:t>        </a:t>
            </a:r>
            <a:r>
              <a:rPr lang="en-IN" sz="2000" dirty="0" err="1">
                <a:solidFill>
                  <a:srgbClr val="00C832"/>
                </a:solidFill>
                <a:latin typeface="Consolas" panose="020B0609020204030204" pitchFamily="49" charset="0"/>
              </a:rPr>
              <a:t>uri</a:t>
            </a:r>
            <a:r>
              <a:rPr lang="en-IN" sz="2000" dirty="0">
                <a:solidFill>
                  <a:srgbClr val="00C832"/>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b="1" dirty="0">
                <a:solidFill>
                  <a:srgbClr val="C00000"/>
                </a:solidFill>
                <a:latin typeface="Consolas" panose="020B0609020204030204" pitchFamily="49" charset="0"/>
              </a:rPr>
              <a:t>lb:</a:t>
            </a:r>
            <a:r>
              <a:rPr lang="en-IN" sz="2000" dirty="0">
                <a:solidFill>
                  <a:srgbClr val="000000"/>
                </a:solidFill>
                <a:latin typeface="Consolas" panose="020B0609020204030204" pitchFamily="49" charset="0"/>
              </a:rPr>
              <a:t>//REVIEW-SERVICE</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predicates:</a:t>
            </a:r>
          </a:p>
          <a:p>
            <a:pPr marL="457200" lvl="1" indent="0">
              <a:buFontTx/>
              <a:buNone/>
              <a:defRPr/>
            </a:pPr>
            <a:r>
              <a:rPr lang="en-IN" sz="2000" dirty="0">
                <a:solidFill>
                  <a:srgbClr val="000000"/>
                </a:solidFill>
                <a:latin typeface="Consolas" panose="020B0609020204030204" pitchFamily="49" charset="0"/>
              </a:rPr>
              <a:t>        - Path=/</a:t>
            </a:r>
            <a:r>
              <a:rPr lang="en-IN" sz="2000" dirty="0" err="1">
                <a:solidFill>
                  <a:srgbClr val="000000"/>
                </a:solidFill>
                <a:latin typeface="Consolas" panose="020B0609020204030204" pitchFamily="49" charset="0"/>
              </a:rPr>
              <a:t>api</a:t>
            </a:r>
            <a:r>
              <a:rPr lang="en-IN" sz="2000" dirty="0">
                <a:solidFill>
                  <a:srgbClr val="000000"/>
                </a:solidFill>
                <a:latin typeface="Consolas" panose="020B0609020204030204" pitchFamily="49" charset="0"/>
              </a:rPr>
              <a:t>/v1/reviews/</a:t>
            </a:r>
            <a:r>
              <a:rPr lang="en-IN" sz="2000" dirty="0">
                <a:solidFill>
                  <a:srgbClr val="AF00FF"/>
                </a:solidFill>
                <a:latin typeface="Consolas" panose="020B0609020204030204" pitchFamily="49" charset="0"/>
              </a:rPr>
              <a:t>**</a:t>
            </a:r>
            <a:r>
              <a:rPr lang="en-IN" sz="2000" dirty="0">
                <a:solidFill>
                  <a:srgbClr val="000000"/>
                </a:solidFill>
                <a:latin typeface="Consolas" panose="020B0609020204030204" pitchFamily="49" charset="0"/>
              </a:rPr>
              <a:t> </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application:</a:t>
            </a:r>
          </a:p>
          <a:p>
            <a:pPr marL="457200" lvl="1" indent="0">
              <a:buFontTx/>
              <a:buNone/>
              <a:defRPr/>
            </a:pPr>
            <a:r>
              <a:rPr lang="en-IN" sz="2000" dirty="0">
                <a:solidFill>
                  <a:srgbClr val="000000"/>
                </a:solidFill>
                <a:latin typeface="Consolas" panose="020B0609020204030204" pitchFamily="49" charset="0"/>
              </a:rPr>
              <a:t>    </a:t>
            </a:r>
            <a:r>
              <a:rPr lang="en-IN" sz="2000" dirty="0">
                <a:solidFill>
                  <a:srgbClr val="00C832"/>
                </a:solidFill>
                <a:latin typeface="Consolas" panose="020B0609020204030204" pitchFamily="49" charset="0"/>
              </a:rPr>
              <a:t>name:</a:t>
            </a:r>
            <a:r>
              <a:rPr lang="en-IN" sz="2000" dirty="0">
                <a:solidFill>
                  <a:srgbClr val="000000"/>
                </a:solidFill>
                <a:latin typeface="Consolas" panose="020B0609020204030204" pitchFamily="49" charset="0"/>
              </a:rPr>
              <a:t> cloud-gateway</a:t>
            </a:r>
          </a:p>
          <a:p>
            <a:pPr marL="457200" lvl="1" indent="0">
              <a:buFontTx/>
              <a:buNone/>
              <a:defRPr/>
            </a:pPr>
            <a:endParaRPr lang="en-IN" altLang="en-US" sz="1800" dirty="0">
              <a:solidFill>
                <a:srgbClr val="2AA198"/>
              </a:solidFill>
              <a:latin typeface="Consolas" panose="020B0609020204030204" pitchFamily="49" charset="0"/>
            </a:endParaRPr>
          </a:p>
          <a:p>
            <a:pPr marL="457200" lvl="1" indent="0">
              <a:buFontTx/>
              <a:buNone/>
              <a:defRPr/>
            </a:pPr>
            <a:r>
              <a:rPr lang="en-IN" altLang="en-US" sz="1800" dirty="0">
                <a:solidFill>
                  <a:srgbClr val="2AA198"/>
                </a:solidFill>
                <a:latin typeface="Consolas" panose="020B0609020204030204" pitchFamily="49" charset="0"/>
              </a:rPr>
              <a:t>Invoke the service :</a:t>
            </a:r>
          </a:p>
          <a:p>
            <a:pPr marL="457200" lvl="1" indent="0">
              <a:buFontTx/>
              <a:buNone/>
              <a:defRPr/>
            </a:pPr>
            <a:r>
              <a:rPr lang="en-IN" altLang="en-US" sz="1800" dirty="0">
                <a:solidFill>
                  <a:srgbClr val="2AA198"/>
                </a:solidFill>
                <a:latin typeface="Consolas" panose="020B0609020204030204" pitchFamily="49" charset="0"/>
              </a:rPr>
              <a:t>           http://localhost:8080/api/v1/reviews</a:t>
            </a:r>
          </a:p>
          <a:p>
            <a:pPr lvl="1">
              <a:defRPr/>
            </a:pPr>
            <a:endParaRPr lang="en-IN" altLang="en-US" sz="1800" dirty="0">
              <a:solidFill>
                <a:srgbClr val="2AA198"/>
              </a:solidFill>
              <a:latin typeface="Consolas" panose="020B0609020204030204" pitchFamily="49" charset="0"/>
            </a:endParaRPr>
          </a:p>
          <a:p>
            <a:pPr marL="457200" lvl="1" indent="0">
              <a:buFontTx/>
              <a:buNone/>
              <a:defRPr/>
            </a:pPr>
            <a:r>
              <a:rPr lang="en-IN" altLang="en-US" sz="1800" dirty="0">
                <a:solidFill>
                  <a:srgbClr val="000000"/>
                </a:solidFill>
                <a:latin typeface="Consolas" panose="020B0609020204030204" pitchFamily="49" charset="0"/>
              </a:rPr>
              <a:t>            </a:t>
            </a:r>
          </a:p>
          <a:p>
            <a:pPr marL="457200" lvl="1" indent="0">
              <a:buFontTx/>
              <a:buNone/>
              <a:defRPr/>
            </a:pPr>
            <a:endParaRPr lang="en-IN" altLang="en-US" sz="1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FA94-F737-BE75-55CD-FB2796513C29}"/>
              </a:ext>
            </a:extLst>
          </p:cNvPr>
          <p:cNvSpPr>
            <a:spLocks noGrp="1"/>
          </p:cNvSpPr>
          <p:nvPr>
            <p:ph type="title"/>
          </p:nvPr>
        </p:nvSpPr>
        <p:spPr/>
        <p:txBody>
          <a:bodyPr/>
          <a:lstStyle/>
          <a:p>
            <a:r>
              <a:rPr lang="en-US" dirty="0"/>
              <a:t>For Version 6.0 onwards</a:t>
            </a:r>
          </a:p>
        </p:txBody>
      </p:sp>
      <p:sp>
        <p:nvSpPr>
          <p:cNvPr id="3" name="Content Placeholder 2">
            <a:extLst>
              <a:ext uri="{FF2B5EF4-FFF2-40B4-BE49-F238E27FC236}">
                <a16:creationId xmlns:a16="http://schemas.microsoft.com/office/drawing/2014/main" id="{96B418EC-A1AC-4158-99F3-D56F9B380006}"/>
              </a:ext>
            </a:extLst>
          </p:cNvPr>
          <p:cNvSpPr>
            <a:spLocks noGrp="1"/>
          </p:cNvSpPr>
          <p:nvPr>
            <p:ph idx="1"/>
          </p:nvPr>
        </p:nvSpPr>
        <p:spPr/>
        <p:txBody>
          <a:bodyPr/>
          <a:lstStyle/>
          <a:p>
            <a:r>
              <a:rPr lang="en-IN" sz="1800" dirty="0"/>
              <a:t>spring:</a:t>
            </a:r>
          </a:p>
          <a:p>
            <a:r>
              <a:rPr lang="en-IN" sz="1800" dirty="0"/>
              <a:t>application:</a:t>
            </a:r>
          </a:p>
          <a:p>
            <a:r>
              <a:rPr lang="en-IN" sz="1800" dirty="0"/>
              <a:t>name: </a:t>
            </a:r>
            <a:r>
              <a:rPr lang="en-IN" sz="1800" dirty="0" err="1"/>
              <a:t>api</a:t>
            </a:r>
            <a:r>
              <a:rPr lang="en-IN" sz="1800" dirty="0"/>
              <a:t>-gateway</a:t>
            </a:r>
          </a:p>
          <a:p>
            <a:r>
              <a:rPr lang="en-IN" sz="1800" dirty="0"/>
              <a:t>cloud:</a:t>
            </a:r>
          </a:p>
          <a:p>
            <a:r>
              <a:rPr lang="en-IN" sz="1800" dirty="0"/>
              <a:t>gateway:</a:t>
            </a:r>
          </a:p>
          <a:p>
            <a:r>
              <a:rPr lang="en-IN" sz="1800" dirty="0"/>
              <a:t>server:</a:t>
            </a:r>
          </a:p>
          <a:p>
            <a:r>
              <a:rPr lang="en-IN" sz="1800" dirty="0" err="1"/>
              <a:t>webflux</a:t>
            </a:r>
            <a:r>
              <a:rPr lang="en-IN" sz="1800" dirty="0"/>
              <a:t>:</a:t>
            </a:r>
          </a:p>
          <a:p>
            <a:r>
              <a:rPr lang="en-IN" sz="1800" dirty="0"/>
              <a:t>routes:</a:t>
            </a:r>
          </a:p>
          <a:p>
            <a:r>
              <a:rPr lang="en-IN" sz="1800" dirty="0"/>
              <a:t>- id: book-service</a:t>
            </a:r>
          </a:p>
          <a:p>
            <a:r>
              <a:rPr lang="en-IN" sz="1800" dirty="0" err="1"/>
              <a:t>uri</a:t>
            </a:r>
            <a:r>
              <a:rPr lang="en-IN" sz="1800" dirty="0"/>
              <a:t>: lb://BOOK-SERVICE</a:t>
            </a:r>
          </a:p>
          <a:p>
            <a:r>
              <a:rPr lang="en-IN" sz="1800" dirty="0"/>
              <a:t>predicates: </a:t>
            </a:r>
          </a:p>
          <a:p>
            <a:r>
              <a:rPr lang="en-IN" sz="1800" dirty="0"/>
              <a:t>- Path= /</a:t>
            </a:r>
            <a:r>
              <a:rPr lang="en-IN" sz="1800" dirty="0" err="1"/>
              <a:t>api</a:t>
            </a:r>
            <a:r>
              <a:rPr lang="en-IN" sz="1800" dirty="0"/>
              <a:t>/v1/books/**</a:t>
            </a:r>
          </a:p>
          <a:p>
            <a:r>
              <a:rPr lang="en-IN" sz="1800" dirty="0"/>
              <a:t>- id: review-service</a:t>
            </a:r>
          </a:p>
          <a:p>
            <a:r>
              <a:rPr lang="en-IN" sz="1800" dirty="0" err="1"/>
              <a:t>uri</a:t>
            </a:r>
            <a:r>
              <a:rPr lang="en-IN" sz="1800" dirty="0"/>
              <a:t>: </a:t>
            </a:r>
            <a:r>
              <a:rPr lang="en-IN" sz="1800" dirty="0" err="1"/>
              <a:t>lb:REVIEW-SERVICE</a:t>
            </a:r>
            <a:endParaRPr lang="en-IN" sz="1800" dirty="0"/>
          </a:p>
          <a:p>
            <a:r>
              <a:rPr lang="en-IN" sz="1800" dirty="0"/>
              <a:t>predicates:</a:t>
            </a:r>
          </a:p>
          <a:p>
            <a:r>
              <a:rPr lang="en-IN" sz="1800" dirty="0"/>
              <a:t>- Path= /</a:t>
            </a:r>
            <a:r>
              <a:rPr lang="en-IN" sz="1800" dirty="0" err="1"/>
              <a:t>api</a:t>
            </a:r>
            <a:r>
              <a:rPr lang="en-IN" sz="1800" dirty="0"/>
              <a:t>/v2/reviews/**</a:t>
            </a:r>
          </a:p>
          <a:p>
            <a:endParaRPr lang="en-US" sz="1800" dirty="0"/>
          </a:p>
        </p:txBody>
      </p:sp>
    </p:spTree>
    <p:extLst>
      <p:ext uri="{BB962C8B-B14F-4D97-AF65-F5344CB8AC3E}">
        <p14:creationId xmlns:p14="http://schemas.microsoft.com/office/powerpoint/2010/main" val="2357283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a:extLst>
              <a:ext uri="{FF2B5EF4-FFF2-40B4-BE49-F238E27FC236}">
                <a16:creationId xmlns:a16="http://schemas.microsoft.com/office/drawing/2014/main" id="{8214980A-81C0-B1FE-162F-847F0734D15E}"/>
              </a:ext>
            </a:extLst>
          </p:cNvPr>
          <p:cNvSpPr>
            <a:spLocks noGrp="1" noChangeArrowheads="1"/>
          </p:cNvSpPr>
          <p:nvPr>
            <p:ph type="title"/>
          </p:nvPr>
        </p:nvSpPr>
        <p:spPr/>
        <p:txBody>
          <a:bodyPr/>
          <a:lstStyle/>
          <a:p>
            <a:r>
              <a:rPr lang="en-US" altLang="en-US"/>
              <a:t>Actuator Endpoints</a:t>
            </a:r>
            <a:br>
              <a:rPr lang="en-US" altLang="en-US"/>
            </a:br>
            <a:endParaRPr lang="en-IN" altLang="en-US"/>
          </a:p>
        </p:txBody>
      </p:sp>
      <p:sp>
        <p:nvSpPr>
          <p:cNvPr id="107522" name="Content Placeholder 2">
            <a:extLst>
              <a:ext uri="{FF2B5EF4-FFF2-40B4-BE49-F238E27FC236}">
                <a16:creationId xmlns:a16="http://schemas.microsoft.com/office/drawing/2014/main" id="{2C2D3137-2EA7-26DE-18EF-0ED681C8C620}"/>
              </a:ext>
            </a:extLst>
          </p:cNvPr>
          <p:cNvSpPr>
            <a:spLocks noGrp="1" noChangeArrowheads="1"/>
          </p:cNvSpPr>
          <p:nvPr>
            <p:ph idx="1"/>
          </p:nvPr>
        </p:nvSpPr>
        <p:spPr/>
        <p:txBody>
          <a:bodyPr/>
          <a:lstStyle/>
          <a:p>
            <a:pPr>
              <a:lnSpc>
                <a:spcPct val="150000"/>
              </a:lnSpc>
            </a:pPr>
            <a:r>
              <a:rPr lang="en-US" altLang="en-US" sz="2000"/>
              <a:t>Base Path :</a:t>
            </a:r>
          </a:p>
          <a:p>
            <a:pPr lvl="1">
              <a:lnSpc>
                <a:spcPct val="150000"/>
              </a:lnSpc>
            </a:pPr>
            <a:r>
              <a:rPr lang="en-US" altLang="en-US" sz="2000"/>
              <a:t>/actuator/gateway</a:t>
            </a:r>
          </a:p>
          <a:p>
            <a:pPr>
              <a:lnSpc>
                <a:spcPct val="150000"/>
              </a:lnSpc>
            </a:pPr>
            <a:r>
              <a:rPr lang="en-US" altLang="en-US" sz="2000" b="1"/>
              <a:t>/actuator/gateway/routefilters</a:t>
            </a:r>
          </a:p>
          <a:p>
            <a:pPr lvl="1">
              <a:lnSpc>
                <a:spcPct val="150000"/>
              </a:lnSpc>
            </a:pPr>
            <a:r>
              <a:rPr lang="en-US" altLang="en-US" sz="2000"/>
              <a:t>Displays the list of global filters applied to the routes.</a:t>
            </a:r>
          </a:p>
          <a:p>
            <a:pPr>
              <a:lnSpc>
                <a:spcPct val="150000"/>
              </a:lnSpc>
            </a:pPr>
            <a:r>
              <a:rPr lang="en-US" altLang="en-US" sz="2000" b="1"/>
              <a:t>/actuator/gateway/routes</a:t>
            </a:r>
          </a:p>
          <a:p>
            <a:pPr lvl="1">
              <a:lnSpc>
                <a:spcPct val="150000"/>
              </a:lnSpc>
            </a:pPr>
            <a:r>
              <a:rPr lang="en-US" altLang="en-US" sz="2000"/>
              <a:t>Displays the list of routes defined in the gateway.</a:t>
            </a:r>
          </a:p>
          <a:p>
            <a:pPr>
              <a:lnSpc>
                <a:spcPct val="150000"/>
              </a:lnSpc>
            </a:pPr>
            <a:r>
              <a:rPr lang="en-US" altLang="en-US" sz="2000" b="1"/>
              <a:t>/actuator/gateway/routes/{id}</a:t>
            </a:r>
          </a:p>
          <a:p>
            <a:pPr lvl="1">
              <a:lnSpc>
                <a:spcPct val="150000"/>
              </a:lnSpc>
            </a:pPr>
            <a:r>
              <a:rPr lang="en-US" altLang="en-US" sz="2000"/>
              <a:t>Displays information about a particular route.</a:t>
            </a:r>
          </a:p>
          <a:p>
            <a:pPr>
              <a:lnSpc>
                <a:spcPct val="150000"/>
              </a:lnSpc>
            </a:pPr>
            <a:endParaRPr lang="en-US" altLang="en-US" sz="2000"/>
          </a:p>
          <a:p>
            <a:pPr>
              <a:lnSpc>
                <a:spcPct val="150000"/>
              </a:lnSpc>
            </a:pPr>
            <a:endParaRPr lang="en-I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823EBB9A-6DD3-5883-BA10-A4B3B0A6087F}"/>
              </a:ext>
            </a:extLst>
          </p:cNvPr>
          <p:cNvSpPr>
            <a:spLocks noGrp="1" noChangeArrowheads="1"/>
          </p:cNvSpPr>
          <p:nvPr>
            <p:ph type="title"/>
          </p:nvPr>
        </p:nvSpPr>
        <p:spPr/>
        <p:txBody>
          <a:bodyPr/>
          <a:lstStyle/>
          <a:p>
            <a:r>
              <a:rPr lang="en-US" altLang="en-US"/>
              <a:t>Shut Down End Point</a:t>
            </a:r>
            <a:endParaRPr lang="en-IN" altLang="en-US"/>
          </a:p>
        </p:txBody>
      </p:sp>
      <p:sp>
        <p:nvSpPr>
          <p:cNvPr id="3" name="Content Placeholder 2">
            <a:extLst>
              <a:ext uri="{FF2B5EF4-FFF2-40B4-BE49-F238E27FC236}">
                <a16:creationId xmlns:a16="http://schemas.microsoft.com/office/drawing/2014/main" id="{6910BCBE-580D-3B5B-DCB4-A5E02C607FE5}"/>
              </a:ext>
            </a:extLst>
          </p:cNvPr>
          <p:cNvSpPr>
            <a:spLocks noGrp="1"/>
          </p:cNvSpPr>
          <p:nvPr>
            <p:ph idx="1"/>
          </p:nvPr>
        </p:nvSpPr>
        <p:spPr/>
        <p:txBody>
          <a:bodyPr/>
          <a:lstStyle/>
          <a:p>
            <a:pPr>
              <a:defRPr/>
            </a:pPr>
            <a:r>
              <a:rPr lang="en-US" sz="2000" dirty="0"/>
              <a:t>Endpoint is used to shut down the Spring Boot application</a:t>
            </a:r>
          </a:p>
          <a:p>
            <a:pPr>
              <a:defRPr/>
            </a:pPr>
            <a:r>
              <a:rPr lang="en-US" sz="2000" dirty="0"/>
              <a:t>Need to enable by adding a property in the </a:t>
            </a:r>
            <a:r>
              <a:rPr lang="en-US" sz="2000" dirty="0" err="1"/>
              <a:t>application.yml</a:t>
            </a:r>
            <a:endParaRPr lang="en-US" sz="2000" dirty="0"/>
          </a:p>
          <a:p>
            <a:pPr>
              <a:defRPr/>
            </a:pPr>
            <a:r>
              <a:rPr lang="en-US" sz="2000" dirty="0"/>
              <a:t>Done By Making a  POST call.</a:t>
            </a:r>
          </a:p>
          <a:p>
            <a:pPr lvl="1">
              <a:defRPr/>
            </a:pPr>
            <a:endParaRPr lang="en-IN" sz="2000" b="1" dirty="0">
              <a:solidFill>
                <a:srgbClr val="00B0F0"/>
              </a:solidFill>
              <a:hlinkClick r:id="rId3"/>
            </a:endParaRPr>
          </a:p>
          <a:p>
            <a:pPr lvl="1">
              <a:defRPr/>
            </a:pPr>
            <a:r>
              <a:rPr lang="en-IN" sz="2000" b="1" dirty="0">
                <a:solidFill>
                  <a:srgbClr val="00B0F0"/>
                </a:solidFill>
                <a:hlinkClick r:id="rId3"/>
              </a:rPr>
              <a:t>http://localhost:7070/actuator/shutdown</a:t>
            </a:r>
            <a:endParaRPr lang="en-IN" sz="2000" b="1" dirty="0">
              <a:solidFill>
                <a:srgbClr val="00B0F0"/>
              </a:solidFill>
            </a:endParaRPr>
          </a:p>
          <a:p>
            <a:pPr lvl="1">
              <a:defRPr/>
            </a:pPr>
            <a:endParaRPr lang="en-US" sz="2000" b="1" dirty="0">
              <a:solidFill>
                <a:srgbClr val="00B0F0"/>
              </a:solidFill>
            </a:endParaRPr>
          </a:p>
          <a:p>
            <a:pPr marL="457200" lvl="1" indent="0">
              <a:buFontTx/>
              <a:buNone/>
              <a:defRPr/>
            </a:pPr>
            <a:endParaRPr lang="en-IN" sz="2000" dirty="0">
              <a:latin typeface="Consolas" panose="020B0609020204030204" pitchFamily="49" charset="0"/>
            </a:endParaRPr>
          </a:p>
          <a:p>
            <a:pPr marL="457200" lvl="1" indent="0">
              <a:buFontTx/>
              <a:buNone/>
              <a:defRPr/>
            </a:pPr>
            <a:r>
              <a:rPr lang="en-IN" sz="2000" dirty="0">
                <a:latin typeface="Consolas" panose="020B0609020204030204" pitchFamily="49" charset="0"/>
              </a:rPr>
              <a:t>management:</a:t>
            </a:r>
          </a:p>
          <a:p>
            <a:pPr marL="457200" lvl="1" indent="0">
              <a:buFontTx/>
              <a:buNone/>
              <a:defRPr/>
            </a:pPr>
            <a:r>
              <a:rPr lang="en-IN" sz="2000" dirty="0">
                <a:solidFill>
                  <a:srgbClr val="000000"/>
                </a:solidFill>
                <a:latin typeface="Consolas" panose="020B0609020204030204" pitchFamily="49" charset="0"/>
              </a:rPr>
              <a:t>   endpoint:</a:t>
            </a:r>
          </a:p>
          <a:p>
            <a:pPr marL="457200" lvl="1" indent="0">
              <a:buFontTx/>
              <a:buNone/>
              <a:defRPr/>
            </a:pPr>
            <a:r>
              <a:rPr lang="en-IN" sz="2000" dirty="0">
                <a:solidFill>
                  <a:srgbClr val="000000"/>
                </a:solidFill>
                <a:latin typeface="Consolas" panose="020B0609020204030204" pitchFamily="49" charset="0"/>
              </a:rPr>
              <a:t>    shutdown:</a:t>
            </a:r>
          </a:p>
          <a:p>
            <a:pPr marL="457200" lvl="1" indent="0">
              <a:buFontTx/>
              <a:buNone/>
              <a:defRPr/>
            </a:pPr>
            <a:r>
              <a:rPr lang="en-IN" sz="2000" dirty="0">
                <a:solidFill>
                  <a:srgbClr val="000000"/>
                </a:solidFill>
                <a:latin typeface="Consolas" panose="020B0609020204030204" pitchFamily="49" charset="0"/>
              </a:rPr>
              <a:t>      enabled: true</a:t>
            </a:r>
            <a:endParaRPr lang="en-IN"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a:extLst>
              <a:ext uri="{FF2B5EF4-FFF2-40B4-BE49-F238E27FC236}">
                <a16:creationId xmlns:a16="http://schemas.microsoft.com/office/drawing/2014/main" id="{200D9CE3-3182-3CC2-D277-9E1DD9496890}"/>
              </a:ext>
            </a:extLst>
          </p:cNvPr>
          <p:cNvSpPr>
            <a:spLocks noGrp="1" noChangeArrowheads="1"/>
          </p:cNvSpPr>
          <p:nvPr>
            <p:ph type="title"/>
          </p:nvPr>
        </p:nvSpPr>
        <p:spPr/>
        <p:txBody>
          <a:bodyPr/>
          <a:lstStyle/>
          <a:p>
            <a:r>
              <a:rPr lang="en-US" altLang="en-US"/>
              <a:t>Cloud Gateway Filters</a:t>
            </a:r>
            <a:endParaRPr lang="en-IN" altLang="en-US"/>
          </a:p>
        </p:txBody>
      </p:sp>
      <p:pic>
        <p:nvPicPr>
          <p:cNvPr id="108546" name="Picture 6" descr="Spring Cloud Gateway Tutorial | DevGlan">
            <a:extLst>
              <a:ext uri="{FF2B5EF4-FFF2-40B4-BE49-F238E27FC236}">
                <a16:creationId xmlns:a16="http://schemas.microsoft.com/office/drawing/2014/main" id="{46520115-9753-DC5B-C7B7-F95D19021F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7675" y="1066800"/>
            <a:ext cx="8239125" cy="4953000"/>
          </a:xfr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a:extLst>
              <a:ext uri="{FF2B5EF4-FFF2-40B4-BE49-F238E27FC236}">
                <a16:creationId xmlns:a16="http://schemas.microsoft.com/office/drawing/2014/main" id="{EE93D59E-74A3-680D-DFAC-20DD3B7636D7}"/>
              </a:ext>
            </a:extLst>
          </p:cNvPr>
          <p:cNvSpPr>
            <a:spLocks noGrp="1" noChangeArrowheads="1"/>
          </p:cNvSpPr>
          <p:nvPr>
            <p:ph type="title"/>
          </p:nvPr>
        </p:nvSpPr>
        <p:spPr/>
        <p:txBody>
          <a:bodyPr/>
          <a:lstStyle/>
          <a:p>
            <a:r>
              <a:rPr lang="en-US" altLang="en-US"/>
              <a:t>Global Filters</a:t>
            </a:r>
            <a:endParaRPr lang="en-IN" altLang="en-US"/>
          </a:p>
        </p:txBody>
      </p:sp>
      <p:sp>
        <p:nvSpPr>
          <p:cNvPr id="109570" name="Content Placeholder 2">
            <a:extLst>
              <a:ext uri="{FF2B5EF4-FFF2-40B4-BE49-F238E27FC236}">
                <a16:creationId xmlns:a16="http://schemas.microsoft.com/office/drawing/2014/main" id="{500BBD88-A6B8-8F61-E16A-1414BB24DCF7}"/>
              </a:ext>
            </a:extLst>
          </p:cNvPr>
          <p:cNvSpPr>
            <a:spLocks noGrp="1" noChangeArrowheads="1"/>
          </p:cNvSpPr>
          <p:nvPr>
            <p:ph idx="1"/>
          </p:nvPr>
        </p:nvSpPr>
        <p:spPr/>
        <p:txBody>
          <a:bodyPr/>
          <a:lstStyle/>
          <a:p>
            <a:r>
              <a:rPr lang="en-US" altLang="en-US" sz="2000"/>
              <a:t>Created by implementing the </a:t>
            </a:r>
            <a:r>
              <a:rPr lang="en-US" altLang="en-US" sz="2000" b="1">
                <a:solidFill>
                  <a:srgbClr val="C00000"/>
                </a:solidFill>
              </a:rPr>
              <a:t>Interface GlobalFilter</a:t>
            </a:r>
            <a:r>
              <a:rPr lang="en-US" altLang="en-US" sz="2000"/>
              <a:t> with one Method filter()</a:t>
            </a:r>
          </a:p>
          <a:p>
            <a:endParaRPr lang="en-IN" altLang="en-US" sz="2000" b="1">
              <a:solidFill>
                <a:srgbClr val="7F0055"/>
              </a:solidFill>
            </a:endParaRPr>
          </a:p>
          <a:p>
            <a:r>
              <a:rPr lang="en-IN" altLang="en-US" sz="2000" b="1">
                <a:solidFill>
                  <a:srgbClr val="7F0055"/>
                </a:solidFill>
              </a:rPr>
              <a:t>public</a:t>
            </a:r>
            <a:r>
              <a:rPr lang="en-IN" altLang="en-US" sz="2000" b="1">
                <a:solidFill>
                  <a:srgbClr val="000000"/>
                </a:solidFill>
              </a:rPr>
              <a:t> Mono&lt;Void&gt; filter(</a:t>
            </a:r>
            <a:r>
              <a:rPr lang="en-IN" altLang="en-US" sz="1800" b="1">
                <a:solidFill>
                  <a:srgbClr val="000000"/>
                </a:solidFill>
              </a:rPr>
              <a:t>ServerWebExchange </a:t>
            </a:r>
            <a:r>
              <a:rPr lang="en-IN" altLang="en-US" sz="1800" b="1">
                <a:solidFill>
                  <a:srgbClr val="6A3E3E"/>
                </a:solidFill>
              </a:rPr>
              <a:t>exchange</a:t>
            </a:r>
            <a:r>
              <a:rPr lang="en-IN" altLang="en-US" sz="1800" b="1">
                <a:solidFill>
                  <a:srgbClr val="000000"/>
                </a:solidFill>
              </a:rPr>
              <a:t>, GatewayFilterChain </a:t>
            </a:r>
            <a:r>
              <a:rPr lang="en-IN" altLang="en-US" sz="1800" b="1">
                <a:solidFill>
                  <a:srgbClr val="6A3E3E"/>
                </a:solidFill>
              </a:rPr>
              <a:t>chain</a:t>
            </a:r>
            <a:r>
              <a:rPr lang="en-IN" altLang="en-US" sz="2000" b="1">
                <a:solidFill>
                  <a:srgbClr val="000000"/>
                </a:solidFill>
              </a:rPr>
              <a:t>)</a:t>
            </a:r>
          </a:p>
          <a:p>
            <a:endParaRPr lang="en-IN" altLang="en-US" sz="2000" b="1">
              <a:solidFill>
                <a:srgbClr val="000000"/>
              </a:solidFill>
            </a:endParaRPr>
          </a:p>
          <a:p>
            <a:r>
              <a:rPr lang="en-IN" altLang="en-US" sz="2000" b="1">
                <a:solidFill>
                  <a:srgbClr val="000000"/>
                </a:solidFill>
              </a:rPr>
              <a:t>ServerWebExchange</a:t>
            </a:r>
          </a:p>
          <a:p>
            <a:pPr lvl="1">
              <a:lnSpc>
                <a:spcPct val="150000"/>
              </a:lnSpc>
            </a:pPr>
            <a:r>
              <a:rPr lang="en-US" altLang="en-US" sz="1800"/>
              <a:t>Contract for an HTTP request-response interaction. </a:t>
            </a:r>
          </a:p>
          <a:p>
            <a:pPr lvl="1">
              <a:lnSpc>
                <a:spcPct val="150000"/>
              </a:lnSpc>
            </a:pPr>
            <a:r>
              <a:rPr lang="en-US" altLang="en-US" sz="1800"/>
              <a:t>Provides access to the HTTP request and response </a:t>
            </a:r>
          </a:p>
          <a:p>
            <a:pPr lvl="1">
              <a:lnSpc>
                <a:spcPct val="150000"/>
              </a:lnSpc>
            </a:pPr>
            <a:r>
              <a:rPr lang="en-US" altLang="en-US" sz="1800"/>
              <a:t>Exposes  Properties for server-side processing</a:t>
            </a:r>
          </a:p>
          <a:p>
            <a:pPr>
              <a:lnSpc>
                <a:spcPct val="150000"/>
              </a:lnSpc>
            </a:pPr>
            <a:r>
              <a:rPr lang="en-US" altLang="en-US" sz="2000" b="1"/>
              <a:t>GatewayFilterChain</a:t>
            </a:r>
          </a:p>
          <a:p>
            <a:pPr lvl="1">
              <a:lnSpc>
                <a:spcPct val="150000"/>
              </a:lnSpc>
            </a:pPr>
            <a:r>
              <a:rPr lang="en-US" altLang="en-US" sz="1800"/>
              <a:t>An inteface that allows a WebFilter to delegate to the next in the chain.</a:t>
            </a:r>
          </a:p>
          <a:p>
            <a:pPr>
              <a:lnSpc>
                <a:spcPct val="150000"/>
              </a:lnSpc>
            </a:pPr>
            <a:endParaRPr lang="en-US" altLang="en-US" sz="2000" b="1"/>
          </a:p>
          <a:p>
            <a:pPr>
              <a:lnSpc>
                <a:spcPct val="150000"/>
              </a:lnSpc>
            </a:pPr>
            <a:endParaRPr lang="en-IN" altLang="en-US" sz="2000" b="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a:extLst>
              <a:ext uri="{FF2B5EF4-FFF2-40B4-BE49-F238E27FC236}">
                <a16:creationId xmlns:a16="http://schemas.microsoft.com/office/drawing/2014/main" id="{2D668958-0656-5438-240D-AE9362429ADE}"/>
              </a:ext>
            </a:extLst>
          </p:cNvPr>
          <p:cNvSpPr>
            <a:spLocks noGrp="1" noChangeArrowheads="1"/>
          </p:cNvSpPr>
          <p:nvPr>
            <p:ph type="title"/>
          </p:nvPr>
        </p:nvSpPr>
        <p:spPr/>
        <p:txBody>
          <a:bodyPr/>
          <a:lstStyle/>
          <a:p>
            <a:r>
              <a:rPr lang="en-US" altLang="en-US"/>
              <a:t>Global Filters- Pre Filter</a:t>
            </a:r>
            <a:endParaRPr lang="en-IN" altLang="en-US"/>
          </a:p>
        </p:txBody>
      </p:sp>
      <p:sp>
        <p:nvSpPr>
          <p:cNvPr id="138243" name="Content Placeholder 2">
            <a:extLst>
              <a:ext uri="{FF2B5EF4-FFF2-40B4-BE49-F238E27FC236}">
                <a16:creationId xmlns:a16="http://schemas.microsoft.com/office/drawing/2014/main" id="{C86205A0-38FF-C3D1-D519-E3B561B5809E}"/>
              </a:ext>
            </a:extLst>
          </p:cNvPr>
          <p:cNvSpPr>
            <a:spLocks noGrp="1" noChangeArrowheads="1"/>
          </p:cNvSpPr>
          <p:nvPr>
            <p:ph idx="1"/>
          </p:nvPr>
        </p:nvSpPr>
        <p:spPr>
          <a:xfrm>
            <a:off x="457200" y="868363"/>
            <a:ext cx="8229600" cy="5257800"/>
          </a:xfrm>
        </p:spPr>
        <p:txBody>
          <a:bodyPr/>
          <a:lstStyle/>
          <a:p>
            <a:pPr marL="457200" lvl="1" indent="0">
              <a:buFontTx/>
              <a:buNone/>
              <a:defRPr/>
            </a:pPr>
            <a:r>
              <a:rPr lang="en-IN" altLang="en-US" dirty="0">
                <a:solidFill>
                  <a:srgbClr val="646464"/>
                </a:solidFill>
                <a:latin typeface="Consolas" panose="020B0609020204030204" pitchFamily="49" charset="0"/>
              </a:rPr>
              <a:t>@Component</a:t>
            </a:r>
          </a:p>
          <a:p>
            <a:pPr marL="457200" lvl="1" indent="0">
              <a:buFontTx/>
              <a:buNone/>
              <a:defRPr/>
            </a:pPr>
            <a:r>
              <a:rPr lang="en-US" altLang="en-US" b="1" dirty="0">
                <a:solidFill>
                  <a:srgbClr val="7F0055"/>
                </a:solidFill>
                <a:latin typeface="Consolas" panose="020B0609020204030204" pitchFamily="49" charset="0"/>
              </a:rPr>
              <a:t>public</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class</a:t>
            </a: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MyGlobalFilter</a:t>
            </a:r>
            <a:r>
              <a:rPr lang="en-US" altLang="en-US" b="1" dirty="0">
                <a:solidFill>
                  <a:srgbClr val="000000"/>
                </a:solidFill>
                <a:latin typeface="Consolas" panose="020B0609020204030204" pitchFamily="49" charset="0"/>
              </a:rPr>
              <a:t> </a:t>
            </a:r>
            <a:r>
              <a:rPr lang="en-US" altLang="en-US" b="1" dirty="0">
                <a:solidFill>
                  <a:srgbClr val="7F0055"/>
                </a:solidFill>
                <a:latin typeface="Consolas" panose="020B0609020204030204" pitchFamily="49" charset="0"/>
              </a:rPr>
              <a:t>implements</a:t>
            </a:r>
            <a:r>
              <a:rPr lang="en-US" altLang="en-US" b="1" dirty="0">
                <a:solidFill>
                  <a:srgbClr val="000000"/>
                </a:solidFill>
                <a:latin typeface="Consolas" panose="020B0609020204030204" pitchFamily="49" charset="0"/>
              </a:rPr>
              <a:t> </a:t>
            </a:r>
            <a:r>
              <a:rPr lang="en-US" altLang="en-US" b="1" dirty="0" err="1">
                <a:solidFill>
                  <a:srgbClr val="00B0F0"/>
                </a:solidFill>
                <a:latin typeface="Consolas" panose="020B0609020204030204" pitchFamily="49" charset="0"/>
              </a:rPr>
              <a:t>GlobalFilter</a:t>
            </a:r>
            <a:r>
              <a:rPr lang="en-US" altLang="en-US" b="1" dirty="0">
                <a:solidFill>
                  <a:srgbClr val="000000"/>
                </a:solidFill>
                <a:latin typeface="Consolas" panose="020B0609020204030204" pitchFamily="49" charset="0"/>
              </a:rPr>
              <a:t> {</a:t>
            </a:r>
          </a:p>
          <a:p>
            <a:pPr marL="457200" lvl="1" indent="0">
              <a:buFontTx/>
              <a:buNone/>
              <a:defRPr/>
            </a:pPr>
            <a:endParaRPr lang="en-IN" altLang="en-US" dirty="0">
              <a:latin typeface="Consolas" panose="020B0609020204030204" pitchFamily="49" charset="0"/>
            </a:endParaRPr>
          </a:p>
          <a:p>
            <a:pPr marL="400050" lvl="1" indent="0">
              <a:buFontTx/>
              <a:buNone/>
              <a:defRPr/>
            </a:pPr>
            <a:r>
              <a:rPr lang="en-IN" altLang="en-US" b="1" dirty="0">
                <a:solidFill>
                  <a:srgbClr val="7F0055"/>
                </a:solidFill>
                <a:latin typeface="Consolas" panose="020B0609020204030204" pitchFamily="49" charset="0"/>
              </a:rPr>
              <a:t>public</a:t>
            </a:r>
            <a:r>
              <a:rPr lang="en-IN" altLang="en-US" b="1" dirty="0">
                <a:solidFill>
                  <a:srgbClr val="000000"/>
                </a:solidFill>
                <a:latin typeface="Consolas" panose="020B0609020204030204" pitchFamily="49" charset="0"/>
              </a:rPr>
              <a:t> Mono&lt;Void&gt; filter(</a:t>
            </a:r>
            <a:r>
              <a:rPr lang="en-IN" altLang="en-US" b="1" dirty="0" err="1">
                <a:solidFill>
                  <a:srgbClr val="000000"/>
                </a:solidFill>
                <a:latin typeface="Consolas" panose="020B0609020204030204" pitchFamily="49" charset="0"/>
              </a:rPr>
              <a:t>ServerWebExchange</a:t>
            </a:r>
            <a:r>
              <a:rPr lang="en-IN" altLang="en-US" b="1" dirty="0">
                <a:solidFill>
                  <a:srgbClr val="000000"/>
                </a:solidFill>
                <a:latin typeface="Consolas" panose="020B0609020204030204" pitchFamily="49" charset="0"/>
              </a:rPr>
              <a:t> </a:t>
            </a:r>
            <a:r>
              <a:rPr lang="en-IN" altLang="en-US" b="1" dirty="0">
                <a:solidFill>
                  <a:srgbClr val="6A3E3E"/>
                </a:solidFill>
                <a:latin typeface="Consolas" panose="020B0609020204030204" pitchFamily="49" charset="0"/>
              </a:rPr>
              <a:t>exchange</a:t>
            </a:r>
            <a:r>
              <a:rPr lang="en-IN" altLang="en-US" b="1" dirty="0">
                <a:solidFill>
                  <a:srgbClr val="000000"/>
                </a:solidFill>
                <a:latin typeface="Consolas" panose="020B0609020204030204" pitchFamily="49" charset="0"/>
              </a:rPr>
              <a:t>, </a:t>
            </a:r>
            <a:r>
              <a:rPr lang="en-IN" altLang="en-US" b="1" dirty="0" err="1">
                <a:solidFill>
                  <a:srgbClr val="000000"/>
                </a:solidFill>
                <a:latin typeface="Consolas" panose="020B0609020204030204" pitchFamily="49" charset="0"/>
              </a:rPr>
              <a:t>GatewayFilterChain</a:t>
            </a:r>
            <a:r>
              <a:rPr lang="en-IN" altLang="en-US" b="1" dirty="0">
                <a:solidFill>
                  <a:srgbClr val="000000"/>
                </a:solidFill>
                <a:latin typeface="Consolas" panose="020B0609020204030204" pitchFamily="49" charset="0"/>
              </a:rPr>
              <a:t> </a:t>
            </a:r>
            <a:r>
              <a:rPr lang="en-IN" altLang="en-US" b="1" dirty="0">
                <a:solidFill>
                  <a:srgbClr val="6A3E3E"/>
                </a:solidFill>
                <a:latin typeface="Consolas" panose="020B0609020204030204" pitchFamily="49" charset="0"/>
              </a:rPr>
              <a:t>chain</a:t>
            </a:r>
            <a:r>
              <a:rPr lang="en-IN" altLang="en-US" b="1" dirty="0">
                <a:solidFill>
                  <a:srgbClr val="000000"/>
                </a:solidFill>
                <a:latin typeface="Consolas" panose="020B0609020204030204" pitchFamily="49" charset="0"/>
              </a:rPr>
              <a:t>) {</a:t>
            </a:r>
          </a:p>
          <a:p>
            <a:pPr marL="400050" lvl="1" indent="0">
              <a:buFontTx/>
              <a:buNone/>
              <a:defRPr/>
            </a:pPr>
            <a:endParaRPr lang="en-IN" altLang="en-US" dirty="0">
              <a:latin typeface="Consolas" panose="020B0609020204030204" pitchFamily="49" charset="0"/>
            </a:endParaRPr>
          </a:p>
          <a:p>
            <a:pPr marL="400050" lvl="1" indent="0">
              <a:buFontTx/>
              <a:buNone/>
              <a:defRPr/>
            </a:pPr>
            <a:r>
              <a:rPr lang="en-US" altLang="en-US" b="1" dirty="0" err="1">
                <a:solidFill>
                  <a:srgbClr val="7F0055"/>
                </a:solidFill>
                <a:latin typeface="Consolas" panose="020B0609020204030204" pitchFamily="49" charset="0"/>
              </a:rPr>
              <a:t>boolean</a:t>
            </a:r>
            <a:r>
              <a:rPr lang="en-US" altLang="en-US" b="1" dirty="0">
                <a:solidFill>
                  <a:srgbClr val="000000"/>
                </a:solidFill>
                <a:latin typeface="Consolas" panose="020B0609020204030204" pitchFamily="49" charset="0"/>
              </a:rPr>
              <a:t> </a:t>
            </a:r>
            <a:r>
              <a:rPr lang="en-US" altLang="en-US" b="1" dirty="0">
                <a:solidFill>
                  <a:srgbClr val="6A3E3E"/>
                </a:solidFill>
                <a:latin typeface="Consolas" panose="020B0609020204030204" pitchFamily="49" charset="0"/>
              </a:rPr>
              <a:t>result</a:t>
            </a:r>
            <a:r>
              <a:rPr lang="en-US" altLang="en-US" b="1" dirty="0">
                <a:solidFill>
                  <a:srgbClr val="000000"/>
                </a:solidFill>
                <a:latin typeface="Consolas" panose="020B0609020204030204" pitchFamily="49" charset="0"/>
              </a:rPr>
              <a:t> =</a:t>
            </a:r>
          </a:p>
          <a:p>
            <a:pPr marL="400050" lvl="1" indent="0">
              <a:buFontTx/>
              <a:buNone/>
              <a:defRPr/>
            </a:pPr>
            <a:r>
              <a:rPr lang="en-US" altLang="en-US" b="1" dirty="0" err="1">
                <a:solidFill>
                  <a:srgbClr val="6A3E3E"/>
                </a:solidFill>
                <a:latin typeface="Consolas" panose="020B0609020204030204" pitchFamily="49" charset="0"/>
              </a:rPr>
              <a:t>exchange</a:t>
            </a:r>
            <a:r>
              <a:rPr lang="en-US" altLang="en-US" b="1" dirty="0" err="1">
                <a:solidFill>
                  <a:srgbClr val="000000"/>
                </a:solidFill>
                <a:latin typeface="Consolas" panose="020B0609020204030204" pitchFamily="49" charset="0"/>
              </a:rPr>
              <a:t>.getRequest</a:t>
            </a:r>
            <a:r>
              <a:rPr lang="en-US" altLang="en-US" b="1" dirty="0">
                <a:solidFill>
                  <a:srgbClr val="000000"/>
                </a:solidFill>
                <a:latin typeface="Consolas" panose="020B0609020204030204" pitchFamily="49" charset="0"/>
              </a:rPr>
              <a:t>().</a:t>
            </a:r>
            <a:r>
              <a:rPr lang="en-US" altLang="en-US" b="1" dirty="0" err="1">
                <a:solidFill>
                  <a:srgbClr val="000000"/>
                </a:solidFill>
                <a:latin typeface="Consolas" panose="020B0609020204030204" pitchFamily="49" charset="0"/>
              </a:rPr>
              <a:t>getURI</a:t>
            </a:r>
            <a:r>
              <a:rPr lang="en-US" altLang="en-US" b="1" dirty="0">
                <a:solidFill>
                  <a:srgbClr val="000000"/>
                </a:solidFill>
                <a:latin typeface="Consolas" panose="020B0609020204030204" pitchFamily="49" charset="0"/>
              </a:rPr>
              <a:t>().</a:t>
            </a:r>
          </a:p>
          <a:p>
            <a:pPr marL="400050" lvl="1" indent="0">
              <a:buFontTx/>
              <a:buNone/>
              <a:defRPr/>
            </a:pPr>
            <a:r>
              <a:rPr lang="en-US" altLang="en-US" b="1" dirty="0">
                <a:solidFill>
                  <a:srgbClr val="000000"/>
                </a:solidFill>
                <a:latin typeface="Consolas" panose="020B0609020204030204" pitchFamily="49" charset="0"/>
              </a:rPr>
              <a:t>        </a:t>
            </a:r>
            <a:r>
              <a:rPr lang="en-US" altLang="en-US" b="1" dirty="0" err="1">
                <a:solidFill>
                  <a:srgbClr val="000000"/>
                </a:solidFill>
                <a:latin typeface="Consolas" panose="020B0609020204030204" pitchFamily="49" charset="0"/>
              </a:rPr>
              <a:t>getRawPath</a:t>
            </a:r>
            <a:r>
              <a:rPr lang="en-US" altLang="en-US" b="1" dirty="0">
                <a:solidFill>
                  <a:srgbClr val="000000"/>
                </a:solidFill>
                <a:latin typeface="Consolas" panose="020B0609020204030204" pitchFamily="49" charset="0"/>
              </a:rPr>
              <a:t>().contains(</a:t>
            </a:r>
            <a:r>
              <a:rPr lang="en-US" altLang="en-US" b="1" dirty="0">
                <a:solidFill>
                  <a:srgbClr val="2A00FF"/>
                </a:solidFill>
                <a:latin typeface="Consolas" panose="020B0609020204030204" pitchFamily="49" charset="0"/>
              </a:rPr>
              <a:t>"reviews"</a:t>
            </a:r>
            <a:r>
              <a:rPr lang="en-US" altLang="en-US" b="1" dirty="0">
                <a:solidFill>
                  <a:srgbClr val="000000"/>
                </a:solidFill>
                <a:latin typeface="Consolas" panose="020B0609020204030204" pitchFamily="49" charset="0"/>
              </a:rPr>
              <a:t>);</a:t>
            </a:r>
          </a:p>
          <a:p>
            <a:pPr marL="400050" lvl="1" indent="0">
              <a:buFontTx/>
              <a:buNone/>
              <a:defRPr/>
            </a:pPr>
            <a:r>
              <a:rPr lang="en-IN" altLang="en-US" dirty="0">
                <a:solidFill>
                  <a:srgbClr val="000000"/>
                </a:solidFill>
                <a:latin typeface="Consolas" panose="020B0609020204030204" pitchFamily="49" charset="0"/>
              </a:rPr>
              <a:t>      </a:t>
            </a:r>
          </a:p>
          <a:p>
            <a:pPr marL="400050" lvl="1" indent="0">
              <a:buFontTx/>
              <a:buNone/>
              <a:defRPr/>
            </a:pPr>
            <a:r>
              <a:rPr lang="en-IN" altLang="en-US" dirty="0">
                <a:solidFill>
                  <a:srgbClr val="000000"/>
                </a:solidFill>
                <a:latin typeface="Consolas" panose="020B0609020204030204" pitchFamily="49" charset="0"/>
              </a:rPr>
              <a:t>   </a:t>
            </a:r>
            <a:r>
              <a:rPr lang="en-IN" altLang="en-US" b="1" dirty="0">
                <a:solidFill>
                  <a:srgbClr val="7F0055"/>
                </a:solidFill>
                <a:latin typeface="Consolas" panose="020B0609020204030204" pitchFamily="49" charset="0"/>
              </a:rPr>
              <a:t>if</a:t>
            </a:r>
            <a:r>
              <a:rPr lang="en-IN" altLang="en-US" b="1" dirty="0">
                <a:solidFill>
                  <a:srgbClr val="000000"/>
                </a:solidFill>
                <a:latin typeface="Consolas" panose="020B0609020204030204" pitchFamily="49" charset="0"/>
              </a:rPr>
              <a:t>(</a:t>
            </a:r>
            <a:r>
              <a:rPr lang="en-IN" altLang="en-US" b="1" dirty="0">
                <a:solidFill>
                  <a:srgbClr val="6A3E3E"/>
                </a:solidFill>
                <a:latin typeface="Consolas" panose="020B0609020204030204" pitchFamily="49" charset="0"/>
              </a:rPr>
              <a:t>result</a:t>
            </a:r>
            <a:r>
              <a:rPr lang="en-IN" altLang="en-US" b="1" dirty="0">
                <a:solidFill>
                  <a:srgbClr val="000000"/>
                </a:solidFill>
                <a:latin typeface="Consolas" panose="020B0609020204030204" pitchFamily="49" charset="0"/>
              </a:rPr>
              <a:t>) {</a:t>
            </a:r>
          </a:p>
          <a:p>
            <a:pPr marL="400050" lvl="1" indent="0">
              <a:buFontTx/>
              <a:buNone/>
              <a:defRPr/>
            </a:pPr>
            <a:r>
              <a:rPr lang="en-IN" altLang="en-US" dirty="0" err="1">
                <a:solidFill>
                  <a:srgbClr val="000000"/>
                </a:solidFill>
                <a:latin typeface="Consolas" panose="020B0609020204030204" pitchFamily="49" charset="0"/>
              </a:rPr>
              <a:t>e</a:t>
            </a:r>
            <a:r>
              <a:rPr lang="en-IN" altLang="en-US" dirty="0" err="1">
                <a:solidFill>
                  <a:srgbClr val="6A3E3E"/>
                </a:solidFill>
                <a:latin typeface="Consolas" panose="020B0609020204030204" pitchFamily="49" charset="0"/>
              </a:rPr>
              <a:t>xchange</a:t>
            </a:r>
            <a:r>
              <a:rPr lang="en-IN" altLang="en-US" dirty="0" err="1">
                <a:solidFill>
                  <a:srgbClr val="000000"/>
                </a:solidFill>
                <a:latin typeface="Consolas" panose="020B0609020204030204" pitchFamily="49" charset="0"/>
              </a:rPr>
              <a:t>.getResponse</a:t>
            </a:r>
            <a:r>
              <a:rPr lang="en-IN" altLang="en-US" dirty="0">
                <a:solidFill>
                  <a:srgbClr val="000000"/>
                </a:solidFill>
                <a:latin typeface="Consolas" panose="020B0609020204030204" pitchFamily="49" charset="0"/>
              </a:rPr>
              <a:t>().</a:t>
            </a:r>
            <a:r>
              <a:rPr lang="en-IN" altLang="en-US" dirty="0" err="1">
                <a:solidFill>
                  <a:srgbClr val="000000"/>
                </a:solidFill>
                <a:latin typeface="Consolas" panose="020B0609020204030204" pitchFamily="49" charset="0"/>
              </a:rPr>
              <a:t>setStatusCode</a:t>
            </a:r>
            <a:r>
              <a:rPr lang="en-IN" altLang="en-US" dirty="0">
                <a:solidFill>
                  <a:srgbClr val="000000"/>
                </a:solidFill>
                <a:latin typeface="Consolas" panose="020B0609020204030204" pitchFamily="49" charset="0"/>
              </a:rPr>
              <a:t>(</a:t>
            </a:r>
            <a:r>
              <a:rPr lang="en-IN" altLang="en-US" dirty="0" err="1">
                <a:solidFill>
                  <a:srgbClr val="000000"/>
                </a:solidFill>
                <a:latin typeface="Consolas" panose="020B0609020204030204" pitchFamily="49" charset="0"/>
              </a:rPr>
              <a:t>HttpStatus.</a:t>
            </a:r>
            <a:r>
              <a:rPr lang="en-IN" altLang="en-US" b="1" i="1" dirty="0" err="1">
                <a:solidFill>
                  <a:srgbClr val="0000C0"/>
                </a:solidFill>
                <a:latin typeface="Consolas" panose="020B0609020204030204" pitchFamily="49" charset="0"/>
              </a:rPr>
              <a:t>UNAUTHORIZED</a:t>
            </a:r>
            <a:r>
              <a:rPr lang="en-IN" altLang="en-US" b="1" i="1" dirty="0">
                <a:solidFill>
                  <a:srgbClr val="000000"/>
                </a:solidFill>
                <a:latin typeface="Consolas" panose="020B0609020204030204" pitchFamily="49" charset="0"/>
              </a:rPr>
              <a:t>);</a:t>
            </a:r>
          </a:p>
          <a:p>
            <a:pPr marL="400050" lvl="1" indent="0">
              <a:buFontTx/>
              <a:buNone/>
              <a:defRPr/>
            </a:pPr>
            <a:r>
              <a:rPr lang="en-IN" altLang="en-US" dirty="0">
                <a:solidFill>
                  <a:srgbClr val="000000"/>
                </a:solidFill>
                <a:latin typeface="Consolas" panose="020B0609020204030204" pitchFamily="49" charset="0"/>
              </a:rPr>
              <a:t>        </a:t>
            </a:r>
            <a:r>
              <a:rPr lang="en-IN" altLang="en-US" b="1" dirty="0">
                <a:solidFill>
                  <a:srgbClr val="7F0055"/>
                </a:solidFill>
                <a:latin typeface="Consolas" panose="020B0609020204030204" pitchFamily="49" charset="0"/>
              </a:rPr>
              <a:t>return</a:t>
            </a:r>
            <a:r>
              <a:rPr lang="en-IN" altLang="en-US" b="1" dirty="0">
                <a:solidFill>
                  <a:srgbClr val="000000"/>
                </a:solidFill>
                <a:latin typeface="Consolas" panose="020B0609020204030204" pitchFamily="49" charset="0"/>
              </a:rPr>
              <a:t> </a:t>
            </a:r>
            <a:r>
              <a:rPr lang="en-IN" altLang="en-US" b="1" dirty="0" err="1">
                <a:solidFill>
                  <a:srgbClr val="6A3E3E"/>
                </a:solidFill>
                <a:latin typeface="Consolas" panose="020B0609020204030204" pitchFamily="49" charset="0"/>
              </a:rPr>
              <a:t>exchange</a:t>
            </a:r>
            <a:r>
              <a:rPr lang="en-IN" altLang="en-US" b="1" dirty="0" err="1">
                <a:solidFill>
                  <a:srgbClr val="000000"/>
                </a:solidFill>
                <a:latin typeface="Consolas" panose="020B0609020204030204" pitchFamily="49" charset="0"/>
              </a:rPr>
              <a:t>.getResponse</a:t>
            </a:r>
            <a:r>
              <a:rPr lang="en-IN" altLang="en-US" b="1" dirty="0">
                <a:solidFill>
                  <a:srgbClr val="000000"/>
                </a:solidFill>
                <a:latin typeface="Consolas" panose="020B0609020204030204" pitchFamily="49" charset="0"/>
              </a:rPr>
              <a:t>().</a:t>
            </a:r>
            <a:r>
              <a:rPr lang="en-IN" altLang="en-US" b="1" dirty="0" err="1">
                <a:solidFill>
                  <a:srgbClr val="000000"/>
                </a:solidFill>
                <a:latin typeface="Consolas" panose="020B0609020204030204" pitchFamily="49" charset="0"/>
              </a:rPr>
              <a:t>setComplete</a:t>
            </a:r>
            <a:r>
              <a:rPr lang="en-IN" altLang="en-US" b="1" dirty="0">
                <a:solidFill>
                  <a:srgbClr val="000000"/>
                </a:solidFill>
                <a:latin typeface="Consolas" panose="020B0609020204030204" pitchFamily="49" charset="0"/>
              </a:rPr>
              <a:t>();</a:t>
            </a:r>
          </a:p>
          <a:p>
            <a:pPr marL="400050" lvl="1" indent="0">
              <a:buFontTx/>
              <a:buNone/>
              <a:defRPr/>
            </a:pPr>
            <a:r>
              <a:rPr lang="en-IN" altLang="en-US" dirty="0">
                <a:solidFill>
                  <a:srgbClr val="000000"/>
                </a:solidFill>
                <a:latin typeface="Consolas" panose="020B0609020204030204" pitchFamily="49" charset="0"/>
              </a:rPr>
              <a:t>        }</a:t>
            </a:r>
          </a:p>
          <a:p>
            <a:pPr marL="400050" lvl="1" indent="0">
              <a:buFontTx/>
              <a:buNone/>
              <a:defRPr/>
            </a:pPr>
            <a:r>
              <a:rPr lang="en-IN" altLang="en-US" dirty="0">
                <a:solidFill>
                  <a:srgbClr val="000000"/>
                </a:solidFill>
                <a:latin typeface="Consolas" panose="020B0609020204030204" pitchFamily="49" charset="0"/>
              </a:rPr>
              <a:t>      </a:t>
            </a:r>
          </a:p>
          <a:p>
            <a:pPr marL="400050" lvl="1" indent="0">
              <a:buFontTx/>
              <a:buNone/>
              <a:defRPr/>
            </a:pPr>
            <a:r>
              <a:rPr lang="en-IN" altLang="en-US" b="1" dirty="0">
                <a:solidFill>
                  <a:srgbClr val="7F0055"/>
                </a:solidFill>
                <a:latin typeface="Consolas" panose="020B0609020204030204" pitchFamily="49" charset="0"/>
              </a:rPr>
              <a:t>return</a:t>
            </a:r>
            <a:r>
              <a:rPr lang="en-IN" altLang="en-US" b="1" dirty="0">
                <a:solidFill>
                  <a:srgbClr val="000000"/>
                </a:solidFill>
                <a:latin typeface="Consolas" panose="020B0609020204030204" pitchFamily="49" charset="0"/>
              </a:rPr>
              <a:t> </a:t>
            </a:r>
            <a:r>
              <a:rPr lang="en-IN" altLang="en-US" b="1" dirty="0" err="1">
                <a:solidFill>
                  <a:srgbClr val="6A3E3E"/>
                </a:solidFill>
                <a:latin typeface="Consolas" panose="020B0609020204030204" pitchFamily="49" charset="0"/>
              </a:rPr>
              <a:t>chain</a:t>
            </a:r>
            <a:r>
              <a:rPr lang="en-IN" altLang="en-US" b="1" dirty="0" err="1">
                <a:solidFill>
                  <a:srgbClr val="000000"/>
                </a:solidFill>
                <a:latin typeface="Consolas" panose="020B0609020204030204" pitchFamily="49" charset="0"/>
              </a:rPr>
              <a:t>.filter</a:t>
            </a:r>
            <a:r>
              <a:rPr lang="en-IN" altLang="en-US" b="1" dirty="0">
                <a:solidFill>
                  <a:srgbClr val="000000"/>
                </a:solidFill>
                <a:latin typeface="Consolas" panose="020B0609020204030204" pitchFamily="49" charset="0"/>
              </a:rPr>
              <a:t>(</a:t>
            </a:r>
            <a:r>
              <a:rPr lang="en-IN" altLang="en-US" b="1" dirty="0">
                <a:solidFill>
                  <a:srgbClr val="6A3E3E"/>
                </a:solidFill>
                <a:latin typeface="Consolas" panose="020B0609020204030204" pitchFamily="49" charset="0"/>
              </a:rPr>
              <a:t>exchange</a:t>
            </a:r>
            <a:r>
              <a:rPr lang="en-IN" altLang="en-US" b="1" dirty="0">
                <a:solidFill>
                  <a:srgbClr val="000000"/>
                </a:solidFill>
                <a:latin typeface="Consolas" panose="020B0609020204030204" pitchFamily="49" charset="0"/>
              </a:rPr>
              <a:t>);</a:t>
            </a:r>
          </a:p>
          <a:p>
            <a:pPr marL="400050" lvl="1" indent="0">
              <a:buFontTx/>
              <a:buNone/>
              <a:defRPr/>
            </a:pPr>
            <a:endParaRPr lang="en-IN" altLang="en-US" dirty="0"/>
          </a:p>
          <a:p>
            <a:pPr marL="400050" lvl="1" indent="0">
              <a:buFontTx/>
              <a:buNone/>
              <a:defRPr/>
            </a:pPr>
            <a:r>
              <a:rPr lang="en-IN" altLang="en-US" dirty="0"/>
              <a:t>}</a:t>
            </a:r>
          </a:p>
          <a:p>
            <a:pPr marL="457200" lvl="1" indent="0">
              <a:buFontTx/>
              <a:buNone/>
              <a:defRPr/>
            </a:pPr>
            <a:endParaRPr lang="en-IN" altLang="en-US" dirty="0">
              <a:latin typeface="Consolas" panose="020B0609020204030204" pitchFamily="49" charset="0"/>
            </a:endParaRPr>
          </a:p>
          <a:p>
            <a:pPr marL="457200" lvl="1" indent="0">
              <a:buFontTx/>
              <a:buNone/>
              <a:defRPr/>
            </a:pPr>
            <a:endParaRPr lang="en-IN" altLang="en-US" dirty="0">
              <a:solidFill>
                <a:srgbClr val="000000"/>
              </a:solidFill>
              <a:latin typeface="Consolas" panose="020B0609020204030204" pitchFamily="49" charset="0"/>
            </a:endParaRPr>
          </a:p>
          <a:p>
            <a:pPr marL="457200" lvl="1" indent="0">
              <a:buFontTx/>
              <a:buNone/>
              <a:defRPr/>
            </a:pPr>
            <a:r>
              <a:rPr lang="en-IN" altLang="en-US" dirty="0">
                <a:solidFill>
                  <a:srgbClr val="000000"/>
                </a:solidFill>
                <a:latin typeface="Consolas" panose="020B0609020204030204" pitchFamily="49" charset="0"/>
              </a:rPr>
              <a:t>}</a:t>
            </a:r>
          </a:p>
          <a:p>
            <a:pPr marL="857250" lvl="2" indent="0">
              <a:buFontTx/>
              <a:buNone/>
              <a:defRPr/>
            </a:pPr>
            <a:endParaRPr lang="en-IN" altLang="en-US" sz="16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a:extLst>
              <a:ext uri="{FF2B5EF4-FFF2-40B4-BE49-F238E27FC236}">
                <a16:creationId xmlns:a16="http://schemas.microsoft.com/office/drawing/2014/main" id="{28CF331F-67A8-0594-01E9-D8A45E3BE203}"/>
              </a:ext>
            </a:extLst>
          </p:cNvPr>
          <p:cNvSpPr>
            <a:spLocks noGrp="1" noChangeArrowheads="1"/>
          </p:cNvSpPr>
          <p:nvPr>
            <p:ph type="title"/>
          </p:nvPr>
        </p:nvSpPr>
        <p:spPr/>
        <p:txBody>
          <a:bodyPr/>
          <a:lstStyle/>
          <a:p>
            <a:r>
              <a:rPr lang="en-US" altLang="en-US"/>
              <a:t>Global Filter – Post Filter</a:t>
            </a:r>
            <a:endParaRPr lang="en-IN" altLang="en-US"/>
          </a:p>
        </p:txBody>
      </p:sp>
      <p:sp>
        <p:nvSpPr>
          <p:cNvPr id="3" name="Content Placeholder 2">
            <a:extLst>
              <a:ext uri="{FF2B5EF4-FFF2-40B4-BE49-F238E27FC236}">
                <a16:creationId xmlns:a16="http://schemas.microsoft.com/office/drawing/2014/main" id="{7C35D802-640A-6F7E-4D2D-2AB9ADB5C2B0}"/>
              </a:ext>
            </a:extLst>
          </p:cNvPr>
          <p:cNvSpPr>
            <a:spLocks noGrp="1"/>
          </p:cNvSpPr>
          <p:nvPr>
            <p:ph idx="1"/>
          </p:nvPr>
        </p:nvSpPr>
        <p:spPr/>
        <p:txBody>
          <a:bodyPr/>
          <a:lstStyle/>
          <a:p>
            <a:pPr marL="0" indent="0">
              <a:buFontTx/>
              <a:buNone/>
              <a:defRPr/>
            </a:pPr>
            <a:r>
              <a:rPr lang="en-IN" sz="1600" dirty="0">
                <a:solidFill>
                  <a:srgbClr val="646464"/>
                </a:solidFill>
                <a:latin typeface="Consolas" panose="020B0609020204030204" pitchFamily="49" charset="0"/>
              </a:rPr>
              <a:t>@Bean</a:t>
            </a:r>
          </a:p>
          <a:p>
            <a:pPr marL="0" indent="0">
              <a:buFontTx/>
              <a:buNone/>
              <a:defRPr/>
            </a:pPr>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GlobalFilter</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postGlobalFilter</a:t>
            </a:r>
            <a:r>
              <a:rPr lang="en-IN" sz="1600" b="1" dirty="0">
                <a:solidFill>
                  <a:srgbClr val="000000"/>
                </a:solidFill>
                <a:latin typeface="Consolas" panose="020B0609020204030204" pitchFamily="49" charset="0"/>
              </a:rPr>
              <a:t>() {</a:t>
            </a:r>
          </a:p>
          <a:p>
            <a:pPr marL="0" indent="0">
              <a:buFontTx/>
              <a:buNone/>
              <a:defRPr/>
            </a:pPr>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 (</a:t>
            </a:r>
            <a:r>
              <a:rPr lang="en-IN" sz="1600" b="1" dirty="0">
                <a:solidFill>
                  <a:srgbClr val="6A3E3E"/>
                </a:solidFill>
                <a:latin typeface="Consolas" panose="020B0609020204030204" pitchFamily="49" charset="0"/>
              </a:rPr>
              <a:t>exchange</a:t>
            </a:r>
            <a:r>
              <a:rPr lang="en-IN" sz="1600" b="1" dirty="0">
                <a:solidFill>
                  <a:srgbClr val="000000"/>
                </a:solidFill>
                <a:latin typeface="Consolas" panose="020B0609020204030204" pitchFamily="49" charset="0"/>
              </a:rPr>
              <a:t>, </a:t>
            </a:r>
            <a:r>
              <a:rPr lang="en-IN" sz="1600" b="1" dirty="0">
                <a:solidFill>
                  <a:srgbClr val="6A3E3E"/>
                </a:solidFill>
                <a:latin typeface="Consolas" panose="020B0609020204030204" pitchFamily="49" charset="0"/>
              </a:rPr>
              <a:t>chain</a:t>
            </a:r>
            <a:r>
              <a:rPr lang="en-IN" sz="1600" b="1" dirty="0">
                <a:solidFill>
                  <a:srgbClr val="000000"/>
                </a:solidFill>
                <a:latin typeface="Consolas" panose="020B0609020204030204" pitchFamily="49" charset="0"/>
              </a:rPr>
              <a:t>) -&gt; {</a:t>
            </a:r>
          </a:p>
          <a:p>
            <a:pPr marL="0" indent="0">
              <a:buFontTx/>
              <a:buNone/>
              <a:defRPr/>
            </a:pPr>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 </a:t>
            </a:r>
            <a:r>
              <a:rPr lang="en-IN" sz="1600" b="1" dirty="0" err="1">
                <a:solidFill>
                  <a:srgbClr val="6A3E3E"/>
                </a:solidFill>
                <a:latin typeface="Consolas" panose="020B0609020204030204" pitchFamily="49" charset="0"/>
              </a:rPr>
              <a:t>chain</a:t>
            </a:r>
            <a:r>
              <a:rPr lang="en-IN" sz="1600" b="1" dirty="0" err="1">
                <a:solidFill>
                  <a:srgbClr val="000000"/>
                </a:solidFill>
                <a:latin typeface="Consolas" panose="020B0609020204030204" pitchFamily="49" charset="0"/>
              </a:rPr>
              <a:t>.filter</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exchange</a:t>
            </a:r>
            <a:r>
              <a:rPr lang="en-IN" sz="1600" b="1" dirty="0">
                <a:solidFill>
                  <a:srgbClr val="000000"/>
                </a:solidFill>
                <a:latin typeface="Consolas" panose="020B0609020204030204" pitchFamily="49" charset="0"/>
              </a:rPr>
              <a:t>)</a:t>
            </a:r>
          </a:p>
          <a:p>
            <a:pPr marL="0" indent="0">
              <a:buFontTx/>
              <a:buNone/>
              <a:defRPr/>
            </a:pPr>
            <a:r>
              <a:rPr lang="en-IN" sz="1600" dirty="0">
                <a:solidFill>
                  <a:srgbClr val="000000"/>
                </a:solidFill>
                <a:latin typeface="Consolas" panose="020B0609020204030204" pitchFamily="49" charset="0"/>
              </a:rPr>
              <a:t>              .then(</a:t>
            </a:r>
            <a:r>
              <a:rPr lang="en-IN" sz="1600" dirty="0" err="1">
                <a:solidFill>
                  <a:srgbClr val="000000"/>
                </a:solidFill>
                <a:latin typeface="Consolas" panose="020B0609020204030204" pitchFamily="49" charset="0"/>
              </a:rPr>
              <a:t>Mono.</a:t>
            </a:r>
            <a:r>
              <a:rPr lang="en-IN" sz="1600" i="1" dirty="0" err="1">
                <a:solidFill>
                  <a:srgbClr val="000000"/>
                </a:solidFill>
                <a:latin typeface="Consolas" panose="020B0609020204030204" pitchFamily="49" charset="0"/>
              </a:rPr>
              <a:t>fromRunnable</a:t>
            </a:r>
            <a:r>
              <a:rPr lang="en-IN" sz="1600" i="1" dirty="0">
                <a:solidFill>
                  <a:srgbClr val="000000"/>
                </a:solidFill>
                <a:latin typeface="Consolas" panose="020B0609020204030204" pitchFamily="49" charset="0"/>
              </a:rPr>
              <a:t>(() -&gt; {</a:t>
            </a:r>
          </a:p>
          <a:p>
            <a:pPr marL="0" indent="0">
              <a:buFontTx/>
              <a:buNone/>
              <a:defRPr/>
            </a:pPr>
            <a:r>
              <a:rPr lang="en-US" sz="1600" dirty="0">
                <a:solidFill>
                  <a:srgbClr val="000000"/>
                </a:solidFill>
                <a:latin typeface="Consolas" panose="020B0609020204030204" pitchFamily="49" charset="0"/>
              </a:rPr>
              <a:t>                  </a:t>
            </a:r>
            <a:r>
              <a:rPr lang="en-US" sz="1600" b="1" i="1" dirty="0">
                <a:solidFill>
                  <a:srgbClr val="0000C0"/>
                </a:solidFill>
                <a:latin typeface="Consolas" panose="020B0609020204030204" pitchFamily="49" charset="0"/>
              </a:rPr>
              <a:t>log</a:t>
            </a:r>
            <a:r>
              <a:rPr lang="en-US" sz="1600" b="1" i="1" dirty="0">
                <a:solidFill>
                  <a:srgbClr val="000000"/>
                </a:solidFill>
                <a:latin typeface="Consolas" panose="020B0609020204030204" pitchFamily="49" charset="0"/>
              </a:rPr>
              <a:t>.info(</a:t>
            </a:r>
            <a:r>
              <a:rPr lang="en-US" sz="1600" b="1" i="1" dirty="0">
                <a:solidFill>
                  <a:srgbClr val="2A00FF"/>
                </a:solidFill>
                <a:latin typeface="Consolas" panose="020B0609020204030204" pitchFamily="49" charset="0"/>
              </a:rPr>
              <a:t>"Global Post Filter executed"</a:t>
            </a:r>
            <a:r>
              <a:rPr lang="en-US" sz="1600" b="1" i="1" dirty="0">
                <a:solidFill>
                  <a:srgbClr val="000000"/>
                </a:solidFill>
                <a:latin typeface="Consolas" panose="020B0609020204030204" pitchFamily="49" charset="0"/>
              </a:rPr>
              <a:t>);</a:t>
            </a:r>
          </a:p>
          <a:p>
            <a:pPr marL="0" indent="0">
              <a:buFontTx/>
              <a:buNone/>
              <a:defRPr/>
            </a:pPr>
            <a:r>
              <a:rPr lang="en-IN" sz="1600" dirty="0">
                <a:solidFill>
                  <a:srgbClr val="000000"/>
                </a:solidFill>
                <a:latin typeface="Consolas" panose="020B0609020204030204" pitchFamily="49" charset="0"/>
              </a:rPr>
              <a:t>              }));</a:t>
            </a:r>
          </a:p>
          <a:p>
            <a:pPr marL="0" indent="0">
              <a:buFontTx/>
              <a:buNone/>
              <a:defRPr/>
            </a:pPr>
            <a:r>
              <a:rPr lang="en-IN" sz="1600" dirty="0">
                <a:solidFill>
                  <a:srgbClr val="000000"/>
                </a:solidFill>
                <a:latin typeface="Consolas" panose="020B0609020204030204" pitchFamily="49" charset="0"/>
              </a:rPr>
              <a:t>        };</a:t>
            </a:r>
          </a:p>
          <a:p>
            <a:pPr>
              <a:defRPr/>
            </a:pPr>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a:extLst>
              <a:ext uri="{FF2B5EF4-FFF2-40B4-BE49-F238E27FC236}">
                <a16:creationId xmlns:a16="http://schemas.microsoft.com/office/drawing/2014/main" id="{1C9420DC-D20B-4D00-1F2E-17A82D55C7DC}"/>
              </a:ext>
            </a:extLst>
          </p:cNvPr>
          <p:cNvSpPr>
            <a:spLocks noGrp="1" noChangeArrowheads="1"/>
          </p:cNvSpPr>
          <p:nvPr>
            <p:ph type="title"/>
          </p:nvPr>
        </p:nvSpPr>
        <p:spPr/>
        <p:txBody>
          <a:bodyPr/>
          <a:lstStyle/>
          <a:p>
            <a:r>
              <a:rPr lang="en-US" altLang="en-US"/>
              <a:t>Gateway Routing </a:t>
            </a:r>
            <a:endParaRPr lang="en-IN" altLang="en-US"/>
          </a:p>
        </p:txBody>
      </p:sp>
      <p:sp>
        <p:nvSpPr>
          <p:cNvPr id="112642" name="Content Placeholder 2">
            <a:extLst>
              <a:ext uri="{FF2B5EF4-FFF2-40B4-BE49-F238E27FC236}">
                <a16:creationId xmlns:a16="http://schemas.microsoft.com/office/drawing/2014/main" id="{D9A35FF1-990E-6FEB-DAAC-3378FCD90B80}"/>
              </a:ext>
            </a:extLst>
          </p:cNvPr>
          <p:cNvSpPr>
            <a:spLocks noGrp="1" noChangeArrowheads="1"/>
          </p:cNvSpPr>
          <p:nvPr>
            <p:ph idx="1"/>
          </p:nvPr>
        </p:nvSpPr>
        <p:spPr/>
        <p:txBody>
          <a:bodyPr/>
          <a:lstStyle/>
          <a:p>
            <a:r>
              <a:rPr lang="en-US" altLang="en-US" sz="2000"/>
              <a:t>Has Three Main parts</a:t>
            </a:r>
          </a:p>
          <a:p>
            <a:r>
              <a:rPr lang="en-US" altLang="en-US" sz="2000" b="1"/>
              <a:t>Route:</a:t>
            </a:r>
            <a:r>
              <a:rPr lang="en-US" altLang="en-US" sz="2000"/>
              <a:t> </a:t>
            </a:r>
          </a:p>
          <a:p>
            <a:pPr lvl="1"/>
            <a:r>
              <a:rPr lang="en-US" altLang="en-US" sz="2000"/>
              <a:t>The Destination of a particular request. </a:t>
            </a:r>
          </a:p>
          <a:p>
            <a:pPr lvl="1"/>
            <a:r>
              <a:rPr lang="en-US" altLang="en-US" sz="2000"/>
              <a:t>It will have destination URI</a:t>
            </a:r>
          </a:p>
          <a:p>
            <a:pPr lvl="1"/>
            <a:r>
              <a:rPr lang="en-US" altLang="en-US" sz="2000"/>
              <a:t>It has a condition to be satisfied</a:t>
            </a:r>
          </a:p>
          <a:p>
            <a:pPr lvl="1"/>
            <a:r>
              <a:rPr lang="en-US" altLang="en-US" sz="2000"/>
              <a:t>It has one or more filters.</a:t>
            </a:r>
          </a:p>
          <a:p>
            <a:r>
              <a:rPr lang="en-US" altLang="en-US" sz="2000" b="1"/>
              <a:t>Predicate</a:t>
            </a:r>
          </a:p>
          <a:p>
            <a:pPr lvl="1"/>
            <a:r>
              <a:rPr lang="en-US" altLang="en-US" sz="2000"/>
              <a:t>A condition to match like an “if” condition.</a:t>
            </a:r>
          </a:p>
          <a:p>
            <a:pPr lvl="1"/>
            <a:r>
              <a:rPr lang="en-US" altLang="en-US" sz="2000"/>
              <a:t>Java 8 Function Predicate</a:t>
            </a:r>
          </a:p>
          <a:p>
            <a:r>
              <a:rPr lang="en-US" altLang="en-US" sz="2000" b="1"/>
              <a:t>Filter: </a:t>
            </a:r>
          </a:p>
          <a:p>
            <a:pPr lvl="1"/>
            <a:r>
              <a:rPr lang="en-US" altLang="en-US" sz="2000"/>
              <a:t>Instances of Spring Framework WebFilter. </a:t>
            </a:r>
          </a:p>
          <a:p>
            <a:pPr lvl="1"/>
            <a:r>
              <a:rPr lang="en-US" altLang="en-US" sz="2000"/>
              <a:t>Can modify request or response. </a:t>
            </a:r>
          </a:p>
          <a:p>
            <a:pPr lvl="1"/>
            <a:r>
              <a:rPr lang="en-US" altLang="en-US" sz="2000"/>
              <a:t>Spring Provides many WebFilters</a:t>
            </a:r>
          </a:p>
          <a:p>
            <a:endParaRPr lang="en-IN" altLang="en-US" sz="20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a:extLst>
              <a:ext uri="{FF2B5EF4-FFF2-40B4-BE49-F238E27FC236}">
                <a16:creationId xmlns:a16="http://schemas.microsoft.com/office/drawing/2014/main" id="{76D0BAD5-03A2-E4AF-78E0-B6C5A89AE71E}"/>
              </a:ext>
            </a:extLst>
          </p:cNvPr>
          <p:cNvSpPr>
            <a:spLocks noGrp="1" noChangeArrowheads="1"/>
          </p:cNvSpPr>
          <p:nvPr>
            <p:ph type="title"/>
          </p:nvPr>
        </p:nvSpPr>
        <p:spPr/>
        <p:txBody>
          <a:bodyPr/>
          <a:lstStyle/>
          <a:p>
            <a:r>
              <a:rPr lang="en-US" altLang="en-US"/>
              <a:t>Route Locator Builder</a:t>
            </a:r>
            <a:endParaRPr lang="en-IN" altLang="en-US"/>
          </a:p>
        </p:txBody>
      </p:sp>
      <p:sp>
        <p:nvSpPr>
          <p:cNvPr id="113666" name="Content Placeholder 2">
            <a:extLst>
              <a:ext uri="{FF2B5EF4-FFF2-40B4-BE49-F238E27FC236}">
                <a16:creationId xmlns:a16="http://schemas.microsoft.com/office/drawing/2014/main" id="{5AB4468A-D93C-38BC-D156-0F40E6AE0F92}"/>
              </a:ext>
            </a:extLst>
          </p:cNvPr>
          <p:cNvSpPr>
            <a:spLocks noGrp="1" noChangeArrowheads="1"/>
          </p:cNvSpPr>
          <p:nvPr>
            <p:ph idx="1"/>
          </p:nvPr>
        </p:nvSpPr>
        <p:spPr>
          <a:xfrm>
            <a:off x="457200" y="868363"/>
            <a:ext cx="8229600" cy="5257800"/>
          </a:xfrm>
        </p:spPr>
        <p:txBody>
          <a:bodyPr/>
          <a:lstStyle/>
          <a:p>
            <a:pPr>
              <a:lnSpc>
                <a:spcPct val="150000"/>
              </a:lnSpc>
            </a:pPr>
            <a:r>
              <a:rPr lang="en-US" altLang="en-US" sz="2000"/>
              <a:t>Gateway configuration can also be done using java route api </a:t>
            </a:r>
          </a:p>
          <a:p>
            <a:pPr>
              <a:lnSpc>
                <a:spcPct val="150000"/>
              </a:lnSpc>
            </a:pPr>
            <a:r>
              <a:rPr lang="en-US" altLang="en-US" sz="2000" b="1">
                <a:solidFill>
                  <a:srgbClr val="C00000"/>
                </a:solidFill>
              </a:rPr>
              <a:t>RouteLocatorBuilder </a:t>
            </a:r>
          </a:p>
          <a:p>
            <a:pPr lvl="1">
              <a:lnSpc>
                <a:spcPct val="150000"/>
              </a:lnSpc>
            </a:pPr>
            <a:r>
              <a:rPr lang="en-US" altLang="en-US" sz="2000"/>
              <a:t>Used to configure related routing information</a:t>
            </a:r>
          </a:p>
          <a:p>
            <a:pPr lvl="1">
              <a:lnSpc>
                <a:spcPct val="150000"/>
              </a:lnSpc>
            </a:pPr>
            <a:r>
              <a:rPr lang="en-US" altLang="en-US" sz="2000"/>
              <a:t>To  add predicates and filters </a:t>
            </a:r>
          </a:p>
          <a:p>
            <a:pPr lvl="1">
              <a:lnSpc>
                <a:spcPct val="150000"/>
              </a:lnSpc>
            </a:pPr>
            <a:r>
              <a:rPr lang="en-US" altLang="en-US" sz="2000"/>
              <a:t>Provides a Static Method </a:t>
            </a:r>
            <a:r>
              <a:rPr lang="en-US" altLang="en-US" sz="2000" b="1">
                <a:solidFill>
                  <a:srgbClr val="7030A0"/>
                </a:solidFill>
              </a:rPr>
              <a:t>Builder()</a:t>
            </a:r>
          </a:p>
          <a:p>
            <a:pPr lvl="2">
              <a:lnSpc>
                <a:spcPct val="150000"/>
              </a:lnSpc>
            </a:pPr>
            <a:r>
              <a:rPr lang="en-US" altLang="en-US" sz="1800"/>
              <a:t>Builder() method is used to construct routes and return a RouteLocator</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DDCCEA62-530F-8908-A179-73F32BB4A28F}"/>
              </a:ext>
            </a:extLst>
          </p:cNvPr>
          <p:cNvSpPr>
            <a:spLocks noGrp="1" noChangeArrowheads="1"/>
          </p:cNvSpPr>
          <p:nvPr>
            <p:ph type="title"/>
          </p:nvPr>
        </p:nvSpPr>
        <p:spPr/>
        <p:txBody>
          <a:bodyPr/>
          <a:lstStyle/>
          <a:p>
            <a:r>
              <a:rPr lang="en-US" altLang="en-US" b="1"/>
              <a:t>RouteLocator</a:t>
            </a:r>
            <a:br>
              <a:rPr lang="en-US" altLang="en-US" b="1"/>
            </a:br>
            <a:endParaRPr lang="en-IN" altLang="en-US"/>
          </a:p>
        </p:txBody>
      </p:sp>
      <p:sp>
        <p:nvSpPr>
          <p:cNvPr id="114690" name="Content Placeholder 2">
            <a:extLst>
              <a:ext uri="{FF2B5EF4-FFF2-40B4-BE49-F238E27FC236}">
                <a16:creationId xmlns:a16="http://schemas.microsoft.com/office/drawing/2014/main" id="{34CA4DBE-D65B-11DB-27D2-416DA88D05F5}"/>
              </a:ext>
            </a:extLst>
          </p:cNvPr>
          <p:cNvSpPr>
            <a:spLocks noGrp="1" noChangeArrowheads="1"/>
          </p:cNvSpPr>
          <p:nvPr>
            <p:ph idx="1"/>
          </p:nvPr>
        </p:nvSpPr>
        <p:spPr>
          <a:xfrm>
            <a:off x="457200" y="685800"/>
            <a:ext cx="8229600" cy="5440363"/>
          </a:xfrm>
        </p:spPr>
        <p:txBody>
          <a:bodyPr/>
          <a:lstStyle/>
          <a:p>
            <a:pPr>
              <a:lnSpc>
                <a:spcPct val="150000"/>
              </a:lnSpc>
            </a:pPr>
            <a:r>
              <a:rPr lang="en-US" altLang="en-US" sz="2000" b="1"/>
              <a:t>RouteLocator</a:t>
            </a:r>
          </a:p>
          <a:p>
            <a:pPr marL="457200" lvl="1" indent="0">
              <a:buFontTx/>
              <a:buNone/>
            </a:pPr>
            <a:r>
              <a:rPr lang="en-US" altLang="en-US" sz="2000"/>
              <a:t>public interface </a:t>
            </a:r>
            <a:r>
              <a:rPr lang="en-US" altLang="en-US" sz="2000" b="1">
                <a:solidFill>
                  <a:srgbClr val="C00000"/>
                </a:solidFill>
              </a:rPr>
              <a:t>RouteLocator</a:t>
            </a:r>
            <a:r>
              <a:rPr lang="en-US" altLang="en-US" sz="2000"/>
              <a:t> {</a:t>
            </a:r>
          </a:p>
          <a:p>
            <a:pPr marL="457200" lvl="1" indent="0">
              <a:buFontTx/>
              <a:buNone/>
            </a:pPr>
            <a:r>
              <a:rPr lang="en-US" altLang="en-US" sz="2000"/>
              <a:t>	Flux&lt;Route&gt; getRoutes();</a:t>
            </a:r>
          </a:p>
          <a:p>
            <a:pPr marL="457200" lvl="1" indent="0">
              <a:buFontTx/>
              <a:buNone/>
            </a:pPr>
            <a:r>
              <a:rPr lang="en-US" altLang="en-US" sz="2000"/>
              <a:t>}</a:t>
            </a:r>
          </a:p>
          <a:p>
            <a:pPr marL="457200" lvl="1" indent="0">
              <a:lnSpc>
                <a:spcPct val="150000"/>
              </a:lnSpc>
              <a:buFontTx/>
              <a:buNone/>
            </a:pPr>
            <a:endParaRPr lang="en-US" altLang="en-US" sz="1800"/>
          </a:p>
          <a:p>
            <a:pPr marL="457200" lvl="1" indent="0">
              <a:lnSpc>
                <a:spcPct val="150000"/>
              </a:lnSpc>
              <a:buFontTx/>
              <a:buNone/>
            </a:pPr>
            <a:r>
              <a:rPr lang="en-US" altLang="en-US" sz="1800" b="1"/>
              <a:t>@Bean</a:t>
            </a:r>
          </a:p>
          <a:p>
            <a:pPr marL="457200" lvl="1" indent="0">
              <a:lnSpc>
                <a:spcPct val="150000"/>
              </a:lnSpc>
              <a:buFontTx/>
              <a:buNone/>
            </a:pPr>
            <a:r>
              <a:rPr lang="en-US" altLang="en-US" sz="1800" b="1">
                <a:solidFill>
                  <a:srgbClr val="7F0055"/>
                </a:solidFill>
                <a:latin typeface="Consolas" panose="020B0609020204030204" pitchFamily="49" charset="0"/>
              </a:rPr>
              <a:t>public</a:t>
            </a:r>
            <a:r>
              <a:rPr lang="en-US" altLang="en-US" sz="1800" b="1">
                <a:solidFill>
                  <a:srgbClr val="000000"/>
                </a:solidFill>
                <a:latin typeface="Consolas" panose="020B0609020204030204" pitchFamily="49" charset="0"/>
              </a:rPr>
              <a:t> </a:t>
            </a:r>
            <a:r>
              <a:rPr lang="en-US" altLang="en-US" sz="1800" b="1">
                <a:solidFill>
                  <a:srgbClr val="0070C0"/>
                </a:solidFill>
                <a:latin typeface="Consolas" panose="020B0609020204030204" pitchFamily="49" charset="0"/>
              </a:rPr>
              <a:t>RouteLocator</a:t>
            </a:r>
            <a:r>
              <a:rPr lang="en-US" altLang="en-US" sz="1800" b="1">
                <a:solidFill>
                  <a:srgbClr val="000000"/>
                </a:solidFill>
                <a:latin typeface="Consolas" panose="020B0609020204030204" pitchFamily="49" charset="0"/>
              </a:rPr>
              <a:t> </a:t>
            </a:r>
            <a:r>
              <a:rPr lang="en-US" altLang="en-US" sz="1800" b="1" i="1">
                <a:solidFill>
                  <a:srgbClr val="000000"/>
                </a:solidFill>
                <a:latin typeface="Consolas" panose="020B0609020204030204" pitchFamily="49" charset="0"/>
              </a:rPr>
              <a:t>gatewayRoutes</a:t>
            </a:r>
            <a:r>
              <a:rPr lang="en-US" altLang="en-US" sz="1800" b="1">
                <a:solidFill>
                  <a:srgbClr val="000000"/>
                </a:solidFill>
                <a:latin typeface="Consolas" panose="020B0609020204030204" pitchFamily="49" charset="0"/>
              </a:rPr>
              <a:t>(</a:t>
            </a:r>
            <a:r>
              <a:rPr lang="en-US" altLang="en-US" sz="1800" b="1">
                <a:solidFill>
                  <a:srgbClr val="C00000"/>
                </a:solidFill>
                <a:latin typeface="Consolas" panose="020B0609020204030204" pitchFamily="49" charset="0"/>
              </a:rPr>
              <a:t>RouteLocatorBuilder</a:t>
            </a:r>
            <a:r>
              <a:rPr lang="en-US" altLang="en-US" sz="1800" b="1">
                <a:solidFill>
                  <a:srgbClr val="000000"/>
                </a:solidFill>
                <a:latin typeface="Consolas" panose="020B0609020204030204" pitchFamily="49" charset="0"/>
              </a:rPr>
              <a:t> </a:t>
            </a:r>
            <a:r>
              <a:rPr lang="en-US" altLang="en-US" sz="1800">
                <a:solidFill>
                  <a:srgbClr val="6A3E3E"/>
                </a:solidFill>
                <a:latin typeface="Consolas" panose="020B0609020204030204" pitchFamily="49" charset="0"/>
              </a:rPr>
              <a:t>builder</a:t>
            </a:r>
            <a:r>
              <a:rPr lang="en-US" altLang="en-US" sz="1800" b="1">
                <a:solidFill>
                  <a:srgbClr val="000000"/>
                </a:solidFill>
                <a:latin typeface="Consolas" panose="020B0609020204030204" pitchFamily="49" charset="0"/>
              </a:rPr>
              <a:t>) { </a:t>
            </a:r>
          </a:p>
          <a:p>
            <a:pPr marL="457200" lvl="1" indent="0">
              <a:lnSpc>
                <a:spcPct val="150000"/>
              </a:lnSpc>
              <a:buFontTx/>
              <a:buNone/>
            </a:pPr>
            <a:endParaRPr lang="en-US" altLang="en-US" sz="1800" b="1">
              <a:solidFill>
                <a:srgbClr val="000000"/>
              </a:solidFill>
              <a:latin typeface="Consolas" panose="020B0609020204030204" pitchFamily="49" charset="0"/>
            </a:endParaRPr>
          </a:p>
          <a:p>
            <a:pPr marL="457200" lvl="1" indent="0">
              <a:lnSpc>
                <a:spcPct val="150000"/>
              </a:lnSpc>
              <a:buFontTx/>
              <a:buNone/>
            </a:pPr>
            <a:r>
              <a:rPr lang="en-US" altLang="en-US" sz="1800" b="1">
                <a:solidFill>
                  <a:srgbClr val="000000"/>
                </a:solidFill>
                <a:latin typeface="Consolas" panose="020B0609020204030204" pitchFamily="49" charset="0"/>
              </a:rPr>
              <a:t>}</a:t>
            </a:r>
            <a:endParaRPr lang="en-US" altLang="en-US" sz="1800"/>
          </a:p>
          <a:p>
            <a:pPr marL="457200" lvl="1" indent="0">
              <a:lnSpc>
                <a:spcPct val="150000"/>
              </a:lnSpc>
              <a:buFontTx/>
              <a:buNone/>
            </a:pPr>
            <a:endParaRPr lang="en-US" altLang="en-US" sz="1800"/>
          </a:p>
          <a:p>
            <a:pPr marL="914400" lvl="2" indent="0">
              <a:buFontTx/>
              <a:buNone/>
            </a:pPr>
            <a:endParaRPr lang="en-US" altLang="en-US" sz="1800"/>
          </a:p>
          <a:p>
            <a:pPr>
              <a:lnSpc>
                <a:spcPct val="150000"/>
              </a:lnSpc>
            </a:pPr>
            <a:endParaRPr lang="en-US" altLang="en-US" sz="2000"/>
          </a:p>
          <a:p>
            <a:pPr>
              <a:lnSpc>
                <a:spcPct val="150000"/>
              </a:lnSpc>
            </a:pPr>
            <a:endParaRPr lang="en-IN" altLang="en-US" sz="2000"/>
          </a:p>
          <a:p>
            <a:endParaRPr lang="en-I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a:extLst>
              <a:ext uri="{FF2B5EF4-FFF2-40B4-BE49-F238E27FC236}">
                <a16:creationId xmlns:a16="http://schemas.microsoft.com/office/drawing/2014/main" id="{80CCB065-9FF3-63CC-39A8-5CCC568B1AD4}"/>
              </a:ext>
            </a:extLst>
          </p:cNvPr>
          <p:cNvSpPr>
            <a:spLocks noGrp="1" noChangeArrowheads="1"/>
          </p:cNvSpPr>
          <p:nvPr>
            <p:ph type="title"/>
          </p:nvPr>
        </p:nvSpPr>
        <p:spPr/>
        <p:txBody>
          <a:bodyPr/>
          <a:lstStyle/>
          <a:p>
            <a:r>
              <a:rPr lang="en-US" altLang="en-US"/>
              <a:t>Routing Object</a:t>
            </a:r>
            <a:endParaRPr lang="en-IN" altLang="en-US"/>
          </a:p>
        </p:txBody>
      </p:sp>
      <p:sp>
        <p:nvSpPr>
          <p:cNvPr id="3" name="Content Placeholder 2">
            <a:extLst>
              <a:ext uri="{FF2B5EF4-FFF2-40B4-BE49-F238E27FC236}">
                <a16:creationId xmlns:a16="http://schemas.microsoft.com/office/drawing/2014/main" id="{571480B8-FA03-B190-402D-83950DCF4C66}"/>
              </a:ext>
            </a:extLst>
          </p:cNvPr>
          <p:cNvSpPr>
            <a:spLocks noGrp="1"/>
          </p:cNvSpPr>
          <p:nvPr>
            <p:ph idx="1"/>
          </p:nvPr>
        </p:nvSpPr>
        <p:spPr/>
        <p:txBody>
          <a:bodyPr/>
          <a:lstStyle/>
          <a:p>
            <a:pPr>
              <a:defRPr/>
            </a:pPr>
            <a:r>
              <a:rPr lang="en-US" sz="1800" b="1" dirty="0"/>
              <a:t>Route </a:t>
            </a:r>
          </a:p>
          <a:p>
            <a:pPr lvl="1">
              <a:defRPr/>
            </a:pPr>
            <a:r>
              <a:rPr lang="en-US" sz="1800" dirty="0"/>
              <a:t>Defines the routes information such as route assertions, filters, routing addresses, and route priorities. </a:t>
            </a:r>
          </a:p>
          <a:p>
            <a:pPr lvl="1">
              <a:defRPr/>
            </a:pPr>
            <a:r>
              <a:rPr lang="en-US" sz="1800" dirty="0"/>
              <a:t>When the request arrives, it is processed by the Gateway filter </a:t>
            </a:r>
          </a:p>
          <a:p>
            <a:pPr lvl="2">
              <a:defRPr/>
            </a:pPr>
            <a:r>
              <a:rPr lang="en-US" sz="1800" dirty="0"/>
              <a:t>And then its forwarded to the proxy service.</a:t>
            </a:r>
          </a:p>
          <a:p>
            <a:pPr>
              <a:defRPr/>
            </a:pPr>
            <a:endParaRPr lang="en-US" sz="1800" dirty="0"/>
          </a:p>
          <a:p>
            <a:pPr marL="457200" lvl="1" indent="0">
              <a:buFontTx/>
              <a:buNone/>
              <a:defRPr/>
            </a:pPr>
            <a:r>
              <a:rPr lang="en-US" sz="1800" dirty="0"/>
              <a:t>public class Route implements Ordered {</a:t>
            </a:r>
          </a:p>
          <a:p>
            <a:pPr marL="457200" lvl="1" indent="0">
              <a:buFontTx/>
              <a:buNone/>
              <a:defRPr/>
            </a:pPr>
            <a:endParaRPr lang="en-US" sz="1800" dirty="0"/>
          </a:p>
          <a:p>
            <a:pPr marL="457200" lvl="1" indent="0">
              <a:buFontTx/>
              <a:buNone/>
              <a:defRPr/>
            </a:pPr>
            <a:r>
              <a:rPr lang="en-US" sz="1800" dirty="0"/>
              <a:t>private final String id; </a:t>
            </a:r>
          </a:p>
          <a:p>
            <a:pPr marL="457200" lvl="1" indent="0">
              <a:buFontTx/>
              <a:buNone/>
              <a:defRPr/>
            </a:pPr>
            <a:r>
              <a:rPr lang="en-US" sz="1800" dirty="0"/>
              <a:t>private final URI </a:t>
            </a:r>
            <a:r>
              <a:rPr lang="en-US" sz="1800" dirty="0" err="1"/>
              <a:t>uri</a:t>
            </a:r>
            <a:r>
              <a:rPr lang="en-US" sz="1800" dirty="0"/>
              <a:t>; </a:t>
            </a:r>
          </a:p>
          <a:p>
            <a:pPr marL="457200" lvl="1" indent="0">
              <a:buFontTx/>
              <a:buNone/>
              <a:defRPr/>
            </a:pPr>
            <a:r>
              <a:rPr lang="en-US" sz="1800" dirty="0"/>
              <a:t>private final int order; </a:t>
            </a:r>
          </a:p>
          <a:p>
            <a:pPr marL="457200" lvl="1" indent="0">
              <a:buFontTx/>
              <a:buNone/>
              <a:defRPr/>
            </a:pPr>
            <a:r>
              <a:rPr lang="en-US" sz="1800" dirty="0"/>
              <a:t>private final </a:t>
            </a:r>
            <a:r>
              <a:rPr lang="en-US" sz="1800" dirty="0" err="1"/>
              <a:t>AsyncPredicate</a:t>
            </a:r>
            <a:r>
              <a:rPr lang="en-US" sz="1800" dirty="0"/>
              <a:t>&lt;</a:t>
            </a:r>
            <a:r>
              <a:rPr lang="en-US" sz="1800" dirty="0" err="1"/>
              <a:t>ServerWebExchange</a:t>
            </a:r>
            <a:r>
              <a:rPr lang="en-US" sz="1800" dirty="0"/>
              <a:t>&gt; predicate;</a:t>
            </a:r>
          </a:p>
          <a:p>
            <a:pPr marL="457200" lvl="1" indent="0">
              <a:buFontTx/>
              <a:buNone/>
              <a:defRPr/>
            </a:pPr>
            <a:r>
              <a:rPr lang="en-US" sz="1800" dirty="0"/>
              <a:t>private final List&lt;</a:t>
            </a:r>
            <a:r>
              <a:rPr lang="en-US" sz="1800" dirty="0" err="1"/>
              <a:t>GatewayFilter</a:t>
            </a:r>
            <a:r>
              <a:rPr lang="en-US" sz="1800" dirty="0"/>
              <a:t>&gt; </a:t>
            </a:r>
            <a:r>
              <a:rPr lang="en-US" sz="1800" dirty="0" err="1"/>
              <a:t>gatewayFilters</a:t>
            </a:r>
            <a:r>
              <a:rPr lang="en-US" sz="1800" dirty="0"/>
              <a:t>;</a:t>
            </a:r>
          </a:p>
          <a:p>
            <a:pPr marL="457200" lvl="1" indent="0">
              <a:buFontTx/>
              <a:buNone/>
              <a:defRPr/>
            </a:pPr>
            <a:r>
              <a:rPr lang="en-US" sz="1800" dirty="0"/>
              <a:t>   }</a:t>
            </a:r>
          </a:p>
          <a:p>
            <a:pPr>
              <a:defRPr/>
            </a:pPr>
            <a:endParaRPr lang="en-IN" sz="18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CB672840-C8CB-E905-0C2D-22972C9FD350}"/>
              </a:ext>
            </a:extLst>
          </p:cNvPr>
          <p:cNvSpPr>
            <a:spLocks noGrp="1" noChangeArrowheads="1"/>
          </p:cNvSpPr>
          <p:nvPr>
            <p:ph type="title"/>
          </p:nvPr>
        </p:nvSpPr>
        <p:spPr/>
        <p:txBody>
          <a:bodyPr/>
          <a:lstStyle/>
          <a:p>
            <a:r>
              <a:rPr lang="en-US" altLang="en-US"/>
              <a:t>Configuring Route Locator</a:t>
            </a:r>
            <a:endParaRPr lang="en-IN" altLang="en-US"/>
          </a:p>
        </p:txBody>
      </p:sp>
      <p:sp>
        <p:nvSpPr>
          <p:cNvPr id="35843" name="Content Placeholder 2">
            <a:extLst>
              <a:ext uri="{FF2B5EF4-FFF2-40B4-BE49-F238E27FC236}">
                <a16:creationId xmlns:a16="http://schemas.microsoft.com/office/drawing/2014/main" id="{332F6083-8A09-3E5C-0135-DF547CF3A58E}"/>
              </a:ext>
            </a:extLst>
          </p:cNvPr>
          <p:cNvSpPr>
            <a:spLocks noGrp="1" noChangeArrowheads="1"/>
          </p:cNvSpPr>
          <p:nvPr>
            <p:ph idx="1"/>
          </p:nvPr>
        </p:nvSpPr>
        <p:spPr/>
        <p:txBody>
          <a:bodyPr/>
          <a:lstStyle/>
          <a:p>
            <a:pPr marL="457200" lvl="1" indent="0">
              <a:buFontTx/>
              <a:buNone/>
              <a:defRPr/>
            </a:pPr>
            <a:r>
              <a:rPr lang="en-IN" altLang="en-US" sz="1800" dirty="0">
                <a:solidFill>
                  <a:srgbClr val="646464"/>
                </a:solidFill>
                <a:latin typeface="Consolas" panose="020B0609020204030204" pitchFamily="49" charset="0"/>
              </a:rPr>
              <a:t>@Configuration</a:t>
            </a:r>
          </a:p>
          <a:p>
            <a:pPr marL="457200" lvl="1" indent="0">
              <a:buFontTx/>
              <a:buNone/>
              <a:defRPr/>
            </a:pPr>
            <a:r>
              <a:rPr lang="en-IN" altLang="en-US" sz="1800" b="1" dirty="0">
                <a:solidFill>
                  <a:srgbClr val="7F0055"/>
                </a:solidFill>
                <a:latin typeface="Consolas" panose="020B0609020204030204" pitchFamily="49" charset="0"/>
              </a:rPr>
              <a:t>public</a:t>
            </a:r>
            <a:r>
              <a:rPr lang="en-IN" altLang="en-US" sz="1800" b="1" dirty="0">
                <a:solidFill>
                  <a:srgbClr val="000000"/>
                </a:solidFill>
                <a:latin typeface="Consolas" panose="020B0609020204030204" pitchFamily="49" charset="0"/>
              </a:rPr>
              <a:t> </a:t>
            </a:r>
            <a:r>
              <a:rPr lang="en-IN" altLang="en-US" sz="1800" b="1" dirty="0">
                <a:solidFill>
                  <a:srgbClr val="7F0055"/>
                </a:solidFill>
                <a:latin typeface="Consolas" panose="020B0609020204030204" pitchFamily="49" charset="0"/>
              </a:rPr>
              <a:t>class</a:t>
            </a:r>
            <a:r>
              <a:rPr lang="en-IN" altLang="en-US" sz="1800" b="1" dirty="0">
                <a:solidFill>
                  <a:srgbClr val="000000"/>
                </a:solidFill>
                <a:latin typeface="Consolas" panose="020B0609020204030204" pitchFamily="49" charset="0"/>
              </a:rPr>
              <a:t> </a:t>
            </a:r>
            <a:r>
              <a:rPr lang="en-IN" altLang="en-US" sz="1800" b="1" dirty="0" err="1">
                <a:solidFill>
                  <a:srgbClr val="000000"/>
                </a:solidFill>
                <a:latin typeface="Consolas" panose="020B0609020204030204" pitchFamily="49" charset="0"/>
              </a:rPr>
              <a:t>MyRouteConfig</a:t>
            </a:r>
            <a:r>
              <a:rPr lang="en-IN" altLang="en-US" sz="1800" b="1" dirty="0">
                <a:solidFill>
                  <a:srgbClr val="000000"/>
                </a:solidFill>
                <a:latin typeface="Consolas" panose="020B0609020204030204" pitchFamily="49" charset="0"/>
              </a:rPr>
              <a:t> {</a:t>
            </a:r>
          </a:p>
          <a:p>
            <a:pPr marL="457200" lvl="1" indent="0">
              <a:buFontTx/>
              <a:buNone/>
              <a:defRPr/>
            </a:pPr>
            <a:endParaRPr lang="en-IN" altLang="en-US" sz="1800" dirty="0">
              <a:latin typeface="Consolas" panose="020B0609020204030204" pitchFamily="49" charset="0"/>
            </a:endParaRPr>
          </a:p>
          <a:p>
            <a:pPr marL="457200" lvl="1" indent="0">
              <a:buFontTx/>
              <a:buNone/>
              <a:defRPr/>
            </a:pPr>
            <a:r>
              <a:rPr lang="en-IN" altLang="en-US" sz="1800" dirty="0">
                <a:solidFill>
                  <a:srgbClr val="000000"/>
                </a:solidFill>
                <a:latin typeface="Consolas" panose="020B0609020204030204" pitchFamily="49" charset="0"/>
              </a:rPr>
              <a:t>    </a:t>
            </a:r>
            <a:r>
              <a:rPr lang="en-IN" altLang="en-US" sz="1800" dirty="0">
                <a:solidFill>
                  <a:srgbClr val="646464"/>
                </a:solidFill>
                <a:latin typeface="Consolas" panose="020B0609020204030204" pitchFamily="49" charset="0"/>
              </a:rPr>
              <a:t>@Bean</a:t>
            </a:r>
          </a:p>
          <a:p>
            <a:pPr marL="457200" lvl="1" indent="0">
              <a:buFontTx/>
              <a:buNone/>
              <a:defRPr/>
            </a:pPr>
            <a:r>
              <a:rPr lang="en-US" altLang="en-US" sz="1800"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public</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RouteLocator</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gatewayRoutes</a:t>
            </a:r>
            <a:r>
              <a:rPr lang="en-US" altLang="en-US" sz="1800" b="1" dirty="0">
                <a:solidFill>
                  <a:srgbClr val="000000"/>
                </a:solidFill>
                <a:latin typeface="Consolas" panose="020B0609020204030204" pitchFamily="49" charset="0"/>
              </a:rPr>
              <a:t>(</a:t>
            </a:r>
            <a:r>
              <a:rPr lang="en-US" altLang="en-US" sz="1800" b="1" dirty="0" err="1">
                <a:solidFill>
                  <a:srgbClr val="000000"/>
                </a:solidFill>
                <a:latin typeface="Consolas" panose="020B0609020204030204" pitchFamily="49" charset="0"/>
              </a:rPr>
              <a:t>RouteLocatorBuilder</a:t>
            </a:r>
            <a:r>
              <a:rPr lang="en-US" altLang="en-US" sz="1800" b="1" dirty="0">
                <a:solidFill>
                  <a:srgbClr val="000000"/>
                </a:solidFill>
                <a:latin typeface="Consolas" panose="020B0609020204030204" pitchFamily="49" charset="0"/>
              </a:rPr>
              <a:t> </a:t>
            </a:r>
            <a:r>
              <a:rPr lang="en-US" altLang="en-US" sz="1800" b="1" dirty="0">
                <a:solidFill>
                  <a:srgbClr val="6A3E3E"/>
                </a:solidFill>
                <a:latin typeface="Consolas" panose="020B0609020204030204" pitchFamily="49" charset="0"/>
              </a:rPr>
              <a:t>builder</a:t>
            </a:r>
            <a:r>
              <a:rPr lang="en-US" altLang="en-US" sz="1800" b="1" dirty="0">
                <a:solidFill>
                  <a:srgbClr val="000000"/>
                </a:solidFill>
                <a:latin typeface="Consolas" panose="020B0609020204030204" pitchFamily="49" charset="0"/>
              </a:rPr>
              <a:t>) {</a:t>
            </a:r>
          </a:p>
          <a:p>
            <a:pPr marL="457200" lvl="1" indent="0">
              <a:buFontTx/>
              <a:buNone/>
              <a:defRPr/>
            </a:pPr>
            <a:r>
              <a:rPr lang="en-IN" altLang="en-US" sz="1800" dirty="0">
                <a:solidFill>
                  <a:srgbClr val="000000"/>
                </a:solidFill>
                <a:latin typeface="Consolas" panose="020B0609020204030204" pitchFamily="49" charset="0"/>
              </a:rPr>
              <a:t>    </a:t>
            </a:r>
          </a:p>
          <a:p>
            <a:pPr marL="0" indent="0">
              <a:buFontTx/>
              <a:buNone/>
              <a:defRPr/>
            </a:pPr>
            <a:r>
              <a:rPr lang="en-IN" altLang="en-US" sz="1800" dirty="0">
                <a:solidFill>
                  <a:srgbClr val="000000"/>
                </a:solidFill>
                <a:latin typeface="Consolas" panose="020B0609020204030204" pitchFamily="49" charset="0"/>
              </a:rPr>
              <a:t>         </a:t>
            </a:r>
            <a:r>
              <a:rPr lang="en-IN" altLang="en-US" sz="1800" b="1" dirty="0">
                <a:solidFill>
                  <a:srgbClr val="7F0055"/>
                </a:solidFill>
                <a:latin typeface="Consolas" panose="020B0609020204030204" pitchFamily="49" charset="0"/>
              </a:rPr>
              <a:t>r</a:t>
            </a:r>
            <a:r>
              <a:rPr lang="en-IN" sz="1800" b="1" dirty="0">
                <a:solidFill>
                  <a:srgbClr val="7F0055"/>
                </a:solidFill>
                <a:latin typeface="Consolas" panose="020B0609020204030204" pitchFamily="49" charset="0"/>
              </a:rPr>
              <a:t>eturn</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builder</a:t>
            </a:r>
            <a:r>
              <a:rPr lang="en-IN" sz="1800" b="1" dirty="0" err="1">
                <a:solidFill>
                  <a:srgbClr val="000000"/>
                </a:solidFill>
                <a:latin typeface="Consolas" panose="020B0609020204030204" pitchFamily="49" charset="0"/>
              </a:rPr>
              <a:t>.routes</a:t>
            </a:r>
            <a:r>
              <a:rPr lang="en-IN" sz="1800" b="1" dirty="0">
                <a:solidFill>
                  <a:srgbClr val="000000"/>
                </a:solidFill>
                <a:latin typeface="Consolas" panose="020B0609020204030204" pitchFamily="49" charset="0"/>
              </a:rPr>
              <a:t>()</a:t>
            </a:r>
          </a:p>
          <a:p>
            <a:pPr marL="0" indent="0">
              <a:buFontTx/>
              <a:buNone/>
              <a:defRPr/>
            </a:pPr>
            <a:r>
              <a:rPr lang="en-US" sz="1800" dirty="0">
                <a:solidFill>
                  <a:srgbClr val="000000"/>
                </a:solidFill>
                <a:latin typeface="Consolas" panose="020B0609020204030204" pitchFamily="49" charset="0"/>
              </a:rPr>
              <a:t>           .route</a:t>
            </a:r>
            <a:r>
              <a:rPr lang="en-US" sz="1800" b="1" dirty="0">
                <a:solidFill>
                  <a:srgbClr val="C00000"/>
                </a:solidFill>
                <a:latin typeface="Consolas" panose="020B0609020204030204" pitchFamily="49" charset="0"/>
              </a:rPr>
              <a:t>(</a:t>
            </a:r>
            <a:r>
              <a:rPr lang="en-US" sz="1800" dirty="0">
                <a:solidFill>
                  <a:srgbClr val="6A3E3E"/>
                </a:solidFill>
                <a:latin typeface="Consolas" panose="020B0609020204030204" pitchFamily="49" charset="0"/>
              </a:rPr>
              <a:t>p</a:t>
            </a:r>
            <a:r>
              <a:rPr lang="en-US" sz="1800" dirty="0">
                <a:solidFill>
                  <a:srgbClr val="000000"/>
                </a:solidFill>
                <a:latin typeface="Consolas" panose="020B0609020204030204" pitchFamily="49" charset="0"/>
              </a:rPr>
              <a:t> -&gt; </a:t>
            </a:r>
            <a:r>
              <a:rPr lang="en-US" sz="1800" dirty="0" err="1">
                <a:solidFill>
                  <a:srgbClr val="6A3E3E"/>
                </a:solidFill>
                <a:latin typeface="Consolas" panose="020B0609020204030204" pitchFamily="49" charset="0"/>
              </a:rPr>
              <a:t>p</a:t>
            </a:r>
            <a:r>
              <a:rPr lang="en-US" sz="1800" dirty="0" err="1">
                <a:solidFill>
                  <a:srgbClr val="000000"/>
                </a:solidFill>
                <a:latin typeface="Consolas" panose="020B0609020204030204" pitchFamily="49" charset="0"/>
              </a:rPr>
              <a:t>.path</a:t>
            </a:r>
            <a:r>
              <a:rPr lang="en-US" sz="1800" b="1" dirty="0">
                <a:solidFill>
                  <a:srgbClr val="00B05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api</a:t>
            </a:r>
            <a:r>
              <a:rPr lang="en-US" sz="1800" dirty="0">
                <a:solidFill>
                  <a:srgbClr val="2A00FF"/>
                </a:solidFill>
                <a:latin typeface="Consolas" panose="020B0609020204030204" pitchFamily="49" charset="0"/>
              </a:rPr>
              <a:t>/v1/reviews/**"</a:t>
            </a:r>
            <a:r>
              <a:rPr lang="en-US" sz="1800" b="1" dirty="0">
                <a:solidFill>
                  <a:srgbClr val="00B050"/>
                </a:solidFill>
                <a:latin typeface="Consolas" panose="020B0609020204030204" pitchFamily="49" charset="0"/>
              </a:rPr>
              <a:t>)</a:t>
            </a:r>
          </a:p>
          <a:p>
            <a:pPr marL="0" indent="0">
              <a:buFontTx/>
              <a:buNone/>
              <a:defRPr/>
            </a:pPr>
            <a:r>
              <a:rPr lang="en-US" sz="1800" dirty="0">
                <a:solidFill>
                  <a:srgbClr val="000000"/>
                </a:solidFill>
                <a:latin typeface="Consolas" panose="020B0609020204030204" pitchFamily="49" charset="0"/>
              </a:rPr>
              <a:t>           .filters</a:t>
            </a:r>
            <a:r>
              <a:rPr lang="en-US" sz="1800" b="1" dirty="0">
                <a:solidFill>
                  <a:schemeClr val="bg1">
                    <a:lumMod val="75000"/>
                  </a:schemeClr>
                </a:solidFill>
                <a:latin typeface="Consolas" panose="020B0609020204030204" pitchFamily="49" charset="0"/>
              </a:rPr>
              <a:t>(</a:t>
            </a:r>
            <a:r>
              <a:rPr lang="en-US" sz="1800" dirty="0">
                <a:solidFill>
                  <a:srgbClr val="6A3E3E"/>
                </a:solidFill>
                <a:latin typeface="Consolas" panose="020B0609020204030204" pitchFamily="49" charset="0"/>
              </a:rPr>
              <a:t>f</a:t>
            </a:r>
            <a:r>
              <a:rPr lang="en-US" sz="1800" dirty="0">
                <a:solidFill>
                  <a:srgbClr val="000000"/>
                </a:solidFill>
                <a:latin typeface="Consolas" panose="020B0609020204030204" pitchFamily="49" charset="0"/>
              </a:rPr>
              <a:t> -&gt; </a:t>
            </a:r>
            <a:r>
              <a:rPr lang="en-US" sz="1800" dirty="0" err="1">
                <a:solidFill>
                  <a:srgbClr val="6A3E3E"/>
                </a:solidFill>
                <a:latin typeface="Consolas" panose="020B0609020204030204" pitchFamily="49" charset="0"/>
              </a:rPr>
              <a:t>f</a:t>
            </a:r>
            <a:r>
              <a:rPr lang="en-US" sz="1800" dirty="0" err="1">
                <a:solidFill>
                  <a:srgbClr val="000000"/>
                </a:solidFill>
                <a:latin typeface="Consolas" panose="020B0609020204030204" pitchFamily="49" charset="0"/>
              </a:rPr>
              <a:t>.addResponseHeader</a:t>
            </a:r>
            <a:r>
              <a:rPr lang="en-US" sz="14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"Hello"</a:t>
            </a:r>
            <a:r>
              <a:rPr lang="en-US" sz="1800" dirty="0">
                <a:solidFill>
                  <a:srgbClr val="000000"/>
                </a:solidFill>
                <a:latin typeface="Consolas" panose="020B0609020204030204" pitchFamily="49" charset="0"/>
              </a:rPr>
              <a:t>, </a:t>
            </a:r>
            <a:r>
              <a:rPr lang="en-US" sz="1800" dirty="0">
                <a:solidFill>
                  <a:srgbClr val="2A00FF"/>
                </a:solidFill>
                <a:latin typeface="Consolas" panose="020B0609020204030204" pitchFamily="49" charset="0"/>
              </a:rPr>
              <a:t>"World"</a:t>
            </a:r>
            <a:r>
              <a:rPr lang="en-US" sz="1400" dirty="0">
                <a:solidFill>
                  <a:srgbClr val="000000"/>
                </a:solidFill>
                <a:latin typeface="Consolas" panose="020B0609020204030204" pitchFamily="49" charset="0"/>
              </a:rPr>
              <a:t>)</a:t>
            </a:r>
            <a:r>
              <a:rPr lang="en-US" sz="1800" b="1" dirty="0">
                <a:solidFill>
                  <a:schemeClr val="bg1">
                    <a:lumMod val="75000"/>
                  </a:schemeClr>
                </a:solidFill>
                <a:latin typeface="Consolas" panose="020B0609020204030204" pitchFamily="49" charset="0"/>
              </a:rPr>
              <a:t>)</a:t>
            </a:r>
          </a:p>
          <a:p>
            <a:pPr marL="0" indent="0">
              <a:buFontTx/>
              <a:buNone/>
              <a:defRPr/>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uri</a:t>
            </a:r>
            <a:r>
              <a:rPr lang="en-IN" sz="1800" b="1" dirty="0">
                <a:solidFill>
                  <a:srgbClr val="00B0F0"/>
                </a:solidFill>
                <a:latin typeface="Consolas" panose="020B0609020204030204" pitchFamily="49" charset="0"/>
              </a:rPr>
              <a:t>(</a:t>
            </a:r>
            <a:r>
              <a:rPr lang="en-IN" sz="1800" dirty="0">
                <a:solidFill>
                  <a:srgbClr val="2A00FF"/>
                </a:solidFill>
                <a:latin typeface="Consolas" panose="020B0609020204030204" pitchFamily="49" charset="0"/>
              </a:rPr>
              <a:t>"lb://REVIEW-SERVICE"</a:t>
            </a:r>
            <a:r>
              <a:rPr lang="en-IN" sz="1800" b="1" dirty="0">
                <a:solidFill>
                  <a:srgbClr val="00B0F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C00000"/>
                </a:solidFill>
                <a:latin typeface="Consolas" panose="020B0609020204030204" pitchFamily="49" charset="0"/>
              </a:rPr>
              <a:t>)</a:t>
            </a:r>
          </a:p>
          <a:p>
            <a:pPr marL="0" indent="0">
              <a:buFontTx/>
              <a:buNone/>
              <a:defRPr/>
            </a:pPr>
            <a:r>
              <a:rPr lang="en-US" sz="1800" dirty="0">
                <a:solidFill>
                  <a:srgbClr val="000000"/>
                </a:solidFill>
                <a:latin typeface="Consolas" panose="020B0609020204030204" pitchFamily="49" charset="0"/>
              </a:rPr>
              <a:t>                .route(</a:t>
            </a:r>
            <a:r>
              <a:rPr lang="en-US" sz="1800" dirty="0">
                <a:solidFill>
                  <a:srgbClr val="6A3E3E"/>
                </a:solidFill>
                <a:latin typeface="Consolas" panose="020B0609020204030204" pitchFamily="49" charset="0"/>
              </a:rPr>
              <a:t>p</a:t>
            </a:r>
            <a:r>
              <a:rPr lang="en-US" sz="1800" dirty="0">
                <a:solidFill>
                  <a:srgbClr val="000000"/>
                </a:solidFill>
                <a:latin typeface="Consolas" panose="020B0609020204030204" pitchFamily="49" charset="0"/>
              </a:rPr>
              <a:t> -&gt; </a:t>
            </a:r>
            <a:r>
              <a:rPr lang="en-US" sz="1800" dirty="0" err="1">
                <a:solidFill>
                  <a:srgbClr val="6A3E3E"/>
                </a:solidFill>
                <a:latin typeface="Consolas" panose="020B0609020204030204" pitchFamily="49" charset="0"/>
              </a:rPr>
              <a:t>p</a:t>
            </a:r>
            <a:r>
              <a:rPr lang="en-US" sz="1800" dirty="0" err="1">
                <a:solidFill>
                  <a:srgbClr val="000000"/>
                </a:solidFill>
                <a:latin typeface="Consolas" panose="020B0609020204030204" pitchFamily="49" charset="0"/>
              </a:rPr>
              <a:t>.path</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a:t>
            </a:r>
            <a:r>
              <a:rPr lang="en-US" sz="1800" dirty="0" err="1">
                <a:solidFill>
                  <a:srgbClr val="2A00FF"/>
                </a:solidFill>
                <a:latin typeface="Consolas" panose="020B0609020204030204" pitchFamily="49" charset="0"/>
              </a:rPr>
              <a:t>api</a:t>
            </a:r>
            <a:r>
              <a:rPr lang="en-US" sz="1800" dirty="0">
                <a:solidFill>
                  <a:srgbClr val="2A00FF"/>
                </a:solidFill>
                <a:latin typeface="Consolas" panose="020B0609020204030204" pitchFamily="49" charset="0"/>
              </a:rPr>
              <a:t>/v1/choices/**"</a:t>
            </a:r>
            <a:r>
              <a:rPr lang="en-US" sz="1800" dirty="0">
                <a:solidFill>
                  <a:srgbClr val="000000"/>
                </a:solidFill>
                <a:latin typeface="Consolas" panose="020B0609020204030204" pitchFamily="49" charset="0"/>
              </a:rPr>
              <a:t>)</a:t>
            </a:r>
          </a:p>
          <a:p>
            <a:pPr marL="0" indent="0">
              <a:buFontTx/>
              <a:buNone/>
              <a:defRPr/>
            </a:pP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uri</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"http://localhost:7575/"</a:t>
            </a:r>
            <a:r>
              <a:rPr lang="en-IN" sz="1800" dirty="0">
                <a:solidFill>
                  <a:srgbClr val="000000"/>
                </a:solidFill>
                <a:latin typeface="Consolas" panose="020B0609020204030204" pitchFamily="49" charset="0"/>
              </a:rPr>
              <a:t>))</a:t>
            </a:r>
          </a:p>
          <a:p>
            <a:pPr marL="0" indent="0">
              <a:buFontTx/>
              <a:buNone/>
              <a:defRPr/>
            </a:pPr>
            <a:r>
              <a:rPr lang="en-IN" sz="1800" dirty="0">
                <a:solidFill>
                  <a:srgbClr val="000000"/>
                </a:solidFill>
                <a:latin typeface="Consolas" panose="020B0609020204030204" pitchFamily="49" charset="0"/>
              </a:rPr>
              <a:t>                .build();</a:t>
            </a:r>
          </a:p>
          <a:p>
            <a:pPr marL="457200" lvl="1" indent="0">
              <a:buFontTx/>
              <a:buNone/>
              <a:defRPr/>
            </a:pPr>
            <a:r>
              <a:rPr lang="en-IN" altLang="en-US" sz="1800" dirty="0">
                <a:solidFill>
                  <a:srgbClr val="000000"/>
                </a:solidFill>
                <a:latin typeface="Consolas" panose="020B0609020204030204" pitchFamily="49" charset="0"/>
              </a:rPr>
              <a:t>}</a:t>
            </a:r>
          </a:p>
          <a:p>
            <a:pPr marL="457200" lvl="1" indent="0">
              <a:buFontTx/>
              <a:buNone/>
              <a:defRPr/>
            </a:pPr>
            <a:r>
              <a:rPr lang="en-IN" altLang="en-US" sz="1800" dirty="0">
                <a:solidFill>
                  <a:srgbClr val="000000"/>
                </a:solidFill>
                <a:latin typeface="Consolas" panose="020B0609020204030204" pitchFamily="49" charset="0"/>
              </a:rPr>
              <a:t>}</a:t>
            </a:r>
          </a:p>
          <a:p>
            <a:pPr marL="457200" lvl="1" indent="0">
              <a:buFontTx/>
              <a:buNone/>
              <a:defRPr/>
            </a:pPr>
            <a:endParaRPr lang="en-I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a:extLst>
              <a:ext uri="{FF2B5EF4-FFF2-40B4-BE49-F238E27FC236}">
                <a16:creationId xmlns:a16="http://schemas.microsoft.com/office/drawing/2014/main" id="{AD23EB99-6747-5A9C-9FE9-3B62E6DC7506}"/>
              </a:ext>
            </a:extLst>
          </p:cNvPr>
          <p:cNvSpPr>
            <a:spLocks noGrp="1" noChangeArrowheads="1"/>
          </p:cNvSpPr>
          <p:nvPr>
            <p:ph type="title"/>
          </p:nvPr>
        </p:nvSpPr>
        <p:spPr/>
        <p:txBody>
          <a:bodyPr/>
          <a:lstStyle/>
          <a:p>
            <a:r>
              <a:rPr lang="en-US" altLang="en-US"/>
              <a:t>Gateway Filter</a:t>
            </a:r>
            <a:endParaRPr lang="en-IN" altLang="en-US"/>
          </a:p>
        </p:txBody>
      </p:sp>
      <p:sp>
        <p:nvSpPr>
          <p:cNvPr id="117762" name="Content Placeholder 2">
            <a:extLst>
              <a:ext uri="{FF2B5EF4-FFF2-40B4-BE49-F238E27FC236}">
                <a16:creationId xmlns:a16="http://schemas.microsoft.com/office/drawing/2014/main" id="{BAD5E025-EC8D-1DCA-A6D2-FADBDB762AD9}"/>
              </a:ext>
            </a:extLst>
          </p:cNvPr>
          <p:cNvSpPr>
            <a:spLocks noGrp="1" noChangeArrowheads="1"/>
          </p:cNvSpPr>
          <p:nvPr>
            <p:ph idx="1"/>
          </p:nvPr>
        </p:nvSpPr>
        <p:spPr/>
        <p:txBody>
          <a:bodyPr/>
          <a:lstStyle/>
          <a:p>
            <a:pPr marL="400050" lvl="1" indent="0">
              <a:buFontTx/>
              <a:buNone/>
            </a:pPr>
            <a:r>
              <a:rPr lang="en-IN" altLang="en-US" sz="2000">
                <a:solidFill>
                  <a:srgbClr val="646464"/>
                </a:solidFill>
                <a:latin typeface="Consolas" panose="020B0609020204030204" pitchFamily="49" charset="0"/>
              </a:rPr>
              <a:t>@Component</a:t>
            </a:r>
          </a:p>
          <a:p>
            <a:pPr marL="400050" lvl="1" indent="0">
              <a:buFontTx/>
              <a:buNone/>
            </a:pPr>
            <a:r>
              <a:rPr lang="en-US" altLang="en-US" sz="2000" b="1">
                <a:solidFill>
                  <a:srgbClr val="7F0055"/>
                </a:solidFill>
                <a:latin typeface="Consolas" panose="020B0609020204030204" pitchFamily="49" charset="0"/>
              </a:rPr>
              <a:t>public</a:t>
            </a:r>
            <a:r>
              <a:rPr lang="en-US" altLang="en-US" sz="2000" b="1">
                <a:solidFill>
                  <a:srgbClr val="000000"/>
                </a:solidFill>
                <a:latin typeface="Consolas" panose="020B0609020204030204" pitchFamily="49" charset="0"/>
              </a:rPr>
              <a:t> </a:t>
            </a:r>
            <a:r>
              <a:rPr lang="en-US" altLang="en-US" sz="2000" b="1">
                <a:solidFill>
                  <a:srgbClr val="7F0055"/>
                </a:solidFill>
                <a:latin typeface="Consolas" panose="020B0609020204030204" pitchFamily="49" charset="0"/>
              </a:rPr>
              <a:t>class</a:t>
            </a:r>
            <a:r>
              <a:rPr lang="en-US" altLang="en-US" sz="2000" b="1">
                <a:solidFill>
                  <a:srgbClr val="000000"/>
                </a:solidFill>
                <a:latin typeface="Consolas" panose="020B0609020204030204" pitchFamily="49" charset="0"/>
              </a:rPr>
              <a:t> LoggingFilter </a:t>
            </a:r>
            <a:r>
              <a:rPr lang="en-US" altLang="en-US" sz="2000" b="1">
                <a:solidFill>
                  <a:srgbClr val="7F0055"/>
                </a:solidFill>
                <a:latin typeface="Consolas" panose="020B0609020204030204" pitchFamily="49" charset="0"/>
              </a:rPr>
              <a:t>implements</a:t>
            </a:r>
            <a:r>
              <a:rPr lang="en-US" altLang="en-US" sz="2000" b="1">
                <a:solidFill>
                  <a:srgbClr val="000000"/>
                </a:solidFill>
                <a:latin typeface="Consolas" panose="020B0609020204030204" pitchFamily="49" charset="0"/>
              </a:rPr>
              <a:t> GatewayFilter {</a:t>
            </a:r>
          </a:p>
          <a:p>
            <a:pPr marL="400050" lvl="1" indent="0">
              <a:buFontTx/>
              <a:buNone/>
            </a:pPr>
            <a:endParaRPr lang="en-IN" altLang="en-US" sz="2000">
              <a:latin typeface="Consolas" panose="020B0609020204030204" pitchFamily="49" charset="0"/>
            </a:endParaRPr>
          </a:p>
          <a:p>
            <a:pPr marL="400050" lvl="1" indent="0">
              <a:buFontTx/>
              <a:buNone/>
            </a:pPr>
            <a:r>
              <a:rPr lang="en-IN" altLang="en-US" sz="2000">
                <a:solidFill>
                  <a:srgbClr val="646464"/>
                </a:solidFill>
                <a:latin typeface="Consolas" panose="020B0609020204030204" pitchFamily="49" charset="0"/>
              </a:rPr>
              <a:t>@Override</a:t>
            </a:r>
          </a:p>
          <a:p>
            <a:pPr marL="400050" lvl="1" indent="0">
              <a:buFontTx/>
              <a:buNone/>
            </a:pPr>
            <a:r>
              <a:rPr lang="en-IN" altLang="en-US" sz="2000" b="1">
                <a:solidFill>
                  <a:srgbClr val="7F0055"/>
                </a:solidFill>
                <a:latin typeface="Consolas" panose="020B0609020204030204" pitchFamily="49" charset="0"/>
              </a:rPr>
              <a:t>public</a:t>
            </a:r>
            <a:r>
              <a:rPr lang="en-IN" altLang="en-US" sz="2000" b="1">
                <a:solidFill>
                  <a:srgbClr val="000000"/>
                </a:solidFill>
                <a:latin typeface="Consolas" panose="020B0609020204030204" pitchFamily="49" charset="0"/>
              </a:rPr>
              <a:t> Mono&lt;Void&gt; filter(ServerWebExchange </a:t>
            </a:r>
            <a:r>
              <a:rPr lang="en-IN" altLang="en-US" sz="2000" b="1">
                <a:solidFill>
                  <a:srgbClr val="6A3E3E"/>
                </a:solidFill>
                <a:latin typeface="Consolas" panose="020B0609020204030204" pitchFamily="49" charset="0"/>
              </a:rPr>
              <a:t>exchange</a:t>
            </a:r>
            <a:r>
              <a:rPr lang="en-IN" altLang="en-US" sz="2000" b="1">
                <a:solidFill>
                  <a:srgbClr val="000000"/>
                </a:solidFill>
                <a:latin typeface="Consolas" panose="020B0609020204030204" pitchFamily="49" charset="0"/>
              </a:rPr>
              <a:t>, GatewayFilterChain </a:t>
            </a:r>
            <a:r>
              <a:rPr lang="en-IN" altLang="en-US" sz="2000" b="1">
                <a:solidFill>
                  <a:srgbClr val="6A3E3E"/>
                </a:solidFill>
                <a:latin typeface="Consolas" panose="020B0609020204030204" pitchFamily="49" charset="0"/>
              </a:rPr>
              <a:t>chain</a:t>
            </a:r>
            <a:r>
              <a:rPr lang="en-IN" altLang="en-US" sz="2000" b="1">
                <a:solidFill>
                  <a:srgbClr val="000000"/>
                </a:solidFill>
                <a:latin typeface="Consolas" panose="020B0609020204030204" pitchFamily="49" charset="0"/>
              </a:rPr>
              <a:t>) {</a:t>
            </a:r>
          </a:p>
          <a:p>
            <a:pPr marL="400050" lvl="1" indent="0">
              <a:buFontTx/>
              <a:buNone/>
            </a:pPr>
            <a:endParaRPr lang="en-IN" altLang="en-US" sz="2000">
              <a:latin typeface="Consolas" panose="020B0609020204030204" pitchFamily="49" charset="0"/>
            </a:endParaRPr>
          </a:p>
          <a:p>
            <a:pPr marL="400050" lvl="1" indent="0">
              <a:buFontTx/>
              <a:buNone/>
            </a:pPr>
            <a:r>
              <a:rPr lang="en-IN" altLang="en-US" sz="2000">
                <a:solidFill>
                  <a:srgbClr val="000000"/>
                </a:solidFill>
                <a:latin typeface="Consolas" panose="020B0609020204030204" pitchFamily="49" charset="0"/>
              </a:rPr>
              <a:t>ServerHttpRequest </a:t>
            </a:r>
            <a:r>
              <a:rPr lang="en-IN" altLang="en-US" sz="2000">
                <a:solidFill>
                  <a:srgbClr val="6A3E3E"/>
                </a:solidFill>
                <a:latin typeface="Consolas" panose="020B0609020204030204" pitchFamily="49" charset="0"/>
              </a:rPr>
              <a:t>request</a:t>
            </a:r>
            <a:r>
              <a:rPr lang="en-IN" altLang="en-US" sz="2000">
                <a:solidFill>
                  <a:srgbClr val="000000"/>
                </a:solidFill>
                <a:latin typeface="Consolas" panose="020B0609020204030204" pitchFamily="49" charset="0"/>
              </a:rPr>
              <a:t> = </a:t>
            </a:r>
            <a:r>
              <a:rPr lang="en-IN" altLang="en-US" sz="2000">
                <a:solidFill>
                  <a:srgbClr val="6A3E3E"/>
                </a:solidFill>
                <a:latin typeface="Consolas" panose="020B0609020204030204" pitchFamily="49" charset="0"/>
              </a:rPr>
              <a:t>exchange</a:t>
            </a:r>
            <a:r>
              <a:rPr lang="en-IN" altLang="en-US" sz="2000">
                <a:solidFill>
                  <a:srgbClr val="000000"/>
                </a:solidFill>
                <a:latin typeface="Consolas" panose="020B0609020204030204" pitchFamily="49" charset="0"/>
              </a:rPr>
              <a:t>.getRequest();</a:t>
            </a:r>
          </a:p>
          <a:p>
            <a:pPr marL="400050" lvl="1" indent="0">
              <a:buFontTx/>
              <a:buNone/>
            </a:pPr>
            <a:endParaRPr lang="en-IN" altLang="en-US" sz="2000">
              <a:latin typeface="Consolas" panose="020B0609020204030204" pitchFamily="49" charset="0"/>
            </a:endParaRPr>
          </a:p>
          <a:p>
            <a:pPr marL="400050" lvl="1" indent="0">
              <a:buFontTx/>
              <a:buNone/>
            </a:pPr>
            <a:r>
              <a:rPr lang="en-US" altLang="en-US" sz="2000" b="1" i="1" u="sng">
                <a:solidFill>
                  <a:srgbClr val="000000"/>
                </a:solidFill>
                <a:latin typeface="Consolas" panose="020B0609020204030204" pitchFamily="49" charset="0"/>
              </a:rPr>
              <a:t>Log.info(r</a:t>
            </a:r>
            <a:r>
              <a:rPr lang="en-US" altLang="en-US" sz="2000" b="1" i="1" u="sng">
                <a:solidFill>
                  <a:srgbClr val="6A3E3E"/>
                </a:solidFill>
                <a:latin typeface="Consolas" panose="020B0609020204030204" pitchFamily="49" charset="0"/>
              </a:rPr>
              <a:t>equest</a:t>
            </a:r>
            <a:r>
              <a:rPr lang="en-US" altLang="en-US" sz="2000" b="1" i="1" u="sng">
                <a:solidFill>
                  <a:srgbClr val="000000"/>
                </a:solidFill>
                <a:latin typeface="Consolas" panose="020B0609020204030204" pitchFamily="49" charset="0"/>
              </a:rPr>
              <a:t>.getPath().toString());</a:t>
            </a:r>
          </a:p>
          <a:p>
            <a:pPr marL="400050" lvl="1" indent="0">
              <a:buFontTx/>
              <a:buNone/>
            </a:pPr>
            <a:r>
              <a:rPr lang="en-IN" altLang="en-US" sz="2000">
                <a:solidFill>
                  <a:srgbClr val="000000"/>
                </a:solidFill>
                <a:latin typeface="Consolas" panose="020B0609020204030204" pitchFamily="49" charset="0"/>
              </a:rPr>
              <a:t>        </a:t>
            </a:r>
          </a:p>
          <a:p>
            <a:pPr marL="400050" lvl="1" indent="0">
              <a:buFontTx/>
              <a:buNone/>
            </a:pPr>
            <a:r>
              <a:rPr lang="en-IN" altLang="en-US" sz="2000" b="1">
                <a:solidFill>
                  <a:srgbClr val="000000"/>
                </a:solidFill>
                <a:latin typeface="Consolas" panose="020B0609020204030204" pitchFamily="49" charset="0"/>
              </a:rPr>
              <a:t>      </a:t>
            </a:r>
            <a:r>
              <a:rPr lang="en-IN" altLang="en-US" sz="2000" b="1">
                <a:solidFill>
                  <a:srgbClr val="7F0055"/>
                </a:solidFill>
                <a:latin typeface="Consolas" panose="020B0609020204030204" pitchFamily="49" charset="0"/>
              </a:rPr>
              <a:t>return</a:t>
            </a:r>
            <a:r>
              <a:rPr lang="en-IN" altLang="en-US" sz="2000" b="1">
                <a:solidFill>
                  <a:srgbClr val="000000"/>
                </a:solidFill>
                <a:latin typeface="Consolas" panose="020B0609020204030204" pitchFamily="49" charset="0"/>
              </a:rPr>
              <a:t> </a:t>
            </a:r>
            <a:r>
              <a:rPr lang="en-IN" altLang="en-US" sz="2000" b="1">
                <a:solidFill>
                  <a:srgbClr val="6A3E3E"/>
                </a:solidFill>
                <a:latin typeface="Consolas" panose="020B0609020204030204" pitchFamily="49" charset="0"/>
              </a:rPr>
              <a:t>chain</a:t>
            </a:r>
            <a:r>
              <a:rPr lang="en-IN" altLang="en-US" sz="2000" b="1">
                <a:solidFill>
                  <a:srgbClr val="000000"/>
                </a:solidFill>
                <a:latin typeface="Consolas" panose="020B0609020204030204" pitchFamily="49" charset="0"/>
              </a:rPr>
              <a:t>.filter(</a:t>
            </a:r>
            <a:r>
              <a:rPr lang="en-IN" altLang="en-US" sz="2000" b="1">
                <a:solidFill>
                  <a:srgbClr val="6A3E3E"/>
                </a:solidFill>
                <a:latin typeface="Consolas" panose="020B0609020204030204" pitchFamily="49" charset="0"/>
              </a:rPr>
              <a:t>exchange</a:t>
            </a:r>
            <a:r>
              <a:rPr lang="en-IN" altLang="en-US" sz="2000" b="1">
                <a:solidFill>
                  <a:srgbClr val="000000"/>
                </a:solidFill>
                <a:latin typeface="Consolas" panose="020B0609020204030204" pitchFamily="49" charset="0"/>
              </a:rPr>
              <a:t>);}</a:t>
            </a:r>
          </a:p>
          <a:p>
            <a:pPr marL="400050" lvl="1" indent="0">
              <a:buFontTx/>
              <a:buNone/>
            </a:pPr>
            <a:r>
              <a:rPr lang="en-IN" altLang="en-US" sz="2000">
                <a:solidFill>
                  <a:srgbClr val="000000"/>
                </a:solidFill>
                <a:latin typeface="Consolas" panose="020B0609020204030204" pitchFamily="49" charset="0"/>
              </a:rPr>
              <a:t>}</a:t>
            </a:r>
          </a:p>
          <a:p>
            <a:pPr marL="400050" lvl="1" indent="0">
              <a:buFontTx/>
              <a:buNone/>
            </a:pPr>
            <a:endParaRPr lang="en-IN" altLang="en-US" sz="2000"/>
          </a:p>
        </p:txBody>
      </p:sp>
    </p:spTree>
  </p:cSld>
  <p:clrMapOvr>
    <a:masterClrMapping/>
  </p:clrMapOvr>
</p:sld>
</file>

<file path=ppt/theme/theme1.xml><?xml version="1.0" encoding="utf-8"?>
<a:theme xmlns:a="http://schemas.openxmlformats.org/drawingml/2006/main" name="vees">
  <a:themeElements>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fontScheme name="ve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vees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vees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vees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vees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vees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vees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vees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vees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vees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vees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vees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vees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vees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vees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vees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40676</TotalTime>
  <Words>6076</Words>
  <Application>Microsoft Macintosh PowerPoint</Application>
  <PresentationFormat>On-screen Show (4:3)</PresentationFormat>
  <Paragraphs>1033</Paragraphs>
  <Slides>111</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111</vt:i4>
      </vt:variant>
      <vt:variant>
        <vt:lpstr>Custom Shows</vt:lpstr>
      </vt:variant>
      <vt:variant>
        <vt:i4>1</vt:i4>
      </vt:variant>
    </vt:vector>
  </HeadingPairs>
  <TitlesOfParts>
    <vt:vector size="124" baseType="lpstr">
      <vt:lpstr>Arial</vt:lpstr>
      <vt:lpstr>Times New Roman</vt:lpstr>
      <vt:lpstr>Consolas</vt:lpstr>
      <vt:lpstr>OpenSans</vt:lpstr>
      <vt:lpstr>Cambria</vt:lpstr>
      <vt:lpstr>Raleway</vt:lpstr>
      <vt:lpstr>Lato</vt:lpstr>
      <vt:lpstr>sohne</vt:lpstr>
      <vt:lpstr>Roboto</vt:lpstr>
      <vt:lpstr>Source Code Pro</vt:lpstr>
      <vt:lpstr>Microsoft YaHei</vt:lpstr>
      <vt:lpstr>vees</vt:lpstr>
      <vt:lpstr>Spring actuator</vt:lpstr>
      <vt:lpstr>Spring Boot Actuator</vt:lpstr>
      <vt:lpstr>actuator End Point</vt:lpstr>
      <vt:lpstr>actuator End Point</vt:lpstr>
      <vt:lpstr>Actuator Endpoints</vt:lpstr>
      <vt:lpstr>Info Endpoint</vt:lpstr>
      <vt:lpstr>Health Endpoint</vt:lpstr>
      <vt:lpstr>Logger Endpoint</vt:lpstr>
      <vt:lpstr>Shut Down End Point</vt:lpstr>
      <vt:lpstr>Extending  Info End Point</vt:lpstr>
      <vt:lpstr>Spring cloud config server</vt:lpstr>
      <vt:lpstr>Move configuration away from application</vt:lpstr>
      <vt:lpstr>Spring-cloud-config</vt:lpstr>
      <vt:lpstr>Working of Configuration Server</vt:lpstr>
      <vt:lpstr>Types of Configuration</vt:lpstr>
      <vt:lpstr>Git Repository</vt:lpstr>
      <vt:lpstr>Git Repository Directory Structure</vt:lpstr>
      <vt:lpstr>Config Server</vt:lpstr>
      <vt:lpstr>Spring Cloud Configuration Server</vt:lpstr>
      <vt:lpstr>Config Client Configuration </vt:lpstr>
      <vt:lpstr>Refresh Scope</vt:lpstr>
      <vt:lpstr>Reactive spring</vt:lpstr>
      <vt:lpstr>Introduction</vt:lpstr>
      <vt:lpstr>Subscription</vt:lpstr>
      <vt:lpstr>Subscriber</vt:lpstr>
      <vt:lpstr> Publisher </vt:lpstr>
      <vt:lpstr>Flow Between Publisher and Subscriber</vt:lpstr>
      <vt:lpstr>How Does it Work</vt:lpstr>
      <vt:lpstr>How Does it Work</vt:lpstr>
      <vt:lpstr>Project reactor</vt:lpstr>
      <vt:lpstr> PROJECT REACTOR </vt:lpstr>
      <vt:lpstr> Setting up a Project </vt:lpstr>
      <vt:lpstr>Types of Publishers</vt:lpstr>
      <vt:lpstr>Flux and Mono</vt:lpstr>
      <vt:lpstr>Creating Flux </vt:lpstr>
      <vt:lpstr>Spring webclient</vt:lpstr>
      <vt:lpstr>WebClient</vt:lpstr>
      <vt:lpstr>Load Balancing</vt:lpstr>
      <vt:lpstr>Load Balancing</vt:lpstr>
      <vt:lpstr>Working of Load Balancer</vt:lpstr>
      <vt:lpstr>Load Balancing on Server Side</vt:lpstr>
      <vt:lpstr>Server Side and Client Side</vt:lpstr>
      <vt:lpstr>Load Balancing with Web Client</vt:lpstr>
      <vt:lpstr>Load Balancing with Web Client</vt:lpstr>
      <vt:lpstr>To Register Multiple Instances</vt:lpstr>
      <vt:lpstr>Get the Instance’s Port Number</vt:lpstr>
      <vt:lpstr>Reactive Load Balancer</vt:lpstr>
      <vt:lpstr>Http Methods</vt:lpstr>
      <vt:lpstr>WebClient</vt:lpstr>
      <vt:lpstr>Rest Client - Controller</vt:lpstr>
      <vt:lpstr>Rest Client - Controller</vt:lpstr>
      <vt:lpstr>Rest Client - Controller</vt:lpstr>
      <vt:lpstr>Rest Client - Controller</vt:lpstr>
      <vt:lpstr>Zipwhen</vt:lpstr>
      <vt:lpstr>ZipWhen</vt:lpstr>
      <vt:lpstr>Spring cloud circuit breaker</vt:lpstr>
      <vt:lpstr>Circuit Breaker</vt:lpstr>
      <vt:lpstr>Spring Cloud Circuit Breaker</vt:lpstr>
      <vt:lpstr>Resilience4j</vt:lpstr>
      <vt:lpstr>Circuit Breaker</vt:lpstr>
      <vt:lpstr>Need For Circuit Breaker</vt:lpstr>
      <vt:lpstr>Configuring Circuit Breaker</vt:lpstr>
      <vt:lpstr>Configuring With Web Client</vt:lpstr>
      <vt:lpstr>Configuring With Web Client</vt:lpstr>
      <vt:lpstr>Stages of Circuit Breaker</vt:lpstr>
      <vt:lpstr>Circuit Breaker Working</vt:lpstr>
      <vt:lpstr>Closed State</vt:lpstr>
      <vt:lpstr>Closed State</vt:lpstr>
      <vt:lpstr> OPEN state </vt:lpstr>
      <vt:lpstr>Open State</vt:lpstr>
      <vt:lpstr>HALF-OPEN state </vt:lpstr>
      <vt:lpstr>Half Open State</vt:lpstr>
      <vt:lpstr>Configuring Circuit Breaker</vt:lpstr>
      <vt:lpstr>Configuring Circuit Breaker</vt:lpstr>
      <vt:lpstr>Failure rate formula </vt:lpstr>
      <vt:lpstr>Configuring Circuit Breaker</vt:lpstr>
      <vt:lpstr>Configuring Circuit Breaker</vt:lpstr>
      <vt:lpstr>  circuitbreaker  </vt:lpstr>
      <vt:lpstr>circuitbreaker </vt:lpstr>
      <vt:lpstr>Actuator Endpoints</vt:lpstr>
      <vt:lpstr>Spring cloud gateway</vt:lpstr>
      <vt:lpstr>Spring cloud gateway</vt:lpstr>
      <vt:lpstr>Gateway</vt:lpstr>
      <vt:lpstr>Cloud Gateway</vt:lpstr>
      <vt:lpstr>Spring Cloud Gateway</vt:lpstr>
      <vt:lpstr> Enable Discovery Locator </vt:lpstr>
      <vt:lpstr>application.yml</vt:lpstr>
      <vt:lpstr>For Version 6.0 onwards</vt:lpstr>
      <vt:lpstr>Actuator Endpoints </vt:lpstr>
      <vt:lpstr>Cloud Gateway Filters</vt:lpstr>
      <vt:lpstr>Global Filters</vt:lpstr>
      <vt:lpstr>Global Filters- Pre Filter</vt:lpstr>
      <vt:lpstr>Global Filter – Post Filter</vt:lpstr>
      <vt:lpstr>Gateway Routing </vt:lpstr>
      <vt:lpstr>Route Locator Builder</vt:lpstr>
      <vt:lpstr>RouteLocator </vt:lpstr>
      <vt:lpstr>Routing Object</vt:lpstr>
      <vt:lpstr>Configuring Route Locator</vt:lpstr>
      <vt:lpstr>Gateway Filter</vt:lpstr>
      <vt:lpstr>Filters With Java Configuration</vt:lpstr>
      <vt:lpstr>Filter with Circuit Breaker</vt:lpstr>
      <vt:lpstr>Filter with Circuit Breaker</vt:lpstr>
      <vt:lpstr>Rest Controller</vt:lpstr>
      <vt:lpstr>Global Filter</vt:lpstr>
      <vt:lpstr>Global Filter</vt:lpstr>
      <vt:lpstr>Global Filter</vt:lpstr>
      <vt:lpstr>Retry</vt:lpstr>
      <vt:lpstr>Retry</vt:lpstr>
      <vt:lpstr>Retry Configuration</vt:lpstr>
      <vt:lpstr>Retry</vt:lpstr>
      <vt:lpstr>Retry</vt:lpstr>
      <vt:lpstr>Sapient</vt:lpstr>
    </vt:vector>
  </TitlesOfParts>
  <Company>Meta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subject>Spring Core Package</dc:subject>
  <dc:creator>K.Srivatsan</dc:creator>
  <cp:lastModifiedBy>Srivatsan Krishnamachari</cp:lastModifiedBy>
  <cp:revision>1836</cp:revision>
  <dcterms:created xsi:type="dcterms:W3CDTF">1998-10-26T19:35:11Z</dcterms:created>
  <dcterms:modified xsi:type="dcterms:W3CDTF">2025-10-28T12:18:38Z</dcterms:modified>
</cp:coreProperties>
</file>