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sldIdLst>
    <p:sldId id="1830" r:id="rId2"/>
    <p:sldId id="1981" r:id="rId3"/>
    <p:sldId id="1936" r:id="rId4"/>
    <p:sldId id="2227" r:id="rId5"/>
    <p:sldId id="2228" r:id="rId6"/>
    <p:sldId id="1978" r:id="rId7"/>
    <p:sldId id="1970" r:id="rId8"/>
    <p:sldId id="1971" r:id="rId9"/>
    <p:sldId id="1976" r:id="rId10"/>
    <p:sldId id="1973" r:id="rId11"/>
    <p:sldId id="1974" r:id="rId12"/>
    <p:sldId id="2543" r:id="rId13"/>
    <p:sldId id="1240" r:id="rId14"/>
    <p:sldId id="1345" r:id="rId15"/>
    <p:sldId id="1341" r:id="rId16"/>
    <p:sldId id="1346" r:id="rId17"/>
    <p:sldId id="1348" r:id="rId18"/>
    <p:sldId id="1411" r:id="rId19"/>
    <p:sldId id="1333" r:id="rId20"/>
    <p:sldId id="1415" r:id="rId21"/>
    <p:sldId id="1354" r:id="rId22"/>
    <p:sldId id="1422" r:id="rId23"/>
    <p:sldId id="1443" r:id="rId24"/>
    <p:sldId id="1423" r:id="rId25"/>
    <p:sldId id="1429" r:id="rId26"/>
    <p:sldId id="1430" r:id="rId27"/>
    <p:sldId id="2560" r:id="rId28"/>
    <p:sldId id="2582" r:id="rId29"/>
    <p:sldId id="2566" r:id="rId30"/>
    <p:sldId id="2568" r:id="rId31"/>
    <p:sldId id="2597" r:id="rId32"/>
    <p:sldId id="2594" r:id="rId33"/>
    <p:sldId id="2602" r:id="rId34"/>
    <p:sldId id="2595" r:id="rId35"/>
    <p:sldId id="2586" r:id="rId36"/>
    <p:sldId id="2603" r:id="rId37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6"/>
    <p:restoredTop sz="94726"/>
  </p:normalViewPr>
  <p:slideViewPr>
    <p:cSldViewPr>
      <p:cViewPr varScale="1">
        <p:scale>
          <a:sx n="106" d="100"/>
          <a:sy n="106" d="100"/>
        </p:scale>
        <p:origin x="1672" y="48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808" y="1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1">
            <a:extLst>
              <a:ext uri="{FF2B5EF4-FFF2-40B4-BE49-F238E27FC236}">
                <a16:creationId xmlns:a16="http://schemas.microsoft.com/office/drawing/2014/main" id="{FDD3E8CA-8C3D-503B-1EF0-0C748BEF5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C89994BE-A465-BF29-1637-2C4E1C5EF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2864B261-C924-6962-199B-80F22A2EF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C95BADC8-AF47-1436-CF0E-20D81FCF923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BA02799-9194-7C7B-CEA2-F67432D8C70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5847" name="Text Box 6">
            <a:extLst>
              <a:ext uri="{FF2B5EF4-FFF2-40B4-BE49-F238E27FC236}">
                <a16:creationId xmlns:a16="http://schemas.microsoft.com/office/drawing/2014/main" id="{A603ADAC-DB87-DA7D-85B8-8C630322B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828E80B-C67B-2E08-6D6A-1A5FC80A063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8CCFDC8-7FC9-3B4B-8E94-B61CCBC963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93BCA9-85CC-CF79-FA84-BBC90D58983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FBCD7-3719-C144-B02C-0DD1332EED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15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87C16FA-9851-A384-D4EA-B0BD114CC0F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802B9-9846-4845-B380-E1D184ADF7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91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5113"/>
            <a:ext cx="2055813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5113"/>
            <a:ext cx="60198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15F053-48C5-3851-CD22-0E379D8098B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150F6-9584-FF4C-8503-DF5EF06260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25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87C28F2A-E629-F03D-4C92-32E19CE8DDD0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9D09209-CEEE-6E45-B241-5BC53A2513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434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B8ACDAAA-4A8E-2669-21DD-76DE5916E6D3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2B0EFF7-4B39-E345-9867-4C7B361962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991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A9AE3373-D50A-86A2-4079-65D405B18F0E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ECFC02-A907-C946-A3BE-C039F691BF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698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DED1DE86-EDB9-645C-2CBE-97B5AA61A58E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06B8694-46F8-FE48-A44B-375BB80D15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0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9B00BD04-69B3-C889-2307-E6A538C630E7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933591E-8B86-F344-9450-4AC86739B9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345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2E839894-8A74-CCFE-E3E3-9394AA1DA60E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BD78CB3-85B2-7A43-BE84-E2ADCD377A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7093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27FA1418-7186-0924-E04A-FA27622DABC3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CD4ACA5-7BF2-4E41-9DA4-C44A680F8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323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78DFCE77-4130-ADF1-1C44-6B1125AEED94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B2480C6-D468-8749-A63E-8D089D71BC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919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D9FDDAE-0051-81E5-B53B-1138349DAAA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621A8-087C-3B47-BF45-222C5FF81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833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E8F52B0B-FF1C-FEC7-D3E1-16E2855EAE8A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2E7E593-2BF6-4E43-BFAA-45A2745B3B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134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DB3F0F05-8FD6-A17B-A4DD-5AB72128C358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66973E2-1D1B-1840-A029-139EC779F8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820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41CC7F8E-3D1F-E418-6F69-3AC8029F56E9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E9BC5CF-3F6F-DD48-85EF-2DB1410112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4420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46D59BB4-A7FC-0E8A-CEEA-88BE6E5D7589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5993B6A-3050-5541-8218-5215D0DEC1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784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0455696E-09DD-5647-7925-C671E823444C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576841E-65BC-AB46-AAB8-ED6ECAFFA9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239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7550633F-08BC-392F-84FB-78BAE1839132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7684FE1-2349-C44E-B46D-1814053336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1247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407E3666-BD9A-E24C-6AEE-366F61D8CE57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9D754E8-5AB9-C047-9339-53EBA824D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746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342C8C56-ADC1-E020-B283-4901B5132A4B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F838C5B-398D-F649-B5CB-B34BCDE8E4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359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EA763CC0-CA8A-6344-B52C-695BD78D4925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7940F35-5CDF-8148-954F-3A984D4945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520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CA671F86-C6C2-B905-1CB1-387D688B381C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3622763-D9C6-7446-84CA-4E89E4DE4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7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5094F82-5E04-5E1F-E134-CB3FC044D95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117E7-93B5-7E43-AB66-BAC7B48E45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3682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38C91056-56DF-B6C8-154C-D2A7A4E04E43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09EB506-9E7D-F84A-B38E-3B37BFD4F7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6801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A05506A2-B08A-51C2-AA00-5F45A28410F4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F315CA-9775-7542-9D9D-359FB57C74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9237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66165908-ECF5-8F5A-7FD8-120238AEA4AC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DFC888-9A32-CA4A-933C-190FE3B8DB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138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E3CB6B03-DEE3-723E-5942-520881C8D87D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07B65FE-3847-1E47-A5F0-380CE2CEDA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9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13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13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FD763A-B691-4226-F971-AA637CD54A0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A22C6-3AF9-614B-A447-C152BADF44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07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A5FB912-2125-E2BD-6356-699FEE07206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75BB7-142A-6B44-97CD-294E25742B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47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BB0D8C1-CDA6-D0D8-D9AE-77ECE6592D3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FA478-A123-6342-943F-B39B1C2102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00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7B6F227-F9D3-E13F-7743-41FB8F8FD98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B90C7-F3D6-DD46-BAFC-19574FECAB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60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64E442-9364-3D19-93C4-32E4F289C73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17AE-92EB-7747-8F9D-DC3666FADA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97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1374C5-AD0D-B0C7-884B-8C07178A636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E0307-D1D5-7149-9059-24133F675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04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303581C4-BFA9-604F-792A-78FBD6B22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5113"/>
            <a:ext cx="82280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ED7AF19F-1D01-0A52-0F8E-854BCC4AE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0F8B1563-C3D7-C52C-E473-9575160E0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AB593C83-D608-4DA3-F90D-CF7D78FC9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F060973-EA1D-9CD4-748A-0A9C344271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defRPr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B780AF1-1062-8344-9C27-290826E67B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987" r:id="rId1"/>
    <p:sldLayoutId id="2147488988" r:id="rId2"/>
    <p:sldLayoutId id="2147488989" r:id="rId3"/>
    <p:sldLayoutId id="2147488990" r:id="rId4"/>
    <p:sldLayoutId id="2147488991" r:id="rId5"/>
    <p:sldLayoutId id="2147488992" r:id="rId6"/>
    <p:sldLayoutId id="2147488993" r:id="rId7"/>
    <p:sldLayoutId id="2147488994" r:id="rId8"/>
    <p:sldLayoutId id="2147488995" r:id="rId9"/>
    <p:sldLayoutId id="2147488996" r:id="rId10"/>
    <p:sldLayoutId id="2147488997" r:id="rId11"/>
    <p:sldLayoutId id="2147488998" r:id="rId12"/>
    <p:sldLayoutId id="2147488999" r:id="rId13"/>
    <p:sldLayoutId id="2147489000" r:id="rId14"/>
    <p:sldLayoutId id="2147489001" r:id="rId15"/>
    <p:sldLayoutId id="2147489002" r:id="rId16"/>
    <p:sldLayoutId id="2147489003" r:id="rId17"/>
    <p:sldLayoutId id="2147489004" r:id="rId18"/>
    <p:sldLayoutId id="2147489005" r:id="rId19"/>
    <p:sldLayoutId id="2147489006" r:id="rId20"/>
    <p:sldLayoutId id="2147489007" r:id="rId21"/>
    <p:sldLayoutId id="2147489008" r:id="rId22"/>
    <p:sldLayoutId id="2147489009" r:id="rId23"/>
    <p:sldLayoutId id="2147489010" r:id="rId24"/>
    <p:sldLayoutId id="2147489011" r:id="rId25"/>
    <p:sldLayoutId id="2147489012" r:id="rId26"/>
    <p:sldLayoutId id="2147489013" r:id="rId27"/>
    <p:sldLayoutId id="2147489014" r:id="rId28"/>
    <p:sldLayoutId id="2147489015" r:id="rId29"/>
    <p:sldLayoutId id="2147489016" r:id="rId30"/>
    <p:sldLayoutId id="2147489017" r:id="rId31"/>
    <p:sldLayoutId id="2147489018" r:id="rId32"/>
    <p:sldLayoutId id="2147489019" r:id="rId3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s://console.cloud.goog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ttings/develop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DFDBEE-5FA2-12B8-720B-322DBA37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Security Oauth2</a:t>
            </a:r>
          </a:p>
        </p:txBody>
      </p:sp>
      <p:sp>
        <p:nvSpPr>
          <p:cNvPr id="122882" name="Text Placeholder 4">
            <a:extLst>
              <a:ext uri="{FF2B5EF4-FFF2-40B4-BE49-F238E27FC236}">
                <a16:creationId xmlns:a16="http://schemas.microsoft.com/office/drawing/2014/main" id="{1F3C62F0-A1DB-8846-1E1A-72C34CDD5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88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Title 1">
            <a:extLst>
              <a:ext uri="{FF2B5EF4-FFF2-40B4-BE49-F238E27FC236}">
                <a16:creationId xmlns:a16="http://schemas.microsoft.com/office/drawing/2014/main" id="{96F1293F-A524-B2B2-EECE-66FA78CC1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Controller </a:t>
            </a:r>
            <a:endParaRPr lang="en-IN" altLang="en-US"/>
          </a:p>
        </p:txBody>
      </p:sp>
      <p:sp>
        <p:nvSpPr>
          <p:cNvPr id="216066" name="Content Placeholder 2">
            <a:extLst>
              <a:ext uri="{FF2B5EF4-FFF2-40B4-BE49-F238E27FC236}">
                <a16:creationId xmlns:a16="http://schemas.microsoft.com/office/drawing/2014/main" id="{6B3D5B94-8C10-49A0-2868-DEBEC77F48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IN" altLang="en-US" sz="1800">
                <a:solidFill>
                  <a:srgbClr val="646464"/>
                </a:solidFill>
                <a:latin typeface="Consolas" panose="020B0609020204030204" pitchFamily="49" charset="0"/>
              </a:rPr>
              <a:t>@RestController</a:t>
            </a:r>
          </a:p>
          <a:p>
            <a:pPr marL="457200" lvl="1" indent="0">
              <a:buFontTx/>
              <a:buNone/>
            </a:pPr>
            <a:r>
              <a:rPr lang="en-IN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AppController {</a:t>
            </a:r>
          </a:p>
          <a:p>
            <a:pPr marL="457200" lvl="1" indent="0">
              <a:buFontTx/>
              <a:buNone/>
            </a:pPr>
            <a:r>
              <a:rPr lang="en-IN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FontTx/>
              <a:buNone/>
            </a:pPr>
            <a:r>
              <a:rPr lang="en-IN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altLang="en-US" sz="180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altLang="en-US" sz="180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en-IN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FontTx/>
              <a:buNone/>
            </a:pPr>
            <a:r>
              <a:rPr lang="en-IN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String home() {</a:t>
            </a:r>
          </a:p>
          <a:p>
            <a:pPr marL="457200" lvl="1" indent="0">
              <a:buFontTx/>
              <a:buNone/>
            </a:pPr>
            <a:r>
              <a:rPr lang="en-IN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altLang="en-US" sz="1800" b="1">
                <a:solidFill>
                  <a:srgbClr val="2A00FF"/>
                </a:solidFill>
                <a:latin typeface="Consolas" panose="020B0609020204030204" pitchFamily="49" charset="0"/>
              </a:rPr>
              <a:t>"home"</a:t>
            </a:r>
            <a:r>
              <a:rPr lang="en-IN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FontTx/>
              <a:buNone/>
            </a:pPr>
            <a:r>
              <a:rPr lang="en-IN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FontTx/>
              <a:buNone/>
            </a:pPr>
            <a:r>
              <a:rPr lang="en-IN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pPr marL="457200" lvl="1" indent="0">
              <a:buFontTx/>
              <a:buNone/>
            </a:pPr>
            <a:r>
              <a:rPr lang="en-IN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altLang="en-US" sz="1800">
                <a:solidFill>
                  <a:srgbClr val="646464"/>
                </a:solidFill>
                <a:latin typeface="Consolas" panose="020B0609020204030204" pitchFamily="49" charset="0"/>
              </a:rPr>
              <a:t>@GetMapping</a:t>
            </a:r>
            <a:r>
              <a:rPr lang="en-IN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altLang="en-US" sz="1800">
                <a:solidFill>
                  <a:srgbClr val="2A00FF"/>
                </a:solidFill>
                <a:latin typeface="Consolas" panose="020B0609020204030204" pitchFamily="49" charset="0"/>
              </a:rPr>
              <a:t>"/secured"</a:t>
            </a:r>
            <a:r>
              <a:rPr lang="en-IN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FontTx/>
              <a:buNone/>
            </a:pPr>
            <a:r>
              <a:rPr lang="en-IN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String classified() {</a:t>
            </a:r>
          </a:p>
          <a:p>
            <a:pPr marL="457200" lvl="1" indent="0">
              <a:buFontTx/>
              <a:buNone/>
            </a:pPr>
            <a:r>
              <a:rPr lang="en-IN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altLang="en-US" sz="1800" b="1">
                <a:solidFill>
                  <a:srgbClr val="2A00FF"/>
                </a:solidFill>
                <a:latin typeface="Consolas" panose="020B0609020204030204" pitchFamily="49" charset="0"/>
              </a:rPr>
              <a:t>"Secured Resource"</a:t>
            </a:r>
            <a:r>
              <a:rPr lang="en-IN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FontTx/>
              <a:buNone/>
            </a:pPr>
            <a:r>
              <a:rPr lang="en-IN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FontTx/>
              <a:buNone/>
            </a:pPr>
            <a:endParaRPr lang="en-IN" altLang="en-US" sz="1800">
              <a:latin typeface="Consolas" panose="020B0609020204030204" pitchFamily="49" charset="0"/>
            </a:endParaRPr>
          </a:p>
          <a:p>
            <a:pPr marL="457200" lvl="1" indent="0">
              <a:buFontTx/>
              <a:buNone/>
            </a:pPr>
            <a:r>
              <a:rPr lang="en-IN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457200" lvl="1" indent="0">
              <a:buFontTx/>
              <a:buNone/>
            </a:pPr>
            <a:r>
              <a:rPr lang="en-IN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FontTx/>
              <a:buNone/>
            </a:pPr>
            <a:endParaRPr lang="en-IN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Title 1">
            <a:extLst>
              <a:ext uri="{FF2B5EF4-FFF2-40B4-BE49-F238E27FC236}">
                <a16:creationId xmlns:a16="http://schemas.microsoft.com/office/drawing/2014/main" id="{46881FEA-5314-F871-01CE-1576CDD12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Config</a:t>
            </a:r>
            <a:endParaRPr lang="en-IN" altLang="en-US"/>
          </a:p>
        </p:txBody>
      </p:sp>
      <p:sp>
        <p:nvSpPr>
          <p:cNvPr id="90115" name="Content Placeholder 2">
            <a:extLst>
              <a:ext uri="{FF2B5EF4-FFF2-40B4-BE49-F238E27FC236}">
                <a16:creationId xmlns:a16="http://schemas.microsoft.com/office/drawing/2014/main" id="{3F301DAE-8855-E19B-A697-D89D6FCFBC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68363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/>
              <a:t>oauth2Login() </a:t>
            </a:r>
          </a:p>
          <a:p>
            <a:pPr lvl="1">
              <a:defRPr/>
            </a:pPr>
            <a:r>
              <a:rPr lang="en-US" altLang="en-US" sz="2000" dirty="0"/>
              <a:t>similar to </a:t>
            </a:r>
            <a:r>
              <a:rPr lang="en-US" altLang="en-US" sz="2000" dirty="0" err="1"/>
              <a:t>httpBasic</a:t>
            </a:r>
            <a:r>
              <a:rPr lang="en-US" altLang="en-US" sz="2000" dirty="0"/>
              <a:t>() and </a:t>
            </a:r>
            <a:r>
              <a:rPr lang="en-US" altLang="en-US" sz="2000" dirty="0" err="1"/>
              <a:t>formLogin</a:t>
            </a:r>
            <a:r>
              <a:rPr lang="en-US" altLang="en-US" sz="2000" dirty="0"/>
              <a:t>() </a:t>
            </a:r>
          </a:p>
          <a:p>
            <a:pPr lvl="1">
              <a:defRPr/>
            </a:pPr>
            <a:r>
              <a:rPr lang="en-US" altLang="en-US" sz="2000" dirty="0"/>
              <a:t>Will be used to  display an auto-generated login page for login provider</a:t>
            </a:r>
          </a:p>
          <a:p>
            <a:pPr marL="457200" lvl="1" indent="0">
              <a:buNone/>
            </a:pPr>
            <a:r>
              <a:rPr lang="en-IN" sz="1800" dirty="0"/>
              <a:t>http</a:t>
            </a:r>
          </a:p>
          <a:p>
            <a:pPr marL="457200" lvl="1" indent="0">
              <a:buNone/>
            </a:pPr>
            <a:r>
              <a:rPr lang="en-IN" sz="1800" dirty="0"/>
              <a:t>.</a:t>
            </a:r>
            <a:r>
              <a:rPr lang="en-IN" sz="1800" dirty="0" err="1"/>
              <a:t>authorizeHttpRequests</a:t>
            </a:r>
            <a:r>
              <a:rPr lang="en-IN" sz="1800" dirty="0"/>
              <a:t>(authorize -&gt; authorize</a:t>
            </a:r>
          </a:p>
          <a:p>
            <a:pPr marL="457200" lvl="1" indent="0">
              <a:buNone/>
            </a:pPr>
            <a:r>
              <a:rPr lang="en-IN" sz="1800" dirty="0"/>
              <a:t>.</a:t>
            </a:r>
            <a:r>
              <a:rPr lang="en-IN" sz="1800" dirty="0" err="1"/>
              <a:t>requestMatchers</a:t>
            </a:r>
            <a:r>
              <a:rPr lang="en-IN" sz="1800" dirty="0"/>
              <a:t>("/").</a:t>
            </a:r>
            <a:r>
              <a:rPr lang="en-IN" sz="1800" dirty="0" err="1"/>
              <a:t>permitAll</a:t>
            </a:r>
            <a:r>
              <a:rPr lang="en-IN" sz="1800" dirty="0"/>
              <a:t>().</a:t>
            </a:r>
            <a:r>
              <a:rPr lang="en-IN" sz="1800" dirty="0" err="1"/>
              <a:t>anyRequest</a:t>
            </a:r>
            <a:r>
              <a:rPr lang="en-IN" sz="1800" dirty="0"/>
              <a:t>().authenticated() )</a:t>
            </a:r>
          </a:p>
          <a:p>
            <a:pPr marL="457200" lvl="1" indent="0">
              <a:buNone/>
            </a:pPr>
            <a:r>
              <a:rPr lang="en-IN" sz="1800" dirty="0"/>
              <a:t>.oauth2Login(oauth2Login -&gt; oauth2Login</a:t>
            </a:r>
          </a:p>
          <a:p>
            <a:pPr marL="457200" lvl="1" indent="0">
              <a:buNone/>
            </a:pPr>
            <a:r>
              <a:rPr lang="en-IN" sz="1800" dirty="0"/>
              <a:t>.</a:t>
            </a:r>
            <a:r>
              <a:rPr lang="en-IN" sz="1800" dirty="0" err="1"/>
              <a:t>loginPage</a:t>
            </a:r>
            <a:r>
              <a:rPr lang="en-IN" sz="1800" dirty="0"/>
              <a:t>("/oauth2/authorization/</a:t>
            </a:r>
            <a:r>
              <a:rPr lang="en-IN" sz="1800" dirty="0" err="1"/>
              <a:t>github</a:t>
            </a:r>
            <a:r>
              <a:rPr lang="en-IN" sz="1800" dirty="0"/>
              <a:t>") </a:t>
            </a:r>
          </a:p>
          <a:p>
            <a:pPr marL="457200" lvl="1" indent="0">
              <a:buNone/>
            </a:pPr>
            <a:r>
              <a:rPr lang="en-IN" sz="1800" dirty="0"/>
              <a:t>.</a:t>
            </a:r>
            <a:r>
              <a:rPr lang="en-IN" sz="1800" dirty="0" err="1"/>
              <a:t>defaultSuccessUrl</a:t>
            </a:r>
            <a:r>
              <a:rPr lang="en-IN" sz="1800" dirty="0"/>
              <a:t>("/")</a:t>
            </a:r>
          </a:p>
          <a:p>
            <a:pPr marL="457200" lvl="1" indent="0">
              <a:buNone/>
            </a:pPr>
            <a:r>
              <a:rPr lang="en-IN" sz="1800" dirty="0"/>
              <a:t>).logout(logout -&gt; logout</a:t>
            </a:r>
          </a:p>
          <a:p>
            <a:pPr marL="457200" lvl="1" indent="0">
              <a:buNone/>
            </a:pPr>
            <a:r>
              <a:rPr lang="en-IN" sz="1800" dirty="0"/>
              <a:t>.</a:t>
            </a:r>
            <a:r>
              <a:rPr lang="en-IN" sz="1800" dirty="0" err="1"/>
              <a:t>logoutSuccessUrl</a:t>
            </a:r>
            <a:r>
              <a:rPr lang="en-IN" sz="1800" dirty="0"/>
              <a:t>("/") .</a:t>
            </a:r>
            <a:r>
              <a:rPr lang="en-IN" sz="1800" dirty="0" err="1"/>
              <a:t>permitAll</a:t>
            </a:r>
            <a:r>
              <a:rPr lang="en-IN" sz="1800" dirty="0"/>
              <a:t>()</a:t>
            </a:r>
          </a:p>
          <a:p>
            <a:pPr marL="457200" lvl="1" indent="0">
              <a:buNone/>
            </a:pPr>
            <a:r>
              <a:rPr lang="en-IN" sz="1800" dirty="0"/>
              <a:t>);</a:t>
            </a:r>
          </a:p>
          <a:p>
            <a:pPr marL="457200" lvl="1" indent="0">
              <a:buNone/>
            </a:pPr>
            <a:r>
              <a:rPr lang="en-IN" sz="1800" b="1" dirty="0"/>
              <a:t>return</a:t>
            </a:r>
            <a:r>
              <a:rPr lang="en-IN" sz="1800" dirty="0"/>
              <a:t> </a:t>
            </a:r>
            <a:r>
              <a:rPr lang="en-IN" sz="1800" dirty="0" err="1"/>
              <a:t>http.build</a:t>
            </a:r>
            <a:r>
              <a:rPr lang="en-IN" sz="1800" dirty="0"/>
              <a:t>();</a:t>
            </a:r>
          </a:p>
          <a:p>
            <a:pPr lvl="1">
              <a:defRPr/>
            </a:pPr>
            <a:endParaRPr lang="en-IN" altLang="en-US" sz="1800" dirty="0">
              <a:solidFill>
                <a:srgbClr val="646464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CDCB-9E7C-2F91-A1A6-78E49755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as an OAuth Provider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6474-0BA6-2256-FB11-8684BA790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Visit the Google Cloud Console at </a:t>
            </a:r>
            <a:r>
              <a:rPr lang="en-IN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console.cloud.google.com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the OAuth 2 consent screen 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to the Credentials section and create a new OAuth 2 client ID.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"Web application" as the type, and enter a name for the application.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an authorized redirect URI: http://localhost:8080/login/oauth2/code/google.</a:t>
            </a: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"Create" to obtain your 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client_id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 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client_secret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for your properties file.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the Application 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Visit </a:t>
            </a:r>
            <a:r>
              <a:rPr lang="en-IN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http://localhost:8080/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in your browser. 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be prompted to log in via form login or the OAuth providers configured 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 in google providers</a:t>
            </a:r>
          </a:p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Redirected to the secured page.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92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C5E49C-0291-2555-6ADB-DDB344F1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cloud stream</a:t>
            </a:r>
          </a:p>
        </p:txBody>
      </p:sp>
      <p:sp>
        <p:nvSpPr>
          <p:cNvPr id="36866" name="Text Placeholder 4">
            <a:extLst>
              <a:ext uri="{FF2B5EF4-FFF2-40B4-BE49-F238E27FC236}">
                <a16:creationId xmlns:a16="http://schemas.microsoft.com/office/drawing/2014/main" id="{CB91300C-73FD-C7AB-F9F3-AC9B63C6D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2492375"/>
            <a:ext cx="7548563" cy="1500188"/>
          </a:xfrm>
        </p:spPr>
        <p:txBody>
          <a:bodyPr/>
          <a:lstStyle/>
          <a:p>
            <a:endParaRPr lang="en-US" altLang="en-US" sz="2800"/>
          </a:p>
        </p:txBody>
      </p:sp>
      <p:pic>
        <p:nvPicPr>
          <p:cNvPr id="36867" name="Picture 5">
            <a:extLst>
              <a:ext uri="{FF2B5EF4-FFF2-40B4-BE49-F238E27FC236}">
                <a16:creationId xmlns:a16="http://schemas.microsoft.com/office/drawing/2014/main" id="{8AC3AEE8-3CD9-F93A-2C9C-3DE55F447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1313"/>
            <a:ext cx="79248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805D63C2-67F4-0B5E-D034-6327FF9A7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Apache Kafka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2FD28351-F105-FF04-7A24-ADEDF82A52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/>
              <a:t>Open-source stream processing platform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A distributed publish-subscribe messaging system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Written in Scala and Java. </a:t>
            </a:r>
          </a:p>
          <a:p>
            <a:pPr lvl="2">
              <a:lnSpc>
                <a:spcPct val="150000"/>
              </a:lnSpc>
            </a:pPr>
            <a:r>
              <a:rPr lang="en-US" altLang="en-US" sz="2000"/>
              <a:t>Handling capacity is more than other messaging systems</a:t>
            </a:r>
          </a:p>
          <a:p>
            <a:endParaRPr lang="en-US" altLang="en-US"/>
          </a:p>
          <a:p>
            <a:r>
              <a:rPr lang="en-US" altLang="en-US"/>
              <a:t>Used to build real-time streaming data pipelines</a:t>
            </a:r>
          </a:p>
          <a:p>
            <a:pPr lvl="1"/>
            <a:r>
              <a:rPr lang="en-US" altLang="en-US" sz="2000"/>
              <a:t>Reliably passing a stream of records from one application to another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Can Store the records in a fault tolerant way</a:t>
            </a:r>
          </a:p>
          <a:p>
            <a:pPr lvl="2">
              <a:lnSpc>
                <a:spcPct val="150000"/>
              </a:lnSpc>
            </a:pPr>
            <a:endParaRPr lang="en-US" altLang="en-US" sz="2000"/>
          </a:p>
          <a:p>
            <a:pPr>
              <a:lnSpc>
                <a:spcPct val="150000"/>
              </a:lnSpc>
              <a:buFont typeface="Times New Roman" panose="02020603050405020304" pitchFamily="18" charset="0"/>
              <a:buNone/>
            </a:pPr>
            <a:br>
              <a:rPr lang="en-US" altLang="en-US"/>
            </a:b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88C8AE48-4497-57A3-80A9-AC360638A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Kafka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728D791C-A1B8-EA7C-3CDF-93E546AEEE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8013" cy="5286375"/>
          </a:xfrm>
        </p:spPr>
        <p:txBody>
          <a:bodyPr/>
          <a:lstStyle/>
          <a:p>
            <a:r>
              <a:rPr lang="en-US" altLang="en-US" b="1"/>
              <a:t>High Throughput</a:t>
            </a:r>
          </a:p>
          <a:p>
            <a:pPr lvl="1"/>
            <a:r>
              <a:rPr lang="en-US" altLang="en-US" sz="2000"/>
              <a:t>Can process messages at very fast speed. </a:t>
            </a:r>
          </a:p>
          <a:p>
            <a:pPr lvl="1"/>
            <a:r>
              <a:rPr lang="en-US" altLang="en-US" sz="2000"/>
              <a:t>Processing rates can exceed beyond 100k/seconds. </a:t>
            </a:r>
          </a:p>
          <a:p>
            <a:pPr lvl="1"/>
            <a:r>
              <a:rPr lang="en-US" altLang="en-US" sz="2000"/>
              <a:t>The data is processed in a partitioned and ordered fashion.</a:t>
            </a:r>
          </a:p>
          <a:p>
            <a:r>
              <a:rPr lang="en-US" altLang="en-US" b="1"/>
              <a:t>Scalability</a:t>
            </a:r>
          </a:p>
          <a:p>
            <a:pPr lvl="1"/>
            <a:r>
              <a:rPr lang="en-US" altLang="en-US" sz="2000"/>
              <a:t>Achieved at various levels. </a:t>
            </a:r>
          </a:p>
          <a:p>
            <a:pPr lvl="1"/>
            <a:r>
              <a:rPr lang="en-US" altLang="en-US" sz="2000"/>
              <a:t>Multiple producers can write to the same topic. </a:t>
            </a:r>
          </a:p>
          <a:p>
            <a:pPr lvl="1"/>
            <a:r>
              <a:rPr lang="en-US" altLang="en-US" sz="2000"/>
              <a:t>Topics can be partitioned. </a:t>
            </a:r>
          </a:p>
          <a:p>
            <a:pPr lvl="1"/>
            <a:r>
              <a:rPr lang="en-US" altLang="en-US" sz="2000"/>
              <a:t>Consumers can be grouped to consume individual partitions.</a:t>
            </a:r>
          </a:p>
          <a:p>
            <a:r>
              <a:rPr lang="en-US" altLang="en-US" b="1"/>
              <a:t>Durability</a:t>
            </a:r>
          </a:p>
          <a:p>
            <a:pPr lvl="1"/>
            <a:r>
              <a:rPr lang="en-US" altLang="en-US" sz="2000"/>
              <a:t>Offers data durability as well, message written in Kafka can be persisted. </a:t>
            </a:r>
          </a:p>
          <a:p>
            <a:pPr lvl="1"/>
            <a:r>
              <a:rPr lang="en-US" altLang="en-US" sz="2000"/>
              <a:t>The persistence can be configured. </a:t>
            </a:r>
          </a:p>
          <a:p>
            <a:pPr lvl="1"/>
            <a:r>
              <a:rPr lang="en-US" altLang="en-US" sz="2000"/>
              <a:t>This ensures re-processing, if required, can be performed.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2A799B8D-A19E-2A59-4629-ABE82BFA4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ZooKeeper</a:t>
            </a:r>
            <a:endParaRPr lang="en-US" altLang="en-US"/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3B9735B6-DA53-EF65-537D-76EE0A3C15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Zookeeper </a:t>
            </a:r>
          </a:p>
          <a:p>
            <a:pPr lvl="1"/>
            <a:r>
              <a:rPr lang="en-US" altLang="en-US" sz="2000" dirty="0"/>
              <a:t>Distributed, open-source, configuration, synchronization service </a:t>
            </a:r>
          </a:p>
          <a:p>
            <a:pPr lvl="2"/>
            <a:r>
              <a:rPr lang="en-US" altLang="en-US" sz="2000" dirty="0"/>
              <a:t>Also naming registry for distributed applications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dirty="0"/>
          </a:p>
          <a:p>
            <a:r>
              <a:rPr lang="en-US" altLang="en-US" dirty="0"/>
              <a:t>Kafka needs Zookeeper. </a:t>
            </a:r>
          </a:p>
          <a:p>
            <a:pPr lvl="1"/>
            <a:r>
              <a:rPr lang="en-US" altLang="en-US" sz="2000" dirty="0"/>
              <a:t>It uses Zookeeper to track status of its cluster nodes, topics, partitions etc.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74459393-83F1-8108-A0C7-97B8074B3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Apache Kafka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3F6C07BE-C4B1-C889-A266-D31B097A6A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.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47107" name="Picture 3" descr="kafka-1_1.jpg">
            <a:extLst>
              <a:ext uri="{FF2B5EF4-FFF2-40B4-BE49-F238E27FC236}">
                <a16:creationId xmlns:a16="http://schemas.microsoft.com/office/drawing/2014/main" id="{203B578D-A3AD-A3DF-7C2F-B4CFACF8B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6200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F46A0746-37F8-FC42-DE43-F8FA56F3F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Micro Services</a:t>
            </a:r>
            <a:endParaRPr lang="en-IN" altLang="en-US"/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B2C931F1-994D-BE42-2F94-450EBF5BC9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8013" cy="4824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800" dirty="0">
                <a:solidFill>
                  <a:srgbClr val="292929"/>
                </a:solidFill>
              </a:rPr>
              <a:t>Two microservices — Producer and Consumer. </a:t>
            </a:r>
          </a:p>
          <a:p>
            <a:pPr>
              <a:lnSpc>
                <a:spcPct val="150000"/>
              </a:lnSpc>
            </a:pPr>
            <a:r>
              <a:rPr lang="en-US" altLang="en-US" sz="1800" dirty="0">
                <a:solidFill>
                  <a:srgbClr val="292929"/>
                </a:solidFill>
              </a:rPr>
              <a:t>The producer will accept a Json Object through a </a:t>
            </a:r>
            <a:r>
              <a:rPr lang="en-US" altLang="en-US" sz="1800" u="sng" dirty="0">
                <a:solidFill>
                  <a:srgbClr val="292929"/>
                </a:solidFill>
              </a:rPr>
              <a:t>REST endpoint</a:t>
            </a:r>
            <a:r>
              <a:rPr lang="en-US" altLang="en-US" sz="1800" dirty="0">
                <a:solidFill>
                  <a:srgbClr val="292929"/>
                </a:solidFill>
              </a:rPr>
              <a:t> and publish to a Kafka topic. </a:t>
            </a:r>
          </a:p>
          <a:p>
            <a:pPr>
              <a:lnSpc>
                <a:spcPct val="150000"/>
              </a:lnSpc>
            </a:pPr>
            <a:r>
              <a:rPr lang="en-US" altLang="en-US" sz="1800" dirty="0">
                <a:solidFill>
                  <a:srgbClr val="292929"/>
                </a:solidFill>
              </a:rPr>
              <a:t>Consumers will subscribe to the topics.</a:t>
            </a:r>
          </a:p>
        </p:txBody>
      </p:sp>
      <p:pic>
        <p:nvPicPr>
          <p:cNvPr id="1026" name="Picture 2" descr="Communicate Between Microservices with Apache Kafka">
            <a:extLst>
              <a:ext uri="{FF2B5EF4-FFF2-40B4-BE49-F238E27FC236}">
                <a16:creationId xmlns:a16="http://schemas.microsoft.com/office/drawing/2014/main" id="{E3F15799-421A-C072-2085-B6D133C74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81534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F9B29A34-960C-7D9E-8AA7-29C5D2CDB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511BBD4E-33EF-EF48-02DA-CEC86EB752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Kafka Clusters stores/retrieves the records in  </a:t>
            </a:r>
            <a:r>
              <a:rPr lang="en-US" altLang="en-US" b="1"/>
              <a:t>Topics. </a:t>
            </a:r>
          </a:p>
          <a:p>
            <a:pPr lvl="1">
              <a:lnSpc>
                <a:spcPct val="150000"/>
              </a:lnSpc>
            </a:pPr>
            <a:r>
              <a:rPr lang="en-US" altLang="en-US" sz="2000">
                <a:solidFill>
                  <a:srgbClr val="292929"/>
                </a:solidFill>
              </a:rPr>
              <a:t>Topic is a </a:t>
            </a:r>
            <a:r>
              <a:rPr lang="en-US" altLang="en-US" sz="2000" b="1">
                <a:solidFill>
                  <a:srgbClr val="292929"/>
                </a:solidFill>
              </a:rPr>
              <a:t>stream at rest</a:t>
            </a:r>
            <a:r>
              <a:rPr lang="en-US" altLang="en-US" sz="2000">
                <a:solidFill>
                  <a:srgbClr val="292929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en-US" sz="2000">
                <a:solidFill>
                  <a:srgbClr val="292929"/>
                </a:solidFill>
              </a:rPr>
              <a:t>Like a table in a database or folder in a file system.</a:t>
            </a:r>
          </a:p>
          <a:p>
            <a:pPr lvl="1">
              <a:lnSpc>
                <a:spcPct val="150000"/>
              </a:lnSpc>
            </a:pPr>
            <a:r>
              <a:rPr lang="en-US" altLang="en-US" sz="2000">
                <a:solidFill>
                  <a:srgbClr val="292929"/>
                </a:solidFill>
              </a:rPr>
              <a:t>Decouples producers and consumers. </a:t>
            </a:r>
          </a:p>
          <a:p>
            <a:endParaRPr lang="en-US" altLang="en-US">
              <a:solidFill>
                <a:srgbClr val="292929"/>
              </a:solidFill>
            </a:endParaRPr>
          </a:p>
          <a:p>
            <a:r>
              <a:rPr lang="en-US" altLang="en-US">
                <a:solidFill>
                  <a:srgbClr val="292929"/>
                </a:solidFill>
              </a:rPr>
              <a:t>Consumer pulls messages from a topic </a:t>
            </a:r>
          </a:p>
          <a:p>
            <a:pPr lvl="1"/>
            <a:r>
              <a:rPr lang="en-US" altLang="en-US" sz="2000">
                <a:solidFill>
                  <a:srgbClr val="292929"/>
                </a:solidFill>
              </a:rPr>
              <a:t>Producers push messages into a Kafka topic. </a:t>
            </a:r>
          </a:p>
          <a:p>
            <a:endParaRPr lang="en-US" altLang="en-US">
              <a:solidFill>
                <a:srgbClr val="292929"/>
              </a:solidFill>
            </a:endParaRPr>
          </a:p>
          <a:p>
            <a:r>
              <a:rPr lang="en-US" altLang="en-US">
                <a:solidFill>
                  <a:srgbClr val="292929"/>
                </a:solidFill>
              </a:rPr>
              <a:t>A topic can have many producers and many consumers.</a:t>
            </a:r>
          </a:p>
          <a:p>
            <a:endParaRPr lang="en-US" altLang="en-US"/>
          </a:p>
          <a:p>
            <a:r>
              <a:rPr lang="en-US" altLang="en-US"/>
              <a:t>Each record in the topic is stored with a key, value, and timestamp.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1">
            <a:extLst>
              <a:ext uri="{FF2B5EF4-FFF2-40B4-BE49-F238E27FC236}">
                <a16:creationId xmlns:a16="http://schemas.microsoft.com/office/drawing/2014/main" id="{BB90486C-B90F-12DC-9225-6D8C6B632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126978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382754C5-5C9D-2AA8-DF9A-6254FA772B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457200"/>
            <a:ext cx="8229600" cy="5867400"/>
          </a:xfrm>
        </p:spPr>
      </p:pic>
    </p:spTree>
    <p:extLst>
      <p:ext uri="{BB962C8B-B14F-4D97-AF65-F5344CB8AC3E}">
        <p14:creationId xmlns:p14="http://schemas.microsoft.com/office/powerpoint/2010/main" val="206538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E32AF21A-3E41-6B82-1219-63E916445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Binding</a:t>
            </a:r>
            <a:endParaRPr lang="en-IN" altLang="en-US"/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FC04C56F-062F-16A3-3286-0C3B610FE6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the Functional Model, the default binding is created with the method name </a:t>
            </a:r>
          </a:p>
          <a:p>
            <a:endParaRPr lang="en-US" altLang="en-US"/>
          </a:p>
          <a:p>
            <a:r>
              <a:rPr lang="en-US" altLang="en-US"/>
              <a:t>Binding are created as   follows </a:t>
            </a:r>
          </a:p>
          <a:p>
            <a:endParaRPr lang="en-US" altLang="en-US"/>
          </a:p>
          <a:p>
            <a:pPr lvl="1">
              <a:lnSpc>
                <a:spcPct val="150000"/>
              </a:lnSpc>
            </a:pPr>
            <a:r>
              <a:rPr lang="en-US" altLang="en-US" sz="2000" b="1">
                <a:solidFill>
                  <a:srgbClr val="7030A0"/>
                </a:solidFill>
              </a:rPr>
              <a:t>javaMethodName</a:t>
            </a:r>
            <a:r>
              <a:rPr lang="en-US" altLang="en-US" sz="2000"/>
              <a:t>-</a:t>
            </a:r>
            <a:r>
              <a:rPr lang="en-US" altLang="en-US" sz="2000" b="1">
                <a:solidFill>
                  <a:srgbClr val="C00000"/>
                </a:solidFill>
              </a:rPr>
              <a:t>in</a:t>
            </a:r>
            <a:r>
              <a:rPr lang="en-US" altLang="en-US" sz="2000"/>
              <a:t>-</a:t>
            </a:r>
            <a:r>
              <a:rPr lang="en-US" altLang="en-US" sz="2000">
                <a:solidFill>
                  <a:schemeClr val="accent1"/>
                </a:solidFill>
              </a:rPr>
              <a:t>&lt;index&gt;</a:t>
            </a:r>
            <a:r>
              <a:rPr lang="en-US" altLang="en-US" sz="200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>
                <a:solidFill>
                  <a:srgbClr val="7030A0"/>
                </a:solidFill>
              </a:rPr>
              <a:t>javaMethodName</a:t>
            </a:r>
            <a:r>
              <a:rPr lang="en-US" altLang="en-US" sz="2000"/>
              <a:t>-</a:t>
            </a:r>
            <a:r>
              <a:rPr lang="en-US" altLang="en-US" sz="2000" b="1">
                <a:solidFill>
                  <a:srgbClr val="C00000"/>
                </a:solidFill>
              </a:rPr>
              <a:t>out</a:t>
            </a:r>
            <a:r>
              <a:rPr lang="en-US" altLang="en-US" sz="2000"/>
              <a:t>-</a:t>
            </a:r>
            <a:r>
              <a:rPr lang="en-US" altLang="en-US" sz="2000" b="1">
                <a:solidFill>
                  <a:schemeClr val="accent1"/>
                </a:solidFill>
              </a:rPr>
              <a:t>&lt;index&gt;</a:t>
            </a:r>
            <a:r>
              <a:rPr lang="en-US" altLang="en-US" sz="2000"/>
              <a:t> </a:t>
            </a:r>
          </a:p>
          <a:p>
            <a:endParaRPr lang="en-US" altLang="en-US"/>
          </a:p>
          <a:p>
            <a:pPr lvl="1"/>
            <a:r>
              <a:rPr lang="en-US" altLang="en-US" sz="2000"/>
              <a:t>index corresponds to the index of the application instance.</a:t>
            </a:r>
          </a:p>
          <a:p>
            <a:endParaRPr lang="en-US" altLang="en-US"/>
          </a:p>
          <a:p>
            <a:endParaRPr lang="en-US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5913BB90-13CC-4FC6-3FFD-B8AFFE102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Spring Boot Starter Project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F8FF2608-2C9D-F051-2A98-0AFE50A092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defRPr/>
            </a:pPr>
            <a:r>
              <a:rPr lang="en-US" altLang="en-US" sz="2000" b="1" dirty="0"/>
              <a:t>Create Spring Boot Starter Project with following Dependencies</a:t>
            </a:r>
          </a:p>
          <a:p>
            <a:pPr lvl="2">
              <a:defRPr/>
            </a:pPr>
            <a:r>
              <a:rPr lang="en-US" altLang="en-US" sz="2000" dirty="0"/>
              <a:t>Cloud Stream</a:t>
            </a:r>
          </a:p>
          <a:p>
            <a:pPr lvl="2">
              <a:defRPr/>
            </a:pPr>
            <a:r>
              <a:rPr lang="en-US" altLang="en-US" sz="2000" dirty="0"/>
              <a:t>Spring for </a:t>
            </a:r>
            <a:r>
              <a:rPr lang="en-US" altLang="en-US" sz="2000" dirty="0" err="1"/>
              <a:t>apache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kafka</a:t>
            </a:r>
            <a:endParaRPr lang="en-US" altLang="en-US" sz="2000" dirty="0"/>
          </a:p>
          <a:p>
            <a:pPr lvl="2">
              <a:defRPr/>
            </a:pPr>
            <a:r>
              <a:rPr lang="en-US" altLang="en-US" sz="2000" dirty="0"/>
              <a:t>Spring web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None/>
              <a:defRPr/>
            </a:pPr>
            <a:br>
              <a:rPr lang="en-US" altLang="en-US" sz="2000" dirty="0"/>
            </a:br>
            <a:endParaRPr lang="en-US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2D4D58AF-AFCE-0FCC-777E-CBD4FA708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Class</a:t>
            </a:r>
            <a:endParaRPr lang="en-IN" altLang="en-US"/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359309B5-D1CC-C379-EEA3-D093A7ACA7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altLang="en-US" sz="1800" b="1">
                <a:latin typeface="Consolas" panose="020B0609020204030204" pitchFamily="49" charset="0"/>
              </a:rPr>
              <a:t> </a:t>
            </a:r>
            <a:r>
              <a:rPr lang="en-IN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altLang="en-US" sz="1800" b="1">
                <a:latin typeface="Consolas" panose="020B0609020204030204" pitchFamily="49" charset="0"/>
              </a:rPr>
              <a:t> Payment {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>
                <a:latin typeface="Consolas" panose="020B0609020204030204" pitchFamily="49" charset="0"/>
              </a:rPr>
              <a:t>Long </a:t>
            </a:r>
            <a:r>
              <a:rPr lang="en-IN" altLang="en-US" sz="180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N" altLang="en-US" sz="180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>
                <a:latin typeface="Consolas" panose="020B0609020204030204" pitchFamily="49" charset="0"/>
              </a:rPr>
              <a:t>Long </a:t>
            </a:r>
            <a:r>
              <a:rPr lang="en-IN" altLang="en-US" sz="1800">
                <a:solidFill>
                  <a:srgbClr val="0000C0"/>
                </a:solidFill>
                <a:latin typeface="Consolas" panose="020B0609020204030204" pitchFamily="49" charset="0"/>
              </a:rPr>
              <a:t>bookingId</a:t>
            </a:r>
            <a:r>
              <a:rPr lang="en-IN" altLang="en-US" sz="180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altLang="en-US" sz="1800" b="1">
                <a:latin typeface="Consolas" panose="020B0609020204030204" pitchFamily="49" charset="0"/>
              </a:rPr>
              <a:t> </a:t>
            </a:r>
            <a:r>
              <a:rPr lang="en-IN" altLang="en-US" sz="1800" b="1">
                <a:solidFill>
                  <a:srgbClr val="0000C0"/>
                </a:solidFill>
                <a:latin typeface="Consolas" panose="020B0609020204030204" pitchFamily="49" charset="0"/>
              </a:rPr>
              <a:t>paymentAmount</a:t>
            </a:r>
            <a:r>
              <a:rPr lang="en-IN" altLang="en-US" sz="1800" b="1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>
                <a:latin typeface="Consolas" panose="020B0609020204030204" pitchFamily="49" charset="0"/>
              </a:rPr>
              <a:t>LocalDate </a:t>
            </a:r>
            <a:r>
              <a:rPr lang="en-IN" altLang="en-US" sz="1800">
                <a:solidFill>
                  <a:srgbClr val="0000C0"/>
                </a:solidFill>
                <a:latin typeface="Consolas" panose="020B0609020204030204" pitchFamily="49" charset="0"/>
              </a:rPr>
              <a:t>paymentDate</a:t>
            </a:r>
            <a:r>
              <a:rPr lang="en-IN" altLang="en-US" sz="180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>
                <a:latin typeface="Consolas" panose="020B0609020204030204" pitchFamily="49" charset="0"/>
              </a:rPr>
              <a:t>String </a:t>
            </a:r>
            <a:r>
              <a:rPr lang="en-IN" altLang="en-US" sz="1800">
                <a:solidFill>
                  <a:srgbClr val="0000C0"/>
                </a:solidFill>
                <a:latin typeface="Consolas" panose="020B0609020204030204" pitchFamily="49" charset="0"/>
              </a:rPr>
              <a:t>status</a:t>
            </a:r>
            <a:r>
              <a:rPr lang="en-IN" altLang="en-US" sz="180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b="1">
                <a:latin typeface="Consolas" panose="020B0609020204030204" pitchFamily="49" charset="0"/>
              </a:rPr>
              <a:t> Payment(Long </a:t>
            </a:r>
            <a:r>
              <a:rPr lang="en-US" altLang="en-US" sz="1800" b="1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1800" b="1">
                <a:latin typeface="Consolas" panose="020B0609020204030204" pitchFamily="49" charset="0"/>
              </a:rPr>
              <a:t>, Long </a:t>
            </a:r>
            <a:r>
              <a:rPr lang="en-US" altLang="en-US" sz="1800" b="1">
                <a:solidFill>
                  <a:srgbClr val="6A3E3E"/>
                </a:solidFill>
                <a:latin typeface="Consolas" panose="020B0609020204030204" pitchFamily="49" charset="0"/>
              </a:rPr>
              <a:t>bookingId</a:t>
            </a:r>
            <a:r>
              <a:rPr lang="en-US" altLang="en-US" sz="1800" b="1">
                <a:latin typeface="Consolas" panose="020B0609020204030204" pitchFamily="49" charset="0"/>
              </a:rPr>
              <a:t>,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800" b="1">
                <a:latin typeface="Consolas" panose="020B0609020204030204" pitchFamily="49" charset="0"/>
              </a:rPr>
              <a:t> </a:t>
            </a:r>
            <a:r>
              <a:rPr lang="en-US" altLang="en-US" sz="1800" b="1">
                <a:solidFill>
                  <a:srgbClr val="6A3E3E"/>
                </a:solidFill>
                <a:latin typeface="Consolas" panose="020B0609020204030204" pitchFamily="49" charset="0"/>
              </a:rPr>
              <a:t>paymentAmount</a:t>
            </a:r>
            <a:r>
              <a:rPr lang="en-US" altLang="en-US" sz="1800" b="1">
                <a:latin typeface="Consolas" panose="020B0609020204030204" pitchFamily="49" charset="0"/>
              </a:rPr>
              <a:t>, LocalDate </a:t>
            </a:r>
            <a:r>
              <a:rPr lang="en-US" altLang="en-US" sz="1800" b="1">
                <a:solidFill>
                  <a:srgbClr val="6A3E3E"/>
                </a:solidFill>
                <a:latin typeface="Consolas" panose="020B0609020204030204" pitchFamily="49" charset="0"/>
              </a:rPr>
              <a:t>paymentDate</a:t>
            </a:r>
            <a:r>
              <a:rPr lang="en-US" altLang="en-US" sz="1800" b="1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altLang="en-US" sz="1800" b="1">
                <a:latin typeface="Consolas" panose="020B0609020204030204" pitchFamily="49" charset="0"/>
              </a:rPr>
              <a:t>.</a:t>
            </a:r>
            <a:r>
              <a:rPr lang="en-IN" altLang="en-US" sz="1800" b="1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IN" altLang="en-US" sz="1800" b="1">
                <a:latin typeface="Consolas" panose="020B0609020204030204" pitchFamily="49" charset="0"/>
              </a:rPr>
              <a:t> = </a:t>
            </a:r>
            <a:r>
              <a:rPr lang="en-IN" altLang="en-US" sz="1800" b="1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IN" altLang="en-US" sz="1800" b="1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altLang="en-US" sz="1800" b="1">
                <a:latin typeface="Consolas" panose="020B0609020204030204" pitchFamily="49" charset="0"/>
              </a:rPr>
              <a:t>.</a:t>
            </a:r>
            <a:r>
              <a:rPr lang="en-IN" altLang="en-US" sz="1800" b="1">
                <a:solidFill>
                  <a:srgbClr val="0000C0"/>
                </a:solidFill>
                <a:latin typeface="Consolas" panose="020B0609020204030204" pitchFamily="49" charset="0"/>
              </a:rPr>
              <a:t>bookingId</a:t>
            </a:r>
            <a:r>
              <a:rPr lang="en-IN" altLang="en-US" sz="1800" b="1">
                <a:latin typeface="Consolas" panose="020B0609020204030204" pitchFamily="49" charset="0"/>
              </a:rPr>
              <a:t> = </a:t>
            </a:r>
            <a:r>
              <a:rPr lang="en-IN" altLang="en-US" sz="1800" b="1">
                <a:solidFill>
                  <a:srgbClr val="6A3E3E"/>
                </a:solidFill>
                <a:latin typeface="Consolas" panose="020B0609020204030204" pitchFamily="49" charset="0"/>
              </a:rPr>
              <a:t>bookingId</a:t>
            </a:r>
            <a:r>
              <a:rPr lang="en-IN" altLang="en-US" sz="1800" b="1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altLang="en-US" sz="1800" b="1">
                <a:latin typeface="Consolas" panose="020B0609020204030204" pitchFamily="49" charset="0"/>
              </a:rPr>
              <a:t>.</a:t>
            </a:r>
            <a:r>
              <a:rPr lang="en-IN" altLang="en-US" sz="1800" b="1">
                <a:solidFill>
                  <a:srgbClr val="0000C0"/>
                </a:solidFill>
                <a:latin typeface="Consolas" panose="020B0609020204030204" pitchFamily="49" charset="0"/>
              </a:rPr>
              <a:t>paymentAmount</a:t>
            </a:r>
            <a:r>
              <a:rPr lang="en-IN" altLang="en-US" sz="1800" b="1">
                <a:latin typeface="Consolas" panose="020B0609020204030204" pitchFamily="49" charset="0"/>
              </a:rPr>
              <a:t> = </a:t>
            </a:r>
            <a:r>
              <a:rPr lang="en-IN" altLang="en-US" sz="1800" b="1">
                <a:solidFill>
                  <a:srgbClr val="6A3E3E"/>
                </a:solidFill>
                <a:latin typeface="Consolas" panose="020B0609020204030204" pitchFamily="49" charset="0"/>
              </a:rPr>
              <a:t>paymentAmount</a:t>
            </a:r>
            <a:r>
              <a:rPr lang="en-IN" altLang="en-US" sz="1800" b="1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altLang="en-US" sz="1800" b="1">
                <a:latin typeface="Consolas" panose="020B0609020204030204" pitchFamily="49" charset="0"/>
              </a:rPr>
              <a:t>.</a:t>
            </a:r>
            <a:r>
              <a:rPr lang="en-IN" altLang="en-US" sz="1800" b="1">
                <a:solidFill>
                  <a:srgbClr val="0000C0"/>
                </a:solidFill>
                <a:latin typeface="Consolas" panose="020B0609020204030204" pitchFamily="49" charset="0"/>
              </a:rPr>
              <a:t>paymentDate</a:t>
            </a:r>
            <a:r>
              <a:rPr lang="en-IN" altLang="en-US" sz="1800" b="1">
                <a:latin typeface="Consolas" panose="020B0609020204030204" pitchFamily="49" charset="0"/>
              </a:rPr>
              <a:t> = </a:t>
            </a:r>
            <a:r>
              <a:rPr lang="en-IN" altLang="en-US" sz="1800" b="1">
                <a:solidFill>
                  <a:srgbClr val="6A3E3E"/>
                </a:solidFill>
                <a:latin typeface="Consolas" panose="020B0609020204030204" pitchFamily="49" charset="0"/>
              </a:rPr>
              <a:t>paymentDate</a:t>
            </a:r>
            <a:r>
              <a:rPr lang="en-IN" altLang="en-US" sz="1800" b="1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endParaRPr lang="en-IN" alt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8C015-2670-B8FA-D899-4B740F28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 err="1">
                <a:solidFill>
                  <a:srgbClr val="001D35"/>
                </a:solidFill>
                <a:latin typeface="+mn-lt"/>
              </a:rPr>
              <a:t>StreamBridge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1ABBA-8580-E251-CDEA-CE1035F8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IN" dirty="0">
                <a:solidFill>
                  <a:srgbClr val="001D35"/>
                </a:solidFill>
              </a:rPr>
              <a:t>Spring Cloud Stream abstraction </a:t>
            </a:r>
          </a:p>
          <a:p>
            <a:pPr>
              <a:lnSpc>
                <a:spcPct val="150000"/>
              </a:lnSpc>
              <a:defRPr/>
            </a:pPr>
            <a:r>
              <a:rPr lang="en-IN" dirty="0">
                <a:solidFill>
                  <a:srgbClr val="001D35"/>
                </a:solidFill>
              </a:rPr>
              <a:t>Used to send messages from any binding,</a:t>
            </a:r>
          </a:p>
          <a:p>
            <a:pPr lvl="1">
              <a:lnSpc>
                <a:spcPct val="150000"/>
              </a:lnSpc>
              <a:defRPr/>
            </a:pPr>
            <a:r>
              <a:rPr lang="en-IN" sz="2000" dirty="0">
                <a:solidFill>
                  <a:srgbClr val="001D35"/>
                </a:solidFill>
              </a:rPr>
              <a:t>Can use any Underlying messaging system. </a:t>
            </a:r>
          </a:p>
          <a:p>
            <a:pPr>
              <a:lnSpc>
                <a:spcPct val="150000"/>
              </a:lnSpc>
              <a:defRPr/>
            </a:pPr>
            <a:r>
              <a:rPr lang="en-IN" dirty="0">
                <a:solidFill>
                  <a:srgbClr val="001D35"/>
                </a:solidFill>
              </a:rPr>
              <a:t>It’s a Spring bean, that can be </a:t>
            </a:r>
            <a:r>
              <a:rPr lang="en-IN" dirty="0" err="1">
                <a:solidFill>
                  <a:srgbClr val="001D35"/>
                </a:solidFill>
              </a:rPr>
              <a:t>autowired</a:t>
            </a:r>
            <a:endParaRPr lang="en-IN" dirty="0">
              <a:solidFill>
                <a:srgbClr val="001D35"/>
              </a:solidFill>
            </a:endParaRPr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r>
              <a:rPr lang="en-IN" sz="1800" dirty="0" err="1"/>
              <a:t>streamBridge.send</a:t>
            </a:r>
            <a:r>
              <a:rPr lang="en-IN" sz="1800" dirty="0"/>
              <a:t>(</a:t>
            </a:r>
            <a:r>
              <a:rPr lang="en-IN" sz="1800" dirty="0">
                <a:solidFill>
                  <a:srgbClr val="188038"/>
                </a:solidFill>
              </a:rPr>
              <a:t>"my-destination"</a:t>
            </a:r>
            <a:r>
              <a:rPr lang="en-IN" sz="1800" dirty="0"/>
              <a:t>, new Message(</a:t>
            </a:r>
            <a:r>
              <a:rPr lang="en-IN" sz="1800" dirty="0">
                <a:solidFill>
                  <a:srgbClr val="188038"/>
                </a:solidFill>
              </a:rPr>
              <a:t>"Hello, world!"</a:t>
            </a:r>
            <a:r>
              <a:rPr lang="en-IN" sz="1800" dirty="0"/>
              <a:t>));</a:t>
            </a:r>
            <a:br>
              <a:rPr lang="en-IN" sz="1800" dirty="0"/>
            </a:br>
            <a:endParaRPr lang="en-IN" sz="1800" dirty="0"/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endParaRPr lang="en-IN" sz="1800" dirty="0">
              <a:solidFill>
                <a:srgbClr val="001D35"/>
              </a:solidFill>
              <a:latin typeface="Google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83888AFB-9DCC-B869-D544-7D4AFF19F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Producer</a:t>
            </a:r>
            <a:endParaRPr lang="en-IN" altLang="en-US"/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54FA1E66-6E21-1442-1741-A9B8182022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44550"/>
            <a:ext cx="8228013" cy="5280025"/>
          </a:xfrm>
        </p:spPr>
        <p:txBody>
          <a:bodyPr/>
          <a:lstStyle/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dirty="0">
                <a:solidFill>
                  <a:srgbClr val="646464"/>
                </a:solidFill>
              </a:rPr>
              <a:t>@</a:t>
            </a:r>
            <a:r>
              <a:rPr lang="en-IN" altLang="en-US" sz="1800" dirty="0" err="1">
                <a:solidFill>
                  <a:srgbClr val="646464"/>
                </a:solidFill>
              </a:rPr>
              <a:t>RestController</a:t>
            </a:r>
            <a:endParaRPr lang="en-IN" altLang="en-US" sz="1800" dirty="0">
              <a:solidFill>
                <a:srgbClr val="646464"/>
              </a:solidFill>
            </a:endParaRP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dirty="0">
                <a:solidFill>
                  <a:srgbClr val="646464"/>
                </a:solidFill>
              </a:rPr>
              <a:t>@</a:t>
            </a:r>
            <a:r>
              <a:rPr lang="en-IN" altLang="en-US" sz="1800" dirty="0" err="1">
                <a:solidFill>
                  <a:srgbClr val="646464"/>
                </a:solidFill>
              </a:rPr>
              <a:t>AllArgsConstructor</a:t>
            </a:r>
            <a:endParaRPr lang="en-IN" altLang="en-US" sz="1800" dirty="0">
              <a:solidFill>
                <a:srgbClr val="646464"/>
              </a:solidFill>
            </a:endParaRP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b="1" dirty="0">
                <a:solidFill>
                  <a:srgbClr val="7F0055"/>
                </a:solidFill>
              </a:rPr>
              <a:t>public</a:t>
            </a:r>
            <a:r>
              <a:rPr lang="en-IN" altLang="en-US" sz="1800" b="1" dirty="0"/>
              <a:t> </a:t>
            </a:r>
            <a:r>
              <a:rPr lang="en-IN" altLang="en-US" sz="1800" b="1" dirty="0">
                <a:solidFill>
                  <a:srgbClr val="7F0055"/>
                </a:solidFill>
              </a:rPr>
              <a:t>class</a:t>
            </a:r>
            <a:r>
              <a:rPr lang="en-IN" altLang="en-US" sz="1800" b="1" dirty="0"/>
              <a:t> </a:t>
            </a:r>
            <a:r>
              <a:rPr lang="en-IN" altLang="en-US" sz="1800" b="1" dirty="0" err="1"/>
              <a:t>ManagePaymentController</a:t>
            </a:r>
            <a:r>
              <a:rPr lang="en-IN" altLang="en-US" sz="1800" b="1" dirty="0"/>
              <a:t> {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endParaRPr lang="en-IN" altLang="en-US" sz="1800" dirty="0"/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dirty="0"/>
              <a:t>@</a:t>
            </a:r>
            <a:r>
              <a:rPr lang="en-IN" altLang="en-US" sz="1800" dirty="0" err="1"/>
              <a:t>Autowired</a:t>
            </a:r>
            <a:endParaRPr lang="en-IN" altLang="en-US" sz="1800" dirty="0"/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b="1" dirty="0">
                <a:solidFill>
                  <a:srgbClr val="7F0055"/>
                </a:solidFill>
              </a:rPr>
              <a:t>private</a:t>
            </a:r>
            <a:r>
              <a:rPr lang="en-IN" altLang="en-US" sz="1800" b="1" dirty="0"/>
              <a:t> </a:t>
            </a:r>
            <a:r>
              <a:rPr lang="en-IN" altLang="en-US" sz="1800" b="1" dirty="0" err="1"/>
              <a:t>StreamBridge</a:t>
            </a:r>
            <a:r>
              <a:rPr lang="en-IN" altLang="en-US" sz="1800" b="1" dirty="0"/>
              <a:t> </a:t>
            </a:r>
            <a:r>
              <a:rPr lang="en-IN" altLang="en-US" sz="1800" b="1" dirty="0">
                <a:solidFill>
                  <a:srgbClr val="0000C0"/>
                </a:solidFill>
              </a:rPr>
              <a:t>bridge</a:t>
            </a:r>
            <a:r>
              <a:rPr lang="en-IN" altLang="en-US" sz="1800" b="1" dirty="0"/>
              <a:t>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endParaRPr lang="en-IN" altLang="en-US" sz="1800" dirty="0"/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dirty="0">
                <a:solidFill>
                  <a:srgbClr val="646464"/>
                </a:solidFill>
              </a:rPr>
              <a:t>@</a:t>
            </a:r>
            <a:r>
              <a:rPr lang="en-IN" altLang="en-US" sz="1800" dirty="0" err="1">
                <a:solidFill>
                  <a:srgbClr val="646464"/>
                </a:solidFill>
              </a:rPr>
              <a:t>PostMapping</a:t>
            </a:r>
            <a:r>
              <a:rPr lang="en-IN" altLang="en-US" sz="1800" dirty="0"/>
              <a:t>(path = </a:t>
            </a:r>
            <a:r>
              <a:rPr lang="en-IN" altLang="en-US" sz="1800" dirty="0">
                <a:solidFill>
                  <a:srgbClr val="2A00FF"/>
                </a:solidFill>
              </a:rPr>
              <a:t>"/payment"</a:t>
            </a:r>
            <a:r>
              <a:rPr lang="en-IN" altLang="en-US" sz="1800" dirty="0"/>
              <a:t>)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7F0055"/>
                </a:solidFill>
              </a:rPr>
              <a:t>public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ResponseEntity</a:t>
            </a:r>
            <a:r>
              <a:rPr lang="en-US" altLang="en-US" sz="1800" b="1" dirty="0"/>
              <a:t>&lt;String&gt; </a:t>
            </a:r>
            <a:r>
              <a:rPr lang="en-US" altLang="en-US" sz="1800" b="1" dirty="0" err="1"/>
              <a:t>sendMessage</a:t>
            </a:r>
            <a:r>
              <a:rPr lang="en-US" altLang="en-US" sz="1800" b="1" dirty="0"/>
              <a:t>(</a:t>
            </a:r>
            <a:r>
              <a:rPr lang="en-US" altLang="en-US" sz="1800" b="1" dirty="0">
                <a:solidFill>
                  <a:srgbClr val="646464"/>
                </a:solidFill>
              </a:rPr>
              <a:t>@</a:t>
            </a:r>
            <a:r>
              <a:rPr lang="en-US" altLang="en-US" sz="1800" b="1" dirty="0" err="1">
                <a:solidFill>
                  <a:srgbClr val="646464"/>
                </a:solidFill>
              </a:rPr>
              <a:t>RequestBody</a:t>
            </a:r>
            <a:r>
              <a:rPr lang="en-US" altLang="en-US" sz="1800" b="1" dirty="0"/>
              <a:t> Payment </a:t>
            </a:r>
            <a:r>
              <a:rPr lang="en-US" altLang="en-US" sz="1800" b="1" dirty="0">
                <a:solidFill>
                  <a:srgbClr val="6A3E3E"/>
                </a:solidFill>
              </a:rPr>
              <a:t>entity</a:t>
            </a:r>
            <a:r>
              <a:rPr lang="en-US" altLang="en-US" sz="1800" b="1" dirty="0"/>
              <a:t>) {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1800" b="1" dirty="0" err="1">
                <a:solidFill>
                  <a:srgbClr val="7F0055"/>
                </a:solidFill>
              </a:rPr>
              <a:t>boolean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rgbClr val="6A3E3E"/>
                </a:solidFill>
              </a:rPr>
              <a:t>result</a:t>
            </a:r>
            <a:r>
              <a:rPr lang="en-US" altLang="en-US" sz="1800" b="1" dirty="0"/>
              <a:t> =</a:t>
            </a:r>
            <a:r>
              <a:rPr lang="en-US" altLang="en-US" sz="1800" b="1" dirty="0" err="1">
                <a:solidFill>
                  <a:srgbClr val="0000C0"/>
                </a:solidFill>
              </a:rPr>
              <a:t>bridge</a:t>
            </a:r>
            <a:r>
              <a:rPr lang="en-US" altLang="en-US" sz="1800" b="1" dirty="0" err="1"/>
              <a:t>.send</a:t>
            </a:r>
            <a:r>
              <a:rPr lang="en-US" altLang="en-US" sz="1800" b="1" dirty="0"/>
              <a:t>(</a:t>
            </a:r>
            <a:r>
              <a:rPr lang="en-US" altLang="en-US" sz="1800" b="1" dirty="0">
                <a:solidFill>
                  <a:srgbClr val="2A00FF"/>
                </a:solidFill>
              </a:rPr>
              <a:t>"info-topic"</a:t>
            </a:r>
            <a:r>
              <a:rPr lang="en-US" altLang="en-US" sz="1800" b="1" dirty="0"/>
              <a:t>, </a:t>
            </a:r>
            <a:r>
              <a:rPr lang="en-US" altLang="en-US" sz="1800" b="1" dirty="0">
                <a:solidFill>
                  <a:srgbClr val="6A3E3E"/>
                </a:solidFill>
              </a:rPr>
              <a:t>entity</a:t>
            </a:r>
            <a:r>
              <a:rPr lang="en-US" altLang="en-US" sz="1800" b="1" dirty="0"/>
              <a:t>);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1800" dirty="0"/>
              <a:t>   </a:t>
            </a:r>
            <a:r>
              <a:rPr lang="en-US" altLang="en-US" sz="1800" b="1" dirty="0">
                <a:solidFill>
                  <a:srgbClr val="7F0055"/>
                </a:solidFill>
              </a:rPr>
              <a:t>return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ResponseEntity.</a:t>
            </a:r>
            <a:r>
              <a:rPr lang="en-US" altLang="en-US" sz="1800" b="1" i="1" dirty="0" err="1"/>
              <a:t>status</a:t>
            </a:r>
            <a:r>
              <a:rPr lang="en-US" altLang="en-US" sz="1800" b="1" i="1" dirty="0"/>
              <a:t>(</a:t>
            </a:r>
            <a:r>
              <a:rPr lang="en-US" altLang="en-US" sz="1800" b="1" i="1" dirty="0" err="1"/>
              <a:t>HttpStatus.</a:t>
            </a:r>
            <a:r>
              <a:rPr lang="en-US" altLang="en-US" sz="1800" b="1" i="1" dirty="0" err="1">
                <a:solidFill>
                  <a:srgbClr val="0000C0"/>
                </a:solidFill>
              </a:rPr>
              <a:t>CREATED</a:t>
            </a:r>
            <a:r>
              <a:rPr lang="en-US" altLang="en-US" sz="1800" b="1" i="1" dirty="0"/>
              <a:t>).body(</a:t>
            </a:r>
            <a:r>
              <a:rPr lang="en-US" altLang="en-US" sz="1800" b="1" i="1" dirty="0" err="1"/>
              <a:t>entity.toString</a:t>
            </a:r>
            <a:r>
              <a:rPr lang="en-US" altLang="en-US" sz="1800" b="1" i="1" dirty="0"/>
              <a:t>());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dirty="0"/>
              <a:t>}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dirty="0"/>
              <a:t>}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endParaRPr lang="en-IN" alt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6E29D2AE-CD5D-F917-51AC-28EFB5A42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Consumer</a:t>
            </a:r>
            <a:endParaRPr lang="en-IN" altLang="en-US"/>
          </a:p>
        </p:txBody>
      </p:sp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7EB578C4-F7A4-EEEF-8760-A5737A349D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sz="2000" dirty="0"/>
              <a:t>@Configuration</a:t>
            </a:r>
          </a:p>
          <a:p>
            <a:pPr marL="457200" lvl="1" indent="0">
              <a:buNone/>
            </a:pPr>
            <a:r>
              <a:rPr lang="en-IN" sz="2000" b="1" dirty="0"/>
              <a:t>public</a:t>
            </a:r>
            <a:r>
              <a:rPr lang="en-IN" sz="2000" dirty="0"/>
              <a:t> </a:t>
            </a:r>
            <a:r>
              <a:rPr lang="en-IN" sz="2000" b="1" dirty="0"/>
              <a:t>class</a:t>
            </a:r>
            <a:r>
              <a:rPr lang="en-IN" sz="2000" dirty="0"/>
              <a:t> </a:t>
            </a:r>
            <a:r>
              <a:rPr lang="en-IN" sz="2000" dirty="0" err="1"/>
              <a:t>LoanApplicationConsumer</a:t>
            </a:r>
            <a:r>
              <a:rPr lang="en-IN" sz="2000" dirty="0"/>
              <a:t> {</a:t>
            </a:r>
          </a:p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r>
              <a:rPr lang="en-IN" sz="2000" dirty="0"/>
              <a:t>@Bean</a:t>
            </a:r>
          </a:p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r>
              <a:rPr lang="en-IN" sz="2000" dirty="0"/>
              <a:t>Consumer&lt;</a:t>
            </a:r>
            <a:r>
              <a:rPr lang="en-IN" sz="2000" dirty="0" err="1"/>
              <a:t>LoanApplication</a:t>
            </a:r>
            <a:r>
              <a:rPr lang="en-IN" sz="2000" dirty="0"/>
              <a:t>&gt; </a:t>
            </a:r>
            <a:r>
              <a:rPr lang="en-IN" sz="2000" dirty="0" err="1"/>
              <a:t>loanConsumer</a:t>
            </a:r>
            <a:r>
              <a:rPr lang="en-IN" sz="2000" dirty="0"/>
              <a:t>() {</a:t>
            </a:r>
          </a:p>
          <a:p>
            <a:pPr marL="457200" lvl="1" indent="0">
              <a:buNone/>
            </a:pPr>
            <a:r>
              <a:rPr lang="en-IN" sz="2000" b="1" dirty="0"/>
              <a:t>return</a:t>
            </a:r>
            <a:r>
              <a:rPr lang="en-IN" sz="2000" dirty="0"/>
              <a:t> application -&gt; {</a:t>
            </a:r>
          </a:p>
          <a:p>
            <a:pPr marL="457200" lvl="1" indent="0">
              <a:buNone/>
            </a:pPr>
            <a:r>
              <a:rPr lang="en-IN" sz="2000" dirty="0" err="1"/>
              <a:t>System.</a:t>
            </a:r>
            <a:r>
              <a:rPr lang="en-IN" sz="2000" b="1" i="1" dirty="0" err="1"/>
              <a:t>out</a:t>
            </a:r>
            <a:r>
              <a:rPr lang="en-IN" sz="2000" dirty="0" err="1"/>
              <a:t>.println</a:t>
            </a:r>
            <a:r>
              <a:rPr lang="en-IN" sz="2000" dirty="0"/>
              <a:t>(application);</a:t>
            </a:r>
          </a:p>
          <a:p>
            <a:pPr marL="457200" lvl="1" indent="0">
              <a:buNone/>
            </a:pPr>
            <a:r>
              <a:rPr lang="en-IN" sz="2000" dirty="0"/>
              <a:t>};</a:t>
            </a:r>
          </a:p>
          <a:p>
            <a:pPr marL="457200" lvl="1" indent="0">
              <a:buNone/>
            </a:pPr>
            <a:r>
              <a:rPr lang="en-IN" sz="2000" dirty="0"/>
              <a:t>}</a:t>
            </a:r>
          </a:p>
          <a:p>
            <a:pPr marL="457200" lvl="1" indent="0">
              <a:buNone/>
            </a:pPr>
            <a:r>
              <a:rPr lang="en-IN" sz="2000" dirty="0"/>
              <a:t>}</a:t>
            </a:r>
          </a:p>
          <a:p>
            <a:pPr marL="457200" lvl="1" indent="0">
              <a:buNone/>
            </a:pPr>
            <a:endParaRPr lang="en-IN" alt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81CF3F11-0A0A-8B46-8C50-EDB31986D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application.yml</a:t>
            </a:r>
            <a:endParaRPr lang="en-IN" altLang="en-US"/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BC9D3755-9499-E24E-251D-216864B85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server</a:t>
            </a:r>
            <a:r>
              <a:rPr lang="en-IN" altLang="en-US" sz="20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 dirty="0">
                <a:latin typeface="Consolas" panose="020B0609020204030204" pitchFamily="49" charset="0"/>
              </a:rPr>
              <a:t>  </a:t>
            </a:r>
            <a:r>
              <a:rPr lang="en-IN" alt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port</a:t>
            </a:r>
            <a:r>
              <a:rPr lang="en-IN" altLang="en-US" sz="2000" dirty="0">
                <a:latin typeface="Consolas" panose="020B0609020204030204" pitchFamily="49" charset="0"/>
              </a:rPr>
              <a:t>: </a:t>
            </a:r>
            <a:r>
              <a:rPr lang="en-IN" alt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9001</a:t>
            </a:r>
            <a:endParaRPr lang="en-IN" altLang="en-US" sz="2000" dirty="0">
              <a:latin typeface="Consolas" panose="020B0609020204030204" pitchFamily="49" charset="0"/>
            </a:endParaRP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spring</a:t>
            </a:r>
            <a:r>
              <a:rPr lang="en-IN" altLang="en-US" sz="20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 dirty="0">
                <a:latin typeface="Consolas" panose="020B0609020204030204" pitchFamily="49" charset="0"/>
              </a:rPr>
              <a:t>  </a:t>
            </a:r>
            <a:r>
              <a:rPr lang="en-IN" alt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cloud</a:t>
            </a:r>
            <a:r>
              <a:rPr lang="en-IN" altLang="en-US" sz="20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    stream</a:t>
            </a:r>
            <a:r>
              <a:rPr lang="en-IN" altLang="en-US" sz="20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       bindings</a:t>
            </a:r>
            <a:r>
              <a:rPr lang="en-IN" altLang="en-US" sz="20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 dirty="0">
                <a:latin typeface="Consolas" panose="020B0609020204030204" pitchFamily="49" charset="0"/>
              </a:rPr>
              <a:t>          </a:t>
            </a:r>
            <a:r>
              <a:rPr lang="en-IN" alt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consumer-in-0</a:t>
            </a:r>
            <a:r>
              <a:rPr lang="en-IN" altLang="en-US" sz="2000" dirty="0">
                <a:latin typeface="Consolas" panose="020B0609020204030204" pitchFamily="49" charset="0"/>
              </a:rPr>
              <a:t>: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 dirty="0">
                <a:latin typeface="Consolas" panose="020B0609020204030204" pitchFamily="49" charset="0"/>
              </a:rPr>
              <a:t>            </a:t>
            </a:r>
            <a:r>
              <a:rPr lang="en-IN" alt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destination</a:t>
            </a:r>
            <a:r>
              <a:rPr lang="en-IN" altLang="en-US" sz="2000" dirty="0">
                <a:latin typeface="Consolas" panose="020B0609020204030204" pitchFamily="49" charset="0"/>
              </a:rPr>
              <a:t>: </a:t>
            </a:r>
            <a:r>
              <a:rPr lang="en-IN" alt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approve-topic</a:t>
            </a:r>
            <a:endParaRPr lang="en-IN" altLang="en-US" sz="2000" dirty="0">
              <a:latin typeface="Consolas" panose="020B0609020204030204" pitchFamily="49" charset="0"/>
            </a:endParaRPr>
          </a:p>
          <a:p>
            <a:endParaRPr lang="en-IN" altLang="en-US" sz="1800" dirty="0">
              <a:latin typeface="Consolas" panose="020B0609020204030204" pitchFamily="49" charset="0"/>
            </a:endParaRPr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45C4B0-58B1-4512-CBE6-D5A13496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Caching in spring boot</a:t>
            </a:r>
            <a:endParaRPr lang="en-IN" dirty="0"/>
          </a:p>
        </p:txBody>
      </p:sp>
      <p:sp>
        <p:nvSpPr>
          <p:cNvPr id="128003" name="Text Placeholder 4">
            <a:extLst>
              <a:ext uri="{FF2B5EF4-FFF2-40B4-BE49-F238E27FC236}">
                <a16:creationId xmlns:a16="http://schemas.microsoft.com/office/drawing/2014/main" id="{0CD500DA-4822-A2EB-72CE-74F6AA21A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>
            <a:extLst>
              <a:ext uri="{FF2B5EF4-FFF2-40B4-BE49-F238E27FC236}">
                <a16:creationId xmlns:a16="http://schemas.microsoft.com/office/drawing/2014/main" id="{E8584345-0CB3-E583-E8B3-C68717267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Caching 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60064-920A-818F-6E0E-4E2093A4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>
                <a:solidFill>
                  <a:srgbClr val="333333"/>
                </a:solidFill>
              </a:rPr>
              <a:t>Caching is a part of temporary memory -</a:t>
            </a:r>
            <a:r>
              <a:rPr lang="en-US" dirty="0">
                <a:solidFill>
                  <a:srgbClr val="008000"/>
                </a:solidFill>
              </a:rPr>
              <a:t>RAM</a:t>
            </a:r>
            <a:r>
              <a:rPr lang="en-US" dirty="0">
                <a:solidFill>
                  <a:srgbClr val="333333"/>
                </a:solidFill>
              </a:rPr>
              <a:t> </a:t>
            </a:r>
          </a:p>
          <a:p>
            <a:pPr lvl="1" algn="just">
              <a:defRPr/>
            </a:pPr>
            <a:r>
              <a:rPr lang="en-US" sz="2000" dirty="0">
                <a:solidFill>
                  <a:srgbClr val="333333"/>
                </a:solidFill>
              </a:rPr>
              <a:t>To store data for future reference.</a:t>
            </a:r>
          </a:p>
          <a:p>
            <a:pPr lvl="1" algn="just">
              <a:defRPr/>
            </a:pPr>
            <a:r>
              <a:rPr lang="en-US" sz="2000" dirty="0">
                <a:solidFill>
                  <a:srgbClr val="333333"/>
                </a:solidFill>
              </a:rPr>
              <a:t>Between the application and persistence database. </a:t>
            </a:r>
          </a:p>
          <a:p>
            <a:pPr lvl="1" algn="just">
              <a:defRPr/>
            </a:pPr>
            <a:r>
              <a:rPr lang="en-US" sz="2000" dirty="0">
                <a:solidFill>
                  <a:srgbClr val="333333"/>
                </a:solidFill>
              </a:rPr>
              <a:t>Stores the recently used data to reduce the number of database hits as much as possible. </a:t>
            </a:r>
          </a:p>
          <a:p>
            <a:pPr lvl="1" algn="just">
              <a:defRPr/>
            </a:pPr>
            <a:r>
              <a:rPr lang="en-US" sz="2000" dirty="0">
                <a:solidFill>
                  <a:srgbClr val="333333"/>
                </a:solidFill>
              </a:rPr>
              <a:t>Data access from memory is always faster in comparison to fetching data from the database.</a:t>
            </a:r>
          </a:p>
          <a:p>
            <a:pPr lvl="1" algn="just">
              <a:defRPr/>
            </a:pPr>
            <a:endParaRPr lang="en-US" sz="2000" dirty="0">
              <a:solidFill>
                <a:srgbClr val="333333"/>
              </a:solidFill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0000"/>
                </a:solidFill>
              </a:rPr>
              <a:t>Cache Declaration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</a:rPr>
              <a:t> It identifies the methods that need to be cached.</a:t>
            </a:r>
          </a:p>
          <a:p>
            <a:pPr marL="457200" lvl="1" indent="0" algn="just">
              <a:buFontTx/>
              <a:buNone/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0000"/>
                </a:solidFill>
              </a:rPr>
              <a:t>Cache Configuration</a:t>
            </a:r>
            <a:r>
              <a:rPr lang="en-US" dirty="0">
                <a:solidFill>
                  <a:srgbClr val="000000"/>
                </a:solidFill>
              </a:rPr>
              <a:t> </a:t>
            </a:r>
          </a:p>
          <a:p>
            <a:pPr lvl="1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</a:rPr>
              <a:t>The backing cache where the data is stored and read from.</a:t>
            </a:r>
          </a:p>
          <a:p>
            <a:pPr lvl="1" algn="just">
              <a:defRPr/>
            </a:pPr>
            <a:endParaRPr lang="en-US" sz="20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>
            <a:extLst>
              <a:ext uri="{FF2B5EF4-FFF2-40B4-BE49-F238E27FC236}">
                <a16:creationId xmlns:a16="http://schemas.microsoft.com/office/drawing/2014/main" id="{2D3D2D59-F485-2F4B-8D3D-4A7B955CA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Caching With Spring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9B28-59D8-E173-EE65-DCDA0EEC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dirty="0">
                <a:solidFill>
                  <a:srgbClr val="333333"/>
                </a:solidFill>
              </a:rPr>
              <a:t>Spring Framework provides caching in a Spring Application</a:t>
            </a:r>
          </a:p>
          <a:p>
            <a:pPr algn="just">
              <a:defRPr/>
            </a:pPr>
            <a:endParaRPr lang="en-US" dirty="0">
              <a:solidFill>
                <a:srgbClr val="333333"/>
              </a:solidFill>
            </a:endParaRPr>
          </a:p>
          <a:p>
            <a:pPr algn="just">
              <a:defRPr/>
            </a:pPr>
            <a:r>
              <a:rPr lang="en-US" dirty="0">
                <a:solidFill>
                  <a:srgbClr val="333333"/>
                </a:solidFill>
              </a:rPr>
              <a:t>The </a:t>
            </a:r>
            <a:r>
              <a:rPr lang="en-US" b="1" dirty="0">
                <a:solidFill>
                  <a:srgbClr val="333333"/>
                </a:solidFill>
              </a:rPr>
              <a:t>cache abstraction</a:t>
            </a:r>
            <a:r>
              <a:rPr lang="en-US" dirty="0">
                <a:solidFill>
                  <a:srgbClr val="333333"/>
                </a:solidFill>
              </a:rPr>
              <a:t> is a mechanism that allows consistent use of various caching methods with minimal impact on the code.</a:t>
            </a:r>
          </a:p>
          <a:p>
            <a:pPr algn="just">
              <a:defRPr/>
            </a:pPr>
            <a:endParaRPr lang="en-US" dirty="0">
              <a:solidFill>
                <a:srgbClr val="333333"/>
              </a:solidFill>
            </a:endParaRPr>
          </a:p>
          <a:p>
            <a:pPr>
              <a:defRPr/>
            </a:pPr>
            <a:r>
              <a:rPr lang="en-US" dirty="0"/>
              <a:t>The Spring abstraction layer can use  cache independently of the cache provider.</a:t>
            </a:r>
          </a:p>
          <a:p>
            <a:pPr algn="just">
              <a:defRPr/>
            </a:pPr>
            <a:endParaRPr lang="en-US" dirty="0">
              <a:solidFill>
                <a:srgbClr val="333333"/>
              </a:solidFill>
            </a:endParaRPr>
          </a:p>
          <a:p>
            <a:pPr algn="just">
              <a:defRPr/>
            </a:pPr>
            <a:r>
              <a:rPr lang="en-US" dirty="0">
                <a:solidFill>
                  <a:srgbClr val="333333"/>
                </a:solidFill>
              </a:rPr>
              <a:t>Supports the Caching Providers</a:t>
            </a:r>
          </a:p>
          <a:p>
            <a:pPr lvl="1" algn="just">
              <a:buFont typeface="+mj-lt"/>
              <a:buAutoNum type="arabicPeriod"/>
              <a:defRPr/>
            </a:pPr>
            <a:r>
              <a:rPr lang="en-IN" sz="2000" dirty="0" err="1">
                <a:solidFill>
                  <a:srgbClr val="383838"/>
                </a:solidFill>
              </a:rPr>
              <a:t>EhCache</a:t>
            </a:r>
            <a:r>
              <a:rPr lang="en-IN" sz="2000" dirty="0">
                <a:solidFill>
                  <a:srgbClr val="383838"/>
                </a:solidFill>
              </a:rPr>
              <a:t> </a:t>
            </a:r>
          </a:p>
          <a:p>
            <a:pPr lvl="1" algn="just">
              <a:buFont typeface="+mj-lt"/>
              <a:buAutoNum type="arabicPeriod"/>
              <a:defRPr/>
            </a:pPr>
            <a:r>
              <a:rPr lang="en-IN" sz="2000" dirty="0" err="1">
                <a:solidFill>
                  <a:srgbClr val="383838"/>
                </a:solidFill>
              </a:rPr>
              <a:t>Hazelcast</a:t>
            </a:r>
            <a:endParaRPr lang="en-IN" sz="2000" dirty="0">
              <a:solidFill>
                <a:srgbClr val="383838"/>
              </a:solidFill>
            </a:endParaRPr>
          </a:p>
          <a:p>
            <a:pPr lvl="1" algn="just">
              <a:buFont typeface="+mj-lt"/>
              <a:buAutoNum type="arabicPeriod"/>
              <a:defRPr/>
            </a:pPr>
            <a:r>
              <a:rPr lang="en-IN" sz="2000" dirty="0">
                <a:solidFill>
                  <a:srgbClr val="383838"/>
                </a:solidFill>
              </a:rPr>
              <a:t>Couchbase</a:t>
            </a:r>
          </a:p>
          <a:p>
            <a:pPr lvl="1" algn="just">
              <a:buFont typeface="+mj-lt"/>
              <a:buAutoNum type="arabicPeriod"/>
              <a:defRPr/>
            </a:pPr>
            <a:r>
              <a:rPr lang="en-IN" sz="2000" dirty="0">
                <a:solidFill>
                  <a:srgbClr val="383838"/>
                </a:solidFill>
              </a:rPr>
              <a:t>Redis</a:t>
            </a:r>
          </a:p>
          <a:p>
            <a:pPr lvl="1" algn="just">
              <a:buFont typeface="+mj-lt"/>
              <a:buAutoNum type="arabicPeriod"/>
              <a:defRPr/>
            </a:pPr>
            <a:r>
              <a:rPr lang="en-IN" sz="2000" dirty="0">
                <a:solidFill>
                  <a:srgbClr val="383838"/>
                </a:solidFill>
              </a:rPr>
              <a:t>Simple</a:t>
            </a:r>
          </a:p>
          <a:p>
            <a:pPr marL="0" indent="0">
              <a:buFontTx/>
              <a:buNone/>
              <a:defRPr/>
            </a:pPr>
            <a:br>
              <a:rPr lang="en-IN" dirty="0"/>
            </a:br>
            <a:endParaRPr lang="en-IN" dirty="0"/>
          </a:p>
          <a:p>
            <a:pPr algn="just">
              <a:defRPr/>
            </a:pPr>
            <a:endParaRPr lang="en-US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>
            <a:extLst>
              <a:ext uri="{FF2B5EF4-FFF2-40B4-BE49-F238E27FC236}">
                <a16:creationId xmlns:a16="http://schemas.microsoft.com/office/drawing/2014/main" id="{C056C257-7822-59C8-CBCF-C346E2B38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it Works</a:t>
            </a:r>
          </a:p>
        </p:txBody>
      </p:sp>
      <p:pic>
        <p:nvPicPr>
          <p:cNvPr id="135170" name="Content Placeholder 3" descr="1.png">
            <a:extLst>
              <a:ext uri="{FF2B5EF4-FFF2-40B4-BE49-F238E27FC236}">
                <a16:creationId xmlns:a16="http://schemas.microsoft.com/office/drawing/2014/main" id="{6F6F57C5-7E06-ACA6-C183-991954DA13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288" y="1066800"/>
            <a:ext cx="8099425" cy="5059363"/>
          </a:xfrm>
        </p:spPr>
      </p:pic>
    </p:spTree>
    <p:extLst>
      <p:ext uri="{BB962C8B-B14F-4D97-AF65-F5344CB8AC3E}">
        <p14:creationId xmlns:p14="http://schemas.microsoft.com/office/powerpoint/2010/main" val="2319220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>
            <a:extLst>
              <a:ext uri="{FF2B5EF4-FFF2-40B4-BE49-F238E27FC236}">
                <a16:creationId xmlns:a16="http://schemas.microsoft.com/office/drawing/2014/main" id="{EBFFD3A9-4AEF-7460-C460-2AB5306B1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Caffeine</a:t>
            </a:r>
            <a:endParaRPr lang="en-IN" altLang="en-US" dirty="0"/>
          </a:p>
        </p:txBody>
      </p:sp>
      <p:sp>
        <p:nvSpPr>
          <p:cNvPr id="132099" name="Content Placeholder 2">
            <a:extLst>
              <a:ext uri="{FF2B5EF4-FFF2-40B4-BE49-F238E27FC236}">
                <a16:creationId xmlns:a16="http://schemas.microsoft.com/office/drawing/2014/main" id="{D2038802-550B-1A8A-7DA5-3B1590D3C4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Caffeine is the fastest, most feature-rich  in-memory, local caching for single Java application instance.</a:t>
            </a:r>
          </a:p>
          <a:p>
            <a:r>
              <a:rPr lang="en-IN" dirty="0"/>
              <a:t>Spring Boot automatically detects the Caffeine library on the </a:t>
            </a:r>
            <a:r>
              <a:rPr lang="en-IN" dirty="0" err="1"/>
              <a:t>classpath</a:t>
            </a:r>
            <a:r>
              <a:rPr lang="en-IN" dirty="0"/>
              <a:t>,</a:t>
            </a:r>
          </a:p>
          <a:p>
            <a:r>
              <a:rPr lang="en-IN" dirty="0"/>
              <a:t>Add to the </a:t>
            </a:r>
            <a:r>
              <a:rPr lang="en-IN" dirty="0" err="1"/>
              <a:t>pom.xml</a:t>
            </a:r>
            <a:endParaRPr lang="en-IN" dirty="0"/>
          </a:p>
          <a:p>
            <a:r>
              <a:rPr lang="en-IN" dirty="0"/>
              <a:t>Spring's </a:t>
            </a:r>
            <a:r>
              <a:rPr lang="en-IN" dirty="0" err="1"/>
              <a:t>CacheManager</a:t>
            </a:r>
            <a:r>
              <a:rPr lang="en-IN" dirty="0"/>
              <a:t> defaults to using Caffeine</a:t>
            </a:r>
          </a:p>
          <a:p>
            <a:endParaRPr lang="en-IN" dirty="0"/>
          </a:p>
          <a:p>
            <a:r>
              <a:rPr lang="en-IN" dirty="0"/>
              <a:t>Distributed Caching (Redis, Memcached) </a:t>
            </a:r>
          </a:p>
          <a:p>
            <a:pPr lvl="1"/>
            <a:r>
              <a:rPr lang="en-IN" sz="2000" dirty="0"/>
              <a:t>The cache runs as a separate, dedicated cluster of servers external to the application. </a:t>
            </a:r>
          </a:p>
          <a:p>
            <a:endParaRPr lang="en-IN" dirty="0"/>
          </a:p>
          <a:p>
            <a:pPr lvl="1"/>
            <a:r>
              <a:rPr lang="en-IN" sz="2000" dirty="0" err="1"/>
              <a:t>spring.cache.type</a:t>
            </a:r>
            <a:r>
              <a:rPr lang="en-IN" sz="2000" dirty="0"/>
              <a:t>=caffeine </a:t>
            </a:r>
          </a:p>
          <a:p>
            <a:pPr lvl="1"/>
            <a:r>
              <a:rPr lang="en-IN" sz="2000" dirty="0" err="1"/>
              <a:t>spring.cache.cache</a:t>
            </a:r>
            <a:r>
              <a:rPr lang="en-IN" sz="2000" dirty="0"/>
              <a:t>-names=products </a:t>
            </a:r>
          </a:p>
          <a:p>
            <a:endParaRPr lang="en-IN" dirty="0"/>
          </a:p>
          <a:p>
            <a:endParaRPr lang="en-US" dirty="0"/>
          </a:p>
          <a:p>
            <a:pPr lvl="1">
              <a:lnSpc>
                <a:spcPct val="150000"/>
              </a:lnSpc>
            </a:pPr>
            <a:endParaRPr lang="en-US" altLang="en-US" sz="2000" dirty="0"/>
          </a:p>
          <a:p>
            <a:pPr>
              <a:lnSpc>
                <a:spcPct val="15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1">
            <a:extLst>
              <a:ext uri="{FF2B5EF4-FFF2-40B4-BE49-F238E27FC236}">
                <a16:creationId xmlns:a16="http://schemas.microsoft.com/office/drawing/2014/main" id="{687CD15A-5CF8-9029-EFB9-3C192C2B3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Configure HazelCast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0C9DF-F260-7CF3-09B2-973712121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@EnableCaching</a:t>
            </a:r>
          </a:p>
          <a:p>
            <a:pPr lvl="1">
              <a:defRPr/>
            </a:pPr>
            <a:r>
              <a:rPr lang="en-US" sz="2000" dirty="0"/>
              <a:t>Will start the search for a Cache Manger bean to configure the cache provider.</a:t>
            </a:r>
          </a:p>
          <a:p>
            <a:pPr marL="457200" lvl="1" indent="0">
              <a:buFontTx/>
              <a:buNone/>
              <a:defRPr/>
            </a:pPr>
            <a:r>
              <a:rPr lang="en-US" sz="2000" dirty="0"/>
              <a:t> </a:t>
            </a:r>
          </a:p>
          <a:p>
            <a:r>
              <a:rPr lang="en-IN" dirty="0"/>
              <a:t>Caching implementation is done in the </a:t>
            </a:r>
            <a:r>
              <a:rPr lang="en-IN" b="1" dirty="0"/>
              <a:t>Service Layer</a:t>
            </a:r>
            <a:r>
              <a:rPr lang="en-IN" dirty="0"/>
              <a:t> </a:t>
            </a:r>
          </a:p>
          <a:p>
            <a:endParaRPr lang="en-IN" dirty="0"/>
          </a:p>
          <a:p>
            <a:pPr lvl="1"/>
            <a:r>
              <a:rPr lang="en-IN" sz="2000" dirty="0"/>
              <a:t>@Cacheable: </a:t>
            </a:r>
          </a:p>
          <a:p>
            <a:pPr lvl="1"/>
            <a:r>
              <a:rPr lang="en-IN" sz="2000" dirty="0"/>
              <a:t>@</a:t>
            </a:r>
            <a:r>
              <a:rPr lang="en-IN" sz="2000" dirty="0" err="1"/>
              <a:t>CacheEvict</a:t>
            </a:r>
            <a:r>
              <a:rPr lang="en-IN" sz="2000" dirty="0"/>
              <a:t>:</a:t>
            </a:r>
          </a:p>
          <a:p>
            <a:pPr lvl="1"/>
            <a:r>
              <a:rPr lang="en-IN" sz="2000" dirty="0"/>
              <a:t>@</a:t>
            </a:r>
            <a:r>
              <a:rPr lang="en-IN" sz="2000" dirty="0" err="1"/>
              <a:t>CachePut</a:t>
            </a:r>
            <a:r>
              <a:rPr lang="en-IN" sz="2000" dirty="0"/>
              <a:t>: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IN" dirty="0"/>
          </a:p>
          <a:p>
            <a:pPr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>
            <a:extLst>
              <a:ext uri="{FF2B5EF4-FFF2-40B4-BE49-F238E27FC236}">
                <a16:creationId xmlns:a16="http://schemas.microsoft.com/office/drawing/2014/main" id="{A9C319AE-DBD9-212A-D25D-706671211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@Cacheable</a:t>
            </a:r>
            <a:br>
              <a:rPr lang="en-US" altLang="en-US"/>
            </a:br>
            <a:endParaRPr lang="en-IN" altLang="en-US"/>
          </a:p>
        </p:txBody>
      </p:sp>
      <p:sp>
        <p:nvSpPr>
          <p:cNvPr id="135171" name="Content Placeholder 2">
            <a:extLst>
              <a:ext uri="{FF2B5EF4-FFF2-40B4-BE49-F238E27FC236}">
                <a16:creationId xmlns:a16="http://schemas.microsoft.com/office/drawing/2014/main" id="{8CE1EA93-0E46-267A-443C-E932F2C24B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@Cacheable can be applied to @Service</a:t>
            </a:r>
          </a:p>
          <a:p>
            <a:endParaRPr lang="en-US" altLang="en-US" dirty="0"/>
          </a:p>
          <a:p>
            <a:r>
              <a:rPr lang="en-US" altLang="en-US" dirty="0"/>
              <a:t>It is a method level annotation, starts the cache support. </a:t>
            </a:r>
          </a:p>
          <a:p>
            <a:pPr lvl="1"/>
            <a:r>
              <a:rPr lang="en-US" altLang="en-US" sz="2000" dirty="0"/>
              <a:t>Takes two attributes value and key</a:t>
            </a:r>
          </a:p>
          <a:p>
            <a:pPr lvl="1"/>
            <a:r>
              <a:rPr lang="en-US" altLang="en-US" sz="2000" dirty="0"/>
              <a:t>Stores using the  key-value </a:t>
            </a:r>
          </a:p>
          <a:p>
            <a:endParaRPr lang="en-US" altLang="en-US" dirty="0"/>
          </a:p>
          <a:p>
            <a:r>
              <a:rPr lang="en-US" altLang="en-US" dirty="0"/>
              <a:t>Cache will search for the value by the key. </a:t>
            </a:r>
          </a:p>
          <a:p>
            <a:endParaRPr lang="en-US" altLang="en-US" dirty="0"/>
          </a:p>
          <a:p>
            <a:r>
              <a:rPr lang="en-US" altLang="en-US" dirty="0"/>
              <a:t>If the value is found in the cache, and the method will not be executed.</a:t>
            </a:r>
          </a:p>
          <a:p>
            <a:endParaRPr lang="en-US" altLang="en-US" dirty="0"/>
          </a:p>
          <a:p>
            <a:endParaRPr lang="en-I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>
            <a:extLst>
              <a:ext uri="{FF2B5EF4-FFF2-40B4-BE49-F238E27FC236}">
                <a16:creationId xmlns:a16="http://schemas.microsoft.com/office/drawing/2014/main" id="{F655F292-A17A-F5C0-82F2-8574C0785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@Cacheable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B219-8258-BD20-D9A3-C92EA8C1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Value:</a:t>
            </a:r>
          </a:p>
          <a:p>
            <a:pPr lvl="1">
              <a:defRPr/>
            </a:pPr>
            <a:r>
              <a:rPr lang="en-US" sz="2000" dirty="0"/>
              <a:t>To specify the name of cache and is required, Multiple cache names can be supplied by using a String array </a:t>
            </a:r>
          </a:p>
          <a:p>
            <a:pPr>
              <a:defRPr/>
            </a:pPr>
            <a:r>
              <a:rPr lang="en-US" dirty="0"/>
              <a:t>Key</a:t>
            </a:r>
          </a:p>
          <a:p>
            <a:pPr lvl="1">
              <a:defRPr/>
            </a:pPr>
            <a:r>
              <a:rPr lang="en-US" sz="2000" dirty="0"/>
              <a:t>This is the key with which objects will be cached. </a:t>
            </a:r>
            <a:r>
              <a:rPr lang="en-US" sz="2000" dirty="0" err="1"/>
              <a:t>SpEL</a:t>
            </a:r>
            <a:r>
              <a:rPr lang="en-US" sz="2000" dirty="0"/>
              <a:t> expression is used</a:t>
            </a:r>
          </a:p>
          <a:p>
            <a:pPr>
              <a:defRPr/>
            </a:pPr>
            <a:endParaRPr lang="en-US" dirty="0"/>
          </a:p>
          <a:p>
            <a:pPr marL="457200" lvl="1" indent="0">
              <a:buFontTx/>
              <a:buNone/>
              <a:defRPr/>
            </a:pPr>
            <a:r>
              <a:rPr lang="en-US" sz="1800" dirty="0">
                <a:solidFill>
                  <a:srgbClr val="C00000"/>
                </a:solidFill>
              </a:rPr>
              <a:t>@Cacheable(value="posts", key="#</a:t>
            </a:r>
            <a:r>
              <a:rPr lang="en-US" sz="1800" dirty="0" err="1">
                <a:solidFill>
                  <a:srgbClr val="C00000"/>
                </a:solidFill>
              </a:rPr>
              <a:t>postId</a:t>
            </a:r>
            <a:r>
              <a:rPr lang="en-US" sz="1800" dirty="0">
                <a:solidFill>
                  <a:srgbClr val="C00000"/>
                </a:solidFill>
              </a:rPr>
              <a:t>")</a:t>
            </a:r>
          </a:p>
          <a:p>
            <a:pPr marL="457200" lvl="1" indent="0">
              <a:buFontTx/>
              <a:buNone/>
              <a:defRPr/>
            </a:pPr>
            <a:r>
              <a:rPr lang="en-US" sz="1800" dirty="0">
                <a:solidFill>
                  <a:srgbClr val="C00000"/>
                </a:solidFill>
              </a:rPr>
              <a:t>public Post </a:t>
            </a:r>
            <a:r>
              <a:rPr lang="en-US" sz="1800" dirty="0" err="1">
                <a:solidFill>
                  <a:srgbClr val="C00000"/>
                </a:solidFill>
              </a:rPr>
              <a:t>findById</a:t>
            </a:r>
            <a:r>
              <a:rPr lang="en-US" sz="1800" dirty="0">
                <a:solidFill>
                  <a:srgbClr val="C00000"/>
                </a:solidFill>
              </a:rPr>
              <a:t>(Integer </a:t>
            </a:r>
            <a:r>
              <a:rPr lang="en-US" sz="1800" dirty="0" err="1">
                <a:solidFill>
                  <a:srgbClr val="C00000"/>
                </a:solidFill>
              </a:rPr>
              <a:t>postId</a:t>
            </a:r>
            <a:r>
              <a:rPr lang="en-US" sz="1800" dirty="0">
                <a:solidFill>
                  <a:srgbClr val="C00000"/>
                </a:solidFill>
              </a:rPr>
              <a:t>) { }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Can apply a condition by using the condition attribute.</a:t>
            </a:r>
          </a:p>
          <a:p>
            <a:pPr marL="457200" lvl="1" indent="0">
              <a:buFontTx/>
              <a:buNone/>
              <a:defRPr/>
            </a:pPr>
            <a:endParaRPr lang="en-US" sz="1800" dirty="0">
              <a:solidFill>
                <a:srgbClr val="7030A0"/>
              </a:solidFill>
            </a:endParaRPr>
          </a:p>
          <a:p>
            <a:pPr marL="457200" lvl="1" indent="0">
              <a:buFontTx/>
              <a:buNone/>
              <a:defRPr/>
            </a:pPr>
            <a:r>
              <a:rPr lang="en-US" sz="1800" dirty="0">
                <a:solidFill>
                  <a:srgbClr val="7030A0"/>
                </a:solidFill>
              </a:rPr>
              <a:t>@Cacheable(value="student", condition="#</a:t>
            </a:r>
            <a:r>
              <a:rPr lang="en-US" sz="1800" dirty="0" err="1">
                <a:solidFill>
                  <a:srgbClr val="7030A0"/>
                </a:solidFill>
              </a:rPr>
              <a:t>name.length</a:t>
            </a:r>
            <a:r>
              <a:rPr lang="en-US" sz="1800" dirty="0">
                <a:solidFill>
                  <a:srgbClr val="7030A0"/>
                </a:solidFill>
              </a:rPr>
              <a:t>&lt;20")  </a:t>
            </a:r>
          </a:p>
          <a:p>
            <a:pPr marL="457200" lvl="1" indent="0">
              <a:buFontTx/>
              <a:buNone/>
              <a:defRPr/>
            </a:pPr>
            <a:r>
              <a:rPr lang="en-US" sz="1800" dirty="0">
                <a:solidFill>
                  <a:srgbClr val="7030A0"/>
                </a:solidFill>
              </a:rPr>
              <a:t>public Student </a:t>
            </a:r>
            <a:r>
              <a:rPr lang="en-US" sz="1800" dirty="0" err="1">
                <a:solidFill>
                  <a:srgbClr val="7030A0"/>
                </a:solidFill>
              </a:rPr>
              <a:t>findStudent</a:t>
            </a:r>
            <a:r>
              <a:rPr lang="en-US" sz="1800" dirty="0">
                <a:solidFill>
                  <a:srgbClr val="7030A0"/>
                </a:solidFill>
              </a:rPr>
              <a:t>(String name)  {   }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>
            <a:extLst>
              <a:ext uri="{FF2B5EF4-FFF2-40B4-BE49-F238E27FC236}">
                <a16:creationId xmlns:a16="http://schemas.microsoft.com/office/drawing/2014/main" id="{0086FF53-5008-30A5-EBF9-17652C50B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@CacheEvict</a:t>
            </a:r>
            <a:br>
              <a:rPr lang="en-US" altLang="en-US"/>
            </a:b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2D6A1-28D9-B2C6-DF10-05796392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Used for removing stale or unused data from the cache, since cache can grow quite large and may be holding unused data.</a:t>
            </a:r>
          </a:p>
          <a:p>
            <a:pPr lvl="1">
              <a:defRPr/>
            </a:pPr>
            <a:r>
              <a:rPr lang="en-US" sz="2000" dirty="0"/>
              <a:t>Can be applied on delete  and update methods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Deletes the data from the cache. </a:t>
            </a:r>
          </a:p>
          <a:p>
            <a:pPr lvl="1">
              <a:defRPr/>
            </a:pPr>
            <a:r>
              <a:rPr lang="en-US" sz="2000" dirty="0"/>
              <a:t>Can define the key that is used to identify the cache item that should be deleted. </a:t>
            </a:r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Can delete all entries from the cache 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FontTx/>
              <a:buNone/>
              <a:defRPr/>
            </a:pPr>
            <a:r>
              <a:rPr lang="en-US" sz="2000" b="1" dirty="0">
                <a:solidFill>
                  <a:srgbClr val="7030A0"/>
                </a:solidFill>
              </a:rPr>
              <a:t>@CacheEvict(value = "emp", </a:t>
            </a:r>
            <a:r>
              <a:rPr lang="en-US" sz="2000" b="1" dirty="0" err="1">
                <a:solidFill>
                  <a:srgbClr val="7030A0"/>
                </a:solidFill>
              </a:rPr>
              <a:t>allEntries</a:t>
            </a:r>
            <a:r>
              <a:rPr lang="en-US" sz="2000" b="1" dirty="0">
                <a:solidFill>
                  <a:srgbClr val="7030A0"/>
                </a:solidFill>
              </a:rPr>
              <a:t>=true)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>
            <a:extLst>
              <a:ext uri="{FF2B5EF4-FFF2-40B4-BE49-F238E27FC236}">
                <a16:creationId xmlns:a16="http://schemas.microsoft.com/office/drawing/2014/main" id="{4C0DD474-6050-A1D6-7468-06E726B50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@CachePut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04A4-F03D-ADAC-E76D-A4D539B7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It is used  to </a:t>
            </a:r>
            <a:r>
              <a:rPr lang="en-US" b="1" dirty="0">
                <a:latin typeface="inter-bold"/>
              </a:rPr>
              <a:t>update</a:t>
            </a:r>
            <a:r>
              <a:rPr lang="en-US" dirty="0"/>
              <a:t> the cache without interfering the method execution.</a:t>
            </a:r>
          </a:p>
          <a:p>
            <a:pPr lvl="1">
              <a:defRPr/>
            </a:pPr>
            <a:r>
              <a:rPr lang="en-US" sz="2000" dirty="0"/>
              <a:t>Method will always execute, and its result will be placed into the cache. 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@</a:t>
            </a:r>
            <a:r>
              <a:rPr lang="en-US" b="1" dirty="0">
                <a:latin typeface="inter-bold"/>
              </a:rPr>
              <a:t>Cacheable</a:t>
            </a:r>
            <a:r>
              <a:rPr lang="en-US" dirty="0"/>
              <a:t> , </a:t>
            </a:r>
            <a:r>
              <a:rPr lang="en-US" b="1" dirty="0">
                <a:latin typeface="inter-bold"/>
              </a:rPr>
              <a:t>skips the method execution</a:t>
            </a:r>
            <a:r>
              <a:rPr lang="en-US" dirty="0"/>
              <a:t> </a:t>
            </a:r>
          </a:p>
          <a:p>
            <a:pPr>
              <a:defRPr/>
            </a:pPr>
            <a:r>
              <a:rPr lang="en-US" b="1" dirty="0">
                <a:latin typeface="inter-bold"/>
              </a:rPr>
              <a:t>@CachePut</a:t>
            </a:r>
            <a:r>
              <a:rPr lang="en-US" dirty="0"/>
              <a:t>  </a:t>
            </a:r>
            <a:r>
              <a:rPr lang="en-US" b="1" dirty="0">
                <a:latin typeface="inter-bold"/>
              </a:rPr>
              <a:t>runs the method</a:t>
            </a:r>
            <a:r>
              <a:rPr lang="en-US" dirty="0"/>
              <a:t> and put the result into the cache.</a:t>
            </a:r>
          </a:p>
          <a:p>
            <a:pPr>
              <a:defRPr/>
            </a:pPr>
            <a:r>
              <a:rPr lang="en-US" dirty="0">
                <a:latin typeface="inherit"/>
              </a:rPr>
              <a:t>@CacheEvict  when you're deleting an object. </a:t>
            </a:r>
          </a:p>
          <a:p>
            <a:pPr>
              <a:defRPr/>
            </a:pPr>
            <a:endParaRPr lang="en-US" dirty="0"/>
          </a:p>
          <a:p>
            <a:pPr marL="457200" lvl="1" indent="0">
              <a:buFontTx/>
              <a:buNone/>
              <a:defRPr/>
            </a:pPr>
            <a:r>
              <a:rPr lang="en-US" sz="2000" dirty="0"/>
              <a:t>@CachePut(value = "cars", key = "#car.id")</a:t>
            </a:r>
          </a:p>
          <a:p>
            <a:pPr marL="457200" lvl="1" indent="0">
              <a:buFontTx/>
              <a:buNone/>
              <a:defRPr/>
            </a:pPr>
            <a:r>
              <a:rPr lang="en-US" sz="2000" dirty="0"/>
              <a:t>  public Car update(Car car) {</a:t>
            </a:r>
          </a:p>
          <a:p>
            <a:pPr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>
            <a:extLst>
              <a:ext uri="{FF2B5EF4-FFF2-40B4-BE49-F238E27FC236}">
                <a16:creationId xmlns:a16="http://schemas.microsoft.com/office/drawing/2014/main" id="{B30758D1-C842-2E7F-D79B-6A91854B3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</a:t>
            </a:r>
            <a:endParaRPr lang="en-IN" altLang="en-US"/>
          </a:p>
        </p:txBody>
      </p:sp>
      <p:sp>
        <p:nvSpPr>
          <p:cNvPr id="139267" name="Content Placeholder 2">
            <a:extLst>
              <a:ext uri="{FF2B5EF4-FFF2-40B4-BE49-F238E27FC236}">
                <a16:creationId xmlns:a16="http://schemas.microsoft.com/office/drawing/2014/main" id="{174651B0-157A-D7CF-17FA-BD638E6EEC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US" altLang="en-US" sz="1800">
                <a:solidFill>
                  <a:srgbClr val="646464"/>
                </a:solidFill>
                <a:latin typeface="Consolas" panose="020B0609020204030204" pitchFamily="49" charset="0"/>
              </a:rPr>
              <a:t>@Cacheable</a:t>
            </a: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(cacheNames = </a:t>
            </a:r>
            <a:r>
              <a:rPr lang="en-US" altLang="en-US" sz="1800">
                <a:solidFill>
                  <a:srgbClr val="2A00FF"/>
                </a:solidFill>
                <a:latin typeface="Consolas" panose="020B0609020204030204" pitchFamily="49" charset="0"/>
              </a:rPr>
              <a:t>"driver"</a:t>
            </a: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,key = </a:t>
            </a:r>
            <a:r>
              <a:rPr lang="en-US" altLang="en-US" sz="1800">
                <a:solidFill>
                  <a:srgbClr val="2A00FF"/>
                </a:solidFill>
                <a:latin typeface="Consolas" panose="020B0609020204030204" pitchFamily="49" charset="0"/>
              </a:rPr>
              <a:t>"#id"</a:t>
            </a: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Optional&lt;Driver&gt;  findById(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FontTx/>
              <a:buNone/>
            </a:pPr>
            <a:endParaRPr lang="en-IN" altLang="en-US" sz="1800">
              <a:latin typeface="Consolas" panose="020B0609020204030204" pitchFamily="49" charset="0"/>
            </a:endParaRPr>
          </a:p>
          <a:p>
            <a:pPr marL="457200" lvl="1" indent="0"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800" b="1">
                <a:solidFill>
                  <a:srgbClr val="0000C0"/>
                </a:solidFill>
                <a:latin typeface="Consolas" panose="020B0609020204030204" pitchFamily="49" charset="0"/>
              </a:rPr>
              <a:t>repo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.findById(</a:t>
            </a:r>
            <a:r>
              <a:rPr lang="en-US" altLang="en-US" sz="1800" b="1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FontTx/>
              <a:buNone/>
            </a:pPr>
            <a:r>
              <a:rPr lang="en-IN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FontTx/>
              <a:buNone/>
            </a:pPr>
            <a:r>
              <a:rPr lang="en-IN" altLang="en-US" sz="1800">
                <a:solidFill>
                  <a:srgbClr val="646464"/>
                </a:solidFill>
                <a:latin typeface="Consolas" panose="020B0609020204030204" pitchFamily="49" charset="0"/>
              </a:rPr>
              <a:t>@CachePut</a:t>
            </a:r>
            <a:r>
              <a:rPr lang="en-IN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FontTx/>
              <a:buNone/>
            </a:pPr>
            <a:r>
              <a:rPr lang="en-IN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Driver update(Driver </a:t>
            </a:r>
            <a:r>
              <a:rPr lang="en-IN" altLang="en-US" sz="1800" b="1">
                <a:solidFill>
                  <a:srgbClr val="6A3E3E"/>
                </a:solidFill>
                <a:latin typeface="Consolas" panose="020B0609020204030204" pitchFamily="49" charset="0"/>
              </a:rPr>
              <a:t>entity</a:t>
            </a:r>
            <a:r>
              <a:rPr lang="en-IN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800" b="1">
                <a:solidFill>
                  <a:srgbClr val="0000C0"/>
                </a:solidFill>
                <a:latin typeface="Consolas" panose="020B0609020204030204" pitchFamily="49" charset="0"/>
              </a:rPr>
              <a:t>repo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.save(</a:t>
            </a:r>
            <a:r>
              <a:rPr lang="en-US" altLang="en-US" sz="1800" b="1">
                <a:solidFill>
                  <a:srgbClr val="6A3E3E"/>
                </a:solidFill>
                <a:latin typeface="Consolas" panose="020B0609020204030204" pitchFamily="49" charset="0"/>
              </a:rPr>
              <a:t>entity</a:t>
            </a:r>
            <a:r>
              <a:rPr lang="en-US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FontTx/>
              <a:buNone/>
            </a:pPr>
            <a:r>
              <a:rPr lang="en-IN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FontTx/>
              <a:buNone/>
            </a:pPr>
            <a:endParaRPr lang="en-IN" altLang="en-US" sz="1800">
              <a:latin typeface="Consolas" panose="020B0609020204030204" pitchFamily="49" charset="0"/>
            </a:endParaRPr>
          </a:p>
          <a:p>
            <a:pPr marL="457200" lvl="1" indent="0">
              <a:buFontTx/>
              <a:buNone/>
            </a:pPr>
            <a:r>
              <a:rPr lang="en-US" altLang="en-US" sz="1800">
                <a:solidFill>
                  <a:srgbClr val="646464"/>
                </a:solidFill>
                <a:latin typeface="Consolas" panose="020B0609020204030204" pitchFamily="49" charset="0"/>
              </a:rPr>
              <a:t>@CacheEvict</a:t>
            </a: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(value=</a:t>
            </a:r>
            <a:r>
              <a:rPr lang="en-US" altLang="en-US" sz="1800">
                <a:solidFill>
                  <a:srgbClr val="2A00FF"/>
                </a:solidFill>
                <a:latin typeface="Consolas" panose="020B0609020204030204" pitchFamily="49" charset="0"/>
              </a:rPr>
              <a:t>"driver"</a:t>
            </a: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, key = </a:t>
            </a:r>
            <a:r>
              <a:rPr lang="en-US" altLang="en-US" sz="1800">
                <a:solidFill>
                  <a:srgbClr val="2A00FF"/>
                </a:solidFill>
                <a:latin typeface="Consolas" panose="020B0609020204030204" pitchFamily="49" charset="0"/>
              </a:rPr>
              <a:t>"#entity.id"</a:t>
            </a:r>
            <a:r>
              <a:rPr lang="en-US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FontTx/>
              <a:buNone/>
            </a:pPr>
            <a:r>
              <a:rPr lang="en-IN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 delete(Driver </a:t>
            </a:r>
            <a:r>
              <a:rPr lang="en-IN" altLang="en-US" sz="1800" b="1">
                <a:solidFill>
                  <a:srgbClr val="6A3E3E"/>
                </a:solidFill>
                <a:latin typeface="Consolas" panose="020B0609020204030204" pitchFamily="49" charset="0"/>
              </a:rPr>
              <a:t>entity</a:t>
            </a:r>
            <a:r>
              <a:rPr lang="en-IN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FontTx/>
              <a:buNone/>
            </a:pPr>
            <a:endParaRPr lang="en-IN" altLang="en-US" sz="1800">
              <a:latin typeface="Consolas" panose="020B0609020204030204" pitchFamily="49" charset="0"/>
            </a:endParaRPr>
          </a:p>
          <a:p>
            <a:pPr marL="457200" lvl="1" indent="0">
              <a:buFontTx/>
              <a:buNone/>
            </a:pPr>
            <a:r>
              <a:rPr lang="en-IN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altLang="en-US" sz="18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altLang="en-US" sz="1800" b="1">
                <a:solidFill>
                  <a:srgbClr val="0000C0"/>
                </a:solidFill>
                <a:latin typeface="Consolas" panose="020B0609020204030204" pitchFamily="49" charset="0"/>
              </a:rPr>
              <a:t>repo</a:t>
            </a:r>
            <a:r>
              <a:rPr lang="en-IN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.delete(</a:t>
            </a:r>
            <a:r>
              <a:rPr lang="en-IN" altLang="en-US" sz="1800" b="1">
                <a:solidFill>
                  <a:srgbClr val="6A3E3E"/>
                </a:solidFill>
                <a:latin typeface="Consolas" panose="020B0609020204030204" pitchFamily="49" charset="0"/>
              </a:rPr>
              <a:t>entity</a:t>
            </a:r>
            <a:r>
              <a:rPr lang="en-IN" altLang="en-US" sz="1800" b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FontTx/>
              <a:buNone/>
            </a:pPr>
            <a:r>
              <a:rPr lang="en-IN" altLang="en-US" sz="18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FontTx/>
              <a:buNone/>
            </a:pPr>
            <a:endParaRPr lang="en-IN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Title 1">
            <a:extLst>
              <a:ext uri="{FF2B5EF4-FFF2-40B4-BE49-F238E27FC236}">
                <a16:creationId xmlns:a16="http://schemas.microsoft.com/office/drawing/2014/main" id="{2657290B-8C4B-EE6F-C777-E4441A728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IN" altLang="en-US">
                <a:solidFill>
                  <a:srgbClr val="00253E"/>
                </a:solidFill>
                <a:latin typeface="Source Sans Pro" panose="020B0503030403020204" pitchFamily="34" charset="0"/>
              </a:rPr>
            </a:br>
            <a:r>
              <a:rPr lang="en-IN" altLang="en-US">
                <a:solidFill>
                  <a:srgbClr val="00253E"/>
                </a:solidFill>
                <a:latin typeface="Source Sans Pro" panose="020B0503030403020204" pitchFamily="34" charset="0"/>
              </a:rPr>
              <a:t>Authorization Code Grant Type</a:t>
            </a:r>
            <a:br>
              <a:rPr lang="en-IN" altLang="en-US">
                <a:solidFill>
                  <a:srgbClr val="00253E"/>
                </a:solidFill>
                <a:latin typeface="Source Sans Pro" panose="020B0503030403020204" pitchFamily="34" charset="0"/>
              </a:rPr>
            </a:br>
            <a:endParaRPr lang="en-IN" altLang="en-US"/>
          </a:p>
        </p:txBody>
      </p:sp>
      <p:pic>
        <p:nvPicPr>
          <p:cNvPr id="209922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6CBCA69-D3A8-7E27-4880-9A4CBC042D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2038" y="1335088"/>
            <a:ext cx="7019925" cy="452437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Title 1">
            <a:extLst>
              <a:ext uri="{FF2B5EF4-FFF2-40B4-BE49-F238E27FC236}">
                <a16:creationId xmlns:a16="http://schemas.microsoft.com/office/drawing/2014/main" id="{3741BF7C-7E71-D30D-D94D-74B8B71B8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525463"/>
            <a:ext cx="8229600" cy="411162"/>
          </a:xfrm>
        </p:spPr>
        <p:txBody>
          <a:bodyPr/>
          <a:lstStyle/>
          <a:p>
            <a:r>
              <a:rPr lang="en-IN" altLang="en-US">
                <a:solidFill>
                  <a:srgbClr val="00253E"/>
                </a:solidFill>
                <a:latin typeface="Source Sans Pro" panose="020B0503030403020204" pitchFamily="34" charset="0"/>
              </a:rPr>
              <a:t>Authorization Code Grant Type</a:t>
            </a:r>
            <a:br>
              <a:rPr lang="en-IN" altLang="en-US">
                <a:solidFill>
                  <a:srgbClr val="00253E"/>
                </a:solidFill>
                <a:latin typeface="Source Sans Pro" panose="020B0503030403020204" pitchFamily="34" charset="0"/>
              </a:rPr>
            </a:br>
            <a:endParaRPr lang="en-IN" altLang="en-US"/>
          </a:p>
        </p:txBody>
      </p:sp>
      <p:sp>
        <p:nvSpPr>
          <p:cNvPr id="210946" name="Content Placeholder 2">
            <a:extLst>
              <a:ext uri="{FF2B5EF4-FFF2-40B4-BE49-F238E27FC236}">
                <a16:creationId xmlns:a16="http://schemas.microsoft.com/office/drawing/2014/main" id="{5E2850F5-3F9F-D2C6-A8E1-D8DC3CC59C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212529"/>
                </a:solidFill>
                <a:latin typeface="-apple-system"/>
              </a:rPr>
              <a:t>Used by confidential and public clients to exchange an authorization code for an access token.</a:t>
            </a:r>
          </a:p>
          <a:p>
            <a:pPr lvl="1"/>
            <a:r>
              <a:rPr lang="en-US" altLang="en-US" sz="1800">
                <a:solidFill>
                  <a:srgbClr val="212529"/>
                </a:solidFill>
                <a:latin typeface="-apple-system"/>
              </a:rPr>
              <a:t>After the user returns to the client via the redirect URL, the application will get the authorization code from the URL and use it to request an access token.</a:t>
            </a:r>
          </a:p>
          <a:p>
            <a:r>
              <a:rPr lang="en-US" altLang="en-US" sz="2000">
                <a:solidFill>
                  <a:srgbClr val="333447"/>
                </a:solidFill>
                <a:latin typeface="Inter var"/>
              </a:rPr>
              <a:t>The GitHub API uses the OAuth </a:t>
            </a:r>
            <a:r>
              <a:rPr lang="en-US" altLang="en-US" sz="2000" i="1">
                <a:solidFill>
                  <a:srgbClr val="333447"/>
                </a:solidFill>
                <a:latin typeface="Inter var"/>
              </a:rPr>
              <a:t>Authorization Code</a:t>
            </a:r>
            <a:r>
              <a:rPr lang="en-US" altLang="en-US" sz="2000">
                <a:solidFill>
                  <a:srgbClr val="333447"/>
                </a:solidFill>
                <a:latin typeface="Inter var"/>
              </a:rPr>
              <a:t> grant type</a:t>
            </a:r>
          </a:p>
          <a:p>
            <a:r>
              <a:rPr lang="en-US" altLang="en-US" sz="2000">
                <a:solidFill>
                  <a:srgbClr val="333447"/>
                </a:solidFill>
                <a:latin typeface="Inter var"/>
              </a:rPr>
              <a:t>It needs five piece of information </a:t>
            </a:r>
          </a:p>
          <a:p>
            <a:endParaRPr lang="en-US" altLang="en-US" sz="2000" b="1">
              <a:solidFill>
                <a:srgbClr val="333447"/>
              </a:solidFill>
              <a:latin typeface="Inter var"/>
            </a:endParaRPr>
          </a:p>
          <a:p>
            <a:r>
              <a:rPr lang="en-US" altLang="en-US" sz="2000" b="1">
                <a:solidFill>
                  <a:srgbClr val="333447"/>
                </a:solidFill>
                <a:latin typeface="Inter var"/>
              </a:rPr>
              <a:t>Client ID</a:t>
            </a:r>
          </a:p>
          <a:p>
            <a:r>
              <a:rPr lang="en-US" altLang="en-US" sz="2000" b="1">
                <a:solidFill>
                  <a:srgbClr val="333447"/>
                </a:solidFill>
                <a:latin typeface="Inter var"/>
              </a:rPr>
              <a:t>Client Secret</a:t>
            </a:r>
          </a:p>
          <a:p>
            <a:r>
              <a:rPr lang="en-US" altLang="en-US" sz="2000" b="1">
                <a:solidFill>
                  <a:srgbClr val="333447"/>
                </a:solidFill>
                <a:latin typeface="Inter var"/>
              </a:rPr>
              <a:t>Callback URL</a:t>
            </a:r>
          </a:p>
          <a:p>
            <a:r>
              <a:rPr lang="en-US" altLang="en-US" sz="2000" b="1">
                <a:solidFill>
                  <a:srgbClr val="333447"/>
                </a:solidFill>
                <a:latin typeface="Inter var"/>
              </a:rPr>
              <a:t>Authorization URL</a:t>
            </a:r>
            <a:r>
              <a:rPr lang="en-US" altLang="en-US" sz="2000">
                <a:solidFill>
                  <a:srgbClr val="333447"/>
                </a:solidFill>
                <a:latin typeface="Inter var"/>
              </a:rPr>
              <a:t> </a:t>
            </a:r>
          </a:p>
          <a:p>
            <a:r>
              <a:rPr lang="en-US" altLang="en-US" sz="2000" b="1">
                <a:solidFill>
                  <a:srgbClr val="333447"/>
                </a:solidFill>
                <a:latin typeface="Inter var"/>
              </a:rPr>
              <a:t>Access Token URL</a:t>
            </a:r>
            <a:r>
              <a:rPr lang="en-US" altLang="en-US" sz="2000">
                <a:solidFill>
                  <a:srgbClr val="333447"/>
                </a:solidFill>
                <a:latin typeface="Inter var"/>
              </a:rPr>
              <a:t>: :</a:t>
            </a:r>
          </a:p>
          <a:p>
            <a:endParaRPr lang="en-I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Title 1">
            <a:extLst>
              <a:ext uri="{FF2B5EF4-FFF2-40B4-BE49-F238E27FC236}">
                <a16:creationId xmlns:a16="http://schemas.microsoft.com/office/drawing/2014/main" id="{A8CF24BF-E3C6-F544-B055-D5A501112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solidFill>
                  <a:srgbClr val="00253E"/>
                </a:solidFill>
                <a:latin typeface="Source Sans Pro" panose="020B0503030403020204" pitchFamily="34" charset="0"/>
              </a:rPr>
              <a:t>Authorization Code Grant Type</a:t>
            </a:r>
            <a:br>
              <a:rPr lang="en-IN" altLang="en-US">
                <a:solidFill>
                  <a:srgbClr val="00253E"/>
                </a:solidFill>
                <a:latin typeface="Source Sans Pro" panose="020B0503030403020204" pitchFamily="34" charset="0"/>
              </a:rPr>
            </a:br>
            <a:endParaRPr lang="en-IN" altLang="en-US"/>
          </a:p>
        </p:txBody>
      </p:sp>
      <p:sp>
        <p:nvSpPr>
          <p:cNvPr id="93187" name="Content Placeholder 2">
            <a:extLst>
              <a:ext uri="{FF2B5EF4-FFF2-40B4-BE49-F238E27FC236}">
                <a16:creationId xmlns:a16="http://schemas.microsoft.com/office/drawing/2014/main" id="{9AFF0070-808D-2491-CC06-281225981B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Social logins using Oauth2 have become an industry standard. </a:t>
            </a:r>
          </a:p>
          <a:p>
            <a:pPr>
              <a:defRPr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en-US" sz="2000" dirty="0">
                <a:solidFill>
                  <a:srgbClr val="0A0A0A"/>
                </a:solidFill>
                <a:latin typeface="Open Sans"/>
              </a:rPr>
              <a:t>Facebook, LinkedIn and </a:t>
            </a:r>
            <a:r>
              <a:rPr lang="en-US" altLang="en-US" sz="2000" dirty="0" err="1">
                <a:solidFill>
                  <a:srgbClr val="0A0A0A"/>
                </a:solidFill>
                <a:latin typeface="Open Sans"/>
              </a:rPr>
              <a:t>Github</a:t>
            </a:r>
            <a:r>
              <a:rPr lang="en-US" altLang="en-US" sz="2000" dirty="0">
                <a:solidFill>
                  <a:srgbClr val="0A0A0A"/>
                </a:solidFill>
                <a:latin typeface="Open Sans"/>
              </a:rPr>
              <a:t> are OAuth2 login providers</a:t>
            </a:r>
            <a:endParaRPr lang="en-IN" altLang="en-US" sz="2000" dirty="0"/>
          </a:p>
          <a:p>
            <a:pPr>
              <a:defRPr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It has revolutionized the way sites share data </a:t>
            </a:r>
          </a:p>
          <a:p>
            <a:pPr>
              <a:defRPr/>
            </a:pPr>
            <a:endParaRPr lang="en-US" altLang="en-US" sz="2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Users can  quickly access new applications without having to create a new set of credentials.</a:t>
            </a:r>
          </a:p>
          <a:p>
            <a:pPr>
              <a:defRPr/>
            </a:pPr>
            <a:endParaRPr lang="en-US" altLang="en-US" sz="2000" dirty="0">
              <a:solidFill>
                <a:srgbClr val="0A0A0A"/>
              </a:solidFill>
              <a:latin typeface="Open Sans"/>
            </a:endParaRPr>
          </a:p>
          <a:p>
            <a:pPr marL="0" indent="0">
              <a:buFontTx/>
              <a:buNone/>
              <a:defRPr/>
            </a:pPr>
            <a:br>
              <a:rPr lang="en-US" altLang="en-US" sz="2000" dirty="0"/>
            </a:br>
            <a:endParaRPr lang="en-I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Title 1">
            <a:extLst>
              <a:ext uri="{FF2B5EF4-FFF2-40B4-BE49-F238E27FC236}">
                <a16:creationId xmlns:a16="http://schemas.microsoft.com/office/drawing/2014/main" id="{3CAFC4F4-DA57-559C-4ECA-EABCB4F29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solidFill>
                  <a:srgbClr val="00253E"/>
                </a:solidFill>
                <a:latin typeface="Source Sans Pro" panose="020B0503030403020204" pitchFamily="34" charset="0"/>
              </a:rPr>
              <a:t>Authorization Code Grant Type</a:t>
            </a:r>
            <a:br>
              <a:rPr lang="en-IN" altLang="en-US">
                <a:solidFill>
                  <a:srgbClr val="00253E"/>
                </a:solidFill>
                <a:latin typeface="Source Sans Pro" panose="020B0503030403020204" pitchFamily="34" charset="0"/>
              </a:rPr>
            </a:br>
            <a:endParaRPr lang="en-IN" altLang="en-US"/>
          </a:p>
        </p:txBody>
      </p:sp>
      <p:sp>
        <p:nvSpPr>
          <p:cNvPr id="212994" name="Content Placeholder 2">
            <a:extLst>
              <a:ext uri="{FF2B5EF4-FFF2-40B4-BE49-F238E27FC236}">
                <a16:creationId xmlns:a16="http://schemas.microsoft.com/office/drawing/2014/main" id="{850FCBB6-E14B-E178-0E4C-C48F4CA08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/>
              <a:t>Authorization Server</a:t>
            </a:r>
          </a:p>
          <a:p>
            <a:pPr lvl="1"/>
            <a:r>
              <a:rPr lang="en-US" altLang="en-US" sz="2000"/>
              <a:t>Client Application can use the authorization code grant to obtain an access token from GitHub </a:t>
            </a:r>
          </a:p>
          <a:p>
            <a:endParaRPr lang="en-US" altLang="en-US" sz="2000" b="1"/>
          </a:p>
          <a:p>
            <a:r>
              <a:rPr lang="en-US" altLang="en-US" sz="2000" b="1"/>
              <a:t>Resource Server</a:t>
            </a:r>
          </a:p>
          <a:p>
            <a:pPr lvl="1"/>
            <a:r>
              <a:rPr lang="en-US" altLang="en-US" sz="2000"/>
              <a:t>It uses the access token to ask GitHub for permitted personal details like login ID and name. </a:t>
            </a:r>
          </a:p>
          <a:p>
            <a:pPr lvl="1"/>
            <a:r>
              <a:rPr lang="en-US" altLang="en-US" sz="2000"/>
              <a:t>It Decodes the token checking if it gives the app permission to access the user’s details. </a:t>
            </a:r>
          </a:p>
          <a:p>
            <a:pPr lvl="1"/>
            <a:r>
              <a:rPr lang="en-US" altLang="en-US" sz="2000"/>
              <a:t>Inserts the user details into the Spring Security context </a:t>
            </a:r>
          </a:p>
          <a:p>
            <a:endParaRPr lang="en-US" altLang="en-US" sz="2000"/>
          </a:p>
          <a:p>
            <a:endParaRPr lang="en-I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Title 1">
            <a:extLst>
              <a:ext uri="{FF2B5EF4-FFF2-40B4-BE49-F238E27FC236}">
                <a16:creationId xmlns:a16="http://schemas.microsoft.com/office/drawing/2014/main" id="{FAC8576B-A4F7-A4CF-98DB-722E96099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Git Hub </a:t>
            </a:r>
            <a:endParaRPr lang="en-IN" altLang="en-US"/>
          </a:p>
        </p:txBody>
      </p:sp>
      <p:sp>
        <p:nvSpPr>
          <p:cNvPr id="214018" name="Content Placeholder 2">
            <a:extLst>
              <a:ext uri="{FF2B5EF4-FFF2-40B4-BE49-F238E27FC236}">
                <a16:creationId xmlns:a16="http://schemas.microsoft.com/office/drawing/2014/main" id="{4B324C55-7D4B-69F9-CAF0-682907F55C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0A0A0A"/>
                </a:solidFill>
                <a:latin typeface="inherit"/>
              </a:rPr>
              <a:t>Navigate to  </a:t>
            </a:r>
            <a:r>
              <a:rPr lang="en-US" altLang="en-US" sz="2000" dirty="0">
                <a:solidFill>
                  <a:srgbClr val="0000FF"/>
                </a:solidFill>
                <a:latin typeface="inherit"/>
                <a:hlinkClick r:id="rId2"/>
              </a:rPr>
              <a:t>https://github.com/settings/developers</a:t>
            </a:r>
            <a:r>
              <a:rPr lang="en-US" altLang="en-US" sz="2000" dirty="0">
                <a:solidFill>
                  <a:srgbClr val="0A0A0A"/>
                </a:solidFill>
                <a:latin typeface="inherit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0A0A0A"/>
                </a:solidFill>
                <a:latin typeface="inherit"/>
              </a:rPr>
              <a:t>create a </a:t>
            </a:r>
            <a:r>
              <a:rPr lang="en-US" altLang="en-US" sz="2000" b="1" dirty="0">
                <a:solidFill>
                  <a:srgbClr val="0A0A0A"/>
                </a:solidFill>
                <a:latin typeface="inherit"/>
              </a:rPr>
              <a:t>New OAuth app</a:t>
            </a:r>
            <a:r>
              <a:rPr lang="en-US" altLang="en-US" sz="2000" dirty="0">
                <a:solidFill>
                  <a:srgbClr val="0A0A0A"/>
                </a:solidFill>
                <a:latin typeface="inherit"/>
              </a:rPr>
              <a:t> under the </a:t>
            </a:r>
            <a:r>
              <a:rPr lang="en-US" altLang="en-US" sz="2000" b="1" dirty="0">
                <a:solidFill>
                  <a:srgbClr val="0A0A0A"/>
                </a:solidFill>
                <a:latin typeface="inherit"/>
              </a:rPr>
              <a:t>OAuth Apps</a:t>
            </a:r>
            <a:r>
              <a:rPr lang="en-US" altLang="en-US" sz="2000" dirty="0">
                <a:solidFill>
                  <a:srgbClr val="0A0A0A"/>
                </a:solidFill>
                <a:latin typeface="inherit"/>
              </a:rPr>
              <a:t> left menu.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0A0A0A"/>
                </a:solidFill>
                <a:latin typeface="inherit"/>
              </a:rPr>
              <a:t>Fill in the Authorization callback URL field to include the redirect URI to your app: </a:t>
            </a:r>
            <a:r>
              <a:rPr lang="en-US" altLang="en-US" sz="2000" b="1" dirty="0">
                <a:solidFill>
                  <a:srgbClr val="0A0A0A"/>
                </a:solidFill>
                <a:latin typeface="inherit"/>
              </a:rPr>
              <a:t>http://&lt;your-domain&gt;/login/oauth2/code/</a:t>
            </a:r>
            <a:r>
              <a:rPr lang="en-US" altLang="en-US" sz="2000" b="1" dirty="0" err="1">
                <a:solidFill>
                  <a:srgbClr val="0A0A0A"/>
                </a:solidFill>
                <a:latin typeface="inherit"/>
              </a:rPr>
              <a:t>github</a:t>
            </a:r>
            <a:endParaRPr lang="en-US" altLang="en-US" sz="2000" dirty="0">
              <a:solidFill>
                <a:srgbClr val="0A0A0A"/>
              </a:solidFill>
              <a:latin typeface="inherit"/>
            </a:endParaRP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0A0A0A"/>
                </a:solidFill>
                <a:latin typeface="inherit"/>
              </a:rPr>
              <a:t>Click on </a:t>
            </a:r>
            <a:r>
              <a:rPr lang="en-US" altLang="en-US" sz="2000" b="1" dirty="0">
                <a:solidFill>
                  <a:srgbClr val="0A0A0A"/>
                </a:solidFill>
                <a:latin typeface="inherit"/>
              </a:rPr>
              <a:t>Register Application</a:t>
            </a:r>
            <a:endParaRPr lang="en-US" altLang="en-US" sz="2000" dirty="0">
              <a:solidFill>
                <a:srgbClr val="0A0A0A"/>
              </a:solidFill>
              <a:latin typeface="inherit"/>
            </a:endParaRP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0A0A0A"/>
                </a:solidFill>
                <a:latin typeface="inherit"/>
              </a:rPr>
              <a:t>Copy the client ID and client secret to be used Later</a:t>
            </a:r>
          </a:p>
          <a:p>
            <a:pPr>
              <a:lnSpc>
                <a:spcPct val="150000"/>
              </a:lnSpc>
            </a:pPr>
            <a:endParaRPr lang="en-US" altLang="en-US" sz="2000" dirty="0">
              <a:solidFill>
                <a:srgbClr val="0A0A0A"/>
              </a:solidFill>
              <a:latin typeface="inherit"/>
            </a:endParaRPr>
          </a:p>
          <a:p>
            <a:pPr>
              <a:lnSpc>
                <a:spcPct val="150000"/>
              </a:lnSpc>
            </a:pPr>
            <a:endParaRPr lang="en-I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Title 1">
            <a:extLst>
              <a:ext uri="{FF2B5EF4-FFF2-40B4-BE49-F238E27FC236}">
                <a16:creationId xmlns:a16="http://schemas.microsoft.com/office/drawing/2014/main" id="{EF646B26-78FC-2616-A294-E6DD7D530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OAuth2 Client</a:t>
            </a:r>
            <a:endParaRPr lang="en-IN" altLang="en-US"/>
          </a:p>
        </p:txBody>
      </p:sp>
      <p:sp>
        <p:nvSpPr>
          <p:cNvPr id="215042" name="Content Placeholder 2">
            <a:extLst>
              <a:ext uri="{FF2B5EF4-FFF2-40B4-BE49-F238E27FC236}">
                <a16:creationId xmlns:a16="http://schemas.microsoft.com/office/drawing/2014/main" id="{F4AB995B-EEB7-AEF5-7EB5-F8D98CD64A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en-IN" altLang="en-US" sz="1800"/>
              <a:t>&lt;dependency&gt;</a:t>
            </a:r>
          </a:p>
          <a:p>
            <a:pPr marL="457200" lvl="1" indent="0">
              <a:buFontTx/>
              <a:buNone/>
            </a:pPr>
            <a:r>
              <a:rPr lang="en-IN" altLang="en-US" sz="1800"/>
              <a:t>    &lt;groupId&gt;org.springframework.boot&lt;/groupId&gt;</a:t>
            </a:r>
          </a:p>
          <a:p>
            <a:pPr marL="457200" lvl="1" indent="0">
              <a:buFontTx/>
              <a:buNone/>
            </a:pPr>
            <a:r>
              <a:rPr lang="en-IN" altLang="en-US" sz="1800"/>
              <a:t>    &lt;artifactId&gt;spring-boot-starter-oauth2-client&lt;/artifactId&gt;</a:t>
            </a:r>
          </a:p>
          <a:p>
            <a:pPr marL="457200" lvl="1" indent="0">
              <a:buFontTx/>
              <a:buNone/>
            </a:pPr>
            <a:r>
              <a:rPr lang="en-IN" altLang="en-US" sz="1800"/>
              <a:t>    &lt;version&gt;2.3.3.RELEASE&lt;/version&gt;</a:t>
            </a:r>
          </a:p>
          <a:p>
            <a:pPr marL="457200" lvl="1" indent="0">
              <a:buFontTx/>
              <a:buNone/>
            </a:pPr>
            <a:r>
              <a:rPr lang="en-IN" altLang="en-US" sz="1800"/>
              <a:t>&lt;/dependency&gt;</a:t>
            </a:r>
          </a:p>
          <a:p>
            <a:endParaRPr lang="en-I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20634</TotalTime>
  <Words>1826</Words>
  <Application>Microsoft Macintosh PowerPoint</Application>
  <PresentationFormat>On-screen Show (4:3)</PresentationFormat>
  <Paragraphs>324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-apple-system</vt:lpstr>
      <vt:lpstr>Arial</vt:lpstr>
      <vt:lpstr>Calibri</vt:lpstr>
      <vt:lpstr>Consolas</vt:lpstr>
      <vt:lpstr>Google Sans</vt:lpstr>
      <vt:lpstr>Hand Of Sean</vt:lpstr>
      <vt:lpstr>inherit</vt:lpstr>
      <vt:lpstr>Inter var</vt:lpstr>
      <vt:lpstr>inter-bold</vt:lpstr>
      <vt:lpstr>Open Sans</vt:lpstr>
      <vt:lpstr>Source Sans Pro</vt:lpstr>
      <vt:lpstr>Symbol</vt:lpstr>
      <vt:lpstr>Times New Roman</vt:lpstr>
      <vt:lpstr>Office Theme</vt:lpstr>
      <vt:lpstr>Security Oauth2</vt:lpstr>
      <vt:lpstr>PowerPoint Presentation</vt:lpstr>
      <vt:lpstr>How it Works</vt:lpstr>
      <vt:lpstr> Authorization Code Grant Type </vt:lpstr>
      <vt:lpstr>Authorization Code Grant Type </vt:lpstr>
      <vt:lpstr>Authorization Code Grant Type </vt:lpstr>
      <vt:lpstr>Authorization Code Grant Type </vt:lpstr>
      <vt:lpstr>Using Git Hub </vt:lpstr>
      <vt:lpstr>OAuth2 Client</vt:lpstr>
      <vt:lpstr>Controller </vt:lpstr>
      <vt:lpstr>Security Config</vt:lpstr>
      <vt:lpstr> Google as an OAuth Provider </vt:lpstr>
      <vt:lpstr>Spring cloud stream</vt:lpstr>
      <vt:lpstr>Apache Kafka</vt:lpstr>
      <vt:lpstr>Advantages of Kafka</vt:lpstr>
      <vt:lpstr>ZooKeeper</vt:lpstr>
      <vt:lpstr>Apache Kafka</vt:lpstr>
      <vt:lpstr>Micro Services</vt:lpstr>
      <vt:lpstr>Topics</vt:lpstr>
      <vt:lpstr>Binding</vt:lpstr>
      <vt:lpstr>Spring Boot Starter Project</vt:lpstr>
      <vt:lpstr>Model Class</vt:lpstr>
      <vt:lpstr>StreamBridge</vt:lpstr>
      <vt:lpstr>Producer</vt:lpstr>
      <vt:lpstr>Consumer</vt:lpstr>
      <vt:lpstr>application.yml</vt:lpstr>
      <vt:lpstr>Caching in spring boot</vt:lpstr>
      <vt:lpstr>Caching </vt:lpstr>
      <vt:lpstr>Caching With Spring</vt:lpstr>
      <vt:lpstr>Caffeine</vt:lpstr>
      <vt:lpstr>Configure HazelCast</vt:lpstr>
      <vt:lpstr>@Cacheable </vt:lpstr>
      <vt:lpstr>@Cacheable</vt:lpstr>
      <vt:lpstr>@CacheEvict </vt:lpstr>
      <vt:lpstr>@CachePut</vt:lpstr>
      <vt:lpstr>Example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Srivatsan Krishnamachari</cp:lastModifiedBy>
  <cp:revision>1208</cp:revision>
  <cp:lastPrinted>1601-01-01T00:00:00Z</cp:lastPrinted>
  <dcterms:created xsi:type="dcterms:W3CDTF">2005-01-17T05:49:17Z</dcterms:created>
  <dcterms:modified xsi:type="dcterms:W3CDTF">2025-10-30T17:31:00Z</dcterms:modified>
</cp:coreProperties>
</file>