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91B3"/>
    <a:srgbClr val="000000"/>
    <a:srgbClr val="FE4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94"/>
  </p:normalViewPr>
  <p:slideViewPr>
    <p:cSldViewPr snapToGrid="0">
      <p:cViewPr>
        <p:scale>
          <a:sx n="101" d="100"/>
          <a:sy n="101" d="100"/>
        </p:scale>
        <p:origin x="10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11/11/2023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24107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11/11/2023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6725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11/11/2023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8170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11/11/2023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40864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11/11/2023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8943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11/11/2023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47410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11/11/2023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70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11/11/2023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182200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11/11/2023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68666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11/11/2023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52869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11/11/2023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94376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11/11/2023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40993372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field of wheat with weather forecast&#10;&#10;Description automatically generated">
            <a:extLst>
              <a:ext uri="{FF2B5EF4-FFF2-40B4-BE49-F238E27FC236}">
                <a16:creationId xmlns:a16="http://schemas.microsoft.com/office/drawing/2014/main" id="{A228BFCE-616B-7B9E-2D6E-E982CEAC49D3}"/>
              </a:ext>
            </a:extLst>
          </p:cNvPr>
          <p:cNvPicPr>
            <a:picLocks noChangeAspect="1"/>
          </p:cNvPicPr>
          <p:nvPr/>
        </p:nvPicPr>
        <p:blipFill rotWithShape="1">
          <a:blip r:embed="rId2">
            <a:alphaModFix/>
          </a:blip>
          <a:srcRect t="10714"/>
          <a:stretch/>
        </p:blipFill>
        <p:spPr>
          <a:xfrm>
            <a:off x="2" y="1"/>
            <a:ext cx="12191998" cy="8994822"/>
          </a:xfrm>
          <a:prstGeom prst="rect">
            <a:avLst/>
          </a:prstGeom>
          <a:noFill/>
        </p:spPr>
      </p:pic>
      <p:sp useBgFill="1">
        <p:nvSpPr>
          <p:cNvPr id="26" name="Title 1">
            <a:extLst>
              <a:ext uri="{FF2B5EF4-FFF2-40B4-BE49-F238E27FC236}">
                <a16:creationId xmlns:a16="http://schemas.microsoft.com/office/drawing/2014/main" id="{C3593A3F-E735-77A3-8300-AE62B0AFBF9A}"/>
              </a:ext>
            </a:extLst>
          </p:cNvPr>
          <p:cNvSpPr>
            <a:spLocks noGrp="1"/>
          </p:cNvSpPr>
          <p:nvPr>
            <p:ph type="ctrTitle"/>
          </p:nvPr>
        </p:nvSpPr>
        <p:spPr>
          <a:xfrm>
            <a:off x="6537277" y="2398143"/>
            <a:ext cx="4954137" cy="2116348"/>
          </a:xfrm>
        </p:spPr>
        <p:txBody>
          <a:bodyPr tIns="91440" bIns="91440" anchor="b">
            <a:normAutofit fontScale="90000"/>
          </a:bodyPr>
          <a:lstStyle/>
          <a:p>
            <a:pPr algn="ctr"/>
            <a:r>
              <a:rPr lang="en-US" dirty="0">
                <a:solidFill>
                  <a:srgbClr val="00B050"/>
                </a:solidFill>
              </a:rPr>
              <a:t>Crop prediction </a:t>
            </a:r>
            <a:r>
              <a:rPr lang="en-US" dirty="0">
                <a:solidFill>
                  <a:srgbClr val="FF0000"/>
                </a:solidFill>
              </a:rPr>
              <a:t>based on </a:t>
            </a:r>
            <a:r>
              <a:rPr lang="en-US" dirty="0">
                <a:solidFill>
                  <a:srgbClr val="0070C0"/>
                </a:solidFill>
              </a:rPr>
              <a:t>environmental</a:t>
            </a:r>
            <a:r>
              <a:rPr lang="en-US" dirty="0">
                <a:solidFill>
                  <a:srgbClr val="FF0000"/>
                </a:solidFill>
              </a:rPr>
              <a:t> </a:t>
            </a:r>
            <a:r>
              <a:rPr lang="en-US" dirty="0">
                <a:solidFill>
                  <a:srgbClr val="7030A0"/>
                </a:solidFill>
              </a:rPr>
              <a:t>factors</a:t>
            </a:r>
          </a:p>
        </p:txBody>
      </p:sp>
      <p:sp>
        <p:nvSpPr>
          <p:cNvPr id="35" name="Subtitle 2">
            <a:extLst>
              <a:ext uri="{FF2B5EF4-FFF2-40B4-BE49-F238E27FC236}">
                <a16:creationId xmlns:a16="http://schemas.microsoft.com/office/drawing/2014/main" id="{8C9CBC84-F0D5-F7BE-6145-63C8057F4DF8}"/>
              </a:ext>
            </a:extLst>
          </p:cNvPr>
          <p:cNvSpPr>
            <a:spLocks noGrp="1"/>
          </p:cNvSpPr>
          <p:nvPr>
            <p:ph type="subTitle" idx="1"/>
          </p:nvPr>
        </p:nvSpPr>
        <p:spPr>
          <a:xfrm>
            <a:off x="613458" y="4120588"/>
            <a:ext cx="11578542" cy="2737412"/>
          </a:xfrm>
          <a:noFill/>
        </p:spPr>
        <p:txBody>
          <a:bodyPr tIns="91440" bIns="91440" anchor="t">
            <a:normAutofit lnSpcReduction="10000"/>
          </a:bodyPr>
          <a:lstStyle/>
          <a:p>
            <a:r>
              <a:rPr lang="en-US" sz="3200" dirty="0">
                <a:solidFill>
                  <a:srgbClr val="FFFF00"/>
                </a:solidFill>
                <a:effectLst>
                  <a:outerShdw blurRad="38100" dist="38100" dir="2700000" algn="tl">
                    <a:srgbClr val="000000">
                      <a:alpha val="43137"/>
                    </a:srgbClr>
                  </a:outerShdw>
                </a:effectLst>
              </a:rPr>
              <a:t>By</a:t>
            </a:r>
          </a:p>
          <a:p>
            <a:r>
              <a:rPr lang="en-US" sz="3200" i="1" dirty="0">
                <a:solidFill>
                  <a:schemeClr val="accent6">
                    <a:lumMod val="20000"/>
                    <a:lumOff val="80000"/>
                  </a:schemeClr>
                </a:solidFill>
                <a:effectLst>
                  <a:outerShdw blurRad="38100" dist="38100" dir="2700000" algn="tl">
                    <a:srgbClr val="000000">
                      <a:alpha val="43137"/>
                    </a:srgbClr>
                  </a:outerShdw>
                </a:effectLst>
              </a:rPr>
              <a:t>1)</a:t>
            </a:r>
            <a:r>
              <a:rPr lang="en-US" sz="3200" b="1" dirty="0">
                <a:solidFill>
                  <a:schemeClr val="accent6">
                    <a:lumMod val="20000"/>
                    <a:lumOff val="80000"/>
                  </a:schemeClr>
                </a:solidFill>
                <a:effectLst>
                  <a:outerShdw blurRad="38100" dist="38100" dir="2700000" algn="tl">
                    <a:srgbClr val="000000">
                      <a:alpha val="43137"/>
                    </a:srgbClr>
                  </a:outerShdw>
                </a:effectLst>
              </a:rPr>
              <a:t>ARPIT VATS(RA2211003010655)</a:t>
            </a:r>
            <a:endParaRPr lang="en-US" sz="3200" b="1" dirty="0">
              <a:solidFill>
                <a:srgbClr val="FFFFFF"/>
              </a:solidFill>
              <a:effectLst>
                <a:outerShdw blurRad="38100" dist="38100" dir="2700000" algn="tl">
                  <a:srgbClr val="000000">
                    <a:alpha val="43137"/>
                  </a:srgbClr>
                </a:outerShdw>
              </a:effectLst>
            </a:endParaRPr>
          </a:p>
          <a:p>
            <a:r>
              <a:rPr lang="en-US" sz="3200" dirty="0">
                <a:solidFill>
                  <a:srgbClr val="FFFFFF"/>
                </a:solidFill>
                <a:effectLst>
                  <a:outerShdw blurRad="38100" dist="38100" dir="2700000" algn="tl">
                    <a:srgbClr val="000000">
                      <a:alpha val="43137"/>
                    </a:srgbClr>
                  </a:outerShdw>
                </a:effectLst>
              </a:rPr>
              <a:t>2)</a:t>
            </a:r>
            <a:r>
              <a:rPr lang="en-US" sz="3200" b="1" i="1" dirty="0">
                <a:solidFill>
                  <a:srgbClr val="FFFFFF"/>
                </a:solidFill>
                <a:effectLst>
                  <a:outerShdw blurRad="38100" dist="38100" dir="2700000" algn="tl">
                    <a:srgbClr val="000000">
                      <a:alpha val="43137"/>
                    </a:srgbClr>
                  </a:outerShdw>
                </a:effectLst>
              </a:rPr>
              <a:t>ASISH VARMA.J(RA2211003010645</a:t>
            </a:r>
            <a:r>
              <a:rPr lang="en-US" sz="3200" dirty="0">
                <a:solidFill>
                  <a:srgbClr val="FFFFFF"/>
                </a:solidFill>
                <a:effectLst>
                  <a:outerShdw blurRad="38100" dist="38100" dir="2700000" algn="tl">
                    <a:srgbClr val="000000">
                      <a:alpha val="43137"/>
                    </a:srgbClr>
                  </a:outerShdw>
                </a:effectLst>
              </a:rPr>
              <a:t>)</a:t>
            </a:r>
          </a:p>
          <a:p>
            <a:r>
              <a:rPr lang="en-US" sz="3200" dirty="0">
                <a:solidFill>
                  <a:srgbClr val="FFFFFF"/>
                </a:solidFill>
                <a:effectLst>
                  <a:outerShdw blurRad="38100" dist="38100" dir="2700000" algn="tl">
                    <a:srgbClr val="000000">
                      <a:alpha val="43137"/>
                    </a:srgbClr>
                  </a:outerShdw>
                </a:effectLst>
              </a:rPr>
              <a:t>3)</a:t>
            </a:r>
            <a:r>
              <a:rPr lang="en-US" sz="3200" b="1" i="1" dirty="0">
                <a:solidFill>
                  <a:srgbClr val="FFFFFF"/>
                </a:solidFill>
                <a:effectLst>
                  <a:outerShdw blurRad="38100" dist="38100" dir="2700000" algn="tl">
                    <a:srgbClr val="000000">
                      <a:alpha val="43137"/>
                    </a:srgbClr>
                  </a:outerShdw>
                </a:effectLst>
              </a:rPr>
              <a:t>ADARSH VATS(RA2211003010652</a:t>
            </a:r>
            <a:r>
              <a:rPr lang="en-US" b="1" i="1" dirty="0">
                <a:solidFill>
                  <a:srgbClr val="FFFFFF"/>
                </a:solidFill>
                <a:effectLst>
                  <a:outerShdw blurRad="38100" dist="38100" dir="2700000" algn="tl">
                    <a:srgbClr val="000000">
                      <a:alpha val="43137"/>
                    </a:srgbClr>
                  </a:outerShdw>
                </a:effectLst>
              </a:rPr>
              <a:t>)</a:t>
            </a:r>
          </a:p>
        </p:txBody>
      </p:sp>
      <p:sp>
        <p:nvSpPr>
          <p:cNvPr id="28" name="Date Placeholder 3">
            <a:extLst>
              <a:ext uri="{FF2B5EF4-FFF2-40B4-BE49-F238E27FC236}">
                <a16:creationId xmlns:a16="http://schemas.microsoft.com/office/drawing/2014/main" id="{86EB3901-53C6-2F86-AB1B-8B1053532F03}"/>
              </a:ext>
            </a:extLst>
          </p:cNvPr>
          <p:cNvSpPr>
            <a:spLocks noGrp="1"/>
          </p:cNvSpPr>
          <p:nvPr>
            <p:ph type="dt" sz="half" idx="10"/>
          </p:nvPr>
        </p:nvSpPr>
        <p:spPr>
          <a:xfrm>
            <a:off x="847726" y="6199188"/>
            <a:ext cx="2743200" cy="365125"/>
          </a:xfrm>
        </p:spPr>
        <p:txBody>
          <a:bodyPr>
            <a:normAutofit/>
          </a:bodyPr>
          <a:lstStyle/>
          <a:p>
            <a:pPr>
              <a:spcAft>
                <a:spcPts val="600"/>
              </a:spcAft>
            </a:pPr>
            <a:fld id="{89B20D4E-EA3E-41A6-BD59-54D78BA30266}" type="datetime1">
              <a:rPr lang="en-US">
                <a:solidFill>
                  <a:srgbClr val="FFFFFF"/>
                </a:solidFill>
              </a:rPr>
              <a:pPr>
                <a:spcAft>
                  <a:spcPts val="600"/>
                </a:spcAft>
              </a:pPr>
              <a:t>11/11/2023</a:t>
            </a:fld>
            <a:endParaRPr lang="en-US">
              <a:solidFill>
                <a:srgbClr val="FFFFFF"/>
              </a:solidFill>
            </a:endParaRPr>
          </a:p>
        </p:txBody>
      </p:sp>
      <p:sp>
        <p:nvSpPr>
          <p:cNvPr id="29" name="Footer Placeholder 4">
            <a:extLst>
              <a:ext uri="{FF2B5EF4-FFF2-40B4-BE49-F238E27FC236}">
                <a16:creationId xmlns:a16="http://schemas.microsoft.com/office/drawing/2014/main" id="{22AAAFF2-72FA-E450-DFB2-9E76164A6CAC}"/>
              </a:ext>
            </a:extLst>
          </p:cNvPr>
          <p:cNvSpPr>
            <a:spLocks noGrp="1"/>
          </p:cNvSpPr>
          <p:nvPr>
            <p:ph type="ftr" sz="quarter" idx="11"/>
          </p:nvPr>
        </p:nvSpPr>
        <p:spPr>
          <a:xfrm>
            <a:off x="7286625" y="6199188"/>
            <a:ext cx="3409951" cy="365125"/>
          </a:xfrm>
        </p:spPr>
        <p:txBody>
          <a:bodyPr>
            <a:normAutofit/>
          </a:bodyPr>
          <a:lstStyle/>
          <a:p>
            <a:pPr>
              <a:spcAft>
                <a:spcPts val="600"/>
              </a:spcAft>
            </a:pPr>
            <a:r>
              <a:rPr lang="en-US" dirty="0">
                <a:solidFill>
                  <a:srgbClr val="FFFFFF"/>
                </a:solidFill>
                <a:effectLst>
                  <a:outerShdw blurRad="38100" dist="38100" dir="2700000" algn="tl">
                    <a:srgbClr val="000000">
                      <a:alpha val="43137"/>
                    </a:srgbClr>
                  </a:outerShdw>
                </a:effectLst>
              </a:rPr>
              <a:t>Sample Footer Text</a:t>
            </a:r>
          </a:p>
        </p:txBody>
      </p:sp>
      <p:sp>
        <p:nvSpPr>
          <p:cNvPr id="30" name="Slide Number Placeholder 5">
            <a:extLst>
              <a:ext uri="{FF2B5EF4-FFF2-40B4-BE49-F238E27FC236}">
                <a16:creationId xmlns:a16="http://schemas.microsoft.com/office/drawing/2014/main" id="{EF4883EF-396E-8A71-8D20-6054ED844BBC}"/>
              </a:ext>
            </a:extLst>
          </p:cNvPr>
          <p:cNvSpPr>
            <a:spLocks noGrp="1"/>
          </p:cNvSpPr>
          <p:nvPr>
            <p:ph type="sldNum" sz="quarter" idx="12"/>
          </p:nvPr>
        </p:nvSpPr>
        <p:spPr>
          <a:xfrm>
            <a:off x="10728107" y="6199188"/>
            <a:ext cx="619125" cy="365125"/>
          </a:xfrm>
        </p:spPr>
        <p:txBody>
          <a:bodyPr>
            <a:normAutofit/>
          </a:bodyPr>
          <a:lstStyle/>
          <a:p>
            <a:pPr>
              <a:spcAft>
                <a:spcPts val="600"/>
              </a:spcAft>
            </a:pPr>
            <a:fld id="{1437450A-6C25-4B4D-B27D-E1E9B2CE4682}"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039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4C22-CDCA-5C03-6218-D4D261FA30C3}"/>
              </a:ext>
            </a:extLst>
          </p:cNvPr>
          <p:cNvSpPr>
            <a:spLocks noGrp="1"/>
          </p:cNvSpPr>
          <p:nvPr>
            <p:ph type="title"/>
          </p:nvPr>
        </p:nvSpPr>
        <p:spPr>
          <a:xfrm>
            <a:off x="135924" y="185351"/>
            <a:ext cx="10760677" cy="691979"/>
          </a:xfrm>
        </p:spPr>
        <p:txBody>
          <a:bodyPr/>
          <a:lstStyle/>
          <a:p>
            <a:r>
              <a:rPr lang="en-US" dirty="0"/>
              <a:t>Abstraction:</a:t>
            </a:r>
          </a:p>
        </p:txBody>
      </p:sp>
      <p:sp>
        <p:nvSpPr>
          <p:cNvPr id="3" name="Content Placeholder 2">
            <a:extLst>
              <a:ext uri="{FF2B5EF4-FFF2-40B4-BE49-F238E27FC236}">
                <a16:creationId xmlns:a16="http://schemas.microsoft.com/office/drawing/2014/main" id="{6D94A475-F38A-2E87-6792-7E87C3FB4E4C}"/>
              </a:ext>
            </a:extLst>
          </p:cNvPr>
          <p:cNvSpPr>
            <a:spLocks noGrp="1"/>
          </p:cNvSpPr>
          <p:nvPr>
            <p:ph idx="1"/>
          </p:nvPr>
        </p:nvSpPr>
        <p:spPr>
          <a:xfrm>
            <a:off x="135924" y="877330"/>
            <a:ext cx="10760676" cy="5684108"/>
          </a:xfrm>
        </p:spPr>
        <p:txBody>
          <a:bodyPr>
            <a:noAutofit/>
          </a:bodyPr>
          <a:lstStyle/>
          <a:p>
            <a:r>
              <a:rPr lang="en-IN" b="0" i="0" dirty="0">
                <a:solidFill>
                  <a:srgbClr val="7030A0"/>
                </a:solidFill>
                <a:effectLst/>
                <a:latin typeface="Söhne"/>
              </a:rPr>
              <a:t>Accurate crop yield prediction is crucial for ensuring food security and effective agricultural planning. This study proposes a machine learning-based approach to predict crop yields by leveraging environmental factors. The growing global population and changing climatic conditions emphasize the need for innovative solutions in agriculture. Traditional methods of yield prediction often lack precision due to their inability to capture complex interactions between crops and their environment</a:t>
            </a:r>
          </a:p>
          <a:p>
            <a:r>
              <a:rPr lang="en-IN" b="0" i="0" dirty="0">
                <a:solidFill>
                  <a:schemeClr val="accent2">
                    <a:lumMod val="75000"/>
                  </a:schemeClr>
                </a:solidFill>
                <a:effectLst/>
                <a:latin typeface="Söhne"/>
              </a:rPr>
              <a:t>a comprehensive dataset encompassing various environmental parameters such as temperature, humidity, precipitation, soil characteristics, and historical crop yields is collected and </a:t>
            </a:r>
            <a:r>
              <a:rPr lang="en-IN" b="0" i="0" dirty="0" err="1">
                <a:solidFill>
                  <a:schemeClr val="accent2">
                    <a:lumMod val="75000"/>
                  </a:schemeClr>
                </a:solidFill>
                <a:effectLst/>
                <a:latin typeface="Söhne"/>
              </a:rPr>
              <a:t>preprocessed</a:t>
            </a:r>
            <a:r>
              <a:rPr lang="en-IN" b="0" i="0" dirty="0">
                <a:solidFill>
                  <a:srgbClr val="D1D5DB"/>
                </a:solidFill>
                <a:effectLst/>
                <a:latin typeface="Söhne"/>
              </a:rPr>
              <a:t>.</a:t>
            </a:r>
          </a:p>
          <a:p>
            <a:pPr algn="l"/>
            <a:r>
              <a:rPr lang="en-IN" b="0" i="0" dirty="0">
                <a:solidFill>
                  <a:srgbClr val="002060"/>
                </a:solidFill>
                <a:effectLst/>
                <a:latin typeface="Söhne"/>
              </a:rPr>
              <a:t>The results demonstrate that machine learning models can significantly improve the accuracy of crop yield prediction compared to traditional methods. The selected model achieves high predictive performance, providing farmers, agricultural policymakers, and stakeholders with valuable insights to make informed decisions. The proposed approach not only enhances yield prediction accuracy but also aids in identifying optimal conditions for various crops, contributing to sustainable agricultural practices.</a:t>
            </a:r>
          </a:p>
          <a:p>
            <a:pPr algn="l"/>
            <a:r>
              <a:rPr lang="en-IN" b="0" i="0" dirty="0">
                <a:solidFill>
                  <a:schemeClr val="accent3">
                    <a:lumMod val="50000"/>
                  </a:schemeClr>
                </a:solidFill>
                <a:effectLst/>
                <a:latin typeface="Söhne"/>
              </a:rPr>
              <a:t>In conclusion, this research highlights the potential of machine learning techniques in predicting crop yields based on environmental factors. By harnessing the power of data-driven insights, this approach can revolutionize agricultural practices, fostering increased efficiency, reduced waste, and improved resource allocation in the face of evolving environmental challenges.</a:t>
            </a:r>
          </a:p>
          <a:p>
            <a:endParaRPr lang="en-US" dirty="0">
              <a:solidFill>
                <a:srgbClr val="00B0F0"/>
              </a:solidFill>
            </a:endParaRPr>
          </a:p>
        </p:txBody>
      </p:sp>
    </p:spTree>
    <p:extLst>
      <p:ext uri="{BB962C8B-B14F-4D97-AF65-F5344CB8AC3E}">
        <p14:creationId xmlns:p14="http://schemas.microsoft.com/office/powerpoint/2010/main" val="30322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2085-3889-39C4-F49A-21E460760AD6}"/>
              </a:ext>
            </a:extLst>
          </p:cNvPr>
          <p:cNvSpPr>
            <a:spLocks noGrp="1"/>
          </p:cNvSpPr>
          <p:nvPr>
            <p:ph type="title"/>
          </p:nvPr>
        </p:nvSpPr>
        <p:spPr>
          <a:xfrm>
            <a:off x="135925" y="1"/>
            <a:ext cx="10760676" cy="679621"/>
          </a:xfrm>
        </p:spPr>
        <p:txBody>
          <a:bodyPr/>
          <a:lstStyle/>
          <a:p>
            <a:r>
              <a:rPr lang="en-US" dirty="0"/>
              <a:t>What we are going to do in this project?</a:t>
            </a:r>
          </a:p>
        </p:txBody>
      </p:sp>
      <p:sp>
        <p:nvSpPr>
          <p:cNvPr id="3" name="Content Placeholder 2">
            <a:extLst>
              <a:ext uri="{FF2B5EF4-FFF2-40B4-BE49-F238E27FC236}">
                <a16:creationId xmlns:a16="http://schemas.microsoft.com/office/drawing/2014/main" id="{527C377F-5B7D-7CA1-763B-8F6DD71B0DB1}"/>
              </a:ext>
            </a:extLst>
          </p:cNvPr>
          <p:cNvSpPr>
            <a:spLocks noGrp="1"/>
          </p:cNvSpPr>
          <p:nvPr>
            <p:ph idx="1"/>
          </p:nvPr>
        </p:nvSpPr>
        <p:spPr>
          <a:xfrm>
            <a:off x="135925" y="642552"/>
            <a:ext cx="11920150" cy="6178376"/>
          </a:xfrm>
        </p:spPr>
        <p:txBody>
          <a:bodyPr>
            <a:normAutofit fontScale="55000" lnSpcReduction="20000"/>
          </a:bodyPr>
          <a:lstStyle/>
          <a:p>
            <a:pPr algn="just">
              <a:buFont typeface="Arial" panose="020B0604020202020204" pitchFamily="34" charset="0"/>
              <a:buChar char="•"/>
            </a:pPr>
            <a:r>
              <a:rPr lang="en-US" dirty="0"/>
              <a:t>In this k-NN classification algorithm is </a:t>
            </a:r>
            <a:r>
              <a:rPr lang="en-US" dirty="0" err="1"/>
              <a:t>used,which</a:t>
            </a:r>
            <a:r>
              <a:rPr lang="en-US" dirty="0"/>
              <a:t> means k nearest </a:t>
            </a:r>
            <a:r>
              <a:rPr lang="en-US" dirty="0" err="1"/>
              <a:t>neighbours</a:t>
            </a:r>
            <a:r>
              <a:rPr lang="en-US" dirty="0"/>
              <a:t> .</a:t>
            </a:r>
            <a:r>
              <a:rPr lang="en-IN" b="0" i="0" dirty="0">
                <a:solidFill>
                  <a:srgbClr val="000000"/>
                </a:solidFill>
                <a:effectLst/>
                <a:latin typeface="inter-regular"/>
              </a:rPr>
              <a:t>K-Nearest Neighbour is one of the simplest Machine Learning algorithms based on Supervised Learning technique.</a:t>
            </a:r>
          </a:p>
          <a:p>
            <a:pPr algn="just">
              <a:buFont typeface="Arial" panose="020B0604020202020204" pitchFamily="34" charset="0"/>
              <a:buChar char="•"/>
            </a:pPr>
            <a:r>
              <a:rPr lang="en-IN" b="0" i="0" dirty="0">
                <a:solidFill>
                  <a:srgbClr val="000000"/>
                </a:solidFill>
                <a:effectLst/>
                <a:latin typeface="inter-regular"/>
              </a:rPr>
              <a:t>K-NN algorithm assumes the similarity between the new case/data and available cases and put the new case into the category that is most similar to the available categories.</a:t>
            </a:r>
          </a:p>
          <a:p>
            <a:pPr algn="l"/>
            <a:r>
              <a:rPr lang="en-IN" b="0" i="0" dirty="0">
                <a:solidFill>
                  <a:srgbClr val="0070C0"/>
                </a:solidFill>
                <a:effectLst/>
                <a:latin typeface="Söhne"/>
              </a:rPr>
              <a:t>In the proposed study on "Crop Prediction Based on Environmental Factors using Machine Learning," several key steps will be undertaken to achieve accurate and reliable crop yield predictions. The outline of the research process includes:</a:t>
            </a:r>
          </a:p>
          <a:p>
            <a:pPr algn="l">
              <a:buFont typeface="+mj-lt"/>
              <a:buAutoNum type="arabicPeriod"/>
            </a:pPr>
            <a:r>
              <a:rPr lang="en-IN" b="1" i="0" dirty="0">
                <a:solidFill>
                  <a:srgbClr val="0070C0"/>
                </a:solidFill>
                <a:effectLst/>
                <a:latin typeface="Söhne"/>
              </a:rPr>
              <a:t>Data Collection and </a:t>
            </a:r>
            <a:r>
              <a:rPr lang="en-IN" b="1" i="0" dirty="0" err="1">
                <a:solidFill>
                  <a:srgbClr val="0070C0"/>
                </a:solidFill>
                <a:effectLst/>
                <a:latin typeface="Söhne"/>
              </a:rPr>
              <a:t>Preprocessing</a:t>
            </a:r>
            <a:r>
              <a:rPr lang="en-IN" b="1" i="0" dirty="0">
                <a:solidFill>
                  <a:srgbClr val="0070C0"/>
                </a:solidFill>
                <a:effectLst/>
                <a:latin typeface="Söhne"/>
              </a:rPr>
              <a:t>:</a:t>
            </a:r>
            <a:endParaRPr lang="en-IN" b="0" i="0" dirty="0">
              <a:solidFill>
                <a:srgbClr val="0070C0"/>
              </a:solidFill>
              <a:effectLst/>
              <a:latin typeface="Söhne"/>
            </a:endParaRPr>
          </a:p>
          <a:p>
            <a:pPr marL="742950" lvl="1" indent="-285750" algn="l">
              <a:buFont typeface="+mj-lt"/>
              <a:buAutoNum type="arabicPeriod"/>
            </a:pPr>
            <a:r>
              <a:rPr lang="en-IN" b="0" i="0" dirty="0">
                <a:solidFill>
                  <a:srgbClr val="0070C0"/>
                </a:solidFill>
                <a:effectLst/>
                <a:latin typeface="Söhne"/>
              </a:rPr>
              <a:t>Gathering a comprehensive dataset that includes historical crop yield data and various environmental parameters such as temperature, humidity, precipitation, soil attributes, and more.</a:t>
            </a:r>
          </a:p>
          <a:p>
            <a:pPr marL="742950" lvl="1" indent="-285750" algn="l">
              <a:buFont typeface="+mj-lt"/>
              <a:buAutoNum type="arabicPeriod"/>
            </a:pPr>
            <a:r>
              <a:rPr lang="en-IN" b="0" i="0" dirty="0">
                <a:solidFill>
                  <a:srgbClr val="0070C0"/>
                </a:solidFill>
                <a:effectLst/>
                <a:latin typeface="Söhne"/>
              </a:rPr>
              <a:t>Cleaning and </a:t>
            </a:r>
            <a:r>
              <a:rPr lang="en-IN" b="0" i="0" dirty="0" err="1">
                <a:solidFill>
                  <a:srgbClr val="0070C0"/>
                </a:solidFill>
                <a:effectLst/>
                <a:latin typeface="Söhne"/>
              </a:rPr>
              <a:t>preprocessing</a:t>
            </a:r>
            <a:r>
              <a:rPr lang="en-IN" b="0" i="0" dirty="0">
                <a:solidFill>
                  <a:srgbClr val="0070C0"/>
                </a:solidFill>
                <a:effectLst/>
                <a:latin typeface="Söhne"/>
              </a:rPr>
              <a:t> the dataset to handle missing values, outliers, and inconsistencies that might affect the quality of predictions.</a:t>
            </a:r>
          </a:p>
          <a:p>
            <a:pPr algn="l">
              <a:buFont typeface="+mj-lt"/>
              <a:buAutoNum type="arabicPeriod"/>
            </a:pPr>
            <a:r>
              <a:rPr lang="en-IN" b="1" i="0" dirty="0">
                <a:solidFill>
                  <a:srgbClr val="7030A0"/>
                </a:solidFill>
                <a:effectLst/>
                <a:latin typeface="Söhne"/>
              </a:rPr>
              <a:t>Feature Selection and Engineering:</a:t>
            </a:r>
            <a:endParaRPr lang="en-IN" b="0" i="0" dirty="0">
              <a:solidFill>
                <a:srgbClr val="7030A0"/>
              </a:solidFill>
              <a:effectLst/>
              <a:latin typeface="Söhne"/>
            </a:endParaRPr>
          </a:p>
          <a:p>
            <a:pPr marL="742950" lvl="1" indent="-285750" algn="l">
              <a:buFont typeface="+mj-lt"/>
              <a:buAutoNum type="arabicPeriod"/>
            </a:pPr>
            <a:r>
              <a:rPr lang="en-IN" b="0" i="0" dirty="0">
                <a:solidFill>
                  <a:srgbClr val="7030A0"/>
                </a:solidFill>
                <a:effectLst/>
                <a:latin typeface="Söhne"/>
              </a:rPr>
              <a:t>Identifying the most relevant environmental factors that have a significant impact on crop yields through statistical analysis and domain knowledge.</a:t>
            </a:r>
          </a:p>
          <a:p>
            <a:pPr marL="742950" lvl="1" indent="-285750" algn="l">
              <a:buFont typeface="+mj-lt"/>
              <a:buAutoNum type="arabicPeriod"/>
            </a:pPr>
            <a:r>
              <a:rPr lang="en-IN" b="0" i="0" dirty="0">
                <a:solidFill>
                  <a:srgbClr val="7030A0"/>
                </a:solidFill>
                <a:effectLst/>
                <a:latin typeface="Söhne"/>
              </a:rPr>
              <a:t>Performing feature engineering to transform, normalize, or combine features, enhancing the models' ability to capture complex relationships.</a:t>
            </a:r>
          </a:p>
          <a:p>
            <a:pPr algn="l">
              <a:buFont typeface="+mj-lt"/>
              <a:buAutoNum type="arabicPeriod"/>
            </a:pPr>
            <a:r>
              <a:rPr lang="en-IN" b="1" i="0" dirty="0">
                <a:solidFill>
                  <a:srgbClr val="00B050"/>
                </a:solidFill>
                <a:effectLst/>
                <a:latin typeface="Söhne"/>
              </a:rPr>
              <a:t>Interpreting Model Insights:</a:t>
            </a:r>
            <a:endParaRPr lang="en-IN" b="0" i="0" dirty="0">
              <a:solidFill>
                <a:srgbClr val="00B050"/>
              </a:solidFill>
              <a:effectLst/>
              <a:latin typeface="Söhne"/>
            </a:endParaRPr>
          </a:p>
          <a:p>
            <a:pPr marL="742950" lvl="1" indent="-285750" algn="l">
              <a:buFont typeface="+mj-lt"/>
              <a:buAutoNum type="arabicPeriod"/>
            </a:pPr>
            <a:r>
              <a:rPr lang="en-IN" b="0" i="0" dirty="0" err="1">
                <a:solidFill>
                  <a:srgbClr val="00B050"/>
                </a:solidFill>
                <a:effectLst/>
                <a:latin typeface="Söhne"/>
              </a:rPr>
              <a:t>Analyzing</a:t>
            </a:r>
            <a:r>
              <a:rPr lang="en-IN" b="0" i="0" dirty="0">
                <a:solidFill>
                  <a:srgbClr val="00B050"/>
                </a:solidFill>
                <a:effectLst/>
                <a:latin typeface="Söhne"/>
              </a:rPr>
              <a:t> feature importance scores from models like decision trees and random forests to understand the contribution of each environmental factor to crop yield variations.</a:t>
            </a:r>
          </a:p>
          <a:p>
            <a:pPr marL="742950" lvl="1" indent="-285750" algn="l">
              <a:buFont typeface="+mj-lt"/>
              <a:buAutoNum type="arabicPeriod"/>
            </a:pPr>
            <a:r>
              <a:rPr lang="en-IN" b="0" i="0" dirty="0">
                <a:solidFill>
                  <a:srgbClr val="00B050"/>
                </a:solidFill>
                <a:effectLst/>
                <a:latin typeface="Söhne"/>
              </a:rPr>
              <a:t>Identifying patterns, trends, and interactions among different factors that impact crop yields.</a:t>
            </a:r>
          </a:p>
          <a:p>
            <a:pPr algn="l">
              <a:buFont typeface="+mj-lt"/>
              <a:buAutoNum type="arabicPeriod"/>
            </a:pPr>
            <a:r>
              <a:rPr lang="en-IN" b="1" i="0" dirty="0">
                <a:solidFill>
                  <a:schemeClr val="accent1">
                    <a:lumMod val="75000"/>
                  </a:schemeClr>
                </a:solidFill>
                <a:effectLst/>
                <a:latin typeface="Söhne"/>
              </a:rPr>
              <a:t>Forecasting and Prediction:</a:t>
            </a:r>
            <a:endParaRPr lang="en-IN" b="0" i="0" dirty="0">
              <a:solidFill>
                <a:schemeClr val="accent1">
                  <a:lumMod val="75000"/>
                </a:schemeClr>
              </a:solidFill>
              <a:effectLst/>
              <a:latin typeface="Söhne"/>
            </a:endParaRPr>
          </a:p>
          <a:p>
            <a:pPr marL="742950" lvl="1" indent="-285750" algn="l">
              <a:buFont typeface="+mj-lt"/>
              <a:buAutoNum type="arabicPeriod"/>
            </a:pPr>
            <a:r>
              <a:rPr lang="en-IN" b="0" i="0" dirty="0">
                <a:solidFill>
                  <a:schemeClr val="accent1">
                    <a:lumMod val="75000"/>
                  </a:schemeClr>
                </a:solidFill>
                <a:effectLst/>
                <a:latin typeface="Söhne"/>
              </a:rPr>
              <a:t>Utilizing the selected machine learning model to make predictions for future crop yields based on upcoming environmental conditions.</a:t>
            </a:r>
          </a:p>
          <a:p>
            <a:pPr marL="742950" lvl="1" indent="-285750" algn="l">
              <a:buFont typeface="+mj-lt"/>
              <a:buAutoNum type="arabicPeriod"/>
            </a:pPr>
            <a:r>
              <a:rPr lang="en-IN" b="0" i="0" dirty="0">
                <a:solidFill>
                  <a:schemeClr val="accent1">
                    <a:lumMod val="75000"/>
                  </a:schemeClr>
                </a:solidFill>
                <a:effectLst/>
                <a:latin typeface="Söhne"/>
              </a:rPr>
              <a:t>Validating the predictions against actual yield outcomes to assess the model's accuracy in real-world scenarios</a:t>
            </a:r>
            <a:r>
              <a:rPr lang="en-IN" b="0" i="0" dirty="0">
                <a:solidFill>
                  <a:srgbClr val="0070C0"/>
                </a:solidFill>
                <a:effectLst/>
                <a:latin typeface="Söhne"/>
              </a:rPr>
              <a:t>.</a:t>
            </a:r>
          </a:p>
          <a:p>
            <a:pPr algn="l">
              <a:buFont typeface="+mj-lt"/>
              <a:buAutoNum type="arabicPeriod"/>
            </a:pPr>
            <a:r>
              <a:rPr lang="en-IN" b="1" i="0" dirty="0">
                <a:solidFill>
                  <a:srgbClr val="C291B3"/>
                </a:solidFill>
                <a:effectLst/>
                <a:latin typeface="Söhne"/>
              </a:rPr>
              <a:t>Communication and Application:</a:t>
            </a:r>
            <a:endParaRPr lang="en-IN" b="0" i="0" dirty="0">
              <a:solidFill>
                <a:srgbClr val="C291B3"/>
              </a:solidFill>
              <a:effectLst/>
              <a:latin typeface="Söhne"/>
            </a:endParaRPr>
          </a:p>
          <a:p>
            <a:pPr marL="742950" lvl="1" indent="-285750" algn="l">
              <a:buFont typeface="+mj-lt"/>
              <a:buAutoNum type="arabicPeriod"/>
            </a:pPr>
            <a:r>
              <a:rPr lang="en-IN" b="0" i="0" dirty="0">
                <a:solidFill>
                  <a:srgbClr val="C291B3"/>
                </a:solidFill>
                <a:effectLst/>
                <a:latin typeface="Söhne"/>
              </a:rPr>
              <a:t>Presenting the findings, insights, and predictions to farmers, agricultural experts, policymakers, and stakeholders in a comprehensible and actionable manner.</a:t>
            </a:r>
          </a:p>
          <a:p>
            <a:pPr marL="742950" lvl="1" indent="-285750" algn="l">
              <a:buFont typeface="+mj-lt"/>
              <a:buAutoNum type="arabicPeriod"/>
            </a:pPr>
            <a:r>
              <a:rPr lang="en-IN" b="0" i="0" dirty="0">
                <a:solidFill>
                  <a:srgbClr val="C291B3"/>
                </a:solidFill>
                <a:effectLst/>
                <a:latin typeface="Söhne"/>
              </a:rPr>
              <a:t>Providing recommendations for optimal planting strategies, resource allocation, and risk management based on the predictive model's outcomes</a:t>
            </a:r>
            <a:r>
              <a:rPr lang="en-IN" b="0" i="0" dirty="0">
                <a:solidFill>
                  <a:srgbClr val="0070C0"/>
                </a:solidFill>
                <a:effectLst/>
                <a:latin typeface="Söhne"/>
              </a:rPr>
              <a:t>.</a:t>
            </a:r>
          </a:p>
          <a:p>
            <a:pPr algn="l">
              <a:buFont typeface="+mj-lt"/>
              <a:buAutoNum type="arabicPeriod"/>
            </a:pPr>
            <a:r>
              <a:rPr lang="en-IN" b="1" i="0" dirty="0">
                <a:solidFill>
                  <a:schemeClr val="bg2">
                    <a:lumMod val="25000"/>
                  </a:schemeClr>
                </a:solidFill>
                <a:effectLst/>
                <a:latin typeface="Söhne"/>
              </a:rPr>
              <a:t>Impact and Significance:</a:t>
            </a:r>
            <a:endParaRPr lang="en-IN" b="0" i="0" dirty="0">
              <a:solidFill>
                <a:schemeClr val="bg2">
                  <a:lumMod val="25000"/>
                </a:schemeClr>
              </a:solidFill>
              <a:effectLst/>
              <a:latin typeface="Söhne"/>
            </a:endParaRPr>
          </a:p>
          <a:p>
            <a:pPr marL="742950" lvl="1" indent="-285750" algn="l">
              <a:buFont typeface="+mj-lt"/>
              <a:buAutoNum type="arabicPeriod"/>
            </a:pPr>
            <a:r>
              <a:rPr lang="en-IN" b="0" i="0" dirty="0">
                <a:solidFill>
                  <a:schemeClr val="bg2">
                    <a:lumMod val="25000"/>
                  </a:schemeClr>
                </a:solidFill>
                <a:effectLst/>
                <a:latin typeface="Söhne"/>
              </a:rPr>
              <a:t>Highlighting the potential benefits of accurate crop yield predictions for improved agricultural planning, resource management, and food security.</a:t>
            </a:r>
          </a:p>
          <a:p>
            <a:pPr marL="742950" lvl="1" indent="-285750" algn="l">
              <a:buFont typeface="+mj-lt"/>
              <a:buAutoNum type="arabicPeriod"/>
            </a:pPr>
            <a:r>
              <a:rPr lang="en-IN" b="0" i="0" dirty="0">
                <a:solidFill>
                  <a:schemeClr val="bg2">
                    <a:lumMod val="25000"/>
                  </a:schemeClr>
                </a:solidFill>
                <a:effectLst/>
                <a:latin typeface="Söhne"/>
              </a:rPr>
              <a:t>Discussing the role of data-driven insights in addressing challenges posed by changing climatic conditions and population growth.</a:t>
            </a:r>
          </a:p>
          <a:p>
            <a:pPr algn="l"/>
            <a:r>
              <a:rPr lang="en-IN" b="0" i="0" dirty="0">
                <a:solidFill>
                  <a:schemeClr val="bg2">
                    <a:lumMod val="25000"/>
                  </a:schemeClr>
                </a:solidFill>
                <a:effectLst/>
                <a:latin typeface="Söhne"/>
              </a:rPr>
              <a:t>Overall, the research aims to showcase the feasibility and effectiveness of using machine learning techniques to predict crop yields by leveraging environmental factors. The results of this study have the potential to revolutionize agricultural practices, supporting sustainable and efficient farming methods while adapting to the evolving complexities of the environment.</a:t>
            </a:r>
          </a:p>
          <a:p>
            <a:pPr algn="l">
              <a:buFont typeface="+mj-lt"/>
              <a:buAutoNum type="arabicPeriod"/>
            </a:pPr>
            <a:br>
              <a:rPr lang="en-IN" b="0" i="0" dirty="0">
                <a:solidFill>
                  <a:schemeClr val="bg2">
                    <a:lumMod val="25000"/>
                  </a:schemeClr>
                </a:solidFill>
                <a:effectLst/>
                <a:latin typeface="Söhne"/>
              </a:rPr>
            </a:br>
            <a:endParaRPr lang="en-IN" b="0" i="0" dirty="0">
              <a:solidFill>
                <a:schemeClr val="bg2">
                  <a:lumMod val="25000"/>
                </a:schemeClr>
              </a:solidFill>
              <a:effectLst/>
              <a:latin typeface="Söhne"/>
            </a:endParaRPr>
          </a:p>
          <a:p>
            <a:pPr algn="just">
              <a:buFont typeface="Arial" panose="020B0604020202020204" pitchFamily="34" charset="0"/>
              <a:buChar char="•"/>
            </a:pPr>
            <a:endParaRPr lang="en-IN" b="0" i="0" dirty="0">
              <a:solidFill>
                <a:srgbClr val="0070C0"/>
              </a:solidFill>
              <a:effectLst/>
              <a:latin typeface="inter-regular"/>
            </a:endParaRPr>
          </a:p>
          <a:p>
            <a:endParaRPr lang="en-US" dirty="0"/>
          </a:p>
        </p:txBody>
      </p:sp>
    </p:spTree>
    <p:extLst>
      <p:ext uri="{BB962C8B-B14F-4D97-AF65-F5344CB8AC3E}">
        <p14:creationId xmlns:p14="http://schemas.microsoft.com/office/powerpoint/2010/main" val="377015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67B3-C4DF-2766-B2E7-D4DE072DA9D0}"/>
              </a:ext>
            </a:extLst>
          </p:cNvPr>
          <p:cNvSpPr>
            <a:spLocks noGrp="1"/>
          </p:cNvSpPr>
          <p:nvPr>
            <p:ph type="title"/>
          </p:nvPr>
        </p:nvSpPr>
        <p:spPr>
          <a:xfrm>
            <a:off x="0" y="0"/>
            <a:ext cx="12191999" cy="407773"/>
          </a:xfrm>
        </p:spPr>
        <p:txBody>
          <a:bodyPr>
            <a:normAutofit fontScale="90000"/>
          </a:bodyPr>
          <a:lstStyle/>
          <a:p>
            <a:r>
              <a:rPr lang="en-US" dirty="0"/>
              <a:t>Literature review </a:t>
            </a:r>
            <a:r>
              <a:rPr lang="en-US" dirty="0" err="1"/>
              <a:t>reasearch</a:t>
            </a:r>
            <a:endParaRPr lang="en-US" dirty="0"/>
          </a:p>
        </p:txBody>
      </p:sp>
      <p:sp>
        <p:nvSpPr>
          <p:cNvPr id="3" name="Content Placeholder 2">
            <a:extLst>
              <a:ext uri="{FF2B5EF4-FFF2-40B4-BE49-F238E27FC236}">
                <a16:creationId xmlns:a16="http://schemas.microsoft.com/office/drawing/2014/main" id="{9387296D-A763-6AF3-B34A-00911AB299E6}"/>
              </a:ext>
            </a:extLst>
          </p:cNvPr>
          <p:cNvSpPr>
            <a:spLocks noGrp="1"/>
          </p:cNvSpPr>
          <p:nvPr>
            <p:ph idx="1"/>
          </p:nvPr>
        </p:nvSpPr>
        <p:spPr>
          <a:xfrm>
            <a:off x="0" y="605481"/>
            <a:ext cx="12192000" cy="6252519"/>
          </a:xfrm>
        </p:spPr>
        <p:txBody>
          <a:bodyPr>
            <a:normAutofit fontScale="92500" lnSpcReduction="20000"/>
          </a:bodyPr>
          <a:lstStyle/>
          <a:p>
            <a:pPr algn="l"/>
            <a:r>
              <a:rPr lang="en-IN" sz="2800" b="0" i="0" dirty="0">
                <a:solidFill>
                  <a:srgbClr val="0070C0"/>
                </a:solidFill>
                <a:effectLst/>
                <a:latin typeface="Söhne"/>
              </a:rPr>
              <a:t>A literature review on crop prediction based on environmental factors using machine learning reveals a significant body of research focusing on improving agricultural practices through data-driven approaches. Here are some key studies and trends in this field:</a:t>
            </a:r>
          </a:p>
          <a:p>
            <a:pPr algn="l">
              <a:buFont typeface="+mj-lt"/>
              <a:buAutoNum type="arabicPeriod"/>
            </a:pPr>
            <a:r>
              <a:rPr lang="en-IN" sz="2800" b="1" i="0" dirty="0">
                <a:solidFill>
                  <a:srgbClr val="00B0F0"/>
                </a:solidFill>
                <a:effectLst/>
                <a:latin typeface="Söhne"/>
              </a:rPr>
              <a:t>Crop Yield Prediction Models:</a:t>
            </a:r>
            <a:endParaRPr lang="en-IN" sz="2800" b="0" i="0" dirty="0">
              <a:solidFill>
                <a:srgbClr val="00B0F0"/>
              </a:solidFill>
              <a:effectLst/>
              <a:latin typeface="Söhne"/>
            </a:endParaRPr>
          </a:p>
          <a:p>
            <a:pPr marL="742950" lvl="1" indent="-285750" algn="l">
              <a:buFont typeface="+mj-lt"/>
              <a:buAutoNum type="arabicPeriod"/>
            </a:pPr>
            <a:r>
              <a:rPr lang="en-IN" sz="2800" b="0" i="0" dirty="0">
                <a:solidFill>
                  <a:srgbClr val="00B0F0"/>
                </a:solidFill>
                <a:effectLst/>
                <a:latin typeface="Söhne"/>
              </a:rPr>
              <a:t>Research by </a:t>
            </a:r>
            <a:r>
              <a:rPr lang="en-IN" sz="2800" b="0" i="0" dirty="0" err="1">
                <a:solidFill>
                  <a:srgbClr val="00B0F0"/>
                </a:solidFill>
                <a:effectLst/>
                <a:latin typeface="Söhne"/>
              </a:rPr>
              <a:t>Azzari</a:t>
            </a:r>
            <a:r>
              <a:rPr lang="en-IN" sz="2800" b="0" i="0" dirty="0">
                <a:solidFill>
                  <a:srgbClr val="00B0F0"/>
                </a:solidFill>
                <a:effectLst/>
                <a:latin typeface="Söhne"/>
              </a:rPr>
              <a:t> et al. (2017) explored the use of satellite data and machine learning algorithms to predict crop yields, considering environmental factors such as weather conditions and soil moisture. They demonstrated the effectiveness of support vector machines and random forests in predicting crop yields accurately.</a:t>
            </a:r>
          </a:p>
          <a:p>
            <a:pPr algn="l">
              <a:buFont typeface="+mj-lt"/>
              <a:buAutoNum type="arabicPeriod"/>
            </a:pPr>
            <a:r>
              <a:rPr lang="en-IN" sz="2800" b="1" i="0" dirty="0">
                <a:solidFill>
                  <a:srgbClr val="00B0F0"/>
                </a:solidFill>
                <a:effectLst/>
                <a:latin typeface="Söhne"/>
              </a:rPr>
              <a:t>Climate Impact Studies:</a:t>
            </a:r>
            <a:endParaRPr lang="en-IN" sz="2800" b="0" i="0" dirty="0">
              <a:solidFill>
                <a:srgbClr val="00B0F0"/>
              </a:solidFill>
              <a:effectLst/>
              <a:latin typeface="Söhne"/>
            </a:endParaRPr>
          </a:p>
          <a:p>
            <a:pPr marL="742950" lvl="1" indent="-285750" algn="l">
              <a:buFont typeface="+mj-lt"/>
              <a:buAutoNum type="arabicPeriod"/>
            </a:pPr>
            <a:r>
              <a:rPr lang="en-IN" sz="2800" b="0" i="0" dirty="0">
                <a:solidFill>
                  <a:srgbClr val="00B0F0"/>
                </a:solidFill>
                <a:effectLst/>
                <a:latin typeface="Söhne"/>
              </a:rPr>
              <a:t>Lobell and Field (2007) conducted a study on the sensitivity of crop yields to changes in temperature and precipitation. Their work highlighted the vulnerability of agriculture to climate change and the need for predictive models to mitigate potential negative impacts.</a:t>
            </a:r>
          </a:p>
          <a:p>
            <a:endParaRPr lang="en-US" dirty="0"/>
          </a:p>
        </p:txBody>
      </p:sp>
    </p:spTree>
    <p:extLst>
      <p:ext uri="{BB962C8B-B14F-4D97-AF65-F5344CB8AC3E}">
        <p14:creationId xmlns:p14="http://schemas.microsoft.com/office/powerpoint/2010/main" val="2800873124"/>
      </p:ext>
    </p:extLst>
  </p:cSld>
  <p:clrMapOvr>
    <a:masterClrMapping/>
  </p:clrMapOvr>
</p:sld>
</file>

<file path=ppt/theme/theme1.xml><?xml version="1.0" encoding="utf-8"?>
<a:theme xmlns:a="http://schemas.openxmlformats.org/drawingml/2006/main" name="PoiseVTI">
  <a:themeElements>
    <a:clrScheme name="AnalogousFromLightSeedRightStep">
      <a:dk1>
        <a:srgbClr val="000000"/>
      </a:dk1>
      <a:lt1>
        <a:srgbClr val="FFFFFF"/>
      </a:lt1>
      <a:dk2>
        <a:srgbClr val="313820"/>
      </a:dk2>
      <a:lt2>
        <a:srgbClr val="E2E8E5"/>
      </a:lt2>
      <a:accent1>
        <a:srgbClr val="C894AD"/>
      </a:accent1>
      <a:accent2>
        <a:srgbClr val="BC7C80"/>
      </a:accent2>
      <a:accent3>
        <a:srgbClr val="C29C87"/>
      </a:accent3>
      <a:accent4>
        <a:srgbClr val="B1A375"/>
      </a:accent4>
      <a:accent5>
        <a:srgbClr val="9FA87C"/>
      </a:accent5>
      <a:accent6>
        <a:srgbClr val="89AC71"/>
      </a:accent6>
      <a:hlink>
        <a:srgbClr val="579074"/>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emplate>Madison</Template>
  <TotalTime>94</TotalTime>
  <Words>849</Words>
  <Application>Microsoft Office PowerPoint</Application>
  <PresentationFormat>Widescreen</PresentationFormat>
  <Paragraphs>43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PoiseVTI</vt:lpstr>
      <vt:lpstr>Crop prediction based on environmental factors</vt:lpstr>
      <vt:lpstr>Abstraction:</vt:lpstr>
      <vt:lpstr>What we are going to do in this project?</vt:lpstr>
      <vt:lpstr>Literature review reasearch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prediction based on environmental factors</dc:title>
  <dc:creator>asishmicrosoft365@gmail.com</dc:creator>
  <cp:lastModifiedBy>asishmicrosoft365@gmail.com</cp:lastModifiedBy>
  <cp:revision>5</cp:revision>
  <dcterms:created xsi:type="dcterms:W3CDTF">2023-08-10T17:08:52Z</dcterms:created>
  <dcterms:modified xsi:type="dcterms:W3CDTF">2023-11-11T07:58:12Z</dcterms:modified>
</cp:coreProperties>
</file>