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BFA3-8C41-4144-B523-224C896C2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4F3F8A-FDFC-4D19-AA1F-1A2CF0703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ADF4DB-E0B3-4BE1-B255-BD242CE3E36C}"/>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5" name="Footer Placeholder 4">
            <a:extLst>
              <a:ext uri="{FF2B5EF4-FFF2-40B4-BE49-F238E27FC236}">
                <a16:creationId xmlns:a16="http://schemas.microsoft.com/office/drawing/2014/main" id="{0A67B471-7C98-477A-8CD3-E7FF5373A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3205D-3D6F-4D39-8F95-AA351898D860}"/>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317434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F513-51BA-43D1-A7DC-764B2C32BF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9DE874-B5C4-459C-825B-CC2DEB6F7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1C12A-F397-44D5-8C99-79B3031E2245}"/>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5" name="Footer Placeholder 4">
            <a:extLst>
              <a:ext uri="{FF2B5EF4-FFF2-40B4-BE49-F238E27FC236}">
                <a16:creationId xmlns:a16="http://schemas.microsoft.com/office/drawing/2014/main" id="{B0320220-EF28-4E6A-8130-7C8132827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9433A-75A1-4A0F-8486-63DE054291DB}"/>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354395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52919-DB90-4480-A4AC-F001C7AD06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A9A256-67EE-4CE1-B90E-1F91D68614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8613C-DFAD-40B9-B672-31859CC36495}"/>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5" name="Footer Placeholder 4">
            <a:extLst>
              <a:ext uri="{FF2B5EF4-FFF2-40B4-BE49-F238E27FC236}">
                <a16:creationId xmlns:a16="http://schemas.microsoft.com/office/drawing/2014/main" id="{0364FFA7-64B6-408D-AE8E-1545EC406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1895F-86BC-4BFC-962B-5F0683294550}"/>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332856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C054-DAF9-4708-BC5D-8E50DDC3D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2B17D-AA6C-4286-8BE5-55C4E61DA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B4F40-BBC4-4EA7-8165-765FC0AFB76E}"/>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5" name="Footer Placeholder 4">
            <a:extLst>
              <a:ext uri="{FF2B5EF4-FFF2-40B4-BE49-F238E27FC236}">
                <a16:creationId xmlns:a16="http://schemas.microsoft.com/office/drawing/2014/main" id="{78E19417-EF33-4DC6-A609-9A6D5443D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47C77-CEE1-420B-AFCB-111AEB449DA7}"/>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105927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51E6-0205-48BD-82DF-4E45BF087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05F1F7-DF46-4B79-9572-013DDF9D3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12C714-120A-495C-8DDE-8073C9DE7238}"/>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5" name="Footer Placeholder 4">
            <a:extLst>
              <a:ext uri="{FF2B5EF4-FFF2-40B4-BE49-F238E27FC236}">
                <a16:creationId xmlns:a16="http://schemas.microsoft.com/office/drawing/2014/main" id="{F9908188-8B4C-43F5-A7FA-DF6F93B06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C3252-AC1F-425B-8C2D-4F3353C9723C}"/>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401081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0698-FE86-4A44-9D49-384D1A508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C414D-5549-4208-9CD5-7E50567A1A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4B5A37-6188-44AE-BB52-DAFBFC41BF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720AF8-E0D3-4135-9263-DC0DC1511BAF}"/>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6" name="Footer Placeholder 5">
            <a:extLst>
              <a:ext uri="{FF2B5EF4-FFF2-40B4-BE49-F238E27FC236}">
                <a16:creationId xmlns:a16="http://schemas.microsoft.com/office/drawing/2014/main" id="{E0DADC0B-4DA3-451B-917F-A02E870E6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3B4E8-223F-46AE-90C0-596CDE97A429}"/>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278976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A483-2102-4184-9203-6FBC48113C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492B3-19D3-4604-948F-D9E2AFF48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700A1-A5B7-4F96-BAEF-56BCFCEAE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E77EAD-59CA-46D1-B327-477D2C6A3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A278A-C911-4039-A302-6B35AA4A1E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D6655C-42D9-44F2-971C-99933B1DBE66}"/>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8" name="Footer Placeholder 7">
            <a:extLst>
              <a:ext uri="{FF2B5EF4-FFF2-40B4-BE49-F238E27FC236}">
                <a16:creationId xmlns:a16="http://schemas.microsoft.com/office/drawing/2014/main" id="{91066EED-0B16-4926-BF63-345295C446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9E4E0E-283F-40F2-95C8-A04BC022818D}"/>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52812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523D-B333-4983-AB9F-4FF97D0B6C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78BAA5-F7EF-4B63-85F3-7EC6222C1791}"/>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4" name="Footer Placeholder 3">
            <a:extLst>
              <a:ext uri="{FF2B5EF4-FFF2-40B4-BE49-F238E27FC236}">
                <a16:creationId xmlns:a16="http://schemas.microsoft.com/office/drawing/2014/main" id="{97000301-38E6-47AD-B9DB-3935A35B1D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17EFFF-FAD6-421A-846D-E88F96E37F88}"/>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129926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BB1A6-DDDE-4A00-846F-A3ECA90DF84B}"/>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3" name="Footer Placeholder 2">
            <a:extLst>
              <a:ext uri="{FF2B5EF4-FFF2-40B4-BE49-F238E27FC236}">
                <a16:creationId xmlns:a16="http://schemas.microsoft.com/office/drawing/2014/main" id="{99B34878-B25A-4E6C-9FA7-3F26C2F890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877FF-B725-497C-9DA3-1E0E87CF05FE}"/>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224472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073-9ED0-44CE-88C3-EB42762EB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EDDBB6-B2E9-4983-B6E2-37357238F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50FCDB-C6C8-4978-B9B3-B903623A9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1E154-2EF4-4D5F-9136-636B80EB21BF}"/>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6" name="Footer Placeholder 5">
            <a:extLst>
              <a:ext uri="{FF2B5EF4-FFF2-40B4-BE49-F238E27FC236}">
                <a16:creationId xmlns:a16="http://schemas.microsoft.com/office/drawing/2014/main" id="{29A25913-6AC3-4C08-A6EE-AB28D0A34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252A7-0023-461E-9D1B-5A1C1BA976F2}"/>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61863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CAEE-09D8-4BE5-9648-8A4EFFCB1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C1AFC-4A34-4AB1-99B2-B36D15A61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24A8C3-380C-4A3E-9869-7902AAF86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4B871-DF70-48AF-9F1C-BE41ECD60C3A}"/>
              </a:ext>
            </a:extLst>
          </p:cNvPr>
          <p:cNvSpPr>
            <a:spLocks noGrp="1"/>
          </p:cNvSpPr>
          <p:nvPr>
            <p:ph type="dt" sz="half" idx="10"/>
          </p:nvPr>
        </p:nvSpPr>
        <p:spPr/>
        <p:txBody>
          <a:bodyPr/>
          <a:lstStyle/>
          <a:p>
            <a:fld id="{438F0340-7116-4DCB-9297-2EC1DF786DEE}" type="datetimeFigureOut">
              <a:rPr lang="en-US" smtClean="0"/>
              <a:t>6/20/2021</a:t>
            </a:fld>
            <a:endParaRPr lang="en-US"/>
          </a:p>
        </p:txBody>
      </p:sp>
      <p:sp>
        <p:nvSpPr>
          <p:cNvPr id="6" name="Footer Placeholder 5">
            <a:extLst>
              <a:ext uri="{FF2B5EF4-FFF2-40B4-BE49-F238E27FC236}">
                <a16:creationId xmlns:a16="http://schemas.microsoft.com/office/drawing/2014/main" id="{5F840094-8AC6-4972-AB55-41661A686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5F12F-2F85-479F-BA13-B20CD33372E8}"/>
              </a:ext>
            </a:extLst>
          </p:cNvPr>
          <p:cNvSpPr>
            <a:spLocks noGrp="1"/>
          </p:cNvSpPr>
          <p:nvPr>
            <p:ph type="sldNum" sz="quarter" idx="12"/>
          </p:nvPr>
        </p:nvSpPr>
        <p:spPr/>
        <p:txBody>
          <a:bodyPr/>
          <a:lstStyle/>
          <a:p>
            <a:fld id="{714BAFD1-B9CD-4266-A446-514F7386AAC6}" type="slidenum">
              <a:rPr lang="en-US" smtClean="0"/>
              <a:t>‹#›</a:t>
            </a:fld>
            <a:endParaRPr lang="en-US"/>
          </a:p>
        </p:txBody>
      </p:sp>
    </p:spTree>
    <p:extLst>
      <p:ext uri="{BB962C8B-B14F-4D97-AF65-F5344CB8AC3E}">
        <p14:creationId xmlns:p14="http://schemas.microsoft.com/office/powerpoint/2010/main" val="234266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D35A9B-4787-4F3F-9E54-B00597E5B6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29922B-6B46-4A5C-8955-857E85145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49286-60DF-4D3A-97DA-EE4E88247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F0340-7116-4DCB-9297-2EC1DF786DEE}" type="datetimeFigureOut">
              <a:rPr lang="en-US" smtClean="0"/>
              <a:t>6/20/2021</a:t>
            </a:fld>
            <a:endParaRPr lang="en-US"/>
          </a:p>
        </p:txBody>
      </p:sp>
      <p:sp>
        <p:nvSpPr>
          <p:cNvPr id="5" name="Footer Placeholder 4">
            <a:extLst>
              <a:ext uri="{FF2B5EF4-FFF2-40B4-BE49-F238E27FC236}">
                <a16:creationId xmlns:a16="http://schemas.microsoft.com/office/drawing/2014/main" id="{F1BFE685-E28B-4760-89B0-2E52EE4C91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17CDED-56C7-45E0-8C3B-74E7FDD59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BAFD1-B9CD-4266-A446-514F7386AAC6}" type="slidenum">
              <a:rPr lang="en-US" smtClean="0"/>
              <a:t>‹#›</a:t>
            </a:fld>
            <a:endParaRPr lang="en-US"/>
          </a:p>
        </p:txBody>
      </p:sp>
    </p:spTree>
    <p:extLst>
      <p:ext uri="{BB962C8B-B14F-4D97-AF65-F5344CB8AC3E}">
        <p14:creationId xmlns:p14="http://schemas.microsoft.com/office/powerpoint/2010/main" val="173392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6AFE841-8CED-475F-956F-7D199A821037}"/>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DAW using LabVIEW</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8044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5A2F53D-EBCF-4B56-BE95-F6A2CA9545C1}"/>
              </a:ext>
            </a:extLst>
          </p:cNvPr>
          <p:cNvSpPr txBox="1"/>
          <p:nvPr/>
        </p:nvSpPr>
        <p:spPr>
          <a:xfrm>
            <a:off x="643467" y="871538"/>
            <a:ext cx="10905066" cy="5305425"/>
          </a:xfrm>
          <a:prstGeom prst="rect">
            <a:avLst/>
          </a:prstGeom>
        </p:spPr>
        <p:txBody>
          <a:bodyPr vert="horz" lIns="91440" tIns="45720" rIns="91440" bIns="45720" rtlCol="0">
            <a:normAutofit/>
          </a:bodyPr>
          <a:lstStyle/>
          <a:p>
            <a:pPr>
              <a:lnSpc>
                <a:spcPct val="90000"/>
              </a:lnSpc>
              <a:spcAft>
                <a:spcPts val="600"/>
              </a:spcAft>
            </a:pPr>
            <a:r>
              <a:rPr lang="en-US" sz="2800" b="1" dirty="0"/>
              <a:t>CONTENTS</a:t>
            </a:r>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Introduction</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Working</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Results</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Conclusion</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71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8320009-8545-405E-A0D7-BA029B3C58CF}"/>
              </a:ext>
            </a:extLst>
          </p:cNvPr>
          <p:cNvSpPr txBox="1"/>
          <p:nvPr/>
        </p:nvSpPr>
        <p:spPr>
          <a:xfrm>
            <a:off x="3686176" y="628650"/>
            <a:ext cx="7862358" cy="5585881"/>
          </a:xfrm>
          <a:prstGeom prst="rect">
            <a:avLst/>
          </a:prstGeom>
        </p:spPr>
        <p:txBody>
          <a:bodyPr vert="horz" lIns="91440" tIns="45720" rIns="91440" bIns="45720" rtlCol="0">
            <a:normAutofit/>
          </a:bodyPr>
          <a:lstStyle/>
          <a:p>
            <a:pPr>
              <a:lnSpc>
                <a:spcPct val="90000"/>
              </a:lnSpc>
              <a:spcAft>
                <a:spcPts val="600"/>
              </a:spcAft>
            </a:pPr>
            <a:r>
              <a:rPr lang="en-US" sz="2800" b="1" dirty="0"/>
              <a:t>INTRODUCTION</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effectLst/>
              </a:rPr>
              <a:t>Digital Audio Workstations (DAW) are software program used for composing, producing, recording, mixing, and editing audios like music, speech, radio, podcasts and nearly any other situation where complex recorded audio is needed and MIDI. </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We try to build a simpler version of this software using LabVIEW</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Audios are recorded, edited, mixed, mastered on DAWs.</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effectLst/>
              </a:rPr>
              <a:t>This project requires the use of an Electric Violin and an audio interface to record live audio to LabVIEW</a:t>
            </a:r>
          </a:p>
          <a:p>
            <a:pPr indent="-228600">
              <a:lnSpc>
                <a:spcPct val="90000"/>
              </a:lnSpc>
              <a:spcAft>
                <a:spcPts val="600"/>
              </a:spcAft>
              <a:buFont typeface="Arial" panose="020B0604020202020204" pitchFamily="34" charset="0"/>
              <a:buChar char="•"/>
            </a:pPr>
            <a:endParaRPr lang="en-US" sz="1400" dirty="0">
              <a:effectLst/>
            </a:endParaRPr>
          </a:p>
          <a:p>
            <a:pPr marL="285750"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8259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B4CAD04-4F20-43F2-8C49-6D86160597DF}"/>
              </a:ext>
            </a:extLst>
          </p:cNvPr>
          <p:cNvSpPr txBox="1"/>
          <p:nvPr/>
        </p:nvSpPr>
        <p:spPr>
          <a:xfrm>
            <a:off x="643467" y="1782981"/>
            <a:ext cx="10905066"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2000">
              <a:effectLst/>
            </a:endParaRPr>
          </a:p>
          <a:p>
            <a:pPr marL="285750" indent="-228600">
              <a:lnSpc>
                <a:spcPct val="90000"/>
              </a:lnSpc>
              <a:spcAft>
                <a:spcPts val="600"/>
              </a:spcAft>
              <a:buFont typeface="Arial" panose="020B0604020202020204" pitchFamily="34" charset="0"/>
              <a:buChar char="•"/>
            </a:pPr>
            <a:r>
              <a:rPr lang="en-US" sz="2000">
                <a:effectLst/>
              </a:rPr>
              <a:t>Sounds from the Violin are fed to the audio interface which converts it to digital format which are fed into the computer and stored.</a:t>
            </a:r>
          </a:p>
          <a:p>
            <a:pPr indent="-228600">
              <a:lnSpc>
                <a:spcPct val="90000"/>
              </a:lnSpc>
              <a:spcAft>
                <a:spcPts val="600"/>
              </a:spcAft>
              <a:buFont typeface="Arial" panose="020B0604020202020204" pitchFamily="34" charset="0"/>
              <a:buChar char="•"/>
            </a:pPr>
            <a:r>
              <a:rPr lang="en-US" sz="2000">
                <a:effectLst/>
              </a:rPr>
              <a:t> </a:t>
            </a:r>
          </a:p>
          <a:p>
            <a:pPr marL="285750" indent="-228600">
              <a:lnSpc>
                <a:spcPct val="90000"/>
              </a:lnSpc>
              <a:spcAft>
                <a:spcPts val="600"/>
              </a:spcAft>
              <a:buFont typeface="Arial" panose="020B0604020202020204" pitchFamily="34" charset="0"/>
              <a:buChar char="•"/>
            </a:pPr>
            <a:r>
              <a:rPr lang="en-US" sz="2000">
                <a:effectLst/>
              </a:rPr>
              <a:t>We record multiple sounds and try to mix them into one single audio file.</a:t>
            </a:r>
          </a:p>
          <a:p>
            <a:pPr indent="-228600">
              <a:lnSpc>
                <a:spcPct val="90000"/>
              </a:lnSpc>
              <a:spcAft>
                <a:spcPts val="600"/>
              </a:spcAft>
              <a:buFont typeface="Arial" panose="020B0604020202020204" pitchFamily="34" charset="0"/>
              <a:buChar char="•"/>
            </a:pPr>
            <a:endParaRPr lang="en-US" sz="2000">
              <a:effectLst/>
            </a:endParaRPr>
          </a:p>
          <a:p>
            <a:pPr marL="285750" indent="-228600">
              <a:lnSpc>
                <a:spcPct val="90000"/>
              </a:lnSpc>
              <a:spcAft>
                <a:spcPts val="600"/>
              </a:spcAft>
              <a:buFont typeface="Arial" panose="020B0604020202020204" pitchFamily="34" charset="0"/>
              <a:buChar char="•"/>
            </a:pPr>
            <a:r>
              <a:rPr lang="en-US" sz="2000">
                <a:effectLst/>
              </a:rPr>
              <a:t> We merge two WAV files and write it into a single WAV.</a:t>
            </a:r>
          </a:p>
          <a:p>
            <a:pPr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effectLst/>
              </a:rPr>
              <a:t>Sounds in real-time are Analog in nature, which computers cannot process and store.</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effectLst/>
              </a:rPr>
              <a:t> To store the data in computers, it must be in digital format. </a:t>
            </a:r>
            <a:endParaRPr lang="en-US" sz="200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55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BE378A5-CD51-4370-A70C-C7FB15F503CC}"/>
              </a:ext>
            </a:extLst>
          </p:cNvPr>
          <p:cNvSpPr txBox="1"/>
          <p:nvPr/>
        </p:nvSpPr>
        <p:spPr>
          <a:xfrm>
            <a:off x="643467" y="371475"/>
            <a:ext cx="10905066" cy="6247602"/>
          </a:xfrm>
          <a:prstGeom prst="rect">
            <a:avLst/>
          </a:prstGeom>
        </p:spPr>
        <p:txBody>
          <a:bodyPr vert="horz" lIns="91440" tIns="45720" rIns="91440" bIns="45720" rtlCol="0">
            <a:normAutofit/>
          </a:bodyPr>
          <a:lstStyle/>
          <a:p>
            <a:pPr>
              <a:lnSpc>
                <a:spcPct val="90000"/>
              </a:lnSpc>
              <a:spcAft>
                <a:spcPts val="600"/>
              </a:spcAft>
            </a:pPr>
            <a:r>
              <a:rPr lang="en-US" sz="2800" b="1" dirty="0"/>
              <a:t>WORKING</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a:p>
            <a:pPr marL="285750" indent="-228600">
              <a:lnSpc>
                <a:spcPct val="90000"/>
              </a:lnSpc>
              <a:spcAft>
                <a:spcPts val="600"/>
              </a:spcAft>
              <a:buFont typeface="Arial" panose="020B0604020202020204" pitchFamily="34" charset="0"/>
              <a:buChar char="•"/>
            </a:pPr>
            <a:r>
              <a:rPr lang="en-US" sz="1600" dirty="0">
                <a:effectLst/>
              </a:rPr>
              <a:t>The audio format used is WAV. WAV format is considered to have the highest quality of audio.</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effectLst/>
              </a:rPr>
              <a:t>. Under Sounds palette in the Graphics and Sounds section, we can find an Express VI called Acquire Sound. This VI directly takes in sound from an input. </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effectLst/>
              </a:rPr>
              <a:t>The input audio is then plotted on a Waveform Chart to visualize the audio. </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effectLst/>
              </a:rPr>
              <a:t>We use </a:t>
            </a:r>
            <a:r>
              <a:rPr lang="en-US" sz="1600" b="1" dirty="0">
                <a:effectLst/>
              </a:rPr>
              <a:t>Merge Signals Function</a:t>
            </a:r>
            <a:r>
              <a:rPr lang="en-US" sz="1600" dirty="0">
                <a:effectLst/>
              </a:rPr>
              <a:t> to mix the 2 audios. </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effectLst/>
              </a:rPr>
              <a:t>Merges two or more signals, such as scalar numeric, 1D or 2D arrays of numeric, scalar Booleans, 1D or 2D arrays of Booleans, waveforms, or 1D arrays of waveforms, into a single output.</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effectLst/>
              </a:rPr>
              <a:t>Music also being a signal, we have used this Merge Signals Function.</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b="1" dirty="0">
                <a:effectLst/>
              </a:rPr>
              <a:t>Acquires data </a:t>
            </a:r>
            <a:r>
              <a:rPr lang="en-US" sz="1600" dirty="0">
                <a:effectLst/>
              </a:rPr>
              <a:t>from a sound device. This Express VI automatically configures an input task, acquires the audio data, and clears the task after the acquisition completes.</a:t>
            </a:r>
          </a:p>
          <a:p>
            <a:pPr marL="285750" indent="-228600">
              <a:lnSpc>
                <a:spcPct val="90000"/>
              </a:lnSpc>
              <a:spcAft>
                <a:spcPts val="600"/>
              </a:spcAft>
              <a:buFont typeface="Arial" panose="020B0604020202020204" pitchFamily="34" charset="0"/>
              <a:buChar char="•"/>
            </a:pPr>
            <a:endParaRPr lang="en-US" sz="1600" dirty="0">
              <a:effectLst/>
            </a:endParaRPr>
          </a:p>
          <a:p>
            <a:pPr marL="285750"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100" dirty="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2314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B22AE9B-051A-4548-A899-C92F7F586223}"/>
              </a:ext>
            </a:extLst>
          </p:cNvPr>
          <p:cNvSpPr txBox="1"/>
          <p:nvPr/>
        </p:nvSpPr>
        <p:spPr>
          <a:xfrm>
            <a:off x="3108411" y="738828"/>
            <a:ext cx="7833783" cy="570177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b="1" dirty="0"/>
              <a:t>Sound File Read Simple </a:t>
            </a:r>
            <a:r>
              <a:rPr lang="en-US" sz="1600" dirty="0"/>
              <a:t>r</a:t>
            </a:r>
            <a:r>
              <a:rPr lang="en-US" sz="1600" dirty="0">
                <a:effectLst/>
              </a:rPr>
              <a:t>eads data from a .wav file into an array of waveforms from the path specified.</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b="1" dirty="0"/>
              <a:t>Sound File Write Simple </a:t>
            </a:r>
            <a:r>
              <a:rPr lang="en-US" sz="1600" dirty="0"/>
              <a:t>writes the recorded audio to a .wav file in the path specified. </a:t>
            </a:r>
          </a:p>
          <a:p>
            <a:pPr indent="-228600">
              <a:lnSpc>
                <a:spcPct val="90000"/>
              </a:lnSpc>
              <a:spcAft>
                <a:spcPts val="600"/>
              </a:spcAft>
              <a:buFont typeface="Arial" panose="020B0604020202020204" pitchFamily="34" charset="0"/>
              <a:buChar char="•"/>
            </a:pPr>
            <a:endParaRPr lang="en-US" sz="1600" dirty="0">
              <a:effectLst/>
            </a:endParaRPr>
          </a:p>
          <a:p>
            <a:pPr marL="285750" indent="-228600">
              <a:lnSpc>
                <a:spcPct val="90000"/>
              </a:lnSpc>
              <a:spcAft>
                <a:spcPts val="600"/>
              </a:spcAft>
              <a:buFont typeface="Arial" panose="020B0604020202020204" pitchFamily="34" charset="0"/>
              <a:buChar char="•"/>
            </a:pPr>
            <a:r>
              <a:rPr lang="en-US" sz="1600" dirty="0">
                <a:effectLst/>
              </a:rPr>
              <a:t>The duration is manually set in this project to 17 secs.</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effectLst/>
              </a:rPr>
              <a:t>The input </a:t>
            </a:r>
            <a:r>
              <a:rPr lang="en-US" sz="1600" dirty="0"/>
              <a:t>source is selected from the list of inputs automatically shown. </a:t>
            </a:r>
          </a:p>
          <a:p>
            <a:pPr marL="285750" indent="-228600">
              <a:lnSpc>
                <a:spcPct val="90000"/>
              </a:lnSpc>
              <a:spcAft>
                <a:spcPts val="600"/>
              </a:spcAft>
              <a:buFont typeface="Arial" panose="020B0604020202020204" pitchFamily="34" charset="0"/>
              <a:buChar char="•"/>
            </a:pPr>
            <a:endParaRPr lang="en-US" sz="1600" dirty="0">
              <a:effectLst/>
            </a:endParaRPr>
          </a:p>
          <a:p>
            <a:pPr marL="285750" indent="-228600">
              <a:lnSpc>
                <a:spcPct val="90000"/>
              </a:lnSpc>
              <a:spcAft>
                <a:spcPts val="600"/>
              </a:spcAft>
              <a:buFont typeface="Arial" panose="020B0604020202020204" pitchFamily="34" charset="0"/>
              <a:buChar char="•"/>
            </a:pPr>
            <a:r>
              <a:rPr lang="en-US" sz="1600" dirty="0"/>
              <a:t>List of inputs vary according to the type of input used.</a:t>
            </a:r>
          </a:p>
          <a:p>
            <a:pPr marL="285750" indent="-228600">
              <a:lnSpc>
                <a:spcPct val="90000"/>
              </a:lnSpc>
              <a:spcAft>
                <a:spcPts val="600"/>
              </a:spcAft>
              <a:buFont typeface="Arial" panose="020B0604020202020204" pitchFamily="34" charset="0"/>
              <a:buChar char="•"/>
            </a:pPr>
            <a:endParaRPr lang="en-US" sz="1600" dirty="0">
              <a:effectLst/>
            </a:endParaRPr>
          </a:p>
          <a:p>
            <a:pPr marL="285750" indent="-228600">
              <a:lnSpc>
                <a:spcPct val="90000"/>
              </a:lnSpc>
              <a:spcAft>
                <a:spcPts val="600"/>
              </a:spcAft>
              <a:buFont typeface="Arial" panose="020B0604020202020204" pitchFamily="34" charset="0"/>
              <a:buChar char="•"/>
            </a:pPr>
            <a:r>
              <a:rPr lang="en-US" sz="1600" dirty="0"/>
              <a:t>Here, we use an Evo Audio Interface, and we select the input as 2 which refers to Violin. </a:t>
            </a:r>
          </a:p>
          <a:p>
            <a:pPr marL="285750" indent="-228600">
              <a:lnSpc>
                <a:spcPct val="90000"/>
              </a:lnSpc>
              <a:spcAft>
                <a:spcPts val="600"/>
              </a:spcAft>
              <a:buFont typeface="Arial" panose="020B0604020202020204" pitchFamily="34" charset="0"/>
              <a:buChar char="•"/>
            </a:pPr>
            <a:endParaRPr lang="en-US" sz="1600" dirty="0">
              <a:effectLst/>
            </a:endParaRPr>
          </a:p>
          <a:p>
            <a:pPr marL="285750" indent="-228600">
              <a:lnSpc>
                <a:spcPct val="90000"/>
              </a:lnSpc>
              <a:spcAft>
                <a:spcPts val="600"/>
              </a:spcAft>
              <a:buFont typeface="Arial" panose="020B0604020202020204" pitchFamily="34" charset="0"/>
              <a:buChar char="•"/>
            </a:pPr>
            <a:r>
              <a:rPr lang="en-US" sz="1600" dirty="0">
                <a:effectLst/>
              </a:rPr>
              <a:t>The path for the mixed audio to store is given manually. The audio file we use as the secondary audio is </a:t>
            </a:r>
            <a:r>
              <a:rPr lang="en-US" sz="1600" b="1" dirty="0">
                <a:effectLst/>
              </a:rPr>
              <a:t>D#.wav</a:t>
            </a:r>
            <a:r>
              <a:rPr lang="en-US" sz="1600" dirty="0">
                <a:effectLst/>
              </a:rPr>
              <a:t>.</a:t>
            </a:r>
          </a:p>
          <a:p>
            <a:pPr indent="-228600">
              <a:lnSpc>
                <a:spcPct val="90000"/>
              </a:lnSpc>
              <a:spcAft>
                <a:spcPts val="600"/>
              </a:spcAft>
              <a:buFont typeface="Arial" panose="020B0604020202020204" pitchFamily="34" charset="0"/>
              <a:buChar char="•"/>
            </a:pPr>
            <a:r>
              <a:rPr lang="en-US" sz="1600" dirty="0">
                <a:effectLst/>
              </a:rPr>
              <a:t> </a:t>
            </a:r>
          </a:p>
          <a:p>
            <a:pPr marL="285750" indent="-228600">
              <a:lnSpc>
                <a:spcPct val="90000"/>
              </a:lnSpc>
              <a:spcAft>
                <a:spcPts val="600"/>
              </a:spcAft>
              <a:buFont typeface="Arial" panose="020B0604020202020204" pitchFamily="34" charset="0"/>
              <a:buChar char="•"/>
            </a:pPr>
            <a:r>
              <a:rPr lang="en-US" sz="1600" dirty="0">
                <a:effectLst/>
              </a:rPr>
              <a:t>This audio file is perfectly mixed with the recorded audio sample from the Electric Violin and is stored in the path provided as </a:t>
            </a:r>
            <a:r>
              <a:rPr lang="en-US" sz="1600" b="1" dirty="0">
                <a:effectLst/>
              </a:rPr>
              <a:t>test1.wav</a:t>
            </a:r>
            <a:r>
              <a:rPr lang="en-US" sz="1600" dirty="0">
                <a:effectLst/>
              </a:rPr>
              <a:t> on Desktop. </a:t>
            </a:r>
            <a:endParaRPr lang="en-US" sz="1600" dirty="0"/>
          </a:p>
          <a:p>
            <a:pPr marL="285750" indent="-228600">
              <a:lnSpc>
                <a:spcPct val="90000"/>
              </a:lnSpc>
              <a:spcAft>
                <a:spcPts val="600"/>
              </a:spcAft>
              <a:buFont typeface="Arial" panose="020B0604020202020204" pitchFamily="34" charset="0"/>
              <a:buChar char="•"/>
            </a:pPr>
            <a:endParaRPr lang="en-US" sz="1600" dirty="0"/>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0466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084C82C-B089-49DD-B74A-ED69D7FAF791}"/>
              </a:ext>
            </a:extLst>
          </p:cNvPr>
          <p:cNvSpPr txBox="1"/>
          <p:nvPr/>
        </p:nvSpPr>
        <p:spPr>
          <a:xfrm>
            <a:off x="643467" y="321734"/>
            <a:ext cx="4970877"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a:solidFill>
                  <a:schemeClr val="tx1"/>
                </a:solidFill>
                <a:latin typeface="+mj-lt"/>
                <a:ea typeface="+mj-ea"/>
                <a:cs typeface="+mj-cs"/>
              </a:rPr>
              <a:t>RESULTS</a:t>
            </a:r>
            <a:endParaRPr lang="en-US" sz="3600" b="1"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A01051B1-308D-4BE0-A438-A42BA10AF8C4}"/>
              </a:ext>
            </a:extLst>
          </p:cNvPr>
          <p:cNvSpPr txBox="1"/>
          <p:nvPr/>
        </p:nvSpPr>
        <p:spPr>
          <a:xfrm>
            <a:off x="643468" y="1782981"/>
            <a:ext cx="4970877"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This is the Front Panel View of the LabVIEW. </a:t>
            </a:r>
          </a:p>
          <a:p>
            <a:pPr marL="285750" indent="-228600">
              <a:lnSpc>
                <a:spcPct val="90000"/>
              </a:lnSpc>
              <a:spcAft>
                <a:spcPts val="600"/>
              </a:spcAft>
              <a:buFont typeface="Arial" panose="020B0604020202020204" pitchFamily="34" charset="0"/>
              <a:buChar char="•"/>
            </a:pPr>
            <a:r>
              <a:rPr lang="en-US" sz="2000"/>
              <a:t>The path for secondary audio and the mixed audio is given.</a:t>
            </a:r>
          </a:p>
          <a:p>
            <a:pPr marL="285750" indent="-228600">
              <a:lnSpc>
                <a:spcPct val="90000"/>
              </a:lnSpc>
              <a:spcAft>
                <a:spcPts val="600"/>
              </a:spcAft>
              <a:buFont typeface="Arial" panose="020B0604020202020204" pitchFamily="34" charset="0"/>
              <a:buChar char="•"/>
            </a:pPr>
            <a:r>
              <a:rPr lang="en-US" sz="2000"/>
              <a:t>The recorded audio is visualized on a Waveform Graph. </a:t>
            </a:r>
          </a:p>
          <a:p>
            <a:pPr marL="285750" indent="-228600">
              <a:lnSpc>
                <a:spcPct val="90000"/>
              </a:lnSpc>
              <a:spcAft>
                <a:spcPts val="600"/>
              </a:spcAft>
              <a:buFont typeface="Arial" panose="020B0604020202020204" pitchFamily="34" charset="0"/>
              <a:buChar char="•"/>
            </a:pPr>
            <a:r>
              <a:rPr lang="en-US" sz="2000"/>
              <a:t>The Sampling Rate, Resolution are set according to the type of Audio Interface used</a:t>
            </a:r>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8" name="Isosceles Triangle 1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picture containing graphical user interface&#10;&#10;Description automatically generated">
            <a:extLst>
              <a:ext uri="{FF2B5EF4-FFF2-40B4-BE49-F238E27FC236}">
                <a16:creationId xmlns:a16="http://schemas.microsoft.com/office/drawing/2014/main" id="{9E265BB1-5366-432A-9308-3791129DBDE1}"/>
              </a:ext>
            </a:extLst>
          </p:cNvPr>
          <p:cNvPicPr/>
          <p:nvPr/>
        </p:nvPicPr>
        <p:blipFill>
          <a:blip r:embed="rId2"/>
          <a:stretch>
            <a:fillRect/>
          </a:stretch>
        </p:blipFill>
        <p:spPr>
          <a:xfrm>
            <a:off x="5690799" y="1118635"/>
            <a:ext cx="5727700" cy="3992245"/>
          </a:xfrm>
          <a:prstGeom prst="rect">
            <a:avLst/>
          </a:prstGeom>
        </p:spPr>
      </p:pic>
    </p:spTree>
    <p:extLst>
      <p:ext uri="{BB962C8B-B14F-4D97-AF65-F5344CB8AC3E}">
        <p14:creationId xmlns:p14="http://schemas.microsoft.com/office/powerpoint/2010/main" val="163486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1D112D7-1148-42DD-A122-B7C9E9400C3B}"/>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The Acquire Sound VI used here to acquire sounds from an audio input device.</a:t>
            </a:r>
          </a:p>
          <a:p>
            <a:pPr marL="285750" indent="-228600">
              <a:lnSpc>
                <a:spcPct val="90000"/>
              </a:lnSpc>
              <a:spcAft>
                <a:spcPts val="600"/>
              </a:spcAft>
              <a:buFont typeface="Arial" panose="020B0604020202020204" pitchFamily="34" charset="0"/>
              <a:buChar char="•"/>
            </a:pPr>
            <a:r>
              <a:rPr lang="en-US" sz="2000" dirty="0"/>
              <a:t>Visualized on a Waveform Graph.</a:t>
            </a:r>
          </a:p>
          <a:p>
            <a:pPr marL="285750" indent="-228600">
              <a:lnSpc>
                <a:spcPct val="90000"/>
              </a:lnSpc>
              <a:spcAft>
                <a:spcPts val="600"/>
              </a:spcAft>
              <a:buFont typeface="Arial" panose="020B0604020202020204" pitchFamily="34" charset="0"/>
              <a:buChar char="•"/>
            </a:pPr>
            <a:r>
              <a:rPr lang="en-US" sz="2000" dirty="0"/>
              <a:t>Sound File Read Simple VI used to read a wav file from the path specified</a:t>
            </a:r>
          </a:p>
          <a:p>
            <a:pPr marL="285750" indent="-228600">
              <a:lnSpc>
                <a:spcPct val="90000"/>
              </a:lnSpc>
              <a:spcAft>
                <a:spcPts val="600"/>
              </a:spcAft>
              <a:buFont typeface="Arial" panose="020B0604020202020204" pitchFamily="34" charset="0"/>
              <a:buChar char="•"/>
            </a:pPr>
            <a:r>
              <a:rPr lang="en-US" sz="2000" dirty="0"/>
              <a:t>D#.wav is the file which is read</a:t>
            </a:r>
          </a:p>
          <a:p>
            <a:pPr marL="285750" indent="-228600">
              <a:lnSpc>
                <a:spcPct val="90000"/>
              </a:lnSpc>
              <a:spcAft>
                <a:spcPts val="600"/>
              </a:spcAft>
              <a:buFont typeface="Arial" panose="020B0604020202020204" pitchFamily="34" charset="0"/>
              <a:buChar char="•"/>
            </a:pPr>
            <a:r>
              <a:rPr lang="en-US" sz="2000" dirty="0"/>
              <a:t>Sound File Write Simple is used to write the recorded audio to a wav file in the path specified</a:t>
            </a:r>
          </a:p>
          <a:p>
            <a:pPr marL="285750" indent="-228600">
              <a:lnSpc>
                <a:spcPct val="90000"/>
              </a:lnSpc>
              <a:spcAft>
                <a:spcPts val="600"/>
              </a:spcAft>
              <a:buFont typeface="Arial" panose="020B0604020202020204" pitchFamily="34" charset="0"/>
              <a:buChar char="•"/>
            </a:pPr>
            <a:r>
              <a:rPr lang="en-US" sz="2000" dirty="0"/>
              <a:t>test1.wav is the file to which we write </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 schematic&#10;&#10;Description automatically generated">
            <a:extLst>
              <a:ext uri="{FF2B5EF4-FFF2-40B4-BE49-F238E27FC236}">
                <a16:creationId xmlns:a16="http://schemas.microsoft.com/office/drawing/2014/main" id="{72753ACF-73CE-45F7-AA1C-986632612011}"/>
              </a:ext>
            </a:extLst>
          </p:cNvPr>
          <p:cNvPicPr/>
          <p:nvPr/>
        </p:nvPicPr>
        <p:blipFill>
          <a:blip r:embed="rId2"/>
          <a:stretch>
            <a:fillRect/>
          </a:stretch>
        </p:blipFill>
        <p:spPr>
          <a:xfrm>
            <a:off x="5295320" y="2150496"/>
            <a:ext cx="6253212" cy="362686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1469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00B300-D9EE-4A08-B9C4-8EF2E6EC0840}"/>
              </a:ext>
            </a:extLst>
          </p:cNvPr>
          <p:cNvPicPr>
            <a:picLocks noChangeAspect="1"/>
          </p:cNvPicPr>
          <p:nvPr/>
        </p:nvPicPr>
        <p:blipFill>
          <a:blip r:embed="rId2"/>
          <a:stretch>
            <a:fillRect/>
          </a:stretch>
        </p:blipFill>
        <p:spPr>
          <a:xfrm>
            <a:off x="1891422" y="643467"/>
            <a:ext cx="8409156" cy="5571065"/>
          </a:xfrm>
          <a:prstGeom prst="rect">
            <a:avLst/>
          </a:prstGeom>
          <a:ln>
            <a:noFill/>
          </a:ln>
        </p:spPr>
      </p:pic>
    </p:spTree>
    <p:extLst>
      <p:ext uri="{BB962C8B-B14F-4D97-AF65-F5344CB8AC3E}">
        <p14:creationId xmlns:p14="http://schemas.microsoft.com/office/powerpoint/2010/main" val="568643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618</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DAW using LabVIEW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DAW using LabVIEW</dc:title>
  <dc:creator>Sreevatsa Tallapragada</dc:creator>
  <cp:lastModifiedBy>Sreevatsa Tallapragada</cp:lastModifiedBy>
  <cp:revision>8</cp:revision>
  <dcterms:created xsi:type="dcterms:W3CDTF">2021-06-20T01:39:54Z</dcterms:created>
  <dcterms:modified xsi:type="dcterms:W3CDTF">2021-06-20T03:16:49Z</dcterms:modified>
</cp:coreProperties>
</file>