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22" r:id="rId15"/>
    <p:sldId id="323" r:id="rId16"/>
    <p:sldId id="321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72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4/13/2017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4/13/2017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Yttrium_iron_gar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65322" y="4286256"/>
            <a:ext cx="8229600" cy="1219200"/>
          </a:xfrm>
        </p:spPr>
        <p:txBody>
          <a:bodyPr/>
          <a:lstStyle/>
          <a:p>
            <a:pPr algn="ctr"/>
            <a:r>
              <a:rPr lang="it-IT" dirty="0" smtClean="0"/>
              <a:t>Srujan sapkal</a:t>
            </a:r>
          </a:p>
          <a:p>
            <a:pPr algn="ctr"/>
            <a:r>
              <a:rPr lang="it-IT" dirty="0" smtClean="0"/>
              <a:t>14-04-2017</a:t>
            </a:r>
          </a:p>
          <a:p>
            <a:pPr algn="ctr"/>
            <a:r>
              <a:rPr lang="it-IT" dirty="0" smtClean="0"/>
              <a:t>COM399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1450942" y="285728"/>
            <a:ext cx="9572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/>
              <a:t>Theory of thermopower in two-dimensional graphene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0876" y="500043"/>
            <a:ext cx="328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Conclusion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165190" y="1643051"/>
            <a:ext cx="992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we have developed a theory for the diffusive thermopower of 2D graphene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36628" y="2571745"/>
            <a:ext cx="103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Scattering   mechanism  which  contributes most in observed thermopower is screened </a:t>
            </a:r>
            <a:r>
              <a:rPr lang="en-IN" sz="2400" dirty="0" err="1" smtClean="0"/>
              <a:t>coulombic</a:t>
            </a:r>
            <a:r>
              <a:rPr lang="en-IN" sz="2400" dirty="0" smtClean="0"/>
              <a:t> potential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36628" y="3643314"/>
            <a:ext cx="10501386" cy="85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Understood  variation  in thermopower  with respect to temperature  in  graphene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0876" y="500043"/>
            <a:ext cx="328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References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79438" y="1571612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E. H. Hwang, E. Rossi, and S. Das </a:t>
            </a:r>
            <a:r>
              <a:rPr lang="en-IN" sz="2400" dirty="0" err="1" smtClean="0"/>
              <a:t>Sarma</a:t>
            </a:r>
            <a:r>
              <a:rPr lang="en-IN" sz="2400" dirty="0" smtClean="0"/>
              <a:t>. PHYSICAL REVIEW B 80, 235415 2009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0810" y="257174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N. W. Ashcroft and N. D. </a:t>
            </a:r>
            <a:r>
              <a:rPr lang="en-IN" sz="2400" dirty="0" err="1" smtClean="0"/>
              <a:t>Mermin</a:t>
            </a:r>
            <a:r>
              <a:rPr lang="en-IN" sz="2400" dirty="0" smtClean="0"/>
              <a:t>. Solid State Physics. Thomson Learning Inc., New York, 1976.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79438" y="3714752"/>
            <a:ext cx="921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err="1" smtClean="0"/>
              <a:t>Babak</a:t>
            </a:r>
            <a:r>
              <a:rPr lang="en-IN" sz="2400" dirty="0" smtClean="0"/>
              <a:t> </a:t>
            </a:r>
            <a:r>
              <a:rPr lang="en-IN" sz="2400" dirty="0" err="1" smtClean="0"/>
              <a:t>Zare</a:t>
            </a:r>
            <a:r>
              <a:rPr lang="en-IN" sz="2400" dirty="0" smtClean="0"/>
              <a:t> </a:t>
            </a:r>
            <a:r>
              <a:rPr lang="en-IN" sz="2400" dirty="0" err="1" smtClean="0"/>
              <a:t>Rameshti</a:t>
            </a:r>
            <a:r>
              <a:rPr lang="en-IN" sz="2400" dirty="0" smtClean="0"/>
              <a:t> and Ali G. </a:t>
            </a:r>
            <a:r>
              <a:rPr lang="en-IN" sz="2400" dirty="0" err="1" smtClean="0"/>
              <a:t>Moghaddam</a:t>
            </a:r>
            <a:r>
              <a:rPr lang="en-IN" sz="2400" dirty="0" smtClean="0"/>
              <a:t> arXiv:1412.3318v2 [</a:t>
            </a:r>
            <a:r>
              <a:rPr lang="en-IN" sz="2400" dirty="0" err="1" smtClean="0"/>
              <a:t>cond</a:t>
            </a:r>
            <a:r>
              <a:rPr lang="en-IN" sz="2400" dirty="0" smtClean="0"/>
              <a:t>-</a:t>
            </a:r>
            <a:r>
              <a:rPr lang="en-IN" sz="2400" dirty="0" err="1" smtClean="0"/>
              <a:t>mat.mes</a:t>
            </a:r>
            <a:r>
              <a:rPr lang="en-IN" sz="2400" dirty="0" smtClean="0"/>
              <a:t>-hall] 9 Apr 2015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8000" y="4857760"/>
            <a:ext cx="9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N. M. R. </a:t>
            </a:r>
            <a:r>
              <a:rPr lang="en-IN" sz="2400" dirty="0" err="1" smtClean="0"/>
              <a:t>Peres,J</a:t>
            </a:r>
            <a:r>
              <a:rPr lang="en-IN" sz="2400" dirty="0" smtClean="0"/>
              <a:t>. M. B. Lopes dos Santos and T. </a:t>
            </a:r>
            <a:r>
              <a:rPr lang="en-IN" sz="2400" dirty="0" err="1" smtClean="0"/>
              <a:t>Stauber</a:t>
            </a:r>
            <a:r>
              <a:rPr lang="en-IN" sz="2400" dirty="0" smtClean="0"/>
              <a:t>. PHYSICAL REVIEW B 76, 073412 2007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Acknowledgment </a:t>
            </a:r>
            <a:endParaRPr lang="en-IN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Yashowanta</a:t>
            </a:r>
            <a:r>
              <a:rPr lang="en-IN" dirty="0" smtClean="0"/>
              <a:t> </a:t>
            </a:r>
            <a:r>
              <a:rPr lang="en-IN" dirty="0" err="1" smtClean="0"/>
              <a:t>Mohapatra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Haris</a:t>
            </a:r>
            <a:r>
              <a:rPr lang="en-IN" dirty="0" smtClean="0"/>
              <a:t> Tom Jose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Vatshal</a:t>
            </a:r>
            <a:r>
              <a:rPr lang="en-IN" dirty="0" smtClean="0"/>
              <a:t> Srivastav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18" y="2357430"/>
            <a:ext cx="914400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3071801" cy="976298"/>
          </a:xfrm>
        </p:spPr>
        <p:txBody>
          <a:bodyPr>
            <a:no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Formalism for metals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Graphene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Extension of formalism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Observations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8792" y="571480"/>
            <a:ext cx="5380033" cy="26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8759801" y="3286124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http://www.androidpolice.com/2014/04/04/samsung-develops-new-method-for-producing-graphene-could-lead-to-lighter-faster-more-flexible-electronics/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2314" y="0"/>
            <a:ext cx="9144001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79438" y="1571612"/>
            <a:ext cx="1057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Transport Theory</a:t>
            </a:r>
            <a:r>
              <a:rPr lang="en-US" sz="2400" dirty="0" smtClean="0"/>
              <a:t>: attempt to build a theoretical model to relate material response to stimulus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438" y="2714620"/>
            <a:ext cx="1050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allows us to design a theoretical model for given material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0876" y="3786190"/>
            <a:ext cx="1071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Theory developed  for  metals can be extended for graphene within certain approximations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79834" y="521495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Weak  field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79834" y="600076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RT</a:t>
            </a:r>
            <a:r>
              <a:rPr lang="en-IN" sz="2400" cap="all" dirty="0" smtClean="0"/>
              <a:t>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942" y="1000108"/>
            <a:ext cx="8447283" cy="8096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  enough weak E and temperature gradient, we get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3752" y="0"/>
            <a:ext cx="2928957" cy="1000132"/>
          </a:xfrm>
        </p:spPr>
        <p:txBody>
          <a:bodyPr>
            <a:normAutofit/>
          </a:bodyPr>
          <a:lstStyle/>
          <a:p>
            <a:r>
              <a:rPr lang="en-IN" sz="4400" dirty="0" smtClean="0"/>
              <a:t>Formalism</a:t>
            </a:r>
            <a:endParaRPr lang="en-IN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6989760" y="1582141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Electric current density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89760" y="2348679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Thermal current density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2380" y="321468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With coefficients defined as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308858" y="335756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Conductivity is given by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22314" y="5786454"/>
            <a:ext cx="985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sz="2400" dirty="0" smtClean="0"/>
              <a:t>These approximations are correct up-to linear order without any loss of generality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659101" y="1643050"/>
                <a:ext cx="307951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IN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r>
                  <a:rPr lang="en-IN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IN" sz="2400" b="0" dirty="0" smtClean="0">
                    <a:ea typeface="Cambria Math" panose="02040503050406030204" pitchFamily="18" charset="0"/>
                  </a:rPr>
                </a:br>
                <a:endParaRPr lang="en-IN" sz="2400" b="0" dirty="0" smtClean="0">
                  <a:ea typeface="Cambria Math" panose="02040503050406030204" pitchFamily="18" charset="0"/>
                </a:endParaRPr>
              </a:p>
              <a:p>
                <a:endParaRPr lang="en-IN" sz="24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IN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01" y="1643050"/>
                <a:ext cx="3079512" cy="1107996"/>
              </a:xfrm>
              <a:prstGeom prst="rect">
                <a:avLst/>
              </a:prstGeom>
              <a:blipFill>
                <a:blip r:embed="rId2"/>
                <a:stretch>
                  <a:fillRect t="-6077" b="-11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34260" y="4046366"/>
                <a:ext cx="2737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𝜏𝜌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60" y="4046366"/>
                <a:ext cx="2737352" cy="369332"/>
              </a:xfrm>
              <a:prstGeom prst="rect">
                <a:avLst/>
              </a:prstGeom>
              <a:blipFill>
                <a:blip r:embed="rId3"/>
                <a:stretch>
                  <a:fillRect l="-1114" r="-378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8473" y="3783835"/>
                <a:ext cx="3262945" cy="1840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6"/>
                <a:r>
                  <a:rPr lang="en-IN" sz="2000" b="0" dirty="0" smtClean="0">
                    <a:ea typeface="Cambria Math" panose="02040503050406030204" pitchFamily="18" charset="0"/>
                  </a:rPr>
                  <a:t> </a:t>
                </a:r>
                <a:br>
                  <a:rPr lang="en-IN" sz="2000" b="0" dirty="0" smtClean="0">
                    <a:ea typeface="Cambria Math" panose="02040503050406030204" pitchFamily="18" charset="0"/>
                  </a:rPr>
                </a:br>
                <a:endParaRPr lang="en-IN" sz="2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sz="2000" b="1" i="1" baseline="30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I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𝒌𝑩𝑻</m:t>
                            </m:r>
                          </m:e>
                        </m:d>
                        <m:r>
                          <a:rPr lang="en-IN" sz="20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IN" sz="2000" b="1" dirty="0" smtClean="0">
                    <a:ea typeface="Cambria Math" panose="02040503050406030204" pitchFamily="18" charset="0"/>
                  </a:rPr>
                  <a:t>  </a:t>
                </a:r>
                <a:br>
                  <a:rPr lang="en-IN" sz="2000" b="1" dirty="0" smtClean="0">
                    <a:ea typeface="Cambria Math" panose="02040503050406030204" pitchFamily="18" charset="0"/>
                  </a:rPr>
                </a:br>
                <a:endParaRPr lang="en-IN" sz="2000" b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IN" sz="20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I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𝒌𝑩𝑻</m:t>
                            </m:r>
                          </m:e>
                        </m:d>
                        <m:r>
                          <a:rPr lang="en-IN" sz="2000" b="1" i="1" baseline="3000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IN" sz="2000" b="1" dirty="0" smtClean="0"/>
                  <a:t> </a:t>
                </a:r>
                <a:endParaRPr lang="en-IN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3" y="3783835"/>
                <a:ext cx="3262945" cy="1840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38473" y="3897040"/>
                <a:ext cx="1273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IN" sz="2000" i="1" baseline="3000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3" y="3897040"/>
                <a:ext cx="1273875" cy="307777"/>
              </a:xfrm>
              <a:prstGeom prst="rect">
                <a:avLst/>
              </a:prstGeom>
              <a:blipFill>
                <a:blip r:embed="rId5"/>
                <a:stretch>
                  <a:fillRect l="-4785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3752" y="428604"/>
            <a:ext cx="2714644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Graphene</a:t>
            </a:r>
            <a:endParaRPr lang="en-IN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93686" y="1714488"/>
            <a:ext cx="1093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Graphene is a two-dimensional honeycomb arrangement of carbon atoms, the parent of all graphitic forms. 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2248" y="3000372"/>
            <a:ext cx="1064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In graphene, absence of band-gap makes it a good conductor 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248" y="4000504"/>
            <a:ext cx="1071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helps us to predict how other conductors might behave in two-dimensional form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3685" y="4857761"/>
            <a:ext cx="1159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researchers magnetized graphene by placing it on an atomically smooth layer of magnetic </a:t>
            </a:r>
            <a:r>
              <a:rPr lang="en-IN" sz="2400" dirty="0" smtClean="0">
                <a:hlinkClick r:id="rId2" tooltip="Yttrium iron garnet"/>
              </a:rPr>
              <a:t>yttrium iron garnet</a:t>
            </a:r>
            <a:r>
              <a:rPr lang="en-IN" sz="2400" dirty="0" smtClean="0"/>
              <a:t>. The </a:t>
            </a:r>
            <a:r>
              <a:rPr lang="en-IN" sz="2400" dirty="0" err="1" smtClean="0"/>
              <a:t>graphene's</a:t>
            </a:r>
            <a:r>
              <a:rPr lang="en-IN" sz="2400" dirty="0" smtClean="0"/>
              <a:t> electronic properties were unaffected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9122" y="1142984"/>
            <a:ext cx="21907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9023370" y="492919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Dirac cones in graphene in a situation of finite electronic density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3686" y="214290"/>
            <a:ext cx="5786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Extension of formalism</a:t>
            </a:r>
          </a:p>
          <a:p>
            <a:endParaRPr lang="en-IN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372" y="150017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Same transport  formalism  extended for graphene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372" y="2285992"/>
            <a:ext cx="87868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ratio of the measured voltage to the temperature gradient applied across the sample is thermopower and given by</a:t>
            </a:r>
          </a:p>
          <a:p>
            <a:pPr>
              <a:buFont typeface="Wingdings" pitchFamily="2" charset="2"/>
              <a:buChar char="Ø"/>
            </a:pP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720" y="491761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Thermopower calculated for graphene  shows different behaviour  at  high T and low T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831371" y="5929330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N. M. R. </a:t>
            </a:r>
            <a:r>
              <a:rPr lang="en-IN" sz="800" dirty="0" err="1" smtClean="0"/>
              <a:t>Peres,J</a:t>
            </a:r>
            <a:r>
              <a:rPr lang="en-IN" sz="800" dirty="0" smtClean="0"/>
              <a:t>. M. B. Lopes dos Santos and T. </a:t>
            </a:r>
            <a:r>
              <a:rPr lang="en-IN" sz="800" dirty="0" err="1" smtClean="0"/>
              <a:t>Stauber</a:t>
            </a:r>
            <a:r>
              <a:rPr lang="en-IN" sz="800" dirty="0" smtClean="0"/>
              <a:t>. PHYSICAL REVIEW B 76, 073412 2007</a:t>
            </a:r>
            <a:endParaRPr lang="en-IN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25179" y="3470790"/>
                <a:ext cx="2209193" cy="91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3200" b="0" i="1" baseline="3000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3200" b="0" i="1" baseline="300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79" y="3470790"/>
                <a:ext cx="2209193" cy="918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9438" y="571480"/>
            <a:ext cx="2214578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Results</a:t>
            </a:r>
            <a:endParaRPr lang="en-IN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3751" y="1643050"/>
            <a:ext cx="1109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For  different  scattering  mechanism   the  dependence of scattering time on energy varies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3752" y="2428868"/>
            <a:ext cx="921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Without loss of generality,  we  let  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3752" y="3857628"/>
            <a:ext cx="112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Where different  values  of   ‘m’  corresponds  to  different   scattering   mechanisms.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3751" y="4773275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At  low  temperature,  thermopower  of  graphene  is given by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112956" y="2992122"/>
                <a:ext cx="1495794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sz="40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4000" baseline="30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56" y="2992122"/>
                <a:ext cx="1495794" cy="601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38228" y="5589240"/>
                <a:ext cx="3528392" cy="820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𝑒𝑇𝐹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5589240"/>
                <a:ext cx="3528392" cy="820674"/>
              </a:xfrm>
              <a:prstGeom prst="rect">
                <a:avLst/>
              </a:prstGeom>
              <a:blipFill>
                <a:blip r:embed="rId3"/>
                <a:stretch>
                  <a:fillRect b="-97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562" y="428604"/>
            <a:ext cx="103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Where  as  for   large  T (</a:t>
            </a:r>
            <a:r>
              <a:rPr lang="en-IN" sz="2400" dirty="0" err="1" smtClean="0"/>
              <a:t>w.r.t</a:t>
            </a:r>
            <a:r>
              <a:rPr lang="en-IN" sz="2400" dirty="0" smtClean="0"/>
              <a:t>.  Fermi  temperature),  thermopower  reaches  a  limiting  value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6562" y="2428868"/>
            <a:ext cx="7143800" cy="85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Behaviour  of  thermopower  can  be well  explained  from  the graph </a:t>
            </a:r>
            <a:endParaRPr lang="en-IN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610" y="2357430"/>
            <a:ext cx="443194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4106" y="3556501"/>
                <a:ext cx="64294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/>
                  <a:t>Mott’s  formula  is  a  very  good  approximation  </a:t>
                </a:r>
                <a:r>
                  <a:rPr lang="en-IN" sz="2400" dirty="0" smtClean="0"/>
                  <a:t>for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&lt;0.2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𝑇𝐹</m:t>
                    </m:r>
                  </m:oMath>
                </a14:m>
                <a:endParaRPr lang="en-IN" sz="2400" baseline="-25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6" y="3556501"/>
                <a:ext cx="6429420" cy="830997"/>
              </a:xfrm>
              <a:prstGeom prst="rect">
                <a:avLst/>
              </a:prstGeom>
              <a:blipFill>
                <a:blip r:embed="rId3"/>
                <a:stretch>
                  <a:fillRect l="-1422" t="-5839" r="-1801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94610" y="6357958"/>
            <a:ext cx="428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E. H. Hwang, E. Rossi, and S. Das </a:t>
            </a:r>
            <a:r>
              <a:rPr lang="en-IN" sz="900" dirty="0" err="1" smtClean="0"/>
              <a:t>Sarma</a:t>
            </a:r>
            <a:r>
              <a:rPr lang="en-IN" sz="900" dirty="0" smtClean="0"/>
              <a:t>. PHYSICAL REVIEW B 80, 235415 2009</a:t>
            </a:r>
            <a:endParaRPr lang="en-IN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08000" y="5072075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For  m&lt;-1, thermopower  changes the sign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17843" y="1304078"/>
                <a:ext cx="537660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sz="2400" i="1" baseline="30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 baseline="30000">
                              <a:latin typeface="Cambria Math" panose="02040503050406030204" pitchFamily="18" charset="0"/>
                            </a:rPr>
                            <m:t>+1−1)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i="1" baseline="30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43" y="1304078"/>
                <a:ext cx="5376600" cy="768993"/>
              </a:xfrm>
              <a:prstGeom prst="rect">
                <a:avLst/>
              </a:prstGeom>
              <a:blipFill>
                <a:blip r:embed="rId4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3752" y="1357298"/>
            <a:ext cx="1007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Screened </a:t>
            </a:r>
            <a:r>
              <a:rPr lang="en-IN" sz="2400" dirty="0" err="1" smtClean="0"/>
              <a:t>coulombic</a:t>
            </a:r>
            <a:r>
              <a:rPr lang="en-IN" sz="2400" dirty="0" smtClean="0"/>
              <a:t> impurities provide an adequate description of electron transport in graphene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22314" y="357166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Observations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93752" y="2428868"/>
            <a:ext cx="10858576" cy="121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We find the effects of short-range scattering and phonons to be negligible in experimental temperature range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093752" y="3500438"/>
            <a:ext cx="11095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expected change of sign in the thermopower is found across the charge neutrality point as the majority carriers change from electrons to holes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0876" y="4572008"/>
            <a:ext cx="1102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We also find that the thermopower scales with the normalized temperature does not depend on the impurity densities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659</TotalTime>
  <Words>598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Corbel</vt:lpstr>
      <vt:lpstr>Wingdings</vt:lpstr>
      <vt:lpstr>tf02895261</vt:lpstr>
      <vt:lpstr>PowerPoint Presentation</vt:lpstr>
      <vt:lpstr>Outline</vt:lpstr>
      <vt:lpstr>Introduction</vt:lpstr>
      <vt:lpstr>Formalism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 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Vidul</dc:creator>
  <cp:lastModifiedBy>Vatsalya Srivastav</cp:lastModifiedBy>
  <cp:revision>52</cp:revision>
  <dcterms:created xsi:type="dcterms:W3CDTF">2017-04-11T23:35:13Z</dcterms:created>
  <dcterms:modified xsi:type="dcterms:W3CDTF">2017-04-13T15:45:36Z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