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74" r:id="rId7"/>
    <p:sldId id="264" r:id="rId8"/>
    <p:sldId id="266" r:id="rId9"/>
    <p:sldId id="263" r:id="rId10"/>
    <p:sldId id="265" r:id="rId11"/>
    <p:sldId id="267" r:id="rId12"/>
    <p:sldId id="269" r:id="rId13"/>
    <p:sldId id="268" r:id="rId14"/>
    <p:sldId id="270" r:id="rId15"/>
    <p:sldId id="271" r:id="rId16"/>
    <p:sldId id="272" r:id="rId17"/>
    <p:sldId id="273" r:id="rId18"/>
    <p:sldId id="275" r:id="rId19"/>
    <p:sldId id="278"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81C16-E076-4036-A1B0-F947FFF3E8C2}" type="doc">
      <dgm:prSet loTypeId="urn:microsoft.com/office/officeart/2005/8/layout/hProcess9" loCatId="process" qsTypeId="urn:microsoft.com/office/officeart/2005/8/quickstyle/3d4" qsCatId="3D" csTypeId="urn:microsoft.com/office/officeart/2005/8/colors/accent1_2" csCatId="accent1" phldr="1"/>
      <dgm:spPr/>
    </dgm:pt>
    <dgm:pt modelId="{F287E3B6-8FBE-48FF-85A8-54F17A0438D4}">
      <dgm:prSet phldrT="[Text]"/>
      <dgm:spPr/>
      <dgm:t>
        <a:bodyPr/>
        <a:lstStyle/>
        <a:p>
          <a:r>
            <a:rPr lang="en-US" dirty="0"/>
            <a:t>Technology used</a:t>
          </a:r>
        </a:p>
      </dgm:t>
    </dgm:pt>
    <dgm:pt modelId="{F7BEFEF8-884F-46B2-BDFA-CC16194F443B}" type="parTrans" cxnId="{6676F809-3B9A-40BA-BE87-82267AC8456A}">
      <dgm:prSet/>
      <dgm:spPr/>
      <dgm:t>
        <a:bodyPr/>
        <a:lstStyle/>
        <a:p>
          <a:endParaRPr lang="en-US"/>
        </a:p>
      </dgm:t>
    </dgm:pt>
    <dgm:pt modelId="{027823C6-6F18-4DFC-8D6D-7FB0A8B16E20}" type="sibTrans" cxnId="{6676F809-3B9A-40BA-BE87-82267AC8456A}">
      <dgm:prSet/>
      <dgm:spPr/>
      <dgm:t>
        <a:bodyPr/>
        <a:lstStyle/>
        <a:p>
          <a:endParaRPr lang="en-US"/>
        </a:p>
      </dgm:t>
    </dgm:pt>
    <dgm:pt modelId="{350E7671-9DF0-452D-B9CD-1AA211000A5C}">
      <dgm:prSet phldrT="[Text]"/>
      <dgm:spPr/>
      <dgm:t>
        <a:bodyPr/>
        <a:lstStyle/>
        <a:p>
          <a:r>
            <a:rPr lang="en-US" dirty="0"/>
            <a:t>Visualizations</a:t>
          </a:r>
        </a:p>
      </dgm:t>
    </dgm:pt>
    <dgm:pt modelId="{EF5B780D-909F-4871-A2DA-1256B5E39981}" type="parTrans" cxnId="{BE9EDA71-366C-4FC9-9695-2D466D4ADA5E}">
      <dgm:prSet/>
      <dgm:spPr/>
      <dgm:t>
        <a:bodyPr/>
        <a:lstStyle/>
        <a:p>
          <a:endParaRPr lang="en-US"/>
        </a:p>
      </dgm:t>
    </dgm:pt>
    <dgm:pt modelId="{8845073F-D393-4371-9DB5-FD19D48BC2BE}" type="sibTrans" cxnId="{BE9EDA71-366C-4FC9-9695-2D466D4ADA5E}">
      <dgm:prSet/>
      <dgm:spPr/>
      <dgm:t>
        <a:bodyPr/>
        <a:lstStyle/>
        <a:p>
          <a:endParaRPr lang="en-US"/>
        </a:p>
      </dgm:t>
    </dgm:pt>
    <dgm:pt modelId="{135D6F22-D5FA-40C9-A680-7C06BC53D501}">
      <dgm:prSet phldrT="[Text]"/>
      <dgm:spPr/>
      <dgm:t>
        <a:bodyPr/>
        <a:lstStyle/>
        <a:p>
          <a:r>
            <a:rPr lang="en-US" dirty="0"/>
            <a:t>Conclusion</a:t>
          </a:r>
        </a:p>
      </dgm:t>
    </dgm:pt>
    <dgm:pt modelId="{50E7BA8A-8A8C-49F7-B39E-C2CBD976F17D}" type="parTrans" cxnId="{9E049D14-3E6A-4C41-95E5-FDF980A003BF}">
      <dgm:prSet/>
      <dgm:spPr/>
      <dgm:t>
        <a:bodyPr/>
        <a:lstStyle/>
        <a:p>
          <a:endParaRPr lang="en-US"/>
        </a:p>
      </dgm:t>
    </dgm:pt>
    <dgm:pt modelId="{93F3C23C-2325-4A61-8596-47FA97D0C722}" type="sibTrans" cxnId="{9E049D14-3E6A-4C41-95E5-FDF980A003BF}">
      <dgm:prSet/>
      <dgm:spPr/>
      <dgm:t>
        <a:bodyPr/>
        <a:lstStyle/>
        <a:p>
          <a:endParaRPr lang="en-US"/>
        </a:p>
      </dgm:t>
    </dgm:pt>
    <dgm:pt modelId="{2D0E3EF0-6EE4-4E97-A0A1-A5D2A84F4217}">
      <dgm:prSet/>
      <dgm:spPr/>
      <dgm:t>
        <a:bodyPr/>
        <a:lstStyle/>
        <a:p>
          <a:r>
            <a:rPr lang="en-US" dirty="0"/>
            <a:t>Problem statement</a:t>
          </a:r>
        </a:p>
      </dgm:t>
    </dgm:pt>
    <dgm:pt modelId="{F76750E9-2512-46BA-B807-52B1D6E5522D}" type="parTrans" cxnId="{0A16D1C6-17E4-4EEF-B811-20E8042FBE0E}">
      <dgm:prSet/>
      <dgm:spPr/>
      <dgm:t>
        <a:bodyPr/>
        <a:lstStyle/>
        <a:p>
          <a:endParaRPr lang="en-US"/>
        </a:p>
      </dgm:t>
    </dgm:pt>
    <dgm:pt modelId="{6F941C0B-85F1-4CE1-89A4-17D1503FE9E3}" type="sibTrans" cxnId="{0A16D1C6-17E4-4EEF-B811-20E8042FBE0E}">
      <dgm:prSet/>
      <dgm:spPr/>
      <dgm:t>
        <a:bodyPr/>
        <a:lstStyle/>
        <a:p>
          <a:endParaRPr lang="en-US"/>
        </a:p>
      </dgm:t>
    </dgm:pt>
    <dgm:pt modelId="{04B60A04-024D-4CFE-AD92-134B94FDC877}">
      <dgm:prSet/>
      <dgm:spPr/>
      <dgm:t>
        <a:bodyPr/>
        <a:lstStyle/>
        <a:p>
          <a:r>
            <a:rPr lang="en-US" dirty="0"/>
            <a:t>Data Sources</a:t>
          </a:r>
        </a:p>
      </dgm:t>
    </dgm:pt>
    <dgm:pt modelId="{AF25A740-5153-47C7-BA37-49AC32C410EF}" type="parTrans" cxnId="{4701E360-0020-460C-8F6D-DBCE4A843E2A}">
      <dgm:prSet/>
      <dgm:spPr/>
      <dgm:t>
        <a:bodyPr/>
        <a:lstStyle/>
        <a:p>
          <a:endParaRPr lang="en-US"/>
        </a:p>
      </dgm:t>
    </dgm:pt>
    <dgm:pt modelId="{86424754-FD59-4DE9-94AF-7A014771BED1}" type="sibTrans" cxnId="{4701E360-0020-460C-8F6D-DBCE4A843E2A}">
      <dgm:prSet/>
      <dgm:spPr/>
      <dgm:t>
        <a:bodyPr/>
        <a:lstStyle/>
        <a:p>
          <a:endParaRPr lang="en-US"/>
        </a:p>
      </dgm:t>
    </dgm:pt>
    <dgm:pt modelId="{8D09B225-7857-42C9-86DE-78F70919FA21}" type="pres">
      <dgm:prSet presAssocID="{75681C16-E076-4036-A1B0-F947FFF3E8C2}" presName="CompostProcess" presStyleCnt="0">
        <dgm:presLayoutVars>
          <dgm:dir/>
          <dgm:resizeHandles val="exact"/>
        </dgm:presLayoutVars>
      </dgm:prSet>
      <dgm:spPr/>
    </dgm:pt>
    <dgm:pt modelId="{BD49DDB9-327C-4669-9620-BED377DAB152}" type="pres">
      <dgm:prSet presAssocID="{75681C16-E076-4036-A1B0-F947FFF3E8C2}" presName="arrow" presStyleLbl="bgShp" presStyleIdx="0" presStyleCnt="1"/>
      <dgm:spPr/>
    </dgm:pt>
    <dgm:pt modelId="{D6371235-1FF3-4256-80E3-299BDCA140BC}" type="pres">
      <dgm:prSet presAssocID="{75681C16-E076-4036-A1B0-F947FFF3E8C2}" presName="linearProcess" presStyleCnt="0"/>
      <dgm:spPr/>
    </dgm:pt>
    <dgm:pt modelId="{755A9891-BA03-4C82-8385-45AD0B831887}" type="pres">
      <dgm:prSet presAssocID="{2D0E3EF0-6EE4-4E97-A0A1-A5D2A84F4217}" presName="textNode" presStyleLbl="node1" presStyleIdx="0" presStyleCnt="5">
        <dgm:presLayoutVars>
          <dgm:bulletEnabled val="1"/>
        </dgm:presLayoutVars>
      </dgm:prSet>
      <dgm:spPr/>
    </dgm:pt>
    <dgm:pt modelId="{FC870D53-181E-4311-9109-55C3FF788D8D}" type="pres">
      <dgm:prSet presAssocID="{6F941C0B-85F1-4CE1-89A4-17D1503FE9E3}" presName="sibTrans" presStyleCnt="0"/>
      <dgm:spPr/>
    </dgm:pt>
    <dgm:pt modelId="{B6F5C0D1-2B1A-4E90-9141-C35E4CAD9416}" type="pres">
      <dgm:prSet presAssocID="{04B60A04-024D-4CFE-AD92-134B94FDC877}" presName="textNode" presStyleLbl="node1" presStyleIdx="1" presStyleCnt="5">
        <dgm:presLayoutVars>
          <dgm:bulletEnabled val="1"/>
        </dgm:presLayoutVars>
      </dgm:prSet>
      <dgm:spPr/>
    </dgm:pt>
    <dgm:pt modelId="{94A71684-3251-4ECB-B2F7-C6D7C57C502E}" type="pres">
      <dgm:prSet presAssocID="{86424754-FD59-4DE9-94AF-7A014771BED1}" presName="sibTrans" presStyleCnt="0"/>
      <dgm:spPr/>
    </dgm:pt>
    <dgm:pt modelId="{17E71152-359E-4A83-ACAC-FC7A875C4683}" type="pres">
      <dgm:prSet presAssocID="{F287E3B6-8FBE-48FF-85A8-54F17A0438D4}" presName="textNode" presStyleLbl="node1" presStyleIdx="2" presStyleCnt="5">
        <dgm:presLayoutVars>
          <dgm:bulletEnabled val="1"/>
        </dgm:presLayoutVars>
      </dgm:prSet>
      <dgm:spPr/>
    </dgm:pt>
    <dgm:pt modelId="{4398A2B3-E4DB-48BA-A8AE-49BAF048E5D1}" type="pres">
      <dgm:prSet presAssocID="{027823C6-6F18-4DFC-8D6D-7FB0A8B16E20}" presName="sibTrans" presStyleCnt="0"/>
      <dgm:spPr/>
    </dgm:pt>
    <dgm:pt modelId="{26DEB227-DC50-49D6-9109-D1B61B8E5910}" type="pres">
      <dgm:prSet presAssocID="{350E7671-9DF0-452D-B9CD-1AA211000A5C}" presName="textNode" presStyleLbl="node1" presStyleIdx="3" presStyleCnt="5">
        <dgm:presLayoutVars>
          <dgm:bulletEnabled val="1"/>
        </dgm:presLayoutVars>
      </dgm:prSet>
      <dgm:spPr/>
    </dgm:pt>
    <dgm:pt modelId="{0ED54C91-BEF7-426C-89D8-61C1E6F869E9}" type="pres">
      <dgm:prSet presAssocID="{8845073F-D393-4371-9DB5-FD19D48BC2BE}" presName="sibTrans" presStyleCnt="0"/>
      <dgm:spPr/>
    </dgm:pt>
    <dgm:pt modelId="{2883F3A5-CBF4-4861-B9E5-6C492DCF9A20}" type="pres">
      <dgm:prSet presAssocID="{135D6F22-D5FA-40C9-A680-7C06BC53D501}" presName="textNode" presStyleLbl="node1" presStyleIdx="4" presStyleCnt="5">
        <dgm:presLayoutVars>
          <dgm:bulletEnabled val="1"/>
        </dgm:presLayoutVars>
      </dgm:prSet>
      <dgm:spPr/>
    </dgm:pt>
  </dgm:ptLst>
  <dgm:cxnLst>
    <dgm:cxn modelId="{6676F809-3B9A-40BA-BE87-82267AC8456A}" srcId="{75681C16-E076-4036-A1B0-F947FFF3E8C2}" destId="{F287E3B6-8FBE-48FF-85A8-54F17A0438D4}" srcOrd="2" destOrd="0" parTransId="{F7BEFEF8-884F-46B2-BDFA-CC16194F443B}" sibTransId="{027823C6-6F18-4DFC-8D6D-7FB0A8B16E20}"/>
    <dgm:cxn modelId="{9E049D14-3E6A-4C41-95E5-FDF980A003BF}" srcId="{75681C16-E076-4036-A1B0-F947FFF3E8C2}" destId="{135D6F22-D5FA-40C9-A680-7C06BC53D501}" srcOrd="4" destOrd="0" parTransId="{50E7BA8A-8A8C-49F7-B39E-C2CBD976F17D}" sibTransId="{93F3C23C-2325-4A61-8596-47FA97D0C722}"/>
    <dgm:cxn modelId="{77874E2D-66C0-4FD1-A982-23608DCD6815}" type="presOf" srcId="{135D6F22-D5FA-40C9-A680-7C06BC53D501}" destId="{2883F3A5-CBF4-4861-B9E5-6C492DCF9A20}" srcOrd="0" destOrd="0" presId="urn:microsoft.com/office/officeart/2005/8/layout/hProcess9"/>
    <dgm:cxn modelId="{EEB66340-2A5B-4B39-9DBF-FB32F7C31A59}" type="presOf" srcId="{350E7671-9DF0-452D-B9CD-1AA211000A5C}" destId="{26DEB227-DC50-49D6-9109-D1B61B8E5910}" srcOrd="0" destOrd="0" presId="urn:microsoft.com/office/officeart/2005/8/layout/hProcess9"/>
    <dgm:cxn modelId="{4701E360-0020-460C-8F6D-DBCE4A843E2A}" srcId="{75681C16-E076-4036-A1B0-F947FFF3E8C2}" destId="{04B60A04-024D-4CFE-AD92-134B94FDC877}" srcOrd="1" destOrd="0" parTransId="{AF25A740-5153-47C7-BA37-49AC32C410EF}" sibTransId="{86424754-FD59-4DE9-94AF-7A014771BED1}"/>
    <dgm:cxn modelId="{BE9EDA71-366C-4FC9-9695-2D466D4ADA5E}" srcId="{75681C16-E076-4036-A1B0-F947FFF3E8C2}" destId="{350E7671-9DF0-452D-B9CD-1AA211000A5C}" srcOrd="3" destOrd="0" parTransId="{EF5B780D-909F-4871-A2DA-1256B5E39981}" sibTransId="{8845073F-D393-4371-9DB5-FD19D48BC2BE}"/>
    <dgm:cxn modelId="{FF084279-E263-4897-B2BC-1EA5757BB683}" type="presOf" srcId="{04B60A04-024D-4CFE-AD92-134B94FDC877}" destId="{B6F5C0D1-2B1A-4E90-9141-C35E4CAD9416}" srcOrd="0" destOrd="0" presId="urn:microsoft.com/office/officeart/2005/8/layout/hProcess9"/>
    <dgm:cxn modelId="{2A8B5FA8-8AAD-4A63-8930-7D82B4E96909}" type="presOf" srcId="{F287E3B6-8FBE-48FF-85A8-54F17A0438D4}" destId="{17E71152-359E-4A83-ACAC-FC7A875C4683}" srcOrd="0" destOrd="0" presId="urn:microsoft.com/office/officeart/2005/8/layout/hProcess9"/>
    <dgm:cxn modelId="{0A16D1C6-17E4-4EEF-B811-20E8042FBE0E}" srcId="{75681C16-E076-4036-A1B0-F947FFF3E8C2}" destId="{2D0E3EF0-6EE4-4E97-A0A1-A5D2A84F4217}" srcOrd="0" destOrd="0" parTransId="{F76750E9-2512-46BA-B807-52B1D6E5522D}" sibTransId="{6F941C0B-85F1-4CE1-89A4-17D1503FE9E3}"/>
    <dgm:cxn modelId="{9ABDC4CC-0DCC-4496-8E4A-994585D80C47}" type="presOf" srcId="{2D0E3EF0-6EE4-4E97-A0A1-A5D2A84F4217}" destId="{755A9891-BA03-4C82-8385-45AD0B831887}" srcOrd="0" destOrd="0" presId="urn:microsoft.com/office/officeart/2005/8/layout/hProcess9"/>
    <dgm:cxn modelId="{8182AADB-6BA2-49DE-AD7E-8781DEBA36D0}" type="presOf" srcId="{75681C16-E076-4036-A1B0-F947FFF3E8C2}" destId="{8D09B225-7857-42C9-86DE-78F70919FA21}" srcOrd="0" destOrd="0" presId="urn:microsoft.com/office/officeart/2005/8/layout/hProcess9"/>
    <dgm:cxn modelId="{2442A82E-77B4-4913-BC29-40842706BEBD}" type="presParOf" srcId="{8D09B225-7857-42C9-86DE-78F70919FA21}" destId="{BD49DDB9-327C-4669-9620-BED377DAB152}" srcOrd="0" destOrd="0" presId="urn:microsoft.com/office/officeart/2005/8/layout/hProcess9"/>
    <dgm:cxn modelId="{ABBC2FB6-44E2-483A-8053-B37D64647288}" type="presParOf" srcId="{8D09B225-7857-42C9-86DE-78F70919FA21}" destId="{D6371235-1FF3-4256-80E3-299BDCA140BC}" srcOrd="1" destOrd="0" presId="urn:microsoft.com/office/officeart/2005/8/layout/hProcess9"/>
    <dgm:cxn modelId="{FF5FE51F-4BE7-49B2-B576-B7D4EB2FC59C}" type="presParOf" srcId="{D6371235-1FF3-4256-80E3-299BDCA140BC}" destId="{755A9891-BA03-4C82-8385-45AD0B831887}" srcOrd="0" destOrd="0" presId="urn:microsoft.com/office/officeart/2005/8/layout/hProcess9"/>
    <dgm:cxn modelId="{C2FFFA9D-DF2D-4797-978D-FA763F44889E}" type="presParOf" srcId="{D6371235-1FF3-4256-80E3-299BDCA140BC}" destId="{FC870D53-181E-4311-9109-55C3FF788D8D}" srcOrd="1" destOrd="0" presId="urn:microsoft.com/office/officeart/2005/8/layout/hProcess9"/>
    <dgm:cxn modelId="{174CD0E4-18FE-42E4-A9FC-677D842A41E7}" type="presParOf" srcId="{D6371235-1FF3-4256-80E3-299BDCA140BC}" destId="{B6F5C0D1-2B1A-4E90-9141-C35E4CAD9416}" srcOrd="2" destOrd="0" presId="urn:microsoft.com/office/officeart/2005/8/layout/hProcess9"/>
    <dgm:cxn modelId="{D89F988E-DFD0-43C5-8F51-C877A0920DD1}" type="presParOf" srcId="{D6371235-1FF3-4256-80E3-299BDCA140BC}" destId="{94A71684-3251-4ECB-B2F7-C6D7C57C502E}" srcOrd="3" destOrd="0" presId="urn:microsoft.com/office/officeart/2005/8/layout/hProcess9"/>
    <dgm:cxn modelId="{C0761A87-CBE7-4D60-BDEA-A984551DCE86}" type="presParOf" srcId="{D6371235-1FF3-4256-80E3-299BDCA140BC}" destId="{17E71152-359E-4A83-ACAC-FC7A875C4683}" srcOrd="4" destOrd="0" presId="urn:microsoft.com/office/officeart/2005/8/layout/hProcess9"/>
    <dgm:cxn modelId="{15F6B17E-3938-4894-A85D-1AFE9180322B}" type="presParOf" srcId="{D6371235-1FF3-4256-80E3-299BDCA140BC}" destId="{4398A2B3-E4DB-48BA-A8AE-49BAF048E5D1}" srcOrd="5" destOrd="0" presId="urn:microsoft.com/office/officeart/2005/8/layout/hProcess9"/>
    <dgm:cxn modelId="{0041F853-5AE7-4F4F-A59B-0A3EC48F1D4E}" type="presParOf" srcId="{D6371235-1FF3-4256-80E3-299BDCA140BC}" destId="{26DEB227-DC50-49D6-9109-D1B61B8E5910}" srcOrd="6" destOrd="0" presId="urn:microsoft.com/office/officeart/2005/8/layout/hProcess9"/>
    <dgm:cxn modelId="{16577927-02A5-49E5-A1BD-2D5C54C429C8}" type="presParOf" srcId="{D6371235-1FF3-4256-80E3-299BDCA140BC}" destId="{0ED54C91-BEF7-426C-89D8-61C1E6F869E9}" srcOrd="7" destOrd="0" presId="urn:microsoft.com/office/officeart/2005/8/layout/hProcess9"/>
    <dgm:cxn modelId="{9778484F-7C2F-4062-A77B-497ECBAC093A}" type="presParOf" srcId="{D6371235-1FF3-4256-80E3-299BDCA140BC}" destId="{2883F3A5-CBF4-4861-B9E5-6C492DCF9A2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9DDB9-327C-4669-9620-BED377DAB152}">
      <dsp:nvSpPr>
        <dsp:cNvPr id="0" name=""/>
        <dsp:cNvSpPr/>
      </dsp:nvSpPr>
      <dsp:spPr>
        <a:xfrm>
          <a:off x="716191" y="0"/>
          <a:ext cx="8116831" cy="3881437"/>
        </a:xfrm>
        <a:prstGeom prst="rightArrow">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55A9891-BA03-4C82-8385-45AD0B831887}">
      <dsp:nvSpPr>
        <dsp:cNvPr id="0" name=""/>
        <dsp:cNvSpPr/>
      </dsp:nvSpPr>
      <dsp:spPr>
        <a:xfrm>
          <a:off x="262" y="1164431"/>
          <a:ext cx="1821426" cy="15525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Problem statement</a:t>
          </a:r>
        </a:p>
      </dsp:txBody>
      <dsp:txXfrm>
        <a:off x="76052" y="1240221"/>
        <a:ext cx="1669846" cy="1400994"/>
      </dsp:txXfrm>
    </dsp:sp>
    <dsp:sp modelId="{B6F5C0D1-2B1A-4E90-9141-C35E4CAD9416}">
      <dsp:nvSpPr>
        <dsp:cNvPr id="0" name=""/>
        <dsp:cNvSpPr/>
      </dsp:nvSpPr>
      <dsp:spPr>
        <a:xfrm>
          <a:off x="1932078" y="1164431"/>
          <a:ext cx="1821426" cy="15525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Sources</a:t>
          </a:r>
        </a:p>
      </dsp:txBody>
      <dsp:txXfrm>
        <a:off x="2007868" y="1240221"/>
        <a:ext cx="1669846" cy="1400994"/>
      </dsp:txXfrm>
    </dsp:sp>
    <dsp:sp modelId="{17E71152-359E-4A83-ACAC-FC7A875C4683}">
      <dsp:nvSpPr>
        <dsp:cNvPr id="0" name=""/>
        <dsp:cNvSpPr/>
      </dsp:nvSpPr>
      <dsp:spPr>
        <a:xfrm>
          <a:off x="3863893" y="1164431"/>
          <a:ext cx="1821426" cy="15525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Technology used</a:t>
          </a:r>
        </a:p>
      </dsp:txBody>
      <dsp:txXfrm>
        <a:off x="3939683" y="1240221"/>
        <a:ext cx="1669846" cy="1400994"/>
      </dsp:txXfrm>
    </dsp:sp>
    <dsp:sp modelId="{26DEB227-DC50-49D6-9109-D1B61B8E5910}">
      <dsp:nvSpPr>
        <dsp:cNvPr id="0" name=""/>
        <dsp:cNvSpPr/>
      </dsp:nvSpPr>
      <dsp:spPr>
        <a:xfrm>
          <a:off x="5795709" y="1164431"/>
          <a:ext cx="1821426" cy="15525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Visualizations</a:t>
          </a:r>
        </a:p>
      </dsp:txBody>
      <dsp:txXfrm>
        <a:off x="5871499" y="1240221"/>
        <a:ext cx="1669846" cy="1400994"/>
      </dsp:txXfrm>
    </dsp:sp>
    <dsp:sp modelId="{2883F3A5-CBF4-4861-B9E5-6C492DCF9A20}">
      <dsp:nvSpPr>
        <dsp:cNvPr id="0" name=""/>
        <dsp:cNvSpPr/>
      </dsp:nvSpPr>
      <dsp:spPr>
        <a:xfrm>
          <a:off x="7727525" y="1164431"/>
          <a:ext cx="1821426" cy="15525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Conclusion</a:t>
          </a:r>
        </a:p>
      </dsp:txBody>
      <dsp:txXfrm>
        <a:off x="7803315" y="1240221"/>
        <a:ext cx="1669846"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315236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246586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374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2847340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811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228937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40814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92526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306752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806E-7B15-42B2-9DB0-059F9193BB55}"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394783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9806E-7B15-42B2-9DB0-059F9193BB55}"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236081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9806E-7B15-42B2-9DB0-059F9193BB55}"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6474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9806E-7B15-42B2-9DB0-059F9193BB55}"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291944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9806E-7B15-42B2-9DB0-059F9193BB55}"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154047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9806E-7B15-42B2-9DB0-059F9193BB55}"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163265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9806E-7B15-42B2-9DB0-059F9193BB55}"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143CB-4228-459F-936F-459299807CE9}" type="slidenum">
              <a:rPr lang="en-US" smtClean="0"/>
              <a:t>‹#›</a:t>
            </a:fld>
            <a:endParaRPr lang="en-US"/>
          </a:p>
        </p:txBody>
      </p:sp>
    </p:spTree>
    <p:extLst>
      <p:ext uri="{BB962C8B-B14F-4D97-AF65-F5344CB8AC3E}">
        <p14:creationId xmlns:p14="http://schemas.microsoft.com/office/powerpoint/2010/main" val="110171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59806E-7B15-42B2-9DB0-059F9193BB55}" type="datetimeFigureOut">
              <a:rPr lang="en-US" smtClean="0"/>
              <a:t>9/12/2020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7143CB-4228-459F-936F-459299807CE9}" type="slidenum">
              <a:rPr lang="en-US" smtClean="0"/>
              <a:t>‹#›</a:t>
            </a:fld>
            <a:endParaRPr lang="en-US"/>
          </a:p>
        </p:txBody>
      </p:sp>
    </p:spTree>
    <p:extLst>
      <p:ext uri="{BB962C8B-B14F-4D97-AF65-F5344CB8AC3E}">
        <p14:creationId xmlns:p14="http://schemas.microsoft.com/office/powerpoint/2010/main" val="9493837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fred.stlouisfed.org/series/ICSA" TargetMode="External"/><Relationship Id="rId13" Type="http://schemas.openxmlformats.org/officeDocument/2006/relationships/image" Target="../media/image2.wmf"/><Relationship Id="rId18" Type="http://schemas.openxmlformats.org/officeDocument/2006/relationships/package" Target="../embeddings/Microsoft_Excel_Macro-Enabled_Worksheet4.xlsm"/><Relationship Id="rId3" Type="http://schemas.openxmlformats.org/officeDocument/2006/relationships/hyperlink" Target="https://www.kaggle.com/sudalairajkumar/novel-corona-virus-2019-dataset" TargetMode="External"/><Relationship Id="rId21" Type="http://schemas.openxmlformats.org/officeDocument/2006/relationships/image" Target="../media/image6.wmf"/><Relationship Id="rId7" Type="http://schemas.openxmlformats.org/officeDocument/2006/relationships/hyperlink" Target="https://www.buzzfeednews.com/article/lamvo/coronavirus-update-charts-unemployment-claims-laid-off-jobs" TargetMode="External"/><Relationship Id="rId12" Type="http://schemas.openxmlformats.org/officeDocument/2006/relationships/package" Target="../embeddings/Microsoft_Excel_Macro-Enabled_Worksheet1.xlsm"/><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package" Target="../embeddings/Microsoft_Excel_Macro-Enabled_Worksheet3.xlsm"/><Relationship Id="rId20" Type="http://schemas.openxmlformats.org/officeDocument/2006/relationships/package" Target="../embeddings/Microsoft_Excel_Macro-Enabled_Worksheet5.xlsm"/><Relationship Id="rId1" Type="http://schemas.openxmlformats.org/officeDocument/2006/relationships/vmlDrawing" Target="../drawings/vmlDrawing1.vml"/><Relationship Id="rId6" Type="http://schemas.openxmlformats.org/officeDocument/2006/relationships/hyperlink" Target="https://www.statista.com/statistics/1105235/coronavirus-2019ncov-cases-recoveries-deaths-most-affected-countries-worldwide/" TargetMode="External"/><Relationship Id="rId11" Type="http://schemas.openxmlformats.org/officeDocument/2006/relationships/image" Target="../media/image1.wmf"/><Relationship Id="rId5" Type="http://schemas.openxmlformats.org/officeDocument/2006/relationships/hyperlink" Target="https://www.statista.com/statistics/1104036/novel-coronavirus-weekly-flights-change-airlines-region/" TargetMode="External"/><Relationship Id="rId15" Type="http://schemas.openxmlformats.org/officeDocument/2006/relationships/image" Target="../media/image3.wmf"/><Relationship Id="rId10" Type="http://schemas.openxmlformats.org/officeDocument/2006/relationships/package" Target="../embeddings/Microsoft_Excel_Macro-Enabled_Worksheet.xlsm"/><Relationship Id="rId19" Type="http://schemas.openxmlformats.org/officeDocument/2006/relationships/image" Target="../media/image5.wmf"/><Relationship Id="rId4" Type="http://schemas.openxmlformats.org/officeDocument/2006/relationships/hyperlink" Target="https://www.statista.com/statistics/1105021/coronavirus-outbreak-stock-market-change/" TargetMode="External"/><Relationship Id="rId9" Type="http://schemas.openxmlformats.org/officeDocument/2006/relationships/hyperlink" Target="https://www.ons.gov.uk/peoplepopulationandcommunity/healthandsocialcare/conditionsanddiseases/articles/coronaviruscovid19roundup/2020-03-26" TargetMode="External"/><Relationship Id="rId14" Type="http://schemas.openxmlformats.org/officeDocument/2006/relationships/package" Target="../embeddings/Microsoft_Excel_Macro-Enabled_Worksheet2.xlsm"/></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6591-025D-4017-B971-8EBAFA3B2B96}"/>
              </a:ext>
            </a:extLst>
          </p:cNvPr>
          <p:cNvSpPr>
            <a:spLocks noGrp="1"/>
          </p:cNvSpPr>
          <p:nvPr>
            <p:ph type="ctrTitle"/>
          </p:nvPr>
        </p:nvSpPr>
        <p:spPr/>
        <p:txBody>
          <a:bodyPr/>
          <a:lstStyle/>
          <a:p>
            <a:pPr algn="ctr"/>
            <a:r>
              <a:rPr lang="en-US" sz="3200" b="1" dirty="0">
                <a:latin typeface="Calibri" panose="020F0502020204030204" pitchFamily="34" charset="0"/>
                <a:cs typeface="Calibri" panose="020F0502020204030204" pitchFamily="34" charset="0"/>
              </a:rPr>
              <a:t>Analyzing Coronavirus (COVID-19) Data From Perspective Of Data Science</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58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0738-863E-4442-889A-A6159B0176A8}"/>
              </a:ext>
            </a:extLst>
          </p:cNvPr>
          <p:cNvSpPr>
            <a:spLocks noGrp="1"/>
          </p:cNvSpPr>
          <p:nvPr>
            <p:ph type="title"/>
          </p:nvPr>
        </p:nvSpPr>
        <p:spPr>
          <a:xfrm>
            <a:off x="401110" y="609600"/>
            <a:ext cx="8952440" cy="1320800"/>
          </a:xfrm>
        </p:spPr>
        <p:txBody>
          <a:bodyPr/>
          <a:lstStyle/>
          <a:p>
            <a:pPr algn="ctr"/>
            <a:r>
              <a:rPr lang="en-US" b="1" dirty="0">
                <a:latin typeface="Calibri" panose="020F0502020204030204" pitchFamily="34" charset="0"/>
                <a:cs typeface="Calibri" panose="020F0502020204030204" pitchFamily="34" charset="0"/>
              </a:rPr>
              <a:t>Number of deaths in different countries</a:t>
            </a:r>
          </a:p>
        </p:txBody>
      </p:sp>
      <p:sp>
        <p:nvSpPr>
          <p:cNvPr id="5" name="Content Placeholder 4">
            <a:extLst>
              <a:ext uri="{FF2B5EF4-FFF2-40B4-BE49-F238E27FC236}">
                <a16:creationId xmlns:a16="http://schemas.microsoft.com/office/drawing/2014/main" id="{6E316189-2730-4EBE-BB3E-364C25D963A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74E55B6-DC44-4A21-8B47-84FAE77545EC}"/>
              </a:ext>
            </a:extLst>
          </p:cNvPr>
          <p:cNvPicPr>
            <a:picLocks noChangeAspect="1"/>
          </p:cNvPicPr>
          <p:nvPr/>
        </p:nvPicPr>
        <p:blipFill>
          <a:blip r:embed="rId2"/>
          <a:stretch>
            <a:fillRect/>
          </a:stretch>
        </p:blipFill>
        <p:spPr>
          <a:xfrm>
            <a:off x="401110" y="1593048"/>
            <a:ext cx="8952441" cy="4518022"/>
          </a:xfrm>
          <a:prstGeom prst="rect">
            <a:avLst/>
          </a:prstGeom>
        </p:spPr>
      </p:pic>
    </p:spTree>
    <p:extLst>
      <p:ext uri="{BB962C8B-B14F-4D97-AF65-F5344CB8AC3E}">
        <p14:creationId xmlns:p14="http://schemas.microsoft.com/office/powerpoint/2010/main" val="211979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B0FF-D358-4A4A-B236-87226FBAD993}"/>
              </a:ext>
            </a:extLst>
          </p:cNvPr>
          <p:cNvSpPr>
            <a:spLocks noGrp="1"/>
          </p:cNvSpPr>
          <p:nvPr>
            <p:ph type="title"/>
          </p:nvPr>
        </p:nvSpPr>
        <p:spPr>
          <a:xfrm>
            <a:off x="124287" y="849297"/>
            <a:ext cx="9149715" cy="1320800"/>
          </a:xfrm>
        </p:spPr>
        <p:txBody>
          <a:bodyPr/>
          <a:lstStyle/>
          <a:p>
            <a:pPr algn="ctr"/>
            <a:r>
              <a:rPr lang="en-US" b="1" dirty="0">
                <a:latin typeface="Calibri" panose="020F0502020204030204" pitchFamily="34" charset="0"/>
                <a:cs typeface="Calibri" panose="020F0502020204030204" pitchFamily="34" charset="0"/>
              </a:rPr>
              <a:t>Top 5 countries with most deaths</a:t>
            </a:r>
          </a:p>
        </p:txBody>
      </p:sp>
      <p:pic>
        <p:nvPicPr>
          <p:cNvPr id="4" name="Content Placeholder 3">
            <a:extLst>
              <a:ext uri="{FF2B5EF4-FFF2-40B4-BE49-F238E27FC236}">
                <a16:creationId xmlns:a16="http://schemas.microsoft.com/office/drawing/2014/main" id="{46478CFF-7F46-41E7-BAFC-5616F065B789}"/>
              </a:ext>
            </a:extLst>
          </p:cNvPr>
          <p:cNvPicPr>
            <a:picLocks noGrp="1" noChangeAspect="1"/>
          </p:cNvPicPr>
          <p:nvPr>
            <p:ph idx="1"/>
          </p:nvPr>
        </p:nvPicPr>
        <p:blipFill>
          <a:blip r:embed="rId2"/>
          <a:stretch>
            <a:fillRect/>
          </a:stretch>
        </p:blipFill>
        <p:spPr>
          <a:xfrm>
            <a:off x="474666" y="1944210"/>
            <a:ext cx="9012234" cy="4304190"/>
          </a:xfrm>
          <a:prstGeom prst="rect">
            <a:avLst/>
          </a:prstGeom>
        </p:spPr>
      </p:pic>
    </p:spTree>
    <p:extLst>
      <p:ext uri="{BB962C8B-B14F-4D97-AF65-F5344CB8AC3E}">
        <p14:creationId xmlns:p14="http://schemas.microsoft.com/office/powerpoint/2010/main" val="265874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F7F8-BC93-4CDF-AA27-74F03987334B}"/>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Deaths in a given period worldwide</a:t>
            </a:r>
          </a:p>
        </p:txBody>
      </p:sp>
      <p:pic>
        <p:nvPicPr>
          <p:cNvPr id="4" name="Content Placeholder 3">
            <a:extLst>
              <a:ext uri="{FF2B5EF4-FFF2-40B4-BE49-F238E27FC236}">
                <a16:creationId xmlns:a16="http://schemas.microsoft.com/office/drawing/2014/main" id="{F07CB6D5-608B-421F-B422-AE296BCE6492}"/>
              </a:ext>
            </a:extLst>
          </p:cNvPr>
          <p:cNvPicPr>
            <a:picLocks noGrp="1" noChangeAspect="1"/>
          </p:cNvPicPr>
          <p:nvPr>
            <p:ph idx="1"/>
          </p:nvPr>
        </p:nvPicPr>
        <p:blipFill>
          <a:blip r:embed="rId2"/>
          <a:stretch>
            <a:fillRect/>
          </a:stretch>
        </p:blipFill>
        <p:spPr>
          <a:xfrm>
            <a:off x="609600" y="2160588"/>
            <a:ext cx="8477250" cy="4278312"/>
          </a:xfrm>
          <a:prstGeom prst="rect">
            <a:avLst/>
          </a:prstGeom>
        </p:spPr>
      </p:pic>
    </p:spTree>
    <p:extLst>
      <p:ext uri="{BB962C8B-B14F-4D97-AF65-F5344CB8AC3E}">
        <p14:creationId xmlns:p14="http://schemas.microsoft.com/office/powerpoint/2010/main" val="241192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FADF6-4F66-4DC4-9D27-BB69B98EB840}"/>
              </a:ext>
            </a:extLst>
          </p:cNvPr>
          <p:cNvSpPr>
            <a:spLocks noGrp="1"/>
          </p:cNvSpPr>
          <p:nvPr>
            <p:ph idx="1"/>
          </p:nvPr>
        </p:nvSpPr>
        <p:spPr>
          <a:xfrm>
            <a:off x="88777" y="519067"/>
            <a:ext cx="9410329" cy="990138"/>
          </a:xfrm>
        </p:spPr>
        <p:txBody>
          <a:bodyPr>
            <a:normAutofit/>
          </a:bodyPr>
          <a:lstStyle/>
          <a:p>
            <a:pPr marL="0" indent="0" algn="ctr">
              <a:buNone/>
            </a:pPr>
            <a:r>
              <a:rPr lang="en-US" sz="3600" b="1" dirty="0">
                <a:solidFill>
                  <a:schemeClr val="accent1">
                    <a:lumMod val="75000"/>
                  </a:schemeClr>
                </a:solidFill>
                <a:latin typeface="Calibri" panose="020F0502020204030204" pitchFamily="34" charset="0"/>
                <a:cs typeface="Calibri" panose="020F0502020204030204" pitchFamily="34" charset="0"/>
              </a:rPr>
              <a:t>Total Fatalities and recoveries over the period</a:t>
            </a:r>
          </a:p>
        </p:txBody>
      </p:sp>
      <p:pic>
        <p:nvPicPr>
          <p:cNvPr id="4" name="Picture 3">
            <a:extLst>
              <a:ext uri="{FF2B5EF4-FFF2-40B4-BE49-F238E27FC236}">
                <a16:creationId xmlns:a16="http://schemas.microsoft.com/office/drawing/2014/main" id="{7EE42E14-8D80-4585-82D1-6AFF756A474E}"/>
              </a:ext>
            </a:extLst>
          </p:cNvPr>
          <p:cNvPicPr>
            <a:picLocks noChangeAspect="1"/>
          </p:cNvPicPr>
          <p:nvPr/>
        </p:nvPicPr>
        <p:blipFill>
          <a:blip r:embed="rId2"/>
          <a:stretch>
            <a:fillRect/>
          </a:stretch>
        </p:blipFill>
        <p:spPr>
          <a:xfrm>
            <a:off x="460057" y="1756826"/>
            <a:ext cx="8664606" cy="4743010"/>
          </a:xfrm>
          <a:prstGeom prst="rect">
            <a:avLst/>
          </a:prstGeom>
        </p:spPr>
      </p:pic>
    </p:spTree>
    <p:extLst>
      <p:ext uri="{BB962C8B-B14F-4D97-AF65-F5344CB8AC3E}">
        <p14:creationId xmlns:p14="http://schemas.microsoft.com/office/powerpoint/2010/main" val="60602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F3DA-DB42-488C-BDBD-32EDDD88888E}"/>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Number of Active infections as of March 27th, 2020</a:t>
            </a:r>
          </a:p>
        </p:txBody>
      </p:sp>
      <p:pic>
        <p:nvPicPr>
          <p:cNvPr id="4" name="Content Placeholder 3">
            <a:extLst>
              <a:ext uri="{FF2B5EF4-FFF2-40B4-BE49-F238E27FC236}">
                <a16:creationId xmlns:a16="http://schemas.microsoft.com/office/drawing/2014/main" id="{30651B5F-31C7-4AE6-B544-CFCC1B49DC00}"/>
              </a:ext>
            </a:extLst>
          </p:cNvPr>
          <p:cNvPicPr>
            <a:picLocks noGrp="1" noChangeAspect="1"/>
          </p:cNvPicPr>
          <p:nvPr>
            <p:ph idx="1"/>
          </p:nvPr>
        </p:nvPicPr>
        <p:blipFill>
          <a:blip r:embed="rId2"/>
          <a:stretch>
            <a:fillRect/>
          </a:stretch>
        </p:blipFill>
        <p:spPr>
          <a:xfrm>
            <a:off x="452761" y="1930400"/>
            <a:ext cx="8821241" cy="3968318"/>
          </a:xfrm>
          <a:prstGeom prst="rect">
            <a:avLst/>
          </a:prstGeom>
        </p:spPr>
      </p:pic>
    </p:spTree>
    <p:extLst>
      <p:ext uri="{BB962C8B-B14F-4D97-AF65-F5344CB8AC3E}">
        <p14:creationId xmlns:p14="http://schemas.microsoft.com/office/powerpoint/2010/main" val="262958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2361-DE22-4D3B-B19C-2BDB9CA47CE1}"/>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Number of Total infections as of March 27th, 2020</a:t>
            </a:r>
            <a:endParaRPr lang="en-US" dirty="0"/>
          </a:p>
        </p:txBody>
      </p:sp>
      <p:pic>
        <p:nvPicPr>
          <p:cNvPr id="5" name="Content Placeholder 4">
            <a:extLst>
              <a:ext uri="{FF2B5EF4-FFF2-40B4-BE49-F238E27FC236}">
                <a16:creationId xmlns:a16="http://schemas.microsoft.com/office/drawing/2014/main" id="{6DD1BE10-0894-4DE7-9FA6-83809B75F723}"/>
              </a:ext>
            </a:extLst>
          </p:cNvPr>
          <p:cNvPicPr>
            <a:picLocks noGrp="1" noChangeAspect="1"/>
          </p:cNvPicPr>
          <p:nvPr>
            <p:ph idx="1"/>
          </p:nvPr>
        </p:nvPicPr>
        <p:blipFill>
          <a:blip r:embed="rId2"/>
          <a:stretch>
            <a:fillRect/>
          </a:stretch>
        </p:blipFill>
        <p:spPr>
          <a:xfrm>
            <a:off x="408373" y="2104008"/>
            <a:ext cx="8865802" cy="4243525"/>
          </a:xfrm>
          <a:prstGeom prst="rect">
            <a:avLst/>
          </a:prstGeom>
        </p:spPr>
      </p:pic>
    </p:spTree>
    <p:extLst>
      <p:ext uri="{BB962C8B-B14F-4D97-AF65-F5344CB8AC3E}">
        <p14:creationId xmlns:p14="http://schemas.microsoft.com/office/powerpoint/2010/main" val="34362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4C7B-C3E6-40F2-84AA-37919681C677}"/>
              </a:ext>
            </a:extLst>
          </p:cNvPr>
          <p:cNvSpPr>
            <a:spLocks noGrp="1"/>
          </p:cNvSpPr>
          <p:nvPr>
            <p:ph type="title"/>
          </p:nvPr>
        </p:nvSpPr>
        <p:spPr>
          <a:xfrm>
            <a:off x="677334" y="500356"/>
            <a:ext cx="8596668" cy="1320800"/>
          </a:xfrm>
        </p:spPr>
        <p:txBody>
          <a:bodyPr/>
          <a:lstStyle/>
          <a:p>
            <a:pPr algn="ct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Impact on stock market</a:t>
            </a:r>
          </a:p>
        </p:txBody>
      </p:sp>
      <p:pic>
        <p:nvPicPr>
          <p:cNvPr id="4" name="Content Placeholder 3">
            <a:extLst>
              <a:ext uri="{FF2B5EF4-FFF2-40B4-BE49-F238E27FC236}">
                <a16:creationId xmlns:a16="http://schemas.microsoft.com/office/drawing/2014/main" id="{F841BBDC-A3DB-4F1C-A430-3DE097FFB82D}"/>
              </a:ext>
            </a:extLst>
          </p:cNvPr>
          <p:cNvPicPr>
            <a:picLocks noGrp="1" noChangeAspect="1"/>
          </p:cNvPicPr>
          <p:nvPr>
            <p:ph idx="1"/>
          </p:nvPr>
        </p:nvPicPr>
        <p:blipFill>
          <a:blip r:embed="rId2"/>
          <a:stretch>
            <a:fillRect/>
          </a:stretch>
        </p:blipFill>
        <p:spPr>
          <a:xfrm>
            <a:off x="346137" y="1216242"/>
            <a:ext cx="9105900" cy="5251912"/>
          </a:xfrm>
          <a:prstGeom prst="rect">
            <a:avLst/>
          </a:prstGeom>
        </p:spPr>
      </p:pic>
    </p:spTree>
    <p:extLst>
      <p:ext uri="{BB962C8B-B14F-4D97-AF65-F5344CB8AC3E}">
        <p14:creationId xmlns:p14="http://schemas.microsoft.com/office/powerpoint/2010/main" val="108422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934C-11C9-4580-96A4-EF298D1AEC15}"/>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Impact on Airline Business</a:t>
            </a:r>
            <a:endParaRPr lang="en-US"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7A5F8EE6-5E5B-48AE-A997-1609847E821D}"/>
              </a:ext>
            </a:extLst>
          </p:cNvPr>
          <p:cNvPicPr>
            <a:picLocks noGrp="1" noChangeAspect="1"/>
          </p:cNvPicPr>
          <p:nvPr>
            <p:ph idx="1"/>
          </p:nvPr>
        </p:nvPicPr>
        <p:blipFill>
          <a:blip r:embed="rId2"/>
          <a:stretch>
            <a:fillRect/>
          </a:stretch>
        </p:blipFill>
        <p:spPr>
          <a:xfrm>
            <a:off x="342900" y="1581150"/>
            <a:ext cx="9067800" cy="4460875"/>
          </a:xfrm>
          <a:prstGeom prst="rect">
            <a:avLst/>
          </a:prstGeom>
        </p:spPr>
      </p:pic>
    </p:spTree>
    <p:extLst>
      <p:ext uri="{BB962C8B-B14F-4D97-AF65-F5344CB8AC3E}">
        <p14:creationId xmlns:p14="http://schemas.microsoft.com/office/powerpoint/2010/main" val="91664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D13B-CFE6-4BE5-9D5F-02F7783E0D69}"/>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Significant increase in unemployment in USA due to COVID-19</a:t>
            </a:r>
          </a:p>
        </p:txBody>
      </p:sp>
      <p:pic>
        <p:nvPicPr>
          <p:cNvPr id="5" name="Picture 4">
            <a:extLst>
              <a:ext uri="{FF2B5EF4-FFF2-40B4-BE49-F238E27FC236}">
                <a16:creationId xmlns:a16="http://schemas.microsoft.com/office/drawing/2014/main" id="{FE23E387-67A1-42F5-8A69-43E25A5453AC}"/>
              </a:ext>
            </a:extLst>
          </p:cNvPr>
          <p:cNvPicPr>
            <a:picLocks noChangeAspect="1"/>
          </p:cNvPicPr>
          <p:nvPr/>
        </p:nvPicPr>
        <p:blipFill>
          <a:blip r:embed="rId2"/>
          <a:stretch>
            <a:fillRect/>
          </a:stretch>
        </p:blipFill>
        <p:spPr>
          <a:xfrm>
            <a:off x="359004" y="1930400"/>
            <a:ext cx="9232671" cy="4251325"/>
          </a:xfrm>
          <a:prstGeom prst="rect">
            <a:avLst/>
          </a:prstGeom>
        </p:spPr>
      </p:pic>
    </p:spTree>
    <p:extLst>
      <p:ext uri="{BB962C8B-B14F-4D97-AF65-F5344CB8AC3E}">
        <p14:creationId xmlns:p14="http://schemas.microsoft.com/office/powerpoint/2010/main" val="53606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B021-C27F-4318-AE23-B69351492F87}"/>
              </a:ext>
            </a:extLst>
          </p:cNvPr>
          <p:cNvSpPr>
            <a:spLocks noGrp="1"/>
          </p:cNvSpPr>
          <p:nvPr>
            <p:ph type="title"/>
          </p:nvPr>
        </p:nvSpPr>
        <p:spPr/>
        <p:txBody>
          <a:bodyPr>
            <a:normAutofit/>
          </a:bodyPr>
          <a:lstStyle/>
          <a:p>
            <a:pPr algn="ctr"/>
            <a:r>
              <a:rPr lang="en-US" b="1" dirty="0">
                <a:latin typeface="Calibri" panose="020F0502020204030204" pitchFamily="34" charset="0"/>
                <a:cs typeface="Calibri" panose="020F0502020204030204" pitchFamily="34" charset="0"/>
              </a:rPr>
              <a:t>Mortality rate as per gender and age group</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592C4EB-B8C9-49C9-828D-24CC932BA029}"/>
              </a:ext>
            </a:extLst>
          </p:cNvPr>
          <p:cNvPicPr>
            <a:picLocks noChangeAspect="1"/>
          </p:cNvPicPr>
          <p:nvPr/>
        </p:nvPicPr>
        <p:blipFill>
          <a:blip r:embed="rId2"/>
          <a:stretch>
            <a:fillRect/>
          </a:stretch>
        </p:blipFill>
        <p:spPr>
          <a:xfrm>
            <a:off x="466724" y="1600200"/>
            <a:ext cx="8734425" cy="4886325"/>
          </a:xfrm>
          <a:prstGeom prst="rect">
            <a:avLst/>
          </a:prstGeom>
        </p:spPr>
      </p:pic>
    </p:spTree>
    <p:extLst>
      <p:ext uri="{BB962C8B-B14F-4D97-AF65-F5344CB8AC3E}">
        <p14:creationId xmlns:p14="http://schemas.microsoft.com/office/powerpoint/2010/main" val="242049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E4F8-54D6-4C63-BB39-21736A3CE368}"/>
              </a:ext>
            </a:extLst>
          </p:cNvPr>
          <p:cNvSpPr>
            <a:spLocks noGrp="1"/>
          </p:cNvSpPr>
          <p:nvPr>
            <p:ph type="title"/>
          </p:nvPr>
        </p:nvSpPr>
        <p:spPr/>
        <p:txBody>
          <a:bodyPr/>
          <a:lstStyle/>
          <a:p>
            <a:r>
              <a:rPr lang="en-US" dirty="0"/>
              <a:t>Project outline:</a:t>
            </a:r>
          </a:p>
        </p:txBody>
      </p:sp>
      <p:graphicFrame>
        <p:nvGraphicFramePr>
          <p:cNvPr id="5" name="Content Placeholder 4">
            <a:extLst>
              <a:ext uri="{FF2B5EF4-FFF2-40B4-BE49-F238E27FC236}">
                <a16:creationId xmlns:a16="http://schemas.microsoft.com/office/drawing/2014/main" id="{EBCC9D3F-C947-4F46-B39E-C4EEFAB9DFFC}"/>
              </a:ext>
            </a:extLst>
          </p:cNvPr>
          <p:cNvGraphicFramePr>
            <a:graphicFrameLocks noGrp="1"/>
          </p:cNvGraphicFramePr>
          <p:nvPr>
            <p:ph idx="1"/>
            <p:extLst>
              <p:ext uri="{D42A27DB-BD31-4B8C-83A1-F6EECF244321}">
                <p14:modId xmlns:p14="http://schemas.microsoft.com/office/powerpoint/2010/main" val="177073783"/>
              </p:ext>
            </p:extLst>
          </p:nvPr>
        </p:nvGraphicFramePr>
        <p:xfrm>
          <a:off x="360859" y="1627927"/>
          <a:ext cx="954921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73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05A8-05A7-4DAD-AFA0-4A41C4099F4E}"/>
              </a:ext>
            </a:extLst>
          </p:cNvPr>
          <p:cNvSpPr>
            <a:spLocks noGrp="1"/>
          </p:cNvSpPr>
          <p:nvPr>
            <p:ph type="title"/>
          </p:nvPr>
        </p:nvSpPr>
        <p:spPr/>
        <p:txBody>
          <a:bodyPr/>
          <a:lstStyle/>
          <a:p>
            <a:pPr algn="just"/>
            <a:r>
              <a:rPr lang="en-US"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0D9722AD-2D68-4BBC-8E0C-2CFBEF7897E9}"/>
              </a:ext>
            </a:extLst>
          </p:cNvPr>
          <p:cNvSpPr>
            <a:spLocks noGrp="1"/>
          </p:cNvSpPr>
          <p:nvPr>
            <p:ph idx="1"/>
          </p:nvPr>
        </p:nvSpPr>
        <p:spPr>
          <a:xfrm>
            <a:off x="339982" y="1698950"/>
            <a:ext cx="8596668" cy="3880773"/>
          </a:xfrm>
        </p:spPr>
        <p:txBody>
          <a:bodyPr/>
          <a:lstStyle/>
          <a:p>
            <a:pPr algn="just"/>
            <a:r>
              <a:rPr lang="en-US" dirty="0"/>
              <a:t>From the analysis of COVID-19, currently the pandemic is increasing across the globe and it is estimated by a Harvard University epidemiologist that as much as 70 percent of the world’s population could get the coronavirus. It has not only impacted human health but is effecting businesses and economy on global scale. Through visualization, current situation and its effects have been shown.</a:t>
            </a:r>
          </a:p>
        </p:txBody>
      </p:sp>
    </p:spTree>
    <p:extLst>
      <p:ext uri="{BB962C8B-B14F-4D97-AF65-F5344CB8AC3E}">
        <p14:creationId xmlns:p14="http://schemas.microsoft.com/office/powerpoint/2010/main" val="203376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5DF2-DBAC-49D9-8513-EABB7850589D}"/>
              </a:ext>
            </a:extLst>
          </p:cNvPr>
          <p:cNvSpPr>
            <a:spLocks noGrp="1"/>
          </p:cNvSpPr>
          <p:nvPr>
            <p:ph type="title"/>
          </p:nvPr>
        </p:nvSpPr>
        <p:spPr>
          <a:xfrm>
            <a:off x="1316527" y="2997693"/>
            <a:ext cx="8596668" cy="1320800"/>
          </a:xfrm>
        </p:spPr>
        <p:txBody>
          <a:bodyPr>
            <a:normAutofit/>
          </a:bodyPr>
          <a:lstStyle/>
          <a:p>
            <a:pPr algn="ctr"/>
            <a:r>
              <a:rPr lang="en-US" sz="72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29475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F62B-84C9-4A76-8E1F-CC449502DC9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3BF6976-EF1B-419E-9638-EF5C80DB9A5A}"/>
              </a:ext>
            </a:extLst>
          </p:cNvPr>
          <p:cNvSpPr>
            <a:spLocks noGrp="1"/>
          </p:cNvSpPr>
          <p:nvPr>
            <p:ph idx="1"/>
          </p:nvPr>
        </p:nvSpPr>
        <p:spPr>
          <a:xfrm>
            <a:off x="348860" y="1805482"/>
            <a:ext cx="8596668" cy="3880773"/>
          </a:xfrm>
        </p:spPr>
        <p:txBody>
          <a:bodyPr/>
          <a:lstStyle/>
          <a:p>
            <a:pPr algn="just"/>
            <a:r>
              <a:rPr lang="en-US" dirty="0"/>
              <a:t>The purpose of the project is to explore Coronavirus dataset and get useful insights about the ongoing global pandemic. Through analysis, it is shown how world population has been effected globally since inception of the disease. Through data visualization, important aspects along with their effects have been highlighted in this project, for example impact on the global economy and business. </a:t>
            </a:r>
          </a:p>
        </p:txBody>
      </p:sp>
    </p:spTree>
    <p:extLst>
      <p:ext uri="{BB962C8B-B14F-4D97-AF65-F5344CB8AC3E}">
        <p14:creationId xmlns:p14="http://schemas.microsoft.com/office/powerpoint/2010/main" val="239897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AD88-24B9-4641-A57B-8501028ABB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51B3A75D-5DDE-47D2-BDCD-CA1E5DF53B1C}"/>
              </a:ext>
            </a:extLst>
          </p:cNvPr>
          <p:cNvSpPr>
            <a:spLocks noGrp="1"/>
          </p:cNvSpPr>
          <p:nvPr>
            <p:ph idx="1"/>
          </p:nvPr>
        </p:nvSpPr>
        <p:spPr>
          <a:xfrm>
            <a:off x="278749" y="1367161"/>
            <a:ext cx="9549742" cy="4881239"/>
          </a:xfrm>
        </p:spPr>
        <p:txBody>
          <a:bodyPr>
            <a:normAutofit fontScale="85000" lnSpcReduction="20000"/>
          </a:bodyPr>
          <a:lstStyle/>
          <a:p>
            <a:pPr algn="just" fontAlgn="base"/>
            <a:r>
              <a:rPr lang="en-US" dirty="0"/>
              <a:t>The dataset is made available by Johns Hopkins University for educational and academic research purposes. URL of dataset is </a:t>
            </a:r>
            <a:r>
              <a:rPr lang="en-US" u="sng" dirty="0">
                <a:hlinkClick r:id="rId3"/>
              </a:rPr>
              <a:t>https://www.kaggle.com/sudalairajkumar/novel-corona-virus-2019-dataset</a:t>
            </a:r>
            <a:endParaRPr lang="en-US" u="sng" dirty="0"/>
          </a:p>
          <a:p>
            <a:r>
              <a:rPr lang="en-US" u="sng" dirty="0">
                <a:hlinkClick r:id="rId4"/>
              </a:rPr>
              <a:t>https://www.statista.com/statistics/1105021/coronavirus-outbreak-stock-market-change/</a:t>
            </a:r>
            <a:endParaRPr lang="en-US" u="sng" dirty="0"/>
          </a:p>
          <a:p>
            <a:r>
              <a:rPr lang="en-US" dirty="0">
                <a:hlinkClick r:id="rId5"/>
              </a:rPr>
              <a:t>https://www.statista.com/statistics/1104036/novel-coronavirus-weekly-flights-change-airlines-region/</a:t>
            </a:r>
            <a:endParaRPr lang="en-US" dirty="0"/>
          </a:p>
          <a:p>
            <a:r>
              <a:rPr lang="en-US" dirty="0">
                <a:hlinkClick r:id="rId6"/>
              </a:rPr>
              <a:t>https://www.statista.com/statistics/1105235/coronavirus-2019ncov-cases-recoveries-deaths-most-affected-countries-worldwide/</a:t>
            </a:r>
            <a:endParaRPr lang="en-US" dirty="0"/>
          </a:p>
          <a:p>
            <a:r>
              <a:rPr lang="en-US" dirty="0">
                <a:hlinkClick r:id="rId7"/>
              </a:rPr>
              <a:t>https://www.buzzfeednews.com/article/lamvo/coronavirus-update-charts-unemployment-claims-laid-off-jobs</a:t>
            </a:r>
            <a:endParaRPr lang="en-US" dirty="0"/>
          </a:p>
          <a:p>
            <a:r>
              <a:rPr lang="en-US" dirty="0">
                <a:hlinkClick r:id="rId8"/>
              </a:rPr>
              <a:t>https://fred.stlouisfed.org/series/ICSA</a:t>
            </a:r>
            <a:endParaRPr lang="en-US" dirty="0"/>
          </a:p>
          <a:p>
            <a:r>
              <a:rPr lang="en-US" dirty="0">
                <a:hlinkClick r:id="rId9"/>
              </a:rPr>
              <a:t>https://www.ons.gov.uk/peoplepopulationandcommunity/healthandsocialcare/conditionsanddiseases/articles/coronaviruscovid19roundup/2020-03-26</a:t>
            </a:r>
            <a:endParaRPr lang="en-US" dirty="0"/>
          </a:p>
          <a:p>
            <a:pPr algn="just" fontAlgn="base"/>
            <a:endParaRPr lang="en-US" u="sng" dirty="0"/>
          </a:p>
          <a:p>
            <a:pPr algn="just" fontAlgn="base"/>
            <a:endParaRPr lang="en-US" u="sng" dirty="0"/>
          </a:p>
          <a:p>
            <a:pPr marL="0" lvl="0" indent="0" algn="just" fontAlgn="base">
              <a:buNone/>
            </a:pPr>
            <a:endParaRPr lang="en-US" dirty="0"/>
          </a:p>
          <a:p>
            <a:pPr marL="0" lvl="0" indent="0" algn="just" fontAlgn="base">
              <a:buNone/>
            </a:pPr>
            <a:r>
              <a:rPr lang="en-US" b="1" dirty="0"/>
              <a:t>Note:</a:t>
            </a:r>
          </a:p>
          <a:p>
            <a:pPr marL="0" lvl="0" indent="0" algn="just" fontAlgn="base">
              <a:buNone/>
            </a:pPr>
            <a:r>
              <a:rPr lang="en-US" dirty="0"/>
              <a:t>For the analysis, the data set is taken starting from 22</a:t>
            </a:r>
            <a:r>
              <a:rPr lang="en-US" baseline="30000" dirty="0"/>
              <a:t>nd</a:t>
            </a:r>
            <a:r>
              <a:rPr lang="en-US" dirty="0"/>
              <a:t> January 2020 up to 24</a:t>
            </a:r>
            <a:r>
              <a:rPr lang="en-US" baseline="30000" dirty="0"/>
              <a:t>th</a:t>
            </a:r>
            <a:r>
              <a:rPr lang="en-US" dirty="0"/>
              <a:t> March 2020, a time period when the number of cases sored exponentially throughout the world.</a:t>
            </a:r>
          </a:p>
          <a:p>
            <a:pPr marL="0" lvl="0" indent="0" algn="just" fontAlgn="base">
              <a:buNone/>
            </a:pPr>
            <a:endParaRPr lang="en-US" dirty="0"/>
          </a:p>
          <a:p>
            <a:pPr algn="just"/>
            <a:endParaRPr lang="en-US" dirty="0"/>
          </a:p>
        </p:txBody>
      </p:sp>
      <p:graphicFrame>
        <p:nvGraphicFramePr>
          <p:cNvPr id="4" name="Object 3">
            <a:extLst>
              <a:ext uri="{FF2B5EF4-FFF2-40B4-BE49-F238E27FC236}">
                <a16:creationId xmlns:a16="http://schemas.microsoft.com/office/drawing/2014/main" id="{54E0EFCB-2035-4E53-9434-886D883258DC}"/>
              </a:ext>
            </a:extLst>
          </p:cNvPr>
          <p:cNvGraphicFramePr>
            <a:graphicFrameLocks noChangeAspect="1"/>
          </p:cNvGraphicFramePr>
          <p:nvPr>
            <p:extLst>
              <p:ext uri="{D42A27DB-BD31-4B8C-83A1-F6EECF244321}">
                <p14:modId xmlns:p14="http://schemas.microsoft.com/office/powerpoint/2010/main" val="2582086863"/>
              </p:ext>
            </p:extLst>
          </p:nvPr>
        </p:nvGraphicFramePr>
        <p:xfrm>
          <a:off x="1326430" y="4531519"/>
          <a:ext cx="914400" cy="792163"/>
        </p:xfrm>
        <a:graphic>
          <a:graphicData uri="http://schemas.openxmlformats.org/presentationml/2006/ole">
            <mc:AlternateContent xmlns:mc="http://schemas.openxmlformats.org/markup-compatibility/2006">
              <mc:Choice xmlns:v="urn:schemas-microsoft-com:vml" Requires="v">
                <p:oleObj spid="_x0000_s2112" name="Macro-Enabled Worksheet" showAsIcon="1" r:id="rId10" imgW="914400" imgH="792360" progId="Excel.SheetMacroEnabled.12">
                  <p:embed/>
                </p:oleObj>
              </mc:Choice>
              <mc:Fallback>
                <p:oleObj name="Macro-Enabled Worksheet" showAsIcon="1" r:id="rId10" imgW="914400" imgH="792360" progId="Excel.SheetMacroEnabled.12">
                  <p:embed/>
                  <p:pic>
                    <p:nvPicPr>
                      <p:cNvPr id="4" name="Object 3">
                        <a:extLst>
                          <a:ext uri="{FF2B5EF4-FFF2-40B4-BE49-F238E27FC236}">
                            <a16:creationId xmlns:a16="http://schemas.microsoft.com/office/drawing/2014/main" id="{C422233D-F9A0-4829-8E1D-01217121790E}"/>
                          </a:ext>
                        </a:extLst>
                      </p:cNvPr>
                      <p:cNvPicPr/>
                      <p:nvPr/>
                    </p:nvPicPr>
                    <p:blipFill>
                      <a:blip r:embed="rId11"/>
                      <a:stretch>
                        <a:fillRect/>
                      </a:stretch>
                    </p:blipFill>
                    <p:spPr>
                      <a:xfrm>
                        <a:off x="1326430" y="4531519"/>
                        <a:ext cx="914400" cy="7921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093E8DB-5616-41F4-8185-BE6C92BE7BAF}"/>
              </a:ext>
            </a:extLst>
          </p:cNvPr>
          <p:cNvGraphicFramePr>
            <a:graphicFrameLocks noChangeAspect="1"/>
          </p:cNvGraphicFramePr>
          <p:nvPr>
            <p:extLst>
              <p:ext uri="{D42A27DB-BD31-4B8C-83A1-F6EECF244321}">
                <p14:modId xmlns:p14="http://schemas.microsoft.com/office/powerpoint/2010/main" val="2351078689"/>
              </p:ext>
            </p:extLst>
          </p:nvPr>
        </p:nvGraphicFramePr>
        <p:xfrm>
          <a:off x="2744896" y="4531518"/>
          <a:ext cx="914400" cy="792163"/>
        </p:xfrm>
        <a:graphic>
          <a:graphicData uri="http://schemas.openxmlformats.org/presentationml/2006/ole">
            <mc:AlternateContent xmlns:mc="http://schemas.openxmlformats.org/markup-compatibility/2006">
              <mc:Choice xmlns:v="urn:schemas-microsoft-com:vml" Requires="v">
                <p:oleObj spid="_x0000_s2113" name="Macro-Enabled Worksheet" showAsIcon="1" r:id="rId12" imgW="914400" imgH="792360" progId="Excel.SheetMacroEnabled.12">
                  <p:embed/>
                </p:oleObj>
              </mc:Choice>
              <mc:Fallback>
                <p:oleObj name="Macro-Enabled Worksheet" showAsIcon="1" r:id="rId12" imgW="914400" imgH="792360" progId="Excel.SheetMacroEnabled.12">
                  <p:embed/>
                  <p:pic>
                    <p:nvPicPr>
                      <p:cNvPr id="5" name="Object 4">
                        <a:extLst>
                          <a:ext uri="{FF2B5EF4-FFF2-40B4-BE49-F238E27FC236}">
                            <a16:creationId xmlns:a16="http://schemas.microsoft.com/office/drawing/2014/main" id="{5671FCF3-43C5-4051-A0C1-0C8B27D3E62B}"/>
                          </a:ext>
                        </a:extLst>
                      </p:cNvPr>
                      <p:cNvPicPr/>
                      <p:nvPr/>
                    </p:nvPicPr>
                    <p:blipFill>
                      <a:blip r:embed="rId13"/>
                      <a:stretch>
                        <a:fillRect/>
                      </a:stretch>
                    </p:blipFill>
                    <p:spPr>
                      <a:xfrm>
                        <a:off x="2744896" y="4531518"/>
                        <a:ext cx="914400" cy="7921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4C60748-B574-4C0B-BE0A-94BA169A52EB}"/>
              </a:ext>
            </a:extLst>
          </p:cNvPr>
          <p:cNvGraphicFramePr>
            <a:graphicFrameLocks noChangeAspect="1"/>
          </p:cNvGraphicFramePr>
          <p:nvPr>
            <p:extLst>
              <p:ext uri="{D42A27DB-BD31-4B8C-83A1-F6EECF244321}">
                <p14:modId xmlns:p14="http://schemas.microsoft.com/office/powerpoint/2010/main" val="155111259"/>
              </p:ext>
            </p:extLst>
          </p:nvPr>
        </p:nvGraphicFramePr>
        <p:xfrm>
          <a:off x="4055350" y="4531518"/>
          <a:ext cx="914400" cy="792163"/>
        </p:xfrm>
        <a:graphic>
          <a:graphicData uri="http://schemas.openxmlformats.org/presentationml/2006/ole">
            <mc:AlternateContent xmlns:mc="http://schemas.openxmlformats.org/markup-compatibility/2006">
              <mc:Choice xmlns:v="urn:schemas-microsoft-com:vml" Requires="v">
                <p:oleObj spid="_x0000_s2114" name="Macro-Enabled Worksheet" showAsIcon="1" r:id="rId14" imgW="914400" imgH="792360" progId="Excel.SheetMacroEnabled.12">
                  <p:embed/>
                </p:oleObj>
              </mc:Choice>
              <mc:Fallback>
                <p:oleObj name="Macro-Enabled Worksheet" showAsIcon="1" r:id="rId14" imgW="914400" imgH="792360" progId="Excel.SheetMacroEnabled.12">
                  <p:embed/>
                  <p:pic>
                    <p:nvPicPr>
                      <p:cNvPr id="6" name="Object 5">
                        <a:extLst>
                          <a:ext uri="{FF2B5EF4-FFF2-40B4-BE49-F238E27FC236}">
                            <a16:creationId xmlns:a16="http://schemas.microsoft.com/office/drawing/2014/main" id="{F39DCE86-9722-4A2C-AA76-C67078100E30}"/>
                          </a:ext>
                        </a:extLst>
                      </p:cNvPr>
                      <p:cNvPicPr/>
                      <p:nvPr/>
                    </p:nvPicPr>
                    <p:blipFill>
                      <a:blip r:embed="rId15"/>
                      <a:stretch>
                        <a:fillRect/>
                      </a:stretch>
                    </p:blipFill>
                    <p:spPr>
                      <a:xfrm>
                        <a:off x="4055350" y="4531518"/>
                        <a:ext cx="914400" cy="7921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9F4D168-DADE-4E7E-BFF5-C432489B3D41}"/>
              </a:ext>
            </a:extLst>
          </p:cNvPr>
          <p:cNvGraphicFramePr>
            <a:graphicFrameLocks noChangeAspect="1"/>
          </p:cNvGraphicFramePr>
          <p:nvPr>
            <p:extLst>
              <p:ext uri="{D42A27DB-BD31-4B8C-83A1-F6EECF244321}">
                <p14:modId xmlns:p14="http://schemas.microsoft.com/office/powerpoint/2010/main" val="2206367539"/>
              </p:ext>
            </p:extLst>
          </p:nvPr>
        </p:nvGraphicFramePr>
        <p:xfrm>
          <a:off x="5277027" y="4531518"/>
          <a:ext cx="914400" cy="792163"/>
        </p:xfrm>
        <a:graphic>
          <a:graphicData uri="http://schemas.openxmlformats.org/presentationml/2006/ole">
            <mc:AlternateContent xmlns:mc="http://schemas.openxmlformats.org/markup-compatibility/2006">
              <mc:Choice xmlns:v="urn:schemas-microsoft-com:vml" Requires="v">
                <p:oleObj spid="_x0000_s2115" name="Macro-Enabled Worksheet" showAsIcon="1" r:id="rId16" imgW="914400" imgH="792360" progId="Excel.SheetMacroEnabled.12">
                  <p:embed/>
                </p:oleObj>
              </mc:Choice>
              <mc:Fallback>
                <p:oleObj name="Macro-Enabled Worksheet" showAsIcon="1" r:id="rId16" imgW="914400" imgH="792360" progId="Excel.SheetMacroEnabled.12">
                  <p:embed/>
                  <p:pic>
                    <p:nvPicPr>
                      <p:cNvPr id="7" name="Object 6">
                        <a:extLst>
                          <a:ext uri="{FF2B5EF4-FFF2-40B4-BE49-F238E27FC236}">
                            <a16:creationId xmlns:a16="http://schemas.microsoft.com/office/drawing/2014/main" id="{F101F6CF-5032-4DF2-A671-8DDFEA52A30F}"/>
                          </a:ext>
                        </a:extLst>
                      </p:cNvPr>
                      <p:cNvPicPr/>
                      <p:nvPr/>
                    </p:nvPicPr>
                    <p:blipFill>
                      <a:blip r:embed="rId17"/>
                      <a:stretch>
                        <a:fillRect/>
                      </a:stretch>
                    </p:blipFill>
                    <p:spPr>
                      <a:xfrm>
                        <a:off x="5277027" y="4531518"/>
                        <a:ext cx="914400" cy="79216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D1B7F84-C14C-4CF5-946D-E564A7740942}"/>
              </a:ext>
            </a:extLst>
          </p:cNvPr>
          <p:cNvGraphicFramePr>
            <a:graphicFrameLocks noChangeAspect="1"/>
          </p:cNvGraphicFramePr>
          <p:nvPr>
            <p:extLst>
              <p:ext uri="{D42A27DB-BD31-4B8C-83A1-F6EECF244321}">
                <p14:modId xmlns:p14="http://schemas.microsoft.com/office/powerpoint/2010/main" val="376140041"/>
              </p:ext>
            </p:extLst>
          </p:nvPr>
        </p:nvGraphicFramePr>
        <p:xfrm>
          <a:off x="6500300" y="4531517"/>
          <a:ext cx="914400" cy="792163"/>
        </p:xfrm>
        <a:graphic>
          <a:graphicData uri="http://schemas.openxmlformats.org/presentationml/2006/ole">
            <mc:AlternateContent xmlns:mc="http://schemas.openxmlformats.org/markup-compatibility/2006">
              <mc:Choice xmlns:v="urn:schemas-microsoft-com:vml" Requires="v">
                <p:oleObj spid="_x0000_s2116" name="Macro-Enabled Worksheet" showAsIcon="1" r:id="rId18" imgW="914400" imgH="792360" progId="Excel.SheetMacroEnabled.12">
                  <p:embed/>
                </p:oleObj>
              </mc:Choice>
              <mc:Fallback>
                <p:oleObj name="Macro-Enabled Worksheet" showAsIcon="1" r:id="rId18" imgW="914400" imgH="792360" progId="Excel.SheetMacroEnabled.12">
                  <p:embed/>
                  <p:pic>
                    <p:nvPicPr>
                      <p:cNvPr id="8" name="Object 7">
                        <a:extLst>
                          <a:ext uri="{FF2B5EF4-FFF2-40B4-BE49-F238E27FC236}">
                            <a16:creationId xmlns:a16="http://schemas.microsoft.com/office/drawing/2014/main" id="{9C78011C-D08B-4475-B5B4-6A672ED90953}"/>
                          </a:ext>
                        </a:extLst>
                      </p:cNvPr>
                      <p:cNvPicPr/>
                      <p:nvPr/>
                    </p:nvPicPr>
                    <p:blipFill>
                      <a:blip r:embed="rId19"/>
                      <a:stretch>
                        <a:fillRect/>
                      </a:stretch>
                    </p:blipFill>
                    <p:spPr>
                      <a:xfrm>
                        <a:off x="6500300" y="4531517"/>
                        <a:ext cx="914400" cy="79216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A766050-DECC-4B3B-847D-8648CF15D186}"/>
              </a:ext>
            </a:extLst>
          </p:cNvPr>
          <p:cNvGraphicFramePr>
            <a:graphicFrameLocks noChangeAspect="1"/>
          </p:cNvGraphicFramePr>
          <p:nvPr>
            <p:extLst>
              <p:ext uri="{D42A27DB-BD31-4B8C-83A1-F6EECF244321}">
                <p14:modId xmlns:p14="http://schemas.microsoft.com/office/powerpoint/2010/main" val="377013744"/>
              </p:ext>
            </p:extLst>
          </p:nvPr>
        </p:nvGraphicFramePr>
        <p:xfrm>
          <a:off x="7721977" y="4531516"/>
          <a:ext cx="914400" cy="792163"/>
        </p:xfrm>
        <a:graphic>
          <a:graphicData uri="http://schemas.openxmlformats.org/presentationml/2006/ole">
            <mc:AlternateContent xmlns:mc="http://schemas.openxmlformats.org/markup-compatibility/2006">
              <mc:Choice xmlns:v="urn:schemas-microsoft-com:vml" Requires="v">
                <p:oleObj spid="_x0000_s2117" name="Macro-Enabled Worksheet" showAsIcon="1" r:id="rId20" imgW="914400" imgH="792360" progId="Excel.SheetMacroEnabled.12">
                  <p:embed/>
                </p:oleObj>
              </mc:Choice>
              <mc:Fallback>
                <p:oleObj name="Macro-Enabled Worksheet" showAsIcon="1" r:id="rId20" imgW="914400" imgH="792360" progId="Excel.SheetMacroEnabled.12">
                  <p:embed/>
                  <p:pic>
                    <p:nvPicPr>
                      <p:cNvPr id="9" name="Object 8">
                        <a:extLst>
                          <a:ext uri="{FF2B5EF4-FFF2-40B4-BE49-F238E27FC236}">
                            <a16:creationId xmlns:a16="http://schemas.microsoft.com/office/drawing/2014/main" id="{A9C2D5DF-C49B-4382-92CB-F185BC2E98E4}"/>
                          </a:ext>
                        </a:extLst>
                      </p:cNvPr>
                      <p:cNvPicPr/>
                      <p:nvPr/>
                    </p:nvPicPr>
                    <p:blipFill>
                      <a:blip r:embed="rId21"/>
                      <a:stretch>
                        <a:fillRect/>
                      </a:stretch>
                    </p:blipFill>
                    <p:spPr>
                      <a:xfrm>
                        <a:off x="7721977" y="4531516"/>
                        <a:ext cx="914400" cy="79216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5923F96-3387-42AF-8C3E-D7817BA0D7E4}"/>
              </a:ext>
            </a:extLst>
          </p:cNvPr>
          <p:cNvGraphicFramePr>
            <a:graphicFrameLocks noChangeAspect="1"/>
          </p:cNvGraphicFramePr>
          <p:nvPr>
            <p:extLst>
              <p:ext uri="{D42A27DB-BD31-4B8C-83A1-F6EECF244321}">
                <p14:modId xmlns:p14="http://schemas.microsoft.com/office/powerpoint/2010/main" val="1090619054"/>
              </p:ext>
            </p:extLst>
          </p:nvPr>
        </p:nvGraphicFramePr>
        <p:xfrm>
          <a:off x="8807559" y="4531516"/>
          <a:ext cx="914400" cy="792163"/>
        </p:xfrm>
        <a:graphic>
          <a:graphicData uri="http://schemas.openxmlformats.org/presentationml/2006/ole">
            <mc:AlternateContent xmlns:mc="http://schemas.openxmlformats.org/markup-compatibility/2006">
              <mc:Choice xmlns:v="urn:schemas-microsoft-com:vml" Requires="v">
                <p:oleObj spid="_x0000_s2118" name="Macro-Enabled Worksheet" showAsIcon="1" r:id="rId20" imgW="914400" imgH="792360" progId="Excel.SheetMacroEnabled.12">
                  <p:embed/>
                </p:oleObj>
              </mc:Choice>
              <mc:Fallback>
                <p:oleObj name="Macro-Enabled Worksheet" showAsIcon="1" r:id="rId20" imgW="914400" imgH="792360" progId="Excel.SheetMacroEnabled.12">
                  <p:embed/>
                  <p:pic>
                    <p:nvPicPr>
                      <p:cNvPr id="9" name="Object 8">
                        <a:extLst>
                          <a:ext uri="{FF2B5EF4-FFF2-40B4-BE49-F238E27FC236}">
                            <a16:creationId xmlns:a16="http://schemas.microsoft.com/office/drawing/2014/main" id="{A9C2D5DF-C49B-4382-92CB-F185BC2E98E4}"/>
                          </a:ext>
                        </a:extLst>
                      </p:cNvPr>
                      <p:cNvPicPr/>
                      <p:nvPr/>
                    </p:nvPicPr>
                    <p:blipFill>
                      <a:blip r:embed="rId21"/>
                      <a:stretch>
                        <a:fillRect/>
                      </a:stretch>
                    </p:blipFill>
                    <p:spPr>
                      <a:xfrm>
                        <a:off x="8807559" y="453151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95605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C689-DD49-497E-8057-5893D85D2EDB}"/>
              </a:ext>
            </a:extLst>
          </p:cNvPr>
          <p:cNvSpPr>
            <a:spLocks noGrp="1"/>
          </p:cNvSpPr>
          <p:nvPr>
            <p:ph type="title"/>
          </p:nvPr>
        </p:nvSpPr>
        <p:spPr/>
        <p:txBody>
          <a:bodyPr/>
          <a:lstStyle/>
          <a:p>
            <a:r>
              <a:rPr lang="en-US" dirty="0"/>
              <a:t>Technologies used:</a:t>
            </a:r>
          </a:p>
        </p:txBody>
      </p:sp>
      <p:pic>
        <p:nvPicPr>
          <p:cNvPr id="2050" name="Picture 2" descr="Plotly - Wikipedia">
            <a:extLst>
              <a:ext uri="{FF2B5EF4-FFF2-40B4-BE49-F238E27FC236}">
                <a16:creationId xmlns:a16="http://schemas.microsoft.com/office/drawing/2014/main" id="{5404D937-98AA-4630-B366-06CAD4F8C2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697" y="4615935"/>
            <a:ext cx="3810008" cy="12710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Complete Python Data Science Bundle | StackSocial">
            <a:extLst>
              <a:ext uri="{FF2B5EF4-FFF2-40B4-BE49-F238E27FC236}">
                <a16:creationId xmlns:a16="http://schemas.microsoft.com/office/drawing/2014/main" id="{647D5816-50F5-4D44-BD01-E88FDBE6C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733" y="4615935"/>
            <a:ext cx="4084645" cy="14987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he Python Logo | Python Software Foundation">
            <a:extLst>
              <a:ext uri="{FF2B5EF4-FFF2-40B4-BE49-F238E27FC236}">
                <a16:creationId xmlns:a16="http://schemas.microsoft.com/office/drawing/2014/main" id="{2DBEB867-9069-4343-AFF1-96AFACEB4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6" y="1811833"/>
            <a:ext cx="3810008" cy="14987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roduction to Matplotlib in Python - Towards Data Science">
            <a:extLst>
              <a:ext uri="{FF2B5EF4-FFF2-40B4-BE49-F238E27FC236}">
                <a16:creationId xmlns:a16="http://schemas.microsoft.com/office/drawing/2014/main" id="{FE83D9E0-9553-420A-8D9E-DC78A90C8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978" y="1610878"/>
            <a:ext cx="42164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21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5A9F-2709-4151-BFF0-65281704DC7C}"/>
              </a:ext>
            </a:extLst>
          </p:cNvPr>
          <p:cNvSpPr>
            <a:spLocks noGrp="1"/>
          </p:cNvSpPr>
          <p:nvPr>
            <p:ph type="title"/>
          </p:nvPr>
        </p:nvSpPr>
        <p:spPr>
          <a:xfrm>
            <a:off x="1369793" y="2999419"/>
            <a:ext cx="8596668" cy="1320800"/>
          </a:xfrm>
        </p:spPr>
        <p:txBody>
          <a:bodyPr>
            <a:normAutofit/>
          </a:bodyPr>
          <a:lstStyle/>
          <a:p>
            <a:pPr algn="ctr"/>
            <a:r>
              <a:rPr lang="en-US" sz="4800" dirty="0"/>
              <a:t>Visualizations</a:t>
            </a:r>
          </a:p>
        </p:txBody>
      </p:sp>
    </p:spTree>
    <p:extLst>
      <p:ext uri="{BB962C8B-B14F-4D97-AF65-F5344CB8AC3E}">
        <p14:creationId xmlns:p14="http://schemas.microsoft.com/office/powerpoint/2010/main" val="204028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8AF9-2ECC-4C1F-BD7D-97AF6F4FE797}"/>
              </a:ext>
            </a:extLst>
          </p:cNvPr>
          <p:cNvSpPr>
            <a:spLocks noGrp="1"/>
          </p:cNvSpPr>
          <p:nvPr>
            <p:ph type="title"/>
          </p:nvPr>
        </p:nvSpPr>
        <p:spPr>
          <a:xfrm>
            <a:off x="677334" y="609600"/>
            <a:ext cx="8596668" cy="1009650"/>
          </a:xfrm>
        </p:spPr>
        <p:txBody>
          <a:bodyPr>
            <a:normAutofit fontScale="90000"/>
          </a:bodyPr>
          <a:lstStyle/>
          <a:p>
            <a:pPr algn="ctr"/>
            <a:r>
              <a:rPr lang="en-US" b="1" dirty="0">
                <a:latin typeface="Calibri" panose="020F0502020204030204" pitchFamily="34" charset="0"/>
                <a:cs typeface="Calibri" panose="020F0502020204030204" pitchFamily="34" charset="0"/>
              </a:rPr>
              <a:t>Number of confirmed cases over given period</a:t>
            </a:r>
          </a:p>
        </p:txBody>
      </p:sp>
      <p:pic>
        <p:nvPicPr>
          <p:cNvPr id="4" name="Content Placeholder 3">
            <a:extLst>
              <a:ext uri="{FF2B5EF4-FFF2-40B4-BE49-F238E27FC236}">
                <a16:creationId xmlns:a16="http://schemas.microsoft.com/office/drawing/2014/main" id="{432A30B0-1D4D-4743-AFAC-D466A9715E68}"/>
              </a:ext>
            </a:extLst>
          </p:cNvPr>
          <p:cNvPicPr>
            <a:picLocks noGrp="1" noChangeAspect="1"/>
          </p:cNvPicPr>
          <p:nvPr>
            <p:ph idx="1"/>
          </p:nvPr>
        </p:nvPicPr>
        <p:blipFill>
          <a:blip r:embed="rId2"/>
          <a:stretch>
            <a:fillRect/>
          </a:stretch>
        </p:blipFill>
        <p:spPr>
          <a:xfrm>
            <a:off x="416049" y="1762125"/>
            <a:ext cx="8769177" cy="4791075"/>
          </a:xfrm>
          <a:prstGeom prst="rect">
            <a:avLst/>
          </a:prstGeom>
        </p:spPr>
      </p:pic>
    </p:spTree>
    <p:extLst>
      <p:ext uri="{BB962C8B-B14F-4D97-AF65-F5344CB8AC3E}">
        <p14:creationId xmlns:p14="http://schemas.microsoft.com/office/powerpoint/2010/main" val="1809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8A2E-8FBD-4FA3-98C7-0F531C1B846B}"/>
              </a:ext>
            </a:extLst>
          </p:cNvPr>
          <p:cNvSpPr>
            <a:spLocks noGrp="1"/>
          </p:cNvSpPr>
          <p:nvPr>
            <p:ph type="title"/>
          </p:nvPr>
        </p:nvSpPr>
        <p:spPr>
          <a:xfrm>
            <a:off x="301841" y="701673"/>
            <a:ext cx="8899310" cy="774701"/>
          </a:xfrm>
        </p:spPr>
        <p:txBody>
          <a:bodyPr>
            <a:normAutofit fontScale="90000"/>
          </a:bodyPr>
          <a:lstStyle/>
          <a:p>
            <a:pPr algn="ctr"/>
            <a:r>
              <a:rPr lang="en-US" b="1" dirty="0">
                <a:latin typeface="Calibri" panose="020F0502020204030204" pitchFamily="34" charset="0"/>
                <a:cs typeface="Calibri" panose="020F0502020204030204" pitchFamily="34" charset="0"/>
              </a:rPr>
              <a:t>Worldwide confirmed cases</a:t>
            </a:r>
            <a:br>
              <a:rPr lang="en-US" b="1"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70E37E14-D8A7-42F8-A2AA-808CA0D3390D}"/>
              </a:ext>
            </a:extLst>
          </p:cNvPr>
          <p:cNvPicPr>
            <a:picLocks noGrp="1" noChangeAspect="1"/>
          </p:cNvPicPr>
          <p:nvPr>
            <p:ph idx="1"/>
          </p:nvPr>
        </p:nvPicPr>
        <p:blipFill>
          <a:blip r:embed="rId2"/>
          <a:stretch>
            <a:fillRect/>
          </a:stretch>
        </p:blipFill>
        <p:spPr>
          <a:xfrm>
            <a:off x="604483" y="1609726"/>
            <a:ext cx="8596667" cy="4546600"/>
          </a:xfrm>
          <a:prstGeom prst="rect">
            <a:avLst/>
          </a:prstGeom>
        </p:spPr>
      </p:pic>
    </p:spTree>
    <p:extLst>
      <p:ext uri="{BB962C8B-B14F-4D97-AF65-F5344CB8AC3E}">
        <p14:creationId xmlns:p14="http://schemas.microsoft.com/office/powerpoint/2010/main" val="301224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5F0D-E6B6-4A7F-919E-9A8B85B05535}"/>
              </a:ext>
            </a:extLst>
          </p:cNvPr>
          <p:cNvSpPr>
            <a:spLocks noGrp="1"/>
          </p:cNvSpPr>
          <p:nvPr>
            <p:ph type="title"/>
          </p:nvPr>
        </p:nvSpPr>
        <p:spPr>
          <a:xfrm>
            <a:off x="142043" y="609600"/>
            <a:ext cx="9428085" cy="1320800"/>
          </a:xfrm>
        </p:spPr>
        <p:txBody>
          <a:bodyPr/>
          <a:lstStyle/>
          <a:p>
            <a:pPr algn="ctr"/>
            <a:r>
              <a:rPr lang="en-US" b="1" dirty="0">
                <a:latin typeface="Calibri" panose="020F0502020204030204" pitchFamily="34" charset="0"/>
                <a:cs typeface="Calibri" panose="020F0502020204030204" pitchFamily="34" charset="0"/>
              </a:rPr>
              <a:t>Top 5 countries with most confirmed cases</a:t>
            </a:r>
          </a:p>
        </p:txBody>
      </p:sp>
      <p:pic>
        <p:nvPicPr>
          <p:cNvPr id="6" name="Picture 5">
            <a:extLst>
              <a:ext uri="{FF2B5EF4-FFF2-40B4-BE49-F238E27FC236}">
                <a16:creationId xmlns:a16="http://schemas.microsoft.com/office/drawing/2014/main" id="{A4911318-7393-43C2-8092-B98037B99975}"/>
              </a:ext>
            </a:extLst>
          </p:cNvPr>
          <p:cNvPicPr>
            <a:picLocks noChangeAspect="1"/>
          </p:cNvPicPr>
          <p:nvPr/>
        </p:nvPicPr>
        <p:blipFill>
          <a:blip r:embed="rId2"/>
          <a:stretch>
            <a:fillRect/>
          </a:stretch>
        </p:blipFill>
        <p:spPr>
          <a:xfrm>
            <a:off x="323850" y="2086252"/>
            <a:ext cx="9317705" cy="4162148"/>
          </a:xfrm>
          <a:prstGeom prst="rect">
            <a:avLst/>
          </a:prstGeom>
        </p:spPr>
      </p:pic>
    </p:spTree>
    <p:extLst>
      <p:ext uri="{BB962C8B-B14F-4D97-AF65-F5344CB8AC3E}">
        <p14:creationId xmlns:p14="http://schemas.microsoft.com/office/powerpoint/2010/main" val="207648435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TM02900771[[fn=Slice]]</Template>
  <TotalTime>781</TotalTime>
  <Words>410</Words>
  <Application>Microsoft Office PowerPoint</Application>
  <PresentationFormat>Widescreen</PresentationFormat>
  <Paragraphs>40</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Trebuchet MS</vt:lpstr>
      <vt:lpstr>Wingdings 3</vt:lpstr>
      <vt:lpstr>Facet</vt:lpstr>
      <vt:lpstr>Macro-Enabled Worksheet</vt:lpstr>
      <vt:lpstr>Analyzing Coronavirus (COVID-19) Data From Perspective Of Data Science</vt:lpstr>
      <vt:lpstr>Project outline:</vt:lpstr>
      <vt:lpstr>Problem statement</vt:lpstr>
      <vt:lpstr>Data sources:</vt:lpstr>
      <vt:lpstr>Technologies used:</vt:lpstr>
      <vt:lpstr>Visualizations</vt:lpstr>
      <vt:lpstr>Number of confirmed cases over given period</vt:lpstr>
      <vt:lpstr>Worldwide confirmed cases </vt:lpstr>
      <vt:lpstr>Top 5 countries with most confirmed cases</vt:lpstr>
      <vt:lpstr>Number of deaths in different countries</vt:lpstr>
      <vt:lpstr>Top 5 countries with most deaths</vt:lpstr>
      <vt:lpstr>Deaths in a given period worldwide</vt:lpstr>
      <vt:lpstr>PowerPoint Presentation</vt:lpstr>
      <vt:lpstr>Number of Active infections as of March 27th, 2020</vt:lpstr>
      <vt:lpstr>Number of Total infections as of March 27th, 2020</vt:lpstr>
      <vt:lpstr> Impact on stock market</vt:lpstr>
      <vt:lpstr>Impact on Airline Business</vt:lpstr>
      <vt:lpstr>Significant increase in unemployment in USA due to COVID-19</vt:lpstr>
      <vt:lpstr>Mortality rate as per gender and age group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Coronavirus (COVID-19) Data From Perspective Of Data Science</dc:title>
  <dc:creator>Vatsla Gupta</dc:creator>
  <cp:lastModifiedBy>Vatsla Gupta</cp:lastModifiedBy>
  <cp:revision>175</cp:revision>
  <dcterms:created xsi:type="dcterms:W3CDTF">2020-04-01T22:24:28Z</dcterms:created>
  <dcterms:modified xsi:type="dcterms:W3CDTF">2020-09-12T21:51:04Z</dcterms:modified>
</cp:coreProperties>
</file>