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Roboto"/>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Montserrat Medium"/>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MontserratSemiBold-bold.fntdata"/><Relationship Id="rId34" Type="http://schemas.openxmlformats.org/officeDocument/2006/relationships/font" Target="fonts/MontserratSemiBold-regular.fntdata"/><Relationship Id="rId37" Type="http://schemas.openxmlformats.org/officeDocument/2006/relationships/font" Target="fonts/MontserratSemiBold-boldItalic.fntdata"/><Relationship Id="rId36" Type="http://schemas.openxmlformats.org/officeDocument/2006/relationships/font" Target="fonts/MontserratSemiBold-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74f6ad1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c74f6ad1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d3ef094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d3ef094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c74f6ad1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c74f6ad1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c74f6ad1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c74f6ad1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cdd46ce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cdd46ce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c6e0766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c6e0766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d3ef094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d3ef094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4a6c9f0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4a6c9f0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c6e0766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c6e0766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ddfe05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ddfe05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74f6ad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74f6ad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c6e0766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c6e0766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c6e0766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c6e0766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4a6c9f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4a6c9f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c6e0766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c6e0766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c6e0766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c6e0766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c6e0766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c6e0766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c6e0766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c6e0766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c6e0766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c6e0766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c74f6ad1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c74f6ad1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c74f6ad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c74f6ad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74f6ad1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74f6ad1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d3ef094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d3ef094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d3ef094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d3ef094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d3ef094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d3ef094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4a6c9f0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4a6c9f0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4a6c9f0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4a6c9f0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5425" y="587250"/>
            <a:ext cx="5017500" cy="19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CEDBE6"/>
                </a:solidFill>
              </a:rPr>
              <a:t>Group 49:</a:t>
            </a:r>
            <a:endParaRPr b="1">
              <a:solidFill>
                <a:srgbClr val="CEDBE6"/>
              </a:solidFill>
            </a:endParaRPr>
          </a:p>
          <a:p>
            <a:pPr indent="0" lvl="0" marL="0" rtl="0" algn="l">
              <a:spcBef>
                <a:spcPts val="0"/>
              </a:spcBef>
              <a:spcAft>
                <a:spcPts val="0"/>
              </a:spcAft>
              <a:buNone/>
            </a:pPr>
            <a:r>
              <a:rPr b="1" lang="en-GB" sz="4000">
                <a:solidFill>
                  <a:srgbClr val="CEDBE6"/>
                </a:solidFill>
              </a:rPr>
              <a:t>Parkinson’s Disease Detection</a:t>
            </a:r>
            <a:endParaRPr/>
          </a:p>
        </p:txBody>
      </p:sp>
      <p:sp>
        <p:nvSpPr>
          <p:cNvPr id="135" name="Google Shape;135;p13"/>
          <p:cNvSpPr txBox="1"/>
          <p:nvPr>
            <p:ph idx="1" type="subTitle"/>
          </p:nvPr>
        </p:nvSpPr>
        <p:spPr>
          <a:xfrm>
            <a:off x="4290075" y="2571750"/>
            <a:ext cx="4567200" cy="1857000"/>
          </a:xfrm>
          <a:prstGeom prst="rect">
            <a:avLst/>
          </a:prstGeom>
        </p:spPr>
        <p:txBody>
          <a:bodyPr anchorCtr="0" anchor="t" bIns="91425" lIns="91425" spcFirstLastPara="1" rIns="91425" wrap="square" tIns="91425">
            <a:noAutofit/>
          </a:bodyPr>
          <a:lstStyle/>
          <a:p>
            <a:pPr indent="0" lvl="0" marL="0" rtl="0" algn="l">
              <a:lnSpc>
                <a:spcPct val="90000"/>
              </a:lnSpc>
              <a:spcBef>
                <a:spcPts val="300"/>
              </a:spcBef>
              <a:spcAft>
                <a:spcPts val="0"/>
              </a:spcAft>
              <a:buSzPts val="275"/>
              <a:buNone/>
            </a:pPr>
            <a:r>
              <a:rPr lang="en-GB" sz="1650">
                <a:solidFill>
                  <a:srgbClr val="CEDBE6"/>
                </a:solidFill>
                <a:highlight>
                  <a:schemeClr val="dk1"/>
                </a:highlight>
                <a:latin typeface="Montserrat"/>
                <a:ea typeface="Montserrat"/>
                <a:cs typeface="Montserrat"/>
                <a:sym typeface="Montserrat"/>
              </a:rPr>
              <a:t>Group Members:</a:t>
            </a:r>
            <a:endParaRPr sz="1650">
              <a:solidFill>
                <a:srgbClr val="CEDBE6"/>
              </a:solidFill>
              <a:highlight>
                <a:schemeClr val="dk1"/>
              </a:highlight>
              <a:latin typeface="Montserrat"/>
              <a:ea typeface="Montserrat"/>
              <a:cs typeface="Montserrat"/>
              <a:sym typeface="Montserrat"/>
            </a:endParaRPr>
          </a:p>
          <a:p>
            <a:pPr indent="-333375" lvl="0" marL="457200" rtl="0" algn="l">
              <a:lnSpc>
                <a:spcPct val="90000"/>
              </a:lnSpc>
              <a:spcBef>
                <a:spcPts val="600"/>
              </a:spcBef>
              <a:spcAft>
                <a:spcPts val="0"/>
              </a:spcAft>
              <a:buClr>
                <a:srgbClr val="CEDBE6"/>
              </a:buClr>
              <a:buSzPts val="1650"/>
              <a:buFont typeface="Montserrat"/>
              <a:buChar char="●"/>
            </a:pPr>
            <a:r>
              <a:rPr lang="en-GB" sz="1650">
                <a:solidFill>
                  <a:srgbClr val="CEDBE6"/>
                </a:solidFill>
                <a:highlight>
                  <a:schemeClr val="dk1"/>
                </a:highlight>
                <a:latin typeface="Montserrat"/>
                <a:ea typeface="Montserrat"/>
                <a:cs typeface="Montserrat"/>
                <a:sym typeface="Montserrat"/>
              </a:rPr>
              <a:t>Vats Pratap Singh(22BSA10234)</a:t>
            </a:r>
            <a:endParaRPr sz="1650">
              <a:solidFill>
                <a:srgbClr val="CEDBE6"/>
              </a:solidFill>
              <a:highlight>
                <a:schemeClr val="dk1"/>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dk1"/>
                </a:highlight>
                <a:latin typeface="Montserrat"/>
                <a:ea typeface="Montserrat"/>
                <a:cs typeface="Montserrat"/>
                <a:sym typeface="Montserrat"/>
              </a:rPr>
              <a:t>Keshav Shree(22BSA10129)</a:t>
            </a:r>
            <a:endParaRPr sz="1625">
              <a:solidFill>
                <a:srgbClr val="CEDBE6"/>
              </a:solidFill>
              <a:highlight>
                <a:schemeClr val="dk1"/>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dk1"/>
                </a:highlight>
                <a:latin typeface="Montserrat"/>
                <a:ea typeface="Montserrat"/>
                <a:cs typeface="Montserrat"/>
                <a:sym typeface="Montserrat"/>
              </a:rPr>
              <a:t>Sourabh Kumrawat(22BSA10112)</a:t>
            </a:r>
            <a:endParaRPr sz="1625">
              <a:solidFill>
                <a:srgbClr val="CEDBE6"/>
              </a:solidFill>
              <a:highlight>
                <a:schemeClr val="dk1"/>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dk1"/>
                </a:highlight>
                <a:latin typeface="Montserrat"/>
                <a:ea typeface="Montserrat"/>
                <a:cs typeface="Montserrat"/>
                <a:sym typeface="Montserrat"/>
              </a:rPr>
              <a:t>Disha Jadhav(22BSA10061)</a:t>
            </a:r>
            <a:endParaRPr sz="1625">
              <a:solidFill>
                <a:srgbClr val="CEDBE6"/>
              </a:solidFill>
              <a:highlight>
                <a:schemeClr val="dk1"/>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dk1"/>
                </a:highlight>
                <a:latin typeface="Montserrat"/>
                <a:ea typeface="Montserrat"/>
                <a:cs typeface="Montserrat"/>
                <a:sym typeface="Montserrat"/>
              </a:rPr>
              <a:t>Navika Mehrotra(22BSA10199)</a:t>
            </a:r>
            <a:endParaRPr sz="1625">
              <a:solidFill>
                <a:srgbClr val="CEDBE6"/>
              </a:solidFill>
              <a:highlight>
                <a:schemeClr val="dk1"/>
              </a:highlight>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247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340">
                <a:solidFill>
                  <a:srgbClr val="ECECEC"/>
                </a:solidFill>
                <a:latin typeface="Montserrat Medium"/>
                <a:ea typeface="Montserrat Medium"/>
                <a:cs typeface="Montserrat Medium"/>
                <a:sym typeface="Montserrat Medium"/>
              </a:rPr>
              <a:t>Proposed Work &amp; Methodology</a:t>
            </a:r>
            <a:endParaRPr sz="1360">
              <a:solidFill>
                <a:srgbClr val="ECECEC"/>
              </a:solidFill>
              <a:latin typeface="Montserrat Medium"/>
              <a:ea typeface="Montserrat Medium"/>
              <a:cs typeface="Montserrat Medium"/>
              <a:sym typeface="Montserrat Medium"/>
            </a:endParaRPr>
          </a:p>
        </p:txBody>
      </p:sp>
      <p:sp>
        <p:nvSpPr>
          <p:cNvPr id="187" name="Google Shape;187;p22"/>
          <p:cNvSpPr txBox="1"/>
          <p:nvPr>
            <p:ph idx="1" type="body"/>
          </p:nvPr>
        </p:nvSpPr>
        <p:spPr>
          <a:xfrm>
            <a:off x="1297500" y="959675"/>
            <a:ext cx="7038900" cy="3561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500">
                <a:solidFill>
                  <a:srgbClr val="ECECEC"/>
                </a:solidFill>
                <a:highlight>
                  <a:schemeClr val="dk1"/>
                </a:highlight>
                <a:latin typeface="Montserrat"/>
                <a:ea typeface="Montserrat"/>
                <a:cs typeface="Montserrat"/>
                <a:sym typeface="Montserrat"/>
              </a:rPr>
              <a:t>1. Collection of Parkinson's Data</a:t>
            </a:r>
            <a:endParaRPr sz="1500">
              <a:solidFill>
                <a:srgbClr val="ECECEC"/>
              </a:solidFill>
              <a:highlight>
                <a:schemeClr val="dk1"/>
              </a:highlight>
              <a:latin typeface="Montserrat"/>
              <a:ea typeface="Montserrat"/>
              <a:cs typeface="Montserrat"/>
              <a:sym typeface="Montserrat"/>
            </a:endParaRPr>
          </a:p>
          <a:p>
            <a:pPr indent="-323850" lvl="0" marL="457200" rtl="0" algn="l">
              <a:spcBef>
                <a:spcPts val="200"/>
              </a:spcBef>
              <a:spcAft>
                <a:spcPts val="0"/>
              </a:spcAft>
              <a:buClr>
                <a:srgbClr val="ECECEC"/>
              </a:buClr>
              <a:buSzPts val="1500"/>
              <a:buFont typeface="Montserrat"/>
              <a:buChar char="●"/>
            </a:pPr>
            <a:r>
              <a:rPr lang="en-GB" sz="1500">
                <a:solidFill>
                  <a:srgbClr val="ECECEC"/>
                </a:solidFill>
                <a:highlight>
                  <a:schemeClr val="dk1"/>
                </a:highlight>
                <a:latin typeface="Montserrat"/>
                <a:ea typeface="Montserrat"/>
                <a:cs typeface="Montserrat"/>
                <a:sym typeface="Montserrat"/>
              </a:rPr>
              <a:t>The first step is to gather a dataset that contains information related to Parkinson's disease. This dataset may include features such as patient age, gender, medical history, symptoms, and various clinical measurements.</a:t>
            </a:r>
            <a:endParaRPr sz="1500">
              <a:solidFill>
                <a:srgbClr val="ECECEC"/>
              </a:solidFill>
              <a:highlight>
                <a:schemeClr val="dk1"/>
              </a:highlight>
              <a:latin typeface="Montserrat"/>
              <a:ea typeface="Montserrat"/>
              <a:cs typeface="Montserrat"/>
              <a:sym typeface="Montserrat"/>
            </a:endParaRPr>
          </a:p>
          <a:p>
            <a:pPr indent="0" lvl="0" marL="0" rtl="0" algn="l">
              <a:lnSpc>
                <a:spcPct val="150000"/>
              </a:lnSpc>
              <a:spcBef>
                <a:spcPts val="1500"/>
              </a:spcBef>
              <a:spcAft>
                <a:spcPts val="0"/>
              </a:spcAft>
              <a:buNone/>
            </a:pPr>
            <a:r>
              <a:rPr lang="en-GB" sz="1500">
                <a:solidFill>
                  <a:srgbClr val="ECECEC"/>
                </a:solidFill>
                <a:highlight>
                  <a:schemeClr val="dk1"/>
                </a:highlight>
                <a:latin typeface="Montserrat"/>
                <a:ea typeface="Montserrat"/>
                <a:cs typeface="Montserrat"/>
                <a:sym typeface="Montserrat"/>
              </a:rPr>
              <a:t>2. Data Preprocessing</a:t>
            </a:r>
            <a:endParaRPr sz="1500">
              <a:solidFill>
                <a:srgbClr val="ECECEC"/>
              </a:solidFill>
              <a:highlight>
                <a:schemeClr val="dk1"/>
              </a:highlight>
              <a:latin typeface="Montserrat"/>
              <a:ea typeface="Montserrat"/>
              <a:cs typeface="Montserrat"/>
              <a:sym typeface="Montserrat"/>
            </a:endParaRPr>
          </a:p>
          <a:p>
            <a:pPr indent="-323850" lvl="0" marL="457200" rtl="0" algn="l">
              <a:spcBef>
                <a:spcPts val="200"/>
              </a:spcBef>
              <a:spcAft>
                <a:spcPts val="0"/>
              </a:spcAft>
              <a:buClr>
                <a:srgbClr val="ECECEC"/>
              </a:buClr>
              <a:buSzPts val="1500"/>
              <a:buFont typeface="Montserrat"/>
              <a:buChar char="●"/>
            </a:pPr>
            <a:r>
              <a:rPr lang="en-GB" sz="1500">
                <a:solidFill>
                  <a:srgbClr val="ECECEC"/>
                </a:solidFill>
                <a:highlight>
                  <a:schemeClr val="dk1"/>
                </a:highlight>
                <a:latin typeface="Montserrat"/>
                <a:ea typeface="Montserrat"/>
                <a:cs typeface="Montserrat"/>
                <a:sym typeface="Montserrat"/>
              </a:rPr>
              <a:t>This step involves cleaning the dataset to handle missing values, outliers, and inconsistencies. It also includes standardizing or normalizing the data to ensure all features are on a similar scale.</a:t>
            </a:r>
            <a:endParaRPr sz="1500">
              <a:solidFill>
                <a:srgbClr val="ECECEC"/>
              </a:solidFill>
              <a:highlight>
                <a:schemeClr val="dk1"/>
              </a:highlight>
              <a:latin typeface="Montserrat"/>
              <a:ea typeface="Montserrat"/>
              <a:cs typeface="Montserrat"/>
              <a:sym typeface="Montserrat"/>
            </a:endParaRPr>
          </a:p>
          <a:p>
            <a:pPr indent="-323850" lvl="0" marL="457200" rtl="0" algn="l">
              <a:spcBef>
                <a:spcPts val="0"/>
              </a:spcBef>
              <a:spcAft>
                <a:spcPts val="0"/>
              </a:spcAft>
              <a:buClr>
                <a:srgbClr val="ECECEC"/>
              </a:buClr>
              <a:buSzPts val="1500"/>
              <a:buFont typeface="Montserrat"/>
              <a:buChar char="●"/>
            </a:pPr>
            <a:r>
              <a:rPr lang="en-GB" sz="1500">
                <a:solidFill>
                  <a:srgbClr val="ECECEC"/>
                </a:solidFill>
                <a:highlight>
                  <a:schemeClr val="dk1"/>
                </a:highlight>
                <a:latin typeface="Montserrat"/>
                <a:ea typeface="Montserrat"/>
                <a:cs typeface="Montserrat"/>
                <a:sym typeface="Montserrat"/>
              </a:rPr>
              <a:t>Features may be selected or engineered to improve the model's performance.</a:t>
            </a:r>
            <a:endParaRPr sz="1500">
              <a:solidFill>
                <a:srgbClr val="ECECEC"/>
              </a:solidFill>
              <a:highlight>
                <a:schemeClr val="dk1"/>
              </a:highlight>
              <a:latin typeface="Montserrat"/>
              <a:ea typeface="Montserrat"/>
              <a:cs typeface="Montserrat"/>
              <a:sym typeface="Montserrat"/>
            </a:endParaRPr>
          </a:p>
          <a:p>
            <a:pPr indent="0" lvl="0" marL="457200" rtl="0" algn="l">
              <a:spcBef>
                <a:spcPts val="1500"/>
              </a:spcBef>
              <a:spcAft>
                <a:spcPts val="0"/>
              </a:spcAft>
              <a:buNone/>
            </a:pPr>
            <a:r>
              <a:t/>
            </a:r>
            <a:endParaRPr sz="1500">
              <a:solidFill>
                <a:srgbClr val="CEDBE6"/>
              </a:solidFill>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628075" y="567550"/>
            <a:ext cx="78561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ECECEC"/>
                </a:solidFill>
                <a:highlight>
                  <a:schemeClr val="dk1"/>
                </a:highlight>
                <a:latin typeface="Montserrat"/>
                <a:ea typeface="Montserrat"/>
                <a:cs typeface="Montserrat"/>
                <a:sym typeface="Montserrat"/>
              </a:rPr>
              <a:t>3. </a:t>
            </a:r>
            <a:r>
              <a:rPr lang="en-GB" sz="1900">
                <a:solidFill>
                  <a:srgbClr val="ECECEC"/>
                </a:solidFill>
                <a:highlight>
                  <a:schemeClr val="dk1"/>
                </a:highlight>
                <a:latin typeface="Montserrat Medium"/>
                <a:ea typeface="Montserrat Medium"/>
                <a:cs typeface="Montserrat Medium"/>
                <a:sym typeface="Montserrat Medium"/>
              </a:rPr>
              <a:t>Feature Extraction Techniques:</a:t>
            </a:r>
            <a:endParaRPr sz="1900">
              <a:solidFill>
                <a:srgbClr val="ECECEC"/>
              </a:solidFill>
              <a:highlight>
                <a:schemeClr val="dk1"/>
              </a:highlight>
              <a:latin typeface="Montserrat Medium"/>
              <a:ea typeface="Montserrat Medium"/>
              <a:cs typeface="Montserrat Medium"/>
              <a:sym typeface="Montserrat Medium"/>
            </a:endParaRPr>
          </a:p>
          <a:p>
            <a:pPr indent="-317500" lvl="0" marL="457200" rtl="0" algn="l">
              <a:lnSpc>
                <a:spcPct val="115000"/>
              </a:lnSpc>
              <a:spcBef>
                <a:spcPts val="150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MinMax Scaling (</a:t>
            </a:r>
            <a:r>
              <a:rPr lang="en-GB" sz="1250">
                <a:solidFill>
                  <a:srgbClr val="ECECEC"/>
                </a:solidFill>
                <a:highlight>
                  <a:schemeClr val="dk1"/>
                </a:highlight>
                <a:latin typeface="Montserrat"/>
                <a:ea typeface="Montserrat"/>
                <a:cs typeface="Montserrat"/>
                <a:sym typeface="Montserrat"/>
              </a:rPr>
              <a:t>MinMaxScaler</a:t>
            </a:r>
            <a:r>
              <a:rPr lang="en-GB">
                <a:solidFill>
                  <a:srgbClr val="ECECEC"/>
                </a:solidFill>
                <a:highlight>
                  <a:schemeClr val="dk1"/>
                </a:highlight>
                <a:latin typeface="Montserrat"/>
                <a:ea typeface="Montserrat"/>
                <a:cs typeface="Montserrat"/>
                <a:sym typeface="Montserrat"/>
              </a:rPr>
              <a:t>):</a:t>
            </a:r>
            <a:endParaRPr>
              <a:solidFill>
                <a:srgbClr val="ECECEC"/>
              </a:solidFill>
              <a:highlight>
                <a:schemeClr val="dk1"/>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MinMax scaling is a technique used to scale numeric features to a specific range, typically between 0 and 1. It ensures that all features have the same scale, preventing some features from dominating due to their larger magnitude.</a:t>
            </a:r>
            <a:endParaRPr>
              <a:solidFill>
                <a:srgbClr val="ECECEC"/>
              </a:solidFill>
              <a:highlight>
                <a:schemeClr val="dk1"/>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The </a:t>
            </a:r>
            <a:r>
              <a:rPr lang="en-GB" sz="1250">
                <a:solidFill>
                  <a:srgbClr val="ECECEC"/>
                </a:solidFill>
                <a:highlight>
                  <a:schemeClr val="dk1"/>
                </a:highlight>
                <a:latin typeface="Montserrat"/>
                <a:ea typeface="Montserrat"/>
                <a:cs typeface="Montserrat"/>
                <a:sym typeface="Montserrat"/>
              </a:rPr>
              <a:t>MinMaxScaler</a:t>
            </a:r>
            <a:r>
              <a:rPr lang="en-GB">
                <a:solidFill>
                  <a:srgbClr val="ECECEC"/>
                </a:solidFill>
                <a:highlight>
                  <a:schemeClr val="dk1"/>
                </a:highlight>
                <a:latin typeface="Montserrat"/>
                <a:ea typeface="Montserrat"/>
                <a:cs typeface="Montserrat"/>
                <a:sym typeface="Montserrat"/>
              </a:rPr>
              <a:t> from </a:t>
            </a:r>
            <a:r>
              <a:rPr lang="en-GB" sz="1250">
                <a:solidFill>
                  <a:srgbClr val="ECECEC"/>
                </a:solidFill>
                <a:highlight>
                  <a:schemeClr val="dk1"/>
                </a:highlight>
                <a:latin typeface="Montserrat"/>
                <a:ea typeface="Montserrat"/>
                <a:cs typeface="Montserrat"/>
                <a:sym typeface="Montserrat"/>
              </a:rPr>
              <a:t>sklearn.preprocessing</a:t>
            </a:r>
            <a:r>
              <a:rPr lang="en-GB">
                <a:solidFill>
                  <a:srgbClr val="ECECEC"/>
                </a:solidFill>
                <a:highlight>
                  <a:schemeClr val="dk1"/>
                </a:highlight>
                <a:latin typeface="Montserrat"/>
                <a:ea typeface="Montserrat"/>
                <a:cs typeface="Montserrat"/>
                <a:sym typeface="Montserrat"/>
              </a:rPr>
              <a:t> library is applied to scale the feature variables.</a:t>
            </a:r>
            <a:endParaRPr sz="1250">
              <a:solidFill>
                <a:srgbClr val="ECECEC"/>
              </a:solidFill>
              <a:highlight>
                <a:schemeClr val="dk1"/>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Standardization (</a:t>
            </a:r>
            <a:r>
              <a:rPr lang="en-GB" sz="1250">
                <a:solidFill>
                  <a:srgbClr val="ECECEC"/>
                </a:solidFill>
                <a:highlight>
                  <a:schemeClr val="dk1"/>
                </a:highlight>
                <a:latin typeface="Montserrat"/>
                <a:ea typeface="Montserrat"/>
                <a:cs typeface="Montserrat"/>
                <a:sym typeface="Montserrat"/>
              </a:rPr>
              <a:t>StandardScaler</a:t>
            </a:r>
            <a:r>
              <a:rPr lang="en-GB">
                <a:solidFill>
                  <a:srgbClr val="ECECEC"/>
                </a:solidFill>
                <a:highlight>
                  <a:schemeClr val="dk1"/>
                </a:highlight>
                <a:latin typeface="Montserrat"/>
                <a:ea typeface="Montserrat"/>
                <a:cs typeface="Montserrat"/>
                <a:sym typeface="Montserrat"/>
              </a:rPr>
              <a:t>):</a:t>
            </a:r>
            <a:endParaRPr>
              <a:solidFill>
                <a:srgbClr val="ECECEC"/>
              </a:solidFill>
              <a:highlight>
                <a:schemeClr val="dk1"/>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Standardization is a technique used to transform the data such that it has a mean of 0 and a standard deviation of 1. It centers the data around zero and scales it based on the standard deviation.</a:t>
            </a:r>
            <a:endParaRPr>
              <a:solidFill>
                <a:srgbClr val="ECECEC"/>
              </a:solidFill>
              <a:highlight>
                <a:schemeClr val="dk1"/>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dk1"/>
                </a:highlight>
                <a:latin typeface="Montserrat"/>
                <a:ea typeface="Montserrat"/>
                <a:cs typeface="Montserrat"/>
                <a:sym typeface="Montserrat"/>
              </a:rPr>
              <a:t>The </a:t>
            </a:r>
            <a:r>
              <a:rPr lang="en-GB" sz="1250">
                <a:solidFill>
                  <a:srgbClr val="ECECEC"/>
                </a:solidFill>
                <a:highlight>
                  <a:schemeClr val="dk1"/>
                </a:highlight>
                <a:latin typeface="Montserrat"/>
                <a:ea typeface="Montserrat"/>
                <a:cs typeface="Montserrat"/>
                <a:sym typeface="Montserrat"/>
              </a:rPr>
              <a:t>StandardScaler</a:t>
            </a:r>
            <a:r>
              <a:rPr lang="en-GB">
                <a:solidFill>
                  <a:srgbClr val="ECECEC"/>
                </a:solidFill>
                <a:highlight>
                  <a:schemeClr val="dk1"/>
                </a:highlight>
                <a:latin typeface="Montserrat"/>
                <a:ea typeface="Montserrat"/>
                <a:cs typeface="Montserrat"/>
                <a:sym typeface="Montserrat"/>
              </a:rPr>
              <a:t> from </a:t>
            </a:r>
            <a:r>
              <a:rPr lang="en-GB" sz="1250">
                <a:solidFill>
                  <a:srgbClr val="ECECEC"/>
                </a:solidFill>
                <a:highlight>
                  <a:schemeClr val="dk1"/>
                </a:highlight>
                <a:latin typeface="Montserrat"/>
                <a:ea typeface="Montserrat"/>
                <a:cs typeface="Montserrat"/>
                <a:sym typeface="Montserrat"/>
              </a:rPr>
              <a:t>sklearn.preprocessing</a:t>
            </a:r>
            <a:r>
              <a:rPr lang="en-GB">
                <a:solidFill>
                  <a:srgbClr val="ECECEC"/>
                </a:solidFill>
                <a:highlight>
                  <a:schemeClr val="dk1"/>
                </a:highlight>
                <a:latin typeface="Montserrat"/>
                <a:ea typeface="Montserrat"/>
                <a:cs typeface="Montserrat"/>
                <a:sym typeface="Montserrat"/>
              </a:rPr>
              <a:t> library is used to standardize the feature variables.</a:t>
            </a:r>
            <a:endParaRPr>
              <a:solidFill>
                <a:srgbClr val="ECECEC"/>
              </a:solidFill>
              <a:highlight>
                <a:schemeClr val="dk1"/>
              </a:highlight>
              <a:latin typeface="Montserrat"/>
              <a:ea typeface="Montserrat"/>
              <a:cs typeface="Montserrat"/>
              <a:sym typeface="Montserrat"/>
            </a:endParaRPr>
          </a:p>
          <a:p>
            <a:pPr indent="0" lvl="0" marL="0" rtl="0" algn="l">
              <a:spcBef>
                <a:spcPts val="1500"/>
              </a:spcBef>
              <a:spcAft>
                <a:spcPts val="0"/>
              </a:spcAft>
              <a:buNone/>
            </a:pPr>
            <a:r>
              <a:t/>
            </a:r>
            <a:endParaRPr sz="1600">
              <a:solidFill>
                <a:srgbClr val="CEDBE6"/>
              </a:solidFill>
              <a:highlight>
                <a:schemeClr val="dk1"/>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nvSpPr>
        <p:spPr>
          <a:xfrm>
            <a:off x="544800" y="567550"/>
            <a:ext cx="8054400" cy="383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900">
                <a:solidFill>
                  <a:srgbClr val="CEDBE6"/>
                </a:solidFill>
                <a:highlight>
                  <a:schemeClr val="dk1"/>
                </a:highlight>
                <a:latin typeface="Montserrat"/>
                <a:ea typeface="Montserrat"/>
                <a:cs typeface="Montserrat"/>
                <a:sym typeface="Montserrat"/>
              </a:rPr>
              <a:t>4. </a:t>
            </a:r>
            <a:r>
              <a:rPr lang="en-GB" sz="1900">
                <a:solidFill>
                  <a:srgbClr val="ECECEC"/>
                </a:solidFill>
                <a:highlight>
                  <a:schemeClr val="dk1"/>
                </a:highlight>
                <a:latin typeface="Montserrat"/>
                <a:ea typeface="Montserrat"/>
                <a:cs typeface="Montserrat"/>
                <a:sym typeface="Montserrat"/>
              </a:rPr>
              <a:t>Train-Test Split</a:t>
            </a:r>
            <a:endParaRPr sz="1900">
              <a:solidFill>
                <a:srgbClr val="ECECEC"/>
              </a:solidFill>
              <a:highlight>
                <a:schemeClr val="dk1"/>
              </a:highlight>
              <a:latin typeface="Montserrat"/>
              <a:ea typeface="Montserrat"/>
              <a:cs typeface="Montserrat"/>
              <a:sym typeface="Montserrat"/>
            </a:endParaRPr>
          </a:p>
          <a:p>
            <a:pPr indent="-349250" lvl="0" marL="457200" rtl="0" algn="l">
              <a:lnSpc>
                <a:spcPct val="115000"/>
              </a:lnSpc>
              <a:spcBef>
                <a:spcPts val="200"/>
              </a:spcBef>
              <a:spcAft>
                <a:spcPts val="0"/>
              </a:spcAft>
              <a:buClr>
                <a:srgbClr val="ECECEC"/>
              </a:buClr>
              <a:buSzPts val="1900"/>
              <a:buFont typeface="Montserrat"/>
              <a:buChar char="●"/>
            </a:pPr>
            <a:r>
              <a:rPr lang="en-GB" sz="1900">
                <a:solidFill>
                  <a:srgbClr val="ECECEC"/>
                </a:solidFill>
                <a:highlight>
                  <a:schemeClr val="dk1"/>
                </a:highlight>
                <a:latin typeface="Montserrat"/>
                <a:ea typeface="Montserrat"/>
                <a:cs typeface="Montserrat"/>
                <a:sym typeface="Montserrat"/>
              </a:rPr>
              <a:t>The dataset is then divided into two subsets: a training set and a testing set. The training set is used to train the SVM model, while the testing set is used to evaluate its performance.</a:t>
            </a:r>
            <a:endParaRPr sz="1900">
              <a:solidFill>
                <a:srgbClr val="ECECEC"/>
              </a:solidFill>
              <a:highlight>
                <a:srgbClr val="212121"/>
              </a:highlight>
              <a:latin typeface="Roboto"/>
              <a:ea typeface="Roboto"/>
              <a:cs typeface="Roboto"/>
              <a:sym typeface="Roboto"/>
            </a:endParaRPr>
          </a:p>
          <a:p>
            <a:pPr indent="0" lvl="0" marL="0" rtl="0" algn="l">
              <a:lnSpc>
                <a:spcPct val="150000"/>
              </a:lnSpc>
              <a:spcBef>
                <a:spcPts val="1500"/>
              </a:spcBef>
              <a:spcAft>
                <a:spcPts val="0"/>
              </a:spcAft>
              <a:buNone/>
            </a:pPr>
            <a:r>
              <a:rPr lang="en-GB" sz="1900">
                <a:solidFill>
                  <a:srgbClr val="ECECEC"/>
                </a:solidFill>
                <a:highlight>
                  <a:srgbClr val="212121"/>
                </a:highlight>
                <a:latin typeface="Roboto"/>
                <a:ea typeface="Roboto"/>
                <a:cs typeface="Roboto"/>
                <a:sym typeface="Roboto"/>
              </a:rPr>
              <a:t>5. </a:t>
            </a:r>
            <a:r>
              <a:rPr lang="en-GB" sz="1900">
                <a:solidFill>
                  <a:srgbClr val="ECECEC"/>
                </a:solidFill>
                <a:latin typeface="Montserrat Medium"/>
                <a:ea typeface="Montserrat Medium"/>
                <a:cs typeface="Montserrat Medium"/>
                <a:sym typeface="Montserrat Medium"/>
              </a:rPr>
              <a:t>Trained</a:t>
            </a:r>
            <a:r>
              <a:rPr lang="en-GB" sz="1900">
                <a:solidFill>
                  <a:srgbClr val="ECECEC"/>
                </a:solidFill>
                <a:highlight>
                  <a:schemeClr val="dk1"/>
                </a:highlight>
                <a:latin typeface="Montserrat Medium"/>
                <a:ea typeface="Montserrat Medium"/>
                <a:cs typeface="Montserrat Medium"/>
                <a:sym typeface="Montserrat Medium"/>
              </a:rPr>
              <a:t> Algorithm</a:t>
            </a:r>
            <a:endParaRPr sz="1900">
              <a:solidFill>
                <a:srgbClr val="ECECEC"/>
              </a:solidFill>
              <a:latin typeface="Montserrat Medium"/>
              <a:ea typeface="Montserrat Medium"/>
              <a:cs typeface="Montserrat Medium"/>
              <a:sym typeface="Montserrat Medium"/>
            </a:endParaRPr>
          </a:p>
          <a:p>
            <a:pPr indent="-349250" lvl="0" marL="457200" rtl="0" algn="l">
              <a:spcBef>
                <a:spcPts val="200"/>
              </a:spcBef>
              <a:spcAft>
                <a:spcPts val="0"/>
              </a:spcAft>
              <a:buClr>
                <a:srgbClr val="ECECEC"/>
              </a:buClr>
              <a:buSzPts val="1900"/>
              <a:buFont typeface="Montserrat Medium"/>
              <a:buChar char="●"/>
            </a:pPr>
            <a:r>
              <a:rPr lang="en-GB" sz="1900">
                <a:solidFill>
                  <a:srgbClr val="ECECEC"/>
                </a:solidFill>
                <a:latin typeface="Montserrat Medium"/>
                <a:ea typeface="Montserrat Medium"/>
                <a:cs typeface="Montserrat Medium"/>
                <a:sym typeface="Montserrat Medium"/>
              </a:rPr>
              <a:t>Then after using </a:t>
            </a:r>
            <a:r>
              <a:rPr lang="en-GB" sz="1900">
                <a:solidFill>
                  <a:srgbClr val="ECECEC"/>
                </a:solidFill>
                <a:highlight>
                  <a:schemeClr val="dk1"/>
                </a:highlight>
                <a:latin typeface="Montserrat Medium"/>
                <a:ea typeface="Montserrat Medium"/>
                <a:cs typeface="Montserrat Medium"/>
                <a:sym typeface="Montserrat Medium"/>
              </a:rPr>
              <a:t>Support Vector Machine (SVM) Algorithm in which when entering new data we can easily classify more accurately if a person has parkinsons or is healthy  </a:t>
            </a:r>
            <a:endParaRPr sz="1900">
              <a:solidFill>
                <a:srgbClr val="ECECEC"/>
              </a:solidFill>
              <a:highlight>
                <a:schemeClr val="dk1"/>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4563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750">
                <a:solidFill>
                  <a:srgbClr val="ECECEC"/>
                </a:solidFill>
                <a:highlight>
                  <a:schemeClr val="dk1"/>
                </a:highlight>
                <a:latin typeface="Montserrat Medium"/>
                <a:ea typeface="Montserrat Medium"/>
                <a:cs typeface="Montserrat Medium"/>
                <a:sym typeface="Montserrat Medium"/>
              </a:rPr>
              <a:t>Support Vector Machine (SVM) Algorithm</a:t>
            </a:r>
            <a:endParaRPr sz="2750">
              <a:solidFill>
                <a:srgbClr val="ECECEC"/>
              </a:solidFill>
              <a:highlight>
                <a:schemeClr val="dk1"/>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0000"/>
              </a:lnSpc>
              <a:spcBef>
                <a:spcPts val="600"/>
              </a:spcBef>
              <a:spcAft>
                <a:spcPts val="0"/>
              </a:spcAft>
              <a:buNone/>
            </a:pPr>
            <a:r>
              <a:rPr lang="en-GB" sz="1900">
                <a:solidFill>
                  <a:srgbClr val="ECECEC"/>
                </a:solidFill>
                <a:latin typeface="Montserrat"/>
                <a:ea typeface="Montserrat"/>
                <a:cs typeface="Montserrat"/>
                <a:sym typeface="Montserrat"/>
              </a:rPr>
              <a:t>It is a supervised machine algorithm. Image classification and </a:t>
            </a:r>
            <a:r>
              <a:rPr lang="en-GB" sz="1900">
                <a:solidFill>
                  <a:srgbClr val="ECECEC"/>
                </a:solidFill>
                <a:latin typeface="Montserrat"/>
                <a:ea typeface="Montserrat"/>
                <a:cs typeface="Montserrat"/>
                <a:sym typeface="Montserrat"/>
              </a:rPr>
              <a:t>handwriting</a:t>
            </a:r>
            <a:r>
              <a:rPr lang="en-GB" sz="1900">
                <a:solidFill>
                  <a:srgbClr val="ECECEC"/>
                </a:solidFill>
                <a:latin typeface="Montserrat"/>
                <a:ea typeface="Montserrat"/>
                <a:cs typeface="Montserrat"/>
                <a:sym typeface="Montserrat"/>
              </a:rPr>
              <a:t> recognition are where the support vector machine comes in handy. It sorts the data in one out of two categories and displays the output with the margin between the two as far as possible.</a:t>
            </a:r>
            <a:endParaRPr sz="1900">
              <a:solidFill>
                <a:srgbClr val="ECECEC"/>
              </a:solidFill>
              <a:latin typeface="Montserrat"/>
              <a:ea typeface="Montserrat"/>
              <a:cs typeface="Montserrat"/>
              <a:sym typeface="Montserrat"/>
            </a:endParaRPr>
          </a:p>
          <a:p>
            <a:pPr indent="0" lvl="0" marL="0" rtl="0" algn="l">
              <a:spcBef>
                <a:spcPts val="6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Datasets</a:t>
            </a:r>
            <a:endParaRPr sz="3400">
              <a:solidFill>
                <a:srgbClr val="ECECEC"/>
              </a:solidFill>
              <a:latin typeface="Montserrat Medium"/>
              <a:ea typeface="Montserrat Medium"/>
              <a:cs typeface="Montserrat Medium"/>
              <a:sym typeface="Montserrat Medium"/>
            </a:endParaRPr>
          </a:p>
        </p:txBody>
      </p:sp>
      <p:sp>
        <p:nvSpPr>
          <p:cNvPr id="209" name="Google Shape;209;p26"/>
          <p:cNvSpPr txBox="1"/>
          <p:nvPr>
            <p:ph idx="1" type="body"/>
          </p:nvPr>
        </p:nvSpPr>
        <p:spPr>
          <a:xfrm>
            <a:off x="1297500" y="1400625"/>
            <a:ext cx="7038900" cy="29112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10000"/>
              </a:lnSpc>
              <a:spcBef>
                <a:spcPts val="600"/>
              </a:spcBef>
              <a:spcAft>
                <a:spcPts val="0"/>
              </a:spcAft>
              <a:buClr>
                <a:srgbClr val="ECECEC"/>
              </a:buClr>
              <a:buSzPct val="100000"/>
              <a:buFont typeface="Montserrat"/>
              <a:buChar char="❖"/>
            </a:pPr>
            <a:r>
              <a:rPr lang="en-GB" sz="1900">
                <a:solidFill>
                  <a:srgbClr val="ECECEC"/>
                </a:solidFill>
                <a:latin typeface="Montserrat"/>
                <a:ea typeface="Montserrat"/>
                <a:cs typeface="Montserrat"/>
                <a:sym typeface="Montserrat"/>
              </a:rPr>
              <a:t>Parkinson’s Data Set | Kaggle</a:t>
            </a:r>
            <a:endParaRPr sz="1900">
              <a:solidFill>
                <a:srgbClr val="ECECEC"/>
              </a:solidFill>
              <a:latin typeface="Montserrat"/>
              <a:ea typeface="Montserrat"/>
              <a:cs typeface="Montserrat"/>
              <a:sym typeface="Montserrat"/>
            </a:endParaRPr>
          </a:p>
          <a:p>
            <a:pPr indent="-340201" lvl="1" marL="914400" rtl="0" algn="l">
              <a:lnSpc>
                <a:spcPct val="110000"/>
              </a:lnSpc>
              <a:spcBef>
                <a:spcPts val="0"/>
              </a:spcBef>
              <a:spcAft>
                <a:spcPts val="0"/>
              </a:spcAft>
              <a:buClr>
                <a:srgbClr val="ECECEC"/>
              </a:buClr>
              <a:buSzPct val="100000"/>
              <a:buFont typeface="Montserrat"/>
              <a:buChar char="➢"/>
            </a:pPr>
            <a:r>
              <a:rPr lang="en-GB" sz="1900">
                <a:solidFill>
                  <a:srgbClr val="ECECEC"/>
                </a:solidFill>
                <a:highlight>
                  <a:schemeClr val="dk1"/>
                </a:highlight>
                <a:latin typeface="Montserrat"/>
                <a:ea typeface="Montserrat"/>
                <a:cs typeface="Montserrat"/>
                <a:sym typeface="Montserrat"/>
              </a:rPr>
              <a:t>This dataset is composed of a range of biomedical voice measurements from 196 people, 148 with Parkinson's disease (PD). Each column in the table is a particular voice measure, and each row corresponds to one of 196 voice recordings from these individuals ("name" column). The main aim of the data is to discriminate healthy people from those with PD, according to the "status" column which is set to 0 for healthy and 1 for PD.</a:t>
            </a:r>
            <a:endParaRPr sz="19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883950" y="463225"/>
            <a:ext cx="7376100" cy="3797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Montserrat"/>
              <a:buChar char="❖"/>
            </a:pPr>
            <a:r>
              <a:rPr lang="en-GB" sz="1900">
                <a:solidFill>
                  <a:schemeClr val="lt1"/>
                </a:solidFill>
                <a:latin typeface="Montserrat"/>
                <a:ea typeface="Montserrat"/>
                <a:cs typeface="Montserrat"/>
                <a:sym typeface="Montserrat"/>
              </a:rPr>
              <a:t>P</a:t>
            </a:r>
            <a:r>
              <a:rPr lang="en-GB" sz="1900">
                <a:solidFill>
                  <a:schemeClr val="lt1"/>
                </a:solidFill>
                <a:highlight>
                  <a:schemeClr val="dk1"/>
                </a:highlight>
                <a:latin typeface="Montserrat"/>
                <a:ea typeface="Montserrat"/>
                <a:cs typeface="Montserrat"/>
                <a:sym typeface="Montserrat"/>
              </a:rPr>
              <a:t>arkinsons Telemonitoring Data Set  </a:t>
            </a:r>
            <a:endParaRPr sz="1900">
              <a:solidFill>
                <a:schemeClr val="lt1"/>
              </a:solidFill>
              <a:highlight>
                <a:schemeClr val="dk1"/>
              </a:highlight>
              <a:latin typeface="Montserrat"/>
              <a:ea typeface="Montserrat"/>
              <a:cs typeface="Montserrat"/>
              <a:sym typeface="Montserrat"/>
            </a:endParaRPr>
          </a:p>
          <a:p>
            <a:pPr indent="0" lvl="0" marL="457200" rtl="0" algn="l">
              <a:spcBef>
                <a:spcPts val="0"/>
              </a:spcBef>
              <a:spcAft>
                <a:spcPts val="0"/>
              </a:spcAft>
              <a:buNone/>
            </a:pPr>
            <a:r>
              <a:t/>
            </a:r>
            <a:endParaRPr sz="1900">
              <a:solidFill>
                <a:schemeClr val="lt1"/>
              </a:solidFill>
              <a:highlight>
                <a:schemeClr val="dk1"/>
              </a:highlight>
              <a:latin typeface="Montserrat"/>
              <a:ea typeface="Montserrat"/>
              <a:cs typeface="Montserrat"/>
              <a:sym typeface="Montserrat"/>
            </a:endParaRPr>
          </a:p>
          <a:p>
            <a:pPr indent="-342900" lvl="1" marL="914400" rtl="0" algn="l">
              <a:spcBef>
                <a:spcPts val="0"/>
              </a:spcBef>
              <a:spcAft>
                <a:spcPts val="0"/>
              </a:spcAft>
              <a:buClr>
                <a:srgbClr val="ECECEC"/>
              </a:buClr>
              <a:buSzPts val="1800"/>
              <a:buFont typeface="Montserrat"/>
              <a:buChar char="➢"/>
            </a:pPr>
            <a:r>
              <a:rPr lang="en-GB" sz="1800">
                <a:solidFill>
                  <a:srgbClr val="ECECEC"/>
                </a:solidFill>
                <a:highlight>
                  <a:schemeClr val="dk1"/>
                </a:highlight>
                <a:latin typeface="Montserrat"/>
                <a:ea typeface="Montserrat"/>
                <a:cs typeface="Montserrat"/>
                <a:sym typeface="Montserrat"/>
              </a:rPr>
              <a:t>This dataset is composed of a range of biomedical voice measurements from 42 people with early-stage Parkinson's disease recruited to a six-month trial of a telemonitoring device for remote symptom progression monitoring. The recordings were automatically captured in the patient's homes.       </a:t>
            </a:r>
            <a:r>
              <a:rPr lang="en-GB" sz="1800">
                <a:solidFill>
                  <a:srgbClr val="ECECEC"/>
                </a:solidFill>
                <a:highlight>
                  <a:schemeClr val="dk1"/>
                </a:highlight>
                <a:latin typeface="Montserrat"/>
                <a:ea typeface="Montserrat"/>
                <a:cs typeface="Montserrat"/>
                <a:sym typeface="Montserrat"/>
              </a:rPr>
              <a:t>Each row corresponds to one of 5,875 voice recording from these individuals. </a:t>
            </a:r>
            <a:endParaRPr sz="1800">
              <a:solidFill>
                <a:srgbClr val="ECECEC"/>
              </a:solidFill>
              <a:highlight>
                <a:schemeClr val="dk1"/>
              </a:highlight>
              <a:latin typeface="Montserrat"/>
              <a:ea typeface="Montserrat"/>
              <a:cs typeface="Montserrat"/>
              <a:sym typeface="Montserrat"/>
            </a:endParaRPr>
          </a:p>
          <a:p>
            <a:pPr indent="0" lvl="0" marL="914400" rtl="0" algn="l">
              <a:spcBef>
                <a:spcPts val="0"/>
              </a:spcBef>
              <a:spcAft>
                <a:spcPts val="0"/>
              </a:spcAft>
              <a:buNone/>
            </a:pPr>
            <a:r>
              <a:t/>
            </a:r>
            <a:endParaRPr sz="1500">
              <a:solidFill>
                <a:schemeClr val="lt1"/>
              </a:solidFill>
              <a:highlight>
                <a:schemeClr val="dk1"/>
              </a:highlight>
              <a:latin typeface="Montserrat"/>
              <a:ea typeface="Montserrat"/>
              <a:cs typeface="Montserrat"/>
              <a:sym typeface="Montserrat"/>
            </a:endParaRPr>
          </a:p>
          <a:p>
            <a:pPr indent="0" lvl="0" marL="914400" rtl="0" algn="l">
              <a:spcBef>
                <a:spcPts val="0"/>
              </a:spcBef>
              <a:spcAft>
                <a:spcPts val="0"/>
              </a:spcAft>
              <a:buNone/>
            </a:pPr>
            <a:r>
              <a:t/>
            </a:r>
            <a:endParaRPr sz="1500">
              <a:solidFill>
                <a:schemeClr val="lt1"/>
              </a:solidFill>
              <a:highlight>
                <a:schemeClr val="dk1"/>
              </a:highlight>
              <a:latin typeface="Montserrat"/>
              <a:ea typeface="Montserrat"/>
              <a:cs typeface="Montserrat"/>
              <a:sym typeface="Montserrat"/>
            </a:endParaRPr>
          </a:p>
          <a:p>
            <a:pPr indent="0" lvl="0" marL="91440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nvSpPr>
        <p:spPr>
          <a:xfrm>
            <a:off x="649125" y="547800"/>
            <a:ext cx="7720500" cy="4047900"/>
          </a:xfrm>
          <a:prstGeom prst="rect">
            <a:avLst/>
          </a:prstGeom>
          <a:noFill/>
          <a:ln>
            <a:noFill/>
          </a:ln>
        </p:spPr>
        <p:txBody>
          <a:bodyPr anchorCtr="0" anchor="t" bIns="91425" lIns="91425" spcFirstLastPara="1" rIns="91425" wrap="square" tIns="91425">
            <a:noAutofit/>
          </a:bodyPr>
          <a:lstStyle/>
          <a:p>
            <a:pPr indent="-346075" lvl="0" marL="4572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Matrix column entries (attributes):</a:t>
            </a:r>
            <a:endParaRPr b="1"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Jitter(Abs), Jitter:RAP, Jitter:PPQ5, Jitter:DDP</a:t>
            </a:r>
            <a:r>
              <a:rPr lang="en-GB" sz="1850">
                <a:solidFill>
                  <a:srgbClr val="CEDBE6"/>
                </a:solidFill>
                <a:highlight>
                  <a:schemeClr val="dk1"/>
                </a:highlight>
                <a:latin typeface="Montserrat"/>
                <a:ea typeface="Montserrat"/>
                <a:cs typeface="Montserrat"/>
                <a:sym typeface="Montserrat"/>
              </a:rPr>
              <a:t> - Several measures of variation in fundamental frequency</a:t>
            </a:r>
            <a:endParaRPr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Shimmer,Shimmer(dB),Shimmer:APQ3,Shimmer:APQ5,Shimmer:APQ1,Shimmer:DDA</a:t>
            </a:r>
            <a:r>
              <a:rPr lang="en-GB" sz="1850">
                <a:solidFill>
                  <a:srgbClr val="CEDBE6"/>
                </a:solidFill>
                <a:highlight>
                  <a:schemeClr val="dk1"/>
                </a:highlight>
                <a:latin typeface="Montserrat"/>
                <a:ea typeface="Montserrat"/>
                <a:cs typeface="Montserrat"/>
                <a:sym typeface="Montserrat"/>
              </a:rPr>
              <a:t> - Several measures of variation in amplitude</a:t>
            </a:r>
            <a:endParaRPr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NHR, HNR</a:t>
            </a:r>
            <a:r>
              <a:rPr lang="en-GB" sz="1850">
                <a:solidFill>
                  <a:srgbClr val="CEDBE6"/>
                </a:solidFill>
                <a:highlight>
                  <a:schemeClr val="dk1"/>
                </a:highlight>
                <a:latin typeface="Montserrat"/>
                <a:ea typeface="Montserrat"/>
                <a:cs typeface="Montserrat"/>
                <a:sym typeface="Montserrat"/>
              </a:rPr>
              <a:t> - Two measures of the ratio of noise to tonal components in the voice</a:t>
            </a:r>
            <a:endParaRPr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status</a:t>
            </a:r>
            <a:r>
              <a:rPr lang="en-GB" sz="1850">
                <a:solidFill>
                  <a:srgbClr val="CEDBE6"/>
                </a:solidFill>
                <a:highlight>
                  <a:schemeClr val="dk1"/>
                </a:highlight>
                <a:latin typeface="Montserrat"/>
                <a:ea typeface="Montserrat"/>
                <a:cs typeface="Montserrat"/>
                <a:sym typeface="Montserrat"/>
              </a:rPr>
              <a:t> - The health status of the subject (one) - Parkinson's, (zero) - healthy</a:t>
            </a:r>
            <a:endParaRPr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RPDE</a:t>
            </a:r>
            <a:r>
              <a:rPr lang="en-GB" sz="1850">
                <a:solidFill>
                  <a:srgbClr val="CEDBE6"/>
                </a:solidFill>
                <a:highlight>
                  <a:schemeClr val="dk1"/>
                </a:highlight>
                <a:latin typeface="Montserrat"/>
                <a:ea typeface="Montserrat"/>
                <a:cs typeface="Montserrat"/>
                <a:sym typeface="Montserrat"/>
              </a:rPr>
              <a:t> -  nonlinear dynamical complexity measure</a:t>
            </a:r>
            <a:endParaRPr sz="1850">
              <a:solidFill>
                <a:srgbClr val="CEDBE6"/>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dk1"/>
                </a:highlight>
                <a:latin typeface="Montserrat"/>
                <a:ea typeface="Montserrat"/>
                <a:cs typeface="Montserrat"/>
                <a:sym typeface="Montserrat"/>
              </a:rPr>
              <a:t>DFA </a:t>
            </a:r>
            <a:r>
              <a:rPr lang="en-GB" sz="1850">
                <a:solidFill>
                  <a:srgbClr val="CEDBE6"/>
                </a:solidFill>
                <a:highlight>
                  <a:schemeClr val="dk1"/>
                </a:highlight>
                <a:latin typeface="Montserrat"/>
                <a:ea typeface="Montserrat"/>
                <a:cs typeface="Montserrat"/>
                <a:sym typeface="Montserrat"/>
              </a:rPr>
              <a:t>- Signal fractal scaling exponent</a:t>
            </a:r>
            <a:endParaRPr sz="1850">
              <a:solidFill>
                <a:srgbClr val="CEDBE6"/>
              </a:solidFill>
              <a:highlight>
                <a:schemeClr val="dk1"/>
              </a:highlight>
              <a:latin typeface="Montserrat"/>
              <a:ea typeface="Montserrat"/>
              <a:cs typeface="Montserrat"/>
              <a:sym typeface="Montserrat"/>
            </a:endParaRPr>
          </a:p>
          <a:p>
            <a:pPr indent="-327025" lvl="1" marL="914400" rtl="0" algn="l">
              <a:spcBef>
                <a:spcPts val="0"/>
              </a:spcBef>
              <a:spcAft>
                <a:spcPts val="0"/>
              </a:spcAft>
              <a:buClr>
                <a:srgbClr val="CEDBE6"/>
              </a:buClr>
              <a:buSzPts val="1550"/>
              <a:buFont typeface="Montserrat"/>
              <a:buChar char="○"/>
            </a:pPr>
            <a:r>
              <a:rPr b="1" lang="en-GB" sz="1850">
                <a:solidFill>
                  <a:srgbClr val="CEDBE6"/>
                </a:solidFill>
                <a:highlight>
                  <a:schemeClr val="dk1"/>
                </a:highlight>
                <a:latin typeface="Montserrat"/>
                <a:ea typeface="Montserrat"/>
                <a:cs typeface="Montserrat"/>
                <a:sym typeface="Montserrat"/>
              </a:rPr>
              <a:t>PPE</a:t>
            </a:r>
            <a:r>
              <a:rPr lang="en-GB" sz="1850">
                <a:solidFill>
                  <a:srgbClr val="CEDBE6"/>
                </a:solidFill>
                <a:highlight>
                  <a:schemeClr val="dk1"/>
                </a:highlight>
                <a:latin typeface="Montserrat"/>
                <a:ea typeface="Montserrat"/>
                <a:cs typeface="Montserrat"/>
                <a:sym typeface="Montserrat"/>
              </a:rPr>
              <a:t> </a:t>
            </a:r>
            <a:r>
              <a:rPr lang="en-GB" sz="1550">
                <a:solidFill>
                  <a:srgbClr val="CEDBE6"/>
                </a:solidFill>
                <a:highlight>
                  <a:schemeClr val="dk1"/>
                </a:highlight>
                <a:latin typeface="Montserrat"/>
                <a:ea typeface="Montserrat"/>
                <a:cs typeface="Montserrat"/>
                <a:sym typeface="Montserrat"/>
              </a:rPr>
              <a:t>- nonlinear measures of fundamental frequency variation</a:t>
            </a:r>
            <a:endParaRPr sz="1550">
              <a:solidFill>
                <a:srgbClr val="CEDBE6"/>
              </a:solidFill>
              <a:highlight>
                <a:schemeClr val="dk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The Predictive System</a:t>
            </a:r>
            <a:endParaRPr>
              <a:latin typeface="Montserrat SemiBold"/>
              <a:ea typeface="Montserrat SemiBold"/>
              <a:cs typeface="Montserrat SemiBold"/>
              <a:sym typeface="Montserrat SemiBold"/>
            </a:endParaRPr>
          </a:p>
        </p:txBody>
      </p:sp>
      <p:sp>
        <p:nvSpPr>
          <p:cNvPr id="225" name="Google Shape;225;p29"/>
          <p:cNvSpPr txBox="1"/>
          <p:nvPr>
            <p:ph idx="1" type="body"/>
          </p:nvPr>
        </p:nvSpPr>
        <p:spPr>
          <a:xfrm>
            <a:off x="1297500" y="1066775"/>
            <a:ext cx="7038900" cy="375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dk1"/>
                </a:highlight>
                <a:latin typeface="Montserrat"/>
                <a:ea typeface="Montserrat"/>
                <a:cs typeface="Montserrat"/>
                <a:sym typeface="Montserrat"/>
              </a:rPr>
              <a:t>SVM Model Initialization:</a:t>
            </a:r>
            <a:endParaRPr b="1" sz="1600">
              <a:solidFill>
                <a:srgbClr val="ECECEC"/>
              </a:solidFill>
              <a:highlight>
                <a:schemeClr val="dk1"/>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SVM model is initialized with a linear kernel and probability estimates enabled.</a:t>
            </a:r>
            <a:endParaRPr sz="1600">
              <a:solidFill>
                <a:srgbClr val="ECECEC"/>
              </a:solidFill>
              <a:highlight>
                <a:schemeClr val="dk1"/>
              </a:highlight>
              <a:latin typeface="Montserrat"/>
              <a:ea typeface="Montserrat"/>
              <a:cs typeface="Montserrat"/>
              <a:sym typeface="Montserrat"/>
            </a:endParaRPr>
          </a:p>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dk1"/>
                </a:highlight>
                <a:latin typeface="Montserrat"/>
                <a:ea typeface="Montserrat"/>
                <a:cs typeface="Montserrat"/>
                <a:sym typeface="Montserrat"/>
              </a:rPr>
              <a:t>Training:</a:t>
            </a:r>
            <a:endParaRPr b="1" sz="1600">
              <a:solidFill>
                <a:srgbClr val="ECECEC"/>
              </a:solidFill>
              <a:highlight>
                <a:schemeClr val="dk1"/>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SVM model is trained using the fit function on the training data (X_train, y_train).</a:t>
            </a:r>
            <a:endParaRPr sz="1600">
              <a:solidFill>
                <a:srgbClr val="ECECEC"/>
              </a:solidFill>
              <a:highlight>
                <a:schemeClr val="dk1"/>
              </a:highlight>
              <a:latin typeface="Montserrat"/>
              <a:ea typeface="Montserrat"/>
              <a:cs typeface="Montserrat"/>
              <a:sym typeface="Montserrat"/>
            </a:endParaRPr>
          </a:p>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dk1"/>
                </a:highlight>
                <a:latin typeface="Montserrat"/>
                <a:ea typeface="Montserrat"/>
                <a:cs typeface="Montserrat"/>
                <a:sym typeface="Montserrat"/>
              </a:rPr>
              <a:t>Standardization:</a:t>
            </a:r>
            <a:endParaRPr b="1" sz="1600">
              <a:solidFill>
                <a:srgbClr val="ECECEC"/>
              </a:solidFill>
              <a:highlight>
                <a:schemeClr val="dk1"/>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StandardScaler is fitted to the training data to standardize the input features.</a:t>
            </a:r>
            <a:endParaRPr sz="1600">
              <a:solidFill>
                <a:srgbClr val="ECECEC"/>
              </a:solidFill>
              <a:highlight>
                <a:schemeClr val="dk1"/>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input data (input_data) is transformed (scaled) using the trained scaler.</a:t>
            </a:r>
            <a:endParaRPr sz="1600">
              <a:solidFill>
                <a:srgbClr val="ECECEC"/>
              </a:solidFill>
              <a:highlight>
                <a:schemeClr val="dk1"/>
              </a:highlight>
              <a:latin typeface="Montserrat"/>
              <a:ea typeface="Montserrat"/>
              <a:cs typeface="Montserrat"/>
              <a:sym typeface="Montserrat"/>
            </a:endParaRPr>
          </a:p>
          <a:p>
            <a:pPr indent="0" lvl="0" marL="914400" rtl="0" algn="l">
              <a:spcBef>
                <a:spcPts val="1500"/>
              </a:spcBef>
              <a:spcAft>
                <a:spcPts val="0"/>
              </a:spcAft>
              <a:buNone/>
            </a:pPr>
            <a:r>
              <a:t/>
            </a:r>
            <a:endParaRPr sz="1600">
              <a:solidFill>
                <a:srgbClr val="ECECEC"/>
              </a:solidFill>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sz="16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795000" y="473650"/>
            <a:ext cx="7397100" cy="4152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ECECEC"/>
              </a:buClr>
              <a:buSzPts val="1600"/>
              <a:buFont typeface="Montserrat"/>
              <a:buChar char="●"/>
            </a:pPr>
            <a:r>
              <a:rPr b="1" lang="en-GB" sz="1600">
                <a:solidFill>
                  <a:srgbClr val="ECECEC"/>
                </a:solidFill>
                <a:highlight>
                  <a:schemeClr val="dk1"/>
                </a:highlight>
                <a:latin typeface="Montserrat"/>
                <a:ea typeface="Montserrat"/>
                <a:cs typeface="Montserrat"/>
                <a:sym typeface="Montserrat"/>
              </a:rPr>
              <a:t>Prediction:</a:t>
            </a:r>
            <a:endParaRPr b="1" sz="1600">
              <a:solidFill>
                <a:srgbClr val="ECECEC"/>
              </a:solidFill>
              <a:highlight>
                <a:schemeClr val="dk1"/>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standardized input data (std_data) is used to make predictions using the SVM model.</a:t>
            </a:r>
            <a:endParaRPr sz="1600">
              <a:solidFill>
                <a:srgbClr val="ECECEC"/>
              </a:solidFill>
              <a:highlight>
                <a:schemeClr val="dk1"/>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The predicted value (prediction) is then printed.</a:t>
            </a:r>
            <a:endParaRPr b="1" sz="1600">
              <a:solidFill>
                <a:srgbClr val="ECECEC"/>
              </a:solidFill>
              <a:highlight>
                <a:schemeClr val="dk1"/>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ECECEC"/>
              </a:buClr>
              <a:buSzPts val="1600"/>
              <a:buFont typeface="Montserrat"/>
              <a:buChar char="●"/>
            </a:pPr>
            <a:r>
              <a:rPr b="1" lang="en-GB" sz="1600">
                <a:solidFill>
                  <a:srgbClr val="ECECEC"/>
                </a:solidFill>
                <a:highlight>
                  <a:schemeClr val="dk1"/>
                </a:highlight>
                <a:latin typeface="Montserrat"/>
                <a:ea typeface="Montserrat"/>
                <a:cs typeface="Montserrat"/>
                <a:sym typeface="Montserrat"/>
              </a:rPr>
              <a:t>Output Interpretation:</a:t>
            </a:r>
            <a:endParaRPr b="1" sz="1600">
              <a:solidFill>
                <a:srgbClr val="ECECEC"/>
              </a:solidFill>
              <a:highlight>
                <a:schemeClr val="dk1"/>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If the predicted value is 0, it means the model predicts the person does not have Parkinson's disease.</a:t>
            </a:r>
            <a:endParaRPr sz="1600">
              <a:solidFill>
                <a:srgbClr val="ECECEC"/>
              </a:solidFill>
              <a:highlight>
                <a:schemeClr val="dk1"/>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dk1"/>
                </a:highlight>
                <a:latin typeface="Montserrat"/>
                <a:ea typeface="Montserrat"/>
                <a:cs typeface="Montserrat"/>
                <a:sym typeface="Montserrat"/>
              </a:rPr>
              <a:t>If the predicted value is 1, it means the model predicts the person has Parkinson's disease.</a:t>
            </a:r>
            <a:endParaRPr sz="1600">
              <a:solidFill>
                <a:srgbClr val="ECECEC"/>
              </a:solidFill>
              <a:highlight>
                <a:schemeClr val="dk1"/>
              </a:highlight>
              <a:latin typeface="Montserrat"/>
              <a:ea typeface="Montserrat"/>
              <a:cs typeface="Montserrat"/>
              <a:sym typeface="Montserrat"/>
            </a:endParaRPr>
          </a:p>
          <a:p>
            <a:pPr indent="0" lvl="0" marL="0" rtl="0" algn="l">
              <a:lnSpc>
                <a:spcPct val="115000"/>
              </a:lnSpc>
              <a:spcBef>
                <a:spcPts val="1500"/>
              </a:spcBef>
              <a:spcAft>
                <a:spcPts val="0"/>
              </a:spcAft>
              <a:buNone/>
            </a:pPr>
            <a:r>
              <a:rPr lang="en-GB" sz="1600">
                <a:solidFill>
                  <a:srgbClr val="ECECEC"/>
                </a:solidFill>
                <a:highlight>
                  <a:schemeClr val="dk1"/>
                </a:highlight>
                <a:latin typeface="Montserrat"/>
                <a:ea typeface="Montserrat"/>
                <a:cs typeface="Montserrat"/>
                <a:sym typeface="Montserrat"/>
              </a:rPr>
              <a:t>This project essentially demonstrates how to use a trained SVM model to predict whether a person has Parkinson's disease based on the input features provided. It involves initializing the model, training it, standardizing input data, making predictions, and interpreting the prediction results.</a:t>
            </a:r>
            <a:endParaRPr sz="1600">
              <a:solidFill>
                <a:srgbClr val="ECECEC"/>
              </a:solidFill>
              <a:highlight>
                <a:schemeClr val="dk1"/>
              </a:highlight>
              <a:latin typeface="Montserrat"/>
              <a:ea typeface="Montserrat"/>
              <a:cs typeface="Montserrat"/>
              <a:sym typeface="Montserrat"/>
            </a:endParaRPr>
          </a:p>
          <a:p>
            <a:pPr indent="0" lvl="0" marL="0" rtl="0" algn="l">
              <a:lnSpc>
                <a:spcPct val="115000"/>
              </a:lnSpc>
              <a:spcBef>
                <a:spcPts val="0"/>
              </a:spcBef>
              <a:spcAft>
                <a:spcPts val="1200"/>
              </a:spcAft>
              <a:buNone/>
            </a:pPr>
            <a:r>
              <a:t/>
            </a:r>
            <a:endParaRPr sz="16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latin typeface="Montserrat Medium"/>
                <a:ea typeface="Montserrat Medium"/>
                <a:cs typeface="Montserrat Medium"/>
                <a:sym typeface="Montserrat Medium"/>
              </a:rPr>
              <a:t>Result</a:t>
            </a:r>
            <a:endParaRPr sz="3400">
              <a:latin typeface="Montserrat Medium"/>
              <a:ea typeface="Montserrat Medium"/>
              <a:cs typeface="Montserrat Medium"/>
              <a:sym typeface="Montserrat Medium"/>
            </a:endParaRPr>
          </a:p>
        </p:txBody>
      </p:sp>
      <p:sp>
        <p:nvSpPr>
          <p:cNvPr id="236" name="Google Shape;236;p31"/>
          <p:cNvSpPr txBox="1"/>
          <p:nvPr/>
        </p:nvSpPr>
        <p:spPr>
          <a:xfrm>
            <a:off x="1462800" y="1095450"/>
            <a:ext cx="6873600" cy="3409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GB" sz="1750">
                <a:solidFill>
                  <a:srgbClr val="ECECEC"/>
                </a:solidFill>
                <a:highlight>
                  <a:schemeClr val="dk1"/>
                </a:highlight>
                <a:latin typeface="Roboto"/>
                <a:ea typeface="Roboto"/>
                <a:cs typeface="Roboto"/>
                <a:sym typeface="Roboto"/>
              </a:rPr>
              <a:t>1. Accuracy</a:t>
            </a:r>
            <a:endParaRPr b="1" sz="1750">
              <a:solidFill>
                <a:srgbClr val="ECECEC"/>
              </a:solidFill>
              <a:highlight>
                <a:schemeClr val="dk1"/>
              </a:highlight>
              <a:latin typeface="Roboto"/>
              <a:ea typeface="Roboto"/>
              <a:cs typeface="Roboto"/>
              <a:sym typeface="Roboto"/>
            </a:endParaRPr>
          </a:p>
          <a:p>
            <a:pPr indent="-311150" lvl="0" marL="457200" rtl="0" algn="l">
              <a:lnSpc>
                <a:spcPct val="115000"/>
              </a:lnSpc>
              <a:spcBef>
                <a:spcPts val="40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Accuracy is one of the most straightforward metrics. It measures the overall correctness of the model in terms of correctly classified instances out of all instances.</a:t>
            </a:r>
            <a:endParaRPr sz="1300">
              <a:solidFill>
                <a:srgbClr val="ECECEC"/>
              </a:solidFill>
              <a:highlight>
                <a:schemeClr val="dk1"/>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An accuracy of 1.0 (100%) means all predictions were correct.</a:t>
            </a:r>
            <a:endParaRPr sz="1300">
              <a:solidFill>
                <a:srgbClr val="ECECEC"/>
              </a:solidFill>
              <a:highlight>
                <a:schemeClr val="dk1"/>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Higher accuracy generally indicates better model performance, especially when classes are balanced.</a:t>
            </a:r>
            <a:endParaRPr sz="1300">
              <a:solidFill>
                <a:srgbClr val="ECECEC"/>
              </a:solidFill>
              <a:highlight>
                <a:schemeClr val="dk1"/>
              </a:highlight>
              <a:latin typeface="Roboto"/>
              <a:ea typeface="Roboto"/>
              <a:cs typeface="Roboto"/>
              <a:sym typeface="Roboto"/>
            </a:endParaRPr>
          </a:p>
          <a:p>
            <a:pPr indent="0" lvl="0" marL="0" rtl="0" algn="l">
              <a:lnSpc>
                <a:spcPct val="160000"/>
              </a:lnSpc>
              <a:spcBef>
                <a:spcPts val="1500"/>
              </a:spcBef>
              <a:spcAft>
                <a:spcPts val="0"/>
              </a:spcAft>
              <a:buNone/>
            </a:pPr>
            <a:r>
              <a:rPr b="1" lang="en-GB" sz="1750">
                <a:solidFill>
                  <a:srgbClr val="ECECEC"/>
                </a:solidFill>
                <a:highlight>
                  <a:schemeClr val="dk1"/>
                </a:highlight>
                <a:latin typeface="Roboto"/>
                <a:ea typeface="Roboto"/>
                <a:cs typeface="Roboto"/>
                <a:sym typeface="Roboto"/>
              </a:rPr>
              <a:t>2. Precision</a:t>
            </a:r>
            <a:endParaRPr b="1" sz="1750">
              <a:solidFill>
                <a:srgbClr val="ECECEC"/>
              </a:solidFill>
              <a:highlight>
                <a:schemeClr val="dk1"/>
              </a:highlight>
              <a:latin typeface="Roboto"/>
              <a:ea typeface="Roboto"/>
              <a:cs typeface="Roboto"/>
              <a:sym typeface="Roboto"/>
            </a:endParaRPr>
          </a:p>
          <a:p>
            <a:pPr indent="-311150" lvl="0" marL="457200" rtl="0" algn="l">
              <a:lnSpc>
                <a:spcPct val="115000"/>
              </a:lnSpc>
              <a:spcBef>
                <a:spcPts val="40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Precision focuses on the number of correctly predicted positive cases out of all cases predicted as positive. It's about the "purity" of the positive predictions.</a:t>
            </a:r>
            <a:endParaRPr sz="1300">
              <a:solidFill>
                <a:srgbClr val="ECECEC"/>
              </a:solidFill>
              <a:highlight>
                <a:schemeClr val="dk1"/>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High precision means the model is good at avoiding false positives.</a:t>
            </a:r>
            <a:endParaRPr sz="1300">
              <a:solidFill>
                <a:srgbClr val="ECECEC"/>
              </a:solidFill>
              <a:highlight>
                <a:schemeClr val="dk1"/>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dk1"/>
                </a:highlight>
                <a:latin typeface="Roboto"/>
                <a:ea typeface="Roboto"/>
                <a:cs typeface="Roboto"/>
                <a:sym typeface="Roboto"/>
              </a:rPr>
              <a:t>It's useful when the cost of false positives is high.</a:t>
            </a:r>
            <a:endParaRPr sz="1300">
              <a:solidFill>
                <a:srgbClr val="ECECEC"/>
              </a:solidFill>
              <a:highlight>
                <a:schemeClr val="dk1"/>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highlight>
                <a:schemeClr val="dk1"/>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31925"/>
            <a:ext cx="7740300" cy="47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Faculty</a:t>
            </a:r>
            <a:r>
              <a:rPr lang="en-GB" u="sng">
                <a:solidFill>
                  <a:srgbClr val="ECECEC"/>
                </a:solidFill>
                <a:latin typeface="Montserrat Medium"/>
                <a:ea typeface="Montserrat Medium"/>
                <a:cs typeface="Montserrat Medium"/>
                <a:sym typeface="Montserrat Medium"/>
              </a:rPr>
              <a:t> Supervisor</a:t>
            </a:r>
            <a:r>
              <a:rPr lang="en-GB">
                <a:solidFill>
                  <a:srgbClr val="ECECEC"/>
                </a:solidFill>
                <a:latin typeface="Montserrat Medium"/>
                <a:ea typeface="Montserrat Medium"/>
                <a:cs typeface="Montserrat Medium"/>
                <a:sym typeface="Montserrat Medium"/>
              </a:rPr>
              <a:t>  -  Dr. C.P.Koushik</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Reviewer-1</a:t>
            </a:r>
            <a:r>
              <a:rPr lang="en-GB">
                <a:solidFill>
                  <a:srgbClr val="ECECEC"/>
                </a:solidFill>
                <a:latin typeface="Montserrat Medium"/>
                <a:ea typeface="Montserrat Medium"/>
                <a:cs typeface="Montserrat Medium"/>
                <a:sym typeface="Montserrat Medium"/>
              </a:rPr>
              <a:t>  -  Dr. Hariharan R</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a:solidFill>
                  <a:srgbClr val="ECECEC"/>
                </a:solidFill>
                <a:latin typeface="Montserrat Medium"/>
                <a:ea typeface="Montserrat Medium"/>
                <a:cs typeface="Montserrat Medium"/>
                <a:sym typeface="Montserrat Medium"/>
              </a:rPr>
              <a:t>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Reviewer-2</a:t>
            </a:r>
            <a:r>
              <a:rPr lang="en-GB">
                <a:solidFill>
                  <a:srgbClr val="ECECEC"/>
                </a:solidFill>
                <a:latin typeface="Montserrat Medium"/>
                <a:ea typeface="Montserrat Medium"/>
                <a:cs typeface="Montserrat Medium"/>
                <a:sym typeface="Montserrat Medium"/>
              </a:rPr>
              <a:t>  -  Dr. Ashish Mohan Yadav</a:t>
            </a:r>
            <a:r>
              <a:rPr lang="en-GB">
                <a:solidFill>
                  <a:srgbClr val="CEDBE6"/>
                </a:solidFill>
                <a:latin typeface="Montserrat Medium"/>
                <a:ea typeface="Montserrat Medium"/>
                <a:cs typeface="Montserrat Medium"/>
                <a:sym typeface="Montserrat Medium"/>
              </a:rPr>
              <a:t> </a:t>
            </a:r>
            <a:endParaRPr>
              <a:solidFill>
                <a:srgbClr val="CEDBE6"/>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nvSpPr>
        <p:spPr>
          <a:xfrm>
            <a:off x="721975" y="473650"/>
            <a:ext cx="7751700" cy="4277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GB" sz="1850">
                <a:solidFill>
                  <a:srgbClr val="ECECEC"/>
                </a:solidFill>
                <a:highlight>
                  <a:schemeClr val="dk1"/>
                </a:highlight>
                <a:latin typeface="Roboto"/>
                <a:ea typeface="Roboto"/>
                <a:cs typeface="Roboto"/>
                <a:sym typeface="Roboto"/>
              </a:rPr>
              <a:t>3. Recall (Sensitivity or True Positive Rate)</a:t>
            </a:r>
            <a:endParaRPr b="1" sz="1850">
              <a:solidFill>
                <a:srgbClr val="ECECEC"/>
              </a:solidFill>
              <a:highlight>
                <a:schemeClr val="dk1"/>
              </a:highlight>
              <a:latin typeface="Roboto"/>
              <a:ea typeface="Roboto"/>
              <a:cs typeface="Roboto"/>
              <a:sym typeface="Roboto"/>
            </a:endParaRPr>
          </a:p>
          <a:p>
            <a:pPr indent="-317500" lvl="0" marL="457200" rtl="0" algn="l">
              <a:lnSpc>
                <a:spcPct val="115000"/>
              </a:lnSpc>
              <a:spcBef>
                <a:spcPts val="400"/>
              </a:spcBef>
              <a:spcAft>
                <a:spcPts val="0"/>
              </a:spcAft>
              <a:buClr>
                <a:srgbClr val="ECECEC"/>
              </a:buClr>
              <a:buSzPts val="1400"/>
              <a:buFont typeface="Roboto"/>
              <a:buChar char="●"/>
            </a:pPr>
            <a:r>
              <a:rPr lang="en-GB">
                <a:solidFill>
                  <a:srgbClr val="ECECEC"/>
                </a:solidFill>
                <a:highlight>
                  <a:schemeClr val="dk1"/>
                </a:highlight>
                <a:latin typeface="Roboto"/>
                <a:ea typeface="Roboto"/>
                <a:cs typeface="Roboto"/>
                <a:sym typeface="Roboto"/>
              </a:rPr>
              <a:t>Recall measures the ability of the model to correctly identify positive instances from all actual positives. It's about the "completeness" of the positive predictions.</a:t>
            </a:r>
            <a:endParaRPr>
              <a:solidFill>
                <a:srgbClr val="ECECEC"/>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dk1"/>
                </a:highlight>
                <a:latin typeface="Roboto"/>
                <a:ea typeface="Roboto"/>
                <a:cs typeface="Roboto"/>
                <a:sym typeface="Roboto"/>
              </a:rPr>
              <a:t>High recall indicates that the model finds most of the positive cases.</a:t>
            </a:r>
            <a:endParaRPr>
              <a:solidFill>
                <a:srgbClr val="ECECEC"/>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dk1"/>
                </a:highlight>
                <a:latin typeface="Roboto"/>
                <a:ea typeface="Roboto"/>
                <a:cs typeface="Roboto"/>
                <a:sym typeface="Roboto"/>
              </a:rPr>
              <a:t>Useful when the cost of false negatives is high.</a:t>
            </a:r>
            <a:endParaRPr>
              <a:solidFill>
                <a:srgbClr val="ECECEC"/>
              </a:solidFill>
              <a:highlight>
                <a:schemeClr val="dk1"/>
              </a:highlight>
              <a:latin typeface="Roboto"/>
              <a:ea typeface="Roboto"/>
              <a:cs typeface="Roboto"/>
              <a:sym typeface="Roboto"/>
            </a:endParaRPr>
          </a:p>
          <a:p>
            <a:pPr indent="0" lvl="0" marL="0" rtl="0" algn="l">
              <a:lnSpc>
                <a:spcPct val="160000"/>
              </a:lnSpc>
              <a:spcBef>
                <a:spcPts val="1500"/>
              </a:spcBef>
              <a:spcAft>
                <a:spcPts val="0"/>
              </a:spcAft>
              <a:buNone/>
            </a:pPr>
            <a:r>
              <a:rPr b="1" lang="en-GB" sz="1850">
                <a:solidFill>
                  <a:srgbClr val="ECECEC"/>
                </a:solidFill>
                <a:highlight>
                  <a:schemeClr val="dk1"/>
                </a:highlight>
                <a:latin typeface="Roboto"/>
                <a:ea typeface="Roboto"/>
                <a:cs typeface="Roboto"/>
                <a:sym typeface="Roboto"/>
              </a:rPr>
              <a:t>4. F1-Score</a:t>
            </a:r>
            <a:endParaRPr b="1" sz="1850">
              <a:solidFill>
                <a:srgbClr val="ECECEC"/>
              </a:solidFill>
              <a:highlight>
                <a:schemeClr val="dk1"/>
              </a:highlight>
              <a:latin typeface="Roboto"/>
              <a:ea typeface="Roboto"/>
              <a:cs typeface="Roboto"/>
              <a:sym typeface="Roboto"/>
            </a:endParaRPr>
          </a:p>
          <a:p>
            <a:pPr indent="-317500" lvl="0" marL="457200" rtl="0" algn="l">
              <a:lnSpc>
                <a:spcPct val="115000"/>
              </a:lnSpc>
              <a:spcBef>
                <a:spcPts val="400"/>
              </a:spcBef>
              <a:spcAft>
                <a:spcPts val="0"/>
              </a:spcAft>
              <a:buClr>
                <a:srgbClr val="ECECEC"/>
              </a:buClr>
              <a:buSzPts val="1400"/>
              <a:buChar char="●"/>
            </a:pPr>
            <a:r>
              <a:rPr lang="en-GB">
                <a:solidFill>
                  <a:srgbClr val="ECECEC"/>
                </a:solidFill>
                <a:highlight>
                  <a:schemeClr val="dk1"/>
                </a:highlight>
                <a:latin typeface="Roboto"/>
                <a:ea typeface="Roboto"/>
                <a:cs typeface="Roboto"/>
                <a:sym typeface="Roboto"/>
              </a:rPr>
              <a:t>The F1-score is the harmonic mean of precision and recall. It provides a balance between precision and recall, especially when classes are imbalanced. It's a single metric that combines both precision and recall into one number.</a:t>
            </a:r>
            <a:r>
              <a:rPr lang="en-GB" sz="300">
                <a:solidFill>
                  <a:srgbClr val="ECECEC"/>
                </a:solidFill>
                <a:highlight>
                  <a:schemeClr val="dk1"/>
                </a:highlight>
                <a:latin typeface="Times New Roman"/>
                <a:ea typeface="Times New Roman"/>
                <a:cs typeface="Times New Roman"/>
                <a:sym typeface="Times New Roman"/>
              </a:rPr>
              <a:t>​</a:t>
            </a:r>
            <a:endParaRPr>
              <a:solidFill>
                <a:srgbClr val="ECECEC"/>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dk1"/>
                </a:highlight>
                <a:latin typeface="Roboto"/>
                <a:ea typeface="Roboto"/>
                <a:cs typeface="Roboto"/>
                <a:sym typeface="Roboto"/>
              </a:rPr>
              <a:t>The F1-score reaches its best value at 1 and worst at 0.</a:t>
            </a:r>
            <a:endParaRPr>
              <a:solidFill>
                <a:srgbClr val="ECECEC"/>
              </a:solidFill>
              <a:highlight>
                <a:schemeClr val="dk1"/>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dk1"/>
                </a:highlight>
                <a:latin typeface="Roboto"/>
                <a:ea typeface="Roboto"/>
                <a:cs typeface="Roboto"/>
                <a:sym typeface="Roboto"/>
              </a:rPr>
              <a:t>It's a useful metric when you want to seek a balance between precision and recall.</a:t>
            </a:r>
            <a:endParaRPr>
              <a:solidFill>
                <a:srgbClr val="ECECEC"/>
              </a:solidFill>
              <a:highlight>
                <a:schemeClr val="dk1"/>
              </a:highlight>
              <a:latin typeface="Roboto"/>
              <a:ea typeface="Roboto"/>
              <a:cs typeface="Roboto"/>
              <a:sym typeface="Roboto"/>
            </a:endParaRPr>
          </a:p>
          <a:p>
            <a:pPr indent="0" lvl="0" marL="914400" rtl="0" algn="l">
              <a:lnSpc>
                <a:spcPct val="115000"/>
              </a:lnSpc>
              <a:spcBef>
                <a:spcPts val="1500"/>
              </a:spcBef>
              <a:spcAft>
                <a:spcPts val="0"/>
              </a:spcAft>
              <a:buNone/>
            </a:pPr>
            <a:r>
              <a:t/>
            </a:r>
            <a:endParaRPr>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nvSpPr>
        <p:spPr>
          <a:xfrm>
            <a:off x="1196850" y="714600"/>
            <a:ext cx="6750300" cy="3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lt1"/>
                </a:solidFill>
                <a:latin typeface="Lato"/>
                <a:ea typeface="Lato"/>
                <a:cs typeface="Lato"/>
                <a:sym typeface="Lato"/>
              </a:rPr>
              <a:t>Now for comparison we also used the </a:t>
            </a:r>
            <a:r>
              <a:rPr lang="en-GB" sz="1900">
                <a:solidFill>
                  <a:srgbClr val="ECECEC"/>
                </a:solidFill>
                <a:highlight>
                  <a:schemeClr val="dk1"/>
                </a:highlight>
                <a:latin typeface="Roboto"/>
                <a:ea typeface="Roboto"/>
                <a:cs typeface="Roboto"/>
                <a:sym typeface="Roboto"/>
              </a:rPr>
              <a:t>K-Nearest Neighbors (KNN)</a:t>
            </a:r>
            <a:r>
              <a:rPr lang="en-GB" sz="1900">
                <a:solidFill>
                  <a:schemeClr val="lt1"/>
                </a:solidFill>
                <a:latin typeface="Lato"/>
                <a:ea typeface="Lato"/>
                <a:cs typeface="Lato"/>
                <a:sym typeface="Lato"/>
              </a:rPr>
              <a:t> algorithm</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b="1" lang="en-GB" sz="2300">
                <a:solidFill>
                  <a:srgbClr val="ECECEC"/>
                </a:solidFill>
                <a:highlight>
                  <a:schemeClr val="dk1"/>
                </a:highlight>
                <a:latin typeface="Roboto"/>
                <a:ea typeface="Roboto"/>
                <a:cs typeface="Roboto"/>
                <a:sym typeface="Roboto"/>
              </a:rPr>
              <a:t>K-Nearest Neighbors (KNN)-</a:t>
            </a:r>
            <a:endParaRPr b="1" sz="2300">
              <a:solidFill>
                <a:srgbClr val="ECECEC"/>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sz="1900">
              <a:solidFill>
                <a:srgbClr val="ECECEC"/>
              </a:solidFill>
              <a:highlight>
                <a:schemeClr val="dk1"/>
              </a:highlight>
              <a:latin typeface="Roboto"/>
              <a:ea typeface="Roboto"/>
              <a:cs typeface="Roboto"/>
              <a:sym typeface="Roboto"/>
            </a:endParaRPr>
          </a:p>
          <a:p>
            <a:pPr indent="0" lvl="0" marL="0" rtl="0" algn="l">
              <a:spcBef>
                <a:spcPts val="0"/>
              </a:spcBef>
              <a:spcAft>
                <a:spcPts val="0"/>
              </a:spcAft>
              <a:buNone/>
            </a:pPr>
            <a:r>
              <a:rPr lang="en-GB" sz="1900">
                <a:solidFill>
                  <a:srgbClr val="ECECEC"/>
                </a:solidFill>
                <a:highlight>
                  <a:schemeClr val="dk1"/>
                </a:highlight>
                <a:latin typeface="Roboto"/>
                <a:ea typeface="Roboto"/>
                <a:cs typeface="Roboto"/>
                <a:sym typeface="Roboto"/>
              </a:rPr>
              <a:t>The K-Nearest Neighbors (KNN) algorithm is a type of supervised machine learning algorithm used for both classification and regression tasks. It is considered one of the simplest machine learning algorithms and falls under the category of instance-based learning or lazy learning.</a:t>
            </a:r>
            <a:endParaRPr sz="1900">
              <a:solidFill>
                <a:srgbClr val="ECECEC"/>
              </a:solidFill>
              <a:highlight>
                <a:schemeClr val="dk1"/>
              </a:highlight>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1350900" y="1129950"/>
            <a:ext cx="6442200" cy="28836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Data Set | Kaggle | USING SVM</a:t>
            </a:r>
            <a:endParaRPr b="1" sz="2100">
              <a:solidFill>
                <a:srgbClr val="ECECEC"/>
              </a:solidFill>
              <a:latin typeface="Montserrat"/>
              <a:ea typeface="Montserrat"/>
              <a:cs typeface="Montserrat"/>
              <a:sym typeface="Montserrat"/>
            </a:endParaRPr>
          </a:p>
          <a:p>
            <a:pPr indent="-317500" lvl="1" marL="914400" rtl="0" algn="l">
              <a:spcBef>
                <a:spcPts val="0"/>
              </a:spcBef>
              <a:spcAft>
                <a:spcPts val="0"/>
              </a:spcAft>
              <a:buClr>
                <a:srgbClr val="ECECEC"/>
              </a:buClr>
              <a:buSzPts val="1400"/>
              <a:buFont typeface="Montserrat"/>
              <a:buChar char="➢"/>
            </a:pPr>
            <a:r>
              <a:rPr lang="en-GB" sz="1450">
                <a:solidFill>
                  <a:srgbClr val="ECECEC"/>
                </a:solidFill>
                <a:highlight>
                  <a:schemeClr val="dk1"/>
                </a:highlight>
                <a:latin typeface="Montserrat"/>
                <a:ea typeface="Montserrat"/>
                <a:cs typeface="Montserrat"/>
                <a:sym typeface="Montserrat"/>
              </a:rPr>
              <a:t> </a:t>
            </a:r>
            <a:r>
              <a:rPr lang="en-GB" sz="1850">
                <a:solidFill>
                  <a:srgbClr val="ECECEC"/>
                </a:solidFill>
                <a:highlight>
                  <a:schemeClr val="dk1"/>
                </a:highlight>
                <a:latin typeface="Montserrat"/>
                <a:ea typeface="Montserrat"/>
                <a:cs typeface="Montserrat"/>
                <a:sym typeface="Montserrat"/>
              </a:rPr>
              <a:t>Training Accuracy Score :  83.33</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Cross Validation Score : 76.79</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Testing Accuracy Score :  87.18</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Precision Score is : 86.49</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Recall Score is : 100.0</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F1-Score Score is : 92.75</a:t>
            </a:r>
            <a:endParaRPr sz="1850">
              <a:solidFill>
                <a:srgbClr val="ECECEC"/>
              </a:solidFill>
              <a:highlight>
                <a:schemeClr val="dk1"/>
              </a:highlight>
              <a:latin typeface="Montserrat"/>
              <a:ea typeface="Montserrat"/>
              <a:cs typeface="Montserrat"/>
              <a:sym typeface="Montserrat"/>
            </a:endParaRPr>
          </a:p>
          <a:p>
            <a:pPr indent="0" lvl="0" marL="457200" rtl="0" algn="l">
              <a:spcBef>
                <a:spcPts val="0"/>
              </a:spcBef>
              <a:spcAft>
                <a:spcPts val="0"/>
              </a:spcAft>
              <a:buNone/>
            </a:pPr>
            <a:r>
              <a:t/>
            </a:r>
            <a:endParaRPr sz="1450">
              <a:solidFill>
                <a:srgbClr val="D5D5D5"/>
              </a:solidFill>
              <a:highlight>
                <a:srgbClr val="383838"/>
              </a:highlight>
              <a:latin typeface="Courier New"/>
              <a:ea typeface="Courier New"/>
              <a:cs typeface="Courier New"/>
              <a:sym typeface="Courier New"/>
            </a:endParaRPr>
          </a:p>
          <a:p>
            <a:pPr indent="0" lvl="0" marL="457200" rtl="0" algn="l">
              <a:spcBef>
                <a:spcPts val="0"/>
              </a:spcBef>
              <a:spcAft>
                <a:spcPts val="0"/>
              </a:spcAft>
              <a:buNone/>
            </a:pPr>
            <a:r>
              <a:t/>
            </a:r>
            <a:endParaRPr sz="2300">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1410000" y="1177350"/>
            <a:ext cx="6324000" cy="27888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Data Set | Kaggle | USING KNN</a:t>
            </a:r>
            <a:endParaRPr b="1" sz="2100">
              <a:solidFill>
                <a:srgbClr val="ECECEC"/>
              </a:solidFill>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Training Accuracy Score :  95.51</a:t>
            </a:r>
            <a:endParaRPr sz="1850">
              <a:solidFill>
                <a:srgbClr val="ECECEC"/>
              </a:solidFill>
              <a:highlight>
                <a:schemeClr val="dk1"/>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Cross Validation Score : 89.04</a:t>
            </a:r>
            <a:endParaRPr sz="1850">
              <a:solidFill>
                <a:srgbClr val="ECECEC"/>
              </a:solidFill>
              <a:highlight>
                <a:schemeClr val="dk1"/>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Testing Accuracy Score :  87.18</a:t>
            </a:r>
            <a:endParaRPr sz="1850">
              <a:solidFill>
                <a:srgbClr val="ECECEC"/>
              </a:solidFill>
              <a:highlight>
                <a:schemeClr val="dk1"/>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Precision Score is : 90.91</a:t>
            </a:r>
            <a:endParaRPr sz="1850">
              <a:solidFill>
                <a:srgbClr val="ECECEC"/>
              </a:solidFill>
              <a:highlight>
                <a:schemeClr val="dk1"/>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Recall Score is : 93.75</a:t>
            </a:r>
            <a:endParaRPr sz="1850">
              <a:solidFill>
                <a:srgbClr val="ECECEC"/>
              </a:solidFill>
              <a:highlight>
                <a:schemeClr val="dk1"/>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F1-Score Score is : 92.31</a:t>
            </a:r>
            <a:endParaRPr sz="185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nvSpPr>
        <p:spPr>
          <a:xfrm>
            <a:off x="1056000" y="1222800"/>
            <a:ext cx="7032000" cy="2697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Telemonitoring Data Set | USING SVM</a:t>
            </a:r>
            <a:endParaRPr b="1" sz="2100">
              <a:solidFill>
                <a:srgbClr val="ECECEC"/>
              </a:solidFill>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Training Accuracy Score :  71.09</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Cross Validation Score : 70.98</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Testing Accuracy Score :  70.72</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Precision Score is : 97.62</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Recall Score is : 10.68</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F1-Score Score is : 19.25</a:t>
            </a:r>
            <a:endParaRPr sz="1850">
              <a:solidFill>
                <a:srgbClr val="ECECEC"/>
              </a:solidFill>
              <a:highlight>
                <a:schemeClr val="dk1"/>
              </a:highlight>
              <a:latin typeface="Montserrat"/>
              <a:ea typeface="Montserrat"/>
              <a:cs typeface="Montserrat"/>
              <a:sym typeface="Montserrat"/>
            </a:endParaRPr>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nvSpPr>
        <p:spPr>
          <a:xfrm>
            <a:off x="1207500" y="1204950"/>
            <a:ext cx="6729000" cy="2733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Telemonitoring Data Set | USING KNN</a:t>
            </a:r>
            <a:endParaRPr sz="15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Training Accuracy Score :  89.26</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Cross Validation Score : 83.0</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Testing Accuracy Score :  81.87</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Precision Score is : 77.85</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Recall Score is : 62.24</a:t>
            </a:r>
            <a:endParaRPr sz="1850">
              <a:solidFill>
                <a:srgbClr val="ECECEC"/>
              </a:solidFill>
              <a:highlight>
                <a:schemeClr val="dk1"/>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dk1"/>
                </a:highlight>
                <a:latin typeface="Montserrat"/>
                <a:ea typeface="Montserrat"/>
                <a:cs typeface="Montserrat"/>
                <a:sym typeface="Montserrat"/>
              </a:rPr>
              <a:t> F1-Score Score is : 69.18</a:t>
            </a:r>
            <a:endParaRPr sz="1850">
              <a:solidFill>
                <a:srgbClr val="ECECEC"/>
              </a:solidFill>
              <a:highlight>
                <a:schemeClr val="dk1"/>
              </a:highlight>
              <a:latin typeface="Montserrat"/>
              <a:ea typeface="Montserrat"/>
              <a:cs typeface="Montserrat"/>
              <a:sym typeface="Montserrat"/>
            </a:endParaRPr>
          </a:p>
          <a:p>
            <a:pPr indent="0" lvl="0" marL="457200" rtl="0" algn="l">
              <a:spcBef>
                <a:spcPts val="0"/>
              </a:spcBef>
              <a:spcAft>
                <a:spcPts val="0"/>
              </a:spcAft>
              <a:buNone/>
            </a:pPr>
            <a:r>
              <a:t/>
            </a:r>
            <a:endParaRPr b="1" sz="2100">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nvSpPr>
        <p:spPr>
          <a:xfrm>
            <a:off x="1212325" y="431925"/>
            <a:ext cx="6739800" cy="26394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Data Set | Kaggle</a:t>
            </a:r>
            <a:endParaRPr sz="1300">
              <a:solidFill>
                <a:srgbClr val="ECECEC"/>
              </a:solidFill>
              <a:latin typeface="Lato"/>
              <a:ea typeface="Lato"/>
              <a:cs typeface="Lato"/>
              <a:sym typeface="Lato"/>
            </a:endParaRPr>
          </a:p>
        </p:txBody>
      </p:sp>
      <p:pic>
        <p:nvPicPr>
          <p:cNvPr id="272" name="Google Shape;272;p38"/>
          <p:cNvPicPr preferRelativeResize="0"/>
          <p:nvPr/>
        </p:nvPicPr>
        <p:blipFill rotWithShape="1">
          <a:blip r:embed="rId3">
            <a:alphaModFix/>
          </a:blip>
          <a:srcRect b="0" l="0" r="0" t="0"/>
          <a:stretch/>
        </p:blipFill>
        <p:spPr>
          <a:xfrm>
            <a:off x="1202100" y="1009975"/>
            <a:ext cx="6739799" cy="3595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841300" y="406875"/>
            <a:ext cx="86301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highlight>
                  <a:schemeClr val="dk1"/>
                </a:highlight>
                <a:latin typeface="Montserrat"/>
                <a:ea typeface="Montserrat"/>
                <a:cs typeface="Montserrat"/>
                <a:sym typeface="Montserrat"/>
              </a:rPr>
              <a:t>Parkinsons Telemonitoring Data Set</a:t>
            </a:r>
            <a:endParaRPr>
              <a:solidFill>
                <a:srgbClr val="ECECEC"/>
              </a:solidFill>
              <a:highlight>
                <a:schemeClr val="dk1"/>
              </a:highlight>
            </a:endParaRPr>
          </a:p>
        </p:txBody>
      </p:sp>
      <p:pic>
        <p:nvPicPr>
          <p:cNvPr id="278" name="Google Shape;278;p39"/>
          <p:cNvPicPr preferRelativeResize="0"/>
          <p:nvPr/>
        </p:nvPicPr>
        <p:blipFill>
          <a:blip r:embed="rId3">
            <a:alphaModFix/>
          </a:blip>
          <a:stretch>
            <a:fillRect/>
          </a:stretch>
        </p:blipFill>
        <p:spPr>
          <a:xfrm>
            <a:off x="1039526" y="914775"/>
            <a:ext cx="6947501" cy="3923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nvSpPr>
        <p:spPr>
          <a:xfrm>
            <a:off x="2801550" y="2074225"/>
            <a:ext cx="354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800">
                <a:solidFill>
                  <a:srgbClr val="ECECEC"/>
                </a:solidFill>
                <a:latin typeface="Montserrat SemiBold"/>
                <a:ea typeface="Montserrat SemiBold"/>
                <a:cs typeface="Montserrat SemiBold"/>
                <a:sym typeface="Montserrat SemiBold"/>
              </a:rPr>
              <a:t>  THANK YOU</a:t>
            </a:r>
            <a:endParaRPr sz="3800">
              <a:solidFill>
                <a:srgbClr val="ECECEC"/>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716450" y="459750"/>
            <a:ext cx="7526700" cy="42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ECECEC"/>
                </a:solidFill>
                <a:latin typeface="Montserrat Medium"/>
                <a:ea typeface="Montserrat Medium"/>
                <a:cs typeface="Montserrat Medium"/>
                <a:sym typeface="Montserrat Medium"/>
              </a:rPr>
              <a:t>Contents -</a:t>
            </a:r>
            <a:endParaRPr sz="3300">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rgbClr val="ECECEC"/>
              </a:solidFill>
              <a:latin typeface="Lato"/>
              <a:ea typeface="Lato"/>
              <a:cs typeface="Lato"/>
              <a:sym typeface="Lato"/>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What is Parkinson’s Disease?</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Objective</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Problem Statement</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Workflow</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Proposed Work &amp; Methodology</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Algorithm</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Datasets</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Result</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The Prediction system</a:t>
            </a:r>
            <a:endParaRPr sz="1900">
              <a:solidFill>
                <a:srgbClr val="ECECE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445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5781"/>
              <a:buNone/>
            </a:pPr>
            <a:r>
              <a:rPr lang="en-GB" sz="3840">
                <a:solidFill>
                  <a:srgbClr val="ECECEC"/>
                </a:solidFill>
                <a:latin typeface="Montserrat Medium"/>
                <a:ea typeface="Montserrat Medium"/>
                <a:cs typeface="Montserrat Medium"/>
                <a:sym typeface="Montserrat Medium"/>
              </a:rPr>
              <a:t>What is Parkinson’s Disease?</a:t>
            </a:r>
            <a:endParaRPr sz="1860">
              <a:solidFill>
                <a:srgbClr val="ECECEC"/>
              </a:solidFill>
              <a:latin typeface="Montserrat Medium"/>
              <a:ea typeface="Montserrat Medium"/>
              <a:cs typeface="Montserrat Medium"/>
              <a:sym typeface="Montserrat Medium"/>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GB" sz="1900">
                <a:solidFill>
                  <a:srgbClr val="ECECEC"/>
                </a:solidFill>
                <a:latin typeface="Montserrat"/>
                <a:ea typeface="Montserrat"/>
                <a:cs typeface="Montserrat"/>
                <a:sym typeface="Montserrat"/>
              </a:rPr>
              <a:t>Parkinson Disease is a brain neurological disorder. It leads to shaking of the body, hands and provides stiffness to the body. No proper cure or treatment is available yet at the advanced stage. Treatment is possible only when done at the early or onset of the disease. These will not only reduce the cost of the disease but will also possibly save a life.</a:t>
            </a:r>
            <a:endParaRPr sz="1900">
              <a:solidFill>
                <a:srgbClr val="ECECEC"/>
              </a:solidFill>
              <a:latin typeface="Montserrat"/>
              <a:ea typeface="Montserrat"/>
              <a:cs typeface="Montserrat"/>
              <a:sym typeface="Montserrat"/>
            </a:endParaRPr>
          </a:p>
          <a:p>
            <a:pPr indent="0" lvl="0" marL="0" rtl="0" algn="l">
              <a:lnSpc>
                <a:spcPct val="105000"/>
              </a:lnSpc>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8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Objective</a:t>
            </a:r>
            <a:endParaRPr sz="3400">
              <a:solidFill>
                <a:srgbClr val="ECECEC"/>
              </a:solidFill>
              <a:latin typeface="Montserrat Medium"/>
              <a:ea typeface="Montserrat Medium"/>
              <a:cs typeface="Montserrat Medium"/>
              <a:sym typeface="Montserrat Medium"/>
            </a:endParaRPr>
          </a:p>
        </p:txBody>
      </p:sp>
      <p:sp>
        <p:nvSpPr>
          <p:cNvPr id="157" name="Google Shape;157;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ECECEC"/>
                </a:solidFill>
                <a:highlight>
                  <a:schemeClr val="dk1"/>
                </a:highlight>
                <a:latin typeface="Montserrat"/>
                <a:ea typeface="Montserrat"/>
                <a:cs typeface="Montserrat"/>
                <a:sym typeface="Montserrat"/>
              </a:rPr>
              <a:t>Parkinson's disease is a progressive neurodegenerative disorder that affects millions of individuals worldwide. Early diagnosis of Parkinson's disease is crucial for timely intervention and effective management of symptoms. However, the early stages of Parkinson's disease can be challenging to diagnose accurately, often leading to delayed treatment and progression of the condition.</a:t>
            </a:r>
            <a:endParaRPr sz="1900">
              <a:solidFill>
                <a:srgbClr val="ECECEC"/>
              </a:solidFill>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sz="1900">
              <a:solidFill>
                <a:srgbClr val="FFFFFF"/>
              </a:solidFill>
              <a:highlight>
                <a:schemeClr val="dk1"/>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701100" y="515400"/>
            <a:ext cx="7887300" cy="4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1700">
                <a:solidFill>
                  <a:srgbClr val="ECECEC"/>
                </a:solidFill>
                <a:highlight>
                  <a:schemeClr val="dk1"/>
                </a:highlight>
                <a:latin typeface="Montserrat"/>
                <a:ea typeface="Montserrat"/>
                <a:cs typeface="Montserrat"/>
                <a:sym typeface="Montserrat"/>
              </a:rPr>
              <a:t>The problem addressed in this project is the development of a machine learning-based solution using SVM algorithm to predict Parkinson's disease based on patient data. By utilizing features such as voice recordings, clinical scores, and biomedical data, the aim is to create a predictive model that can distinguish between individuals with Parkinson's disease and those without. This model will help in:</a:t>
            </a:r>
            <a:endParaRPr sz="1700">
              <a:solidFill>
                <a:srgbClr val="ECECEC"/>
              </a:solidFill>
              <a:highlight>
                <a:schemeClr val="dk1"/>
              </a:highlight>
              <a:latin typeface="Montserrat"/>
              <a:ea typeface="Montserrat"/>
              <a:cs typeface="Montserrat"/>
              <a:sym typeface="Montserrat"/>
            </a:endParaRPr>
          </a:p>
          <a:p>
            <a:pPr indent="-336550" lvl="0" marL="457200" rtl="0" algn="l">
              <a:lnSpc>
                <a:spcPct val="115000"/>
              </a:lnSpc>
              <a:spcBef>
                <a:spcPts val="1500"/>
              </a:spcBef>
              <a:spcAft>
                <a:spcPts val="0"/>
              </a:spcAft>
              <a:buClr>
                <a:srgbClr val="ECECEC"/>
              </a:buClr>
              <a:buSzPts val="1700"/>
              <a:buFont typeface="Montserrat Medium"/>
              <a:buChar char="●"/>
            </a:pPr>
            <a:r>
              <a:rPr b="1" lang="en-GB" sz="1700">
                <a:solidFill>
                  <a:srgbClr val="ECECEC"/>
                </a:solidFill>
                <a:highlight>
                  <a:schemeClr val="dk1"/>
                </a:highlight>
                <a:latin typeface="Montserrat"/>
                <a:ea typeface="Montserrat"/>
                <a:cs typeface="Montserrat"/>
                <a:sym typeface="Montserrat"/>
              </a:rPr>
              <a:t>Early Detection:</a:t>
            </a:r>
            <a:r>
              <a:rPr lang="en-GB" sz="1700">
                <a:solidFill>
                  <a:srgbClr val="ECECEC"/>
                </a:solidFill>
                <a:highlight>
                  <a:schemeClr val="dk1"/>
                </a:highlight>
                <a:latin typeface="Montserrat Medium"/>
                <a:ea typeface="Montserrat Medium"/>
                <a:cs typeface="Montserrat Medium"/>
                <a:sym typeface="Montserrat Medium"/>
              </a:rPr>
              <a:t> Identifying individuals at risk of developing Parkinson's disease at an early stage.</a:t>
            </a:r>
            <a:endParaRPr sz="1700">
              <a:solidFill>
                <a:srgbClr val="ECECEC"/>
              </a:solidFill>
              <a:highlight>
                <a:schemeClr val="dk1"/>
              </a:highlight>
              <a:latin typeface="Montserrat Medium"/>
              <a:ea typeface="Montserrat Medium"/>
              <a:cs typeface="Montserrat Medium"/>
              <a:sym typeface="Montserrat Medium"/>
            </a:endParaRPr>
          </a:p>
          <a:p>
            <a:pPr indent="-336550" lvl="0" marL="457200" rtl="0" algn="l">
              <a:lnSpc>
                <a:spcPct val="115000"/>
              </a:lnSpc>
              <a:spcBef>
                <a:spcPts val="0"/>
              </a:spcBef>
              <a:spcAft>
                <a:spcPts val="0"/>
              </a:spcAft>
              <a:buClr>
                <a:srgbClr val="ECECEC"/>
              </a:buClr>
              <a:buSzPts val="1700"/>
              <a:buFont typeface="Montserrat Medium"/>
              <a:buChar char="●"/>
            </a:pPr>
            <a:r>
              <a:rPr b="1" lang="en-GB" sz="1700">
                <a:solidFill>
                  <a:srgbClr val="ECECEC"/>
                </a:solidFill>
                <a:highlight>
                  <a:schemeClr val="dk1"/>
                </a:highlight>
                <a:latin typeface="Montserrat"/>
                <a:ea typeface="Montserrat"/>
                <a:cs typeface="Montserrat"/>
                <a:sym typeface="Montserrat"/>
              </a:rPr>
              <a:t>Precision Medicine:</a:t>
            </a:r>
            <a:r>
              <a:rPr lang="en-GB" sz="1700">
                <a:solidFill>
                  <a:srgbClr val="ECECEC"/>
                </a:solidFill>
                <a:highlight>
                  <a:schemeClr val="dk1"/>
                </a:highlight>
                <a:latin typeface="Montserrat Medium"/>
                <a:ea typeface="Montserrat Medium"/>
                <a:cs typeface="Montserrat Medium"/>
                <a:sym typeface="Montserrat Medium"/>
              </a:rPr>
              <a:t> Tailoring treatment plans based on individual risk factors and disease progression.</a:t>
            </a:r>
            <a:endParaRPr sz="1700">
              <a:solidFill>
                <a:srgbClr val="ECECEC"/>
              </a:solidFill>
              <a:highlight>
                <a:schemeClr val="dk1"/>
              </a:highlight>
              <a:latin typeface="Montserrat Medium"/>
              <a:ea typeface="Montserrat Medium"/>
              <a:cs typeface="Montserrat Medium"/>
              <a:sym typeface="Montserrat Medium"/>
            </a:endParaRPr>
          </a:p>
          <a:p>
            <a:pPr indent="-336550" lvl="0" marL="457200" rtl="0" algn="l">
              <a:lnSpc>
                <a:spcPct val="115000"/>
              </a:lnSpc>
              <a:spcBef>
                <a:spcPts val="0"/>
              </a:spcBef>
              <a:spcAft>
                <a:spcPts val="0"/>
              </a:spcAft>
              <a:buClr>
                <a:srgbClr val="ECECEC"/>
              </a:buClr>
              <a:buSzPts val="1700"/>
              <a:buFont typeface="Montserrat Medium"/>
              <a:buChar char="●"/>
            </a:pPr>
            <a:r>
              <a:rPr b="1" lang="en-GB" sz="1700">
                <a:solidFill>
                  <a:srgbClr val="ECECEC"/>
                </a:solidFill>
                <a:highlight>
                  <a:schemeClr val="dk1"/>
                </a:highlight>
                <a:latin typeface="Montserrat"/>
                <a:ea typeface="Montserrat"/>
                <a:cs typeface="Montserrat"/>
                <a:sym typeface="Montserrat"/>
              </a:rPr>
              <a:t>Improving Patient Outcomes:</a:t>
            </a:r>
            <a:r>
              <a:rPr lang="en-GB" sz="1700">
                <a:solidFill>
                  <a:srgbClr val="ECECEC"/>
                </a:solidFill>
                <a:highlight>
                  <a:schemeClr val="dk1"/>
                </a:highlight>
                <a:latin typeface="Montserrat Medium"/>
                <a:ea typeface="Montserrat Medium"/>
                <a:cs typeface="Montserrat Medium"/>
                <a:sym typeface="Montserrat Medium"/>
              </a:rPr>
              <a:t> Enabling timely interventions and therapies to improve the quality of life for individuals with Parkinson's disease.</a:t>
            </a:r>
            <a:endParaRPr sz="1700">
              <a:solidFill>
                <a:srgbClr val="ECECEC"/>
              </a:solidFill>
              <a:highlight>
                <a:schemeClr val="dk1"/>
              </a:highlight>
              <a:latin typeface="Montserrat Medium"/>
              <a:ea typeface="Montserrat Medium"/>
              <a:cs typeface="Montserrat Medium"/>
              <a:sym typeface="Montserrat Medium"/>
            </a:endParaRPr>
          </a:p>
          <a:p>
            <a:pPr indent="0" lvl="0" marL="0" rtl="0" algn="l">
              <a:lnSpc>
                <a:spcPct val="115000"/>
              </a:lnSpc>
              <a:spcBef>
                <a:spcPts val="1500"/>
              </a:spcBef>
              <a:spcAft>
                <a:spcPts val="1500"/>
              </a:spcAft>
              <a:buNone/>
            </a:pPr>
            <a:r>
              <a:t/>
            </a:r>
            <a:endParaRPr sz="2100">
              <a:solidFill>
                <a:srgbClr val="CEDBE6"/>
              </a:solidFill>
              <a:highlight>
                <a:schemeClr val="dk1"/>
              </a:highlight>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297500" y="477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Problem Statement</a:t>
            </a:r>
            <a:endParaRPr sz="3400">
              <a:solidFill>
                <a:srgbClr val="ECECEC"/>
              </a:solidFill>
              <a:latin typeface="Montserrat Medium"/>
              <a:ea typeface="Montserrat Medium"/>
              <a:cs typeface="Montserrat Medium"/>
              <a:sym typeface="Montserrat Medium"/>
            </a:endParaRPr>
          </a:p>
        </p:txBody>
      </p:sp>
      <p:sp>
        <p:nvSpPr>
          <p:cNvPr id="168" name="Google Shape;16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900">
                <a:solidFill>
                  <a:srgbClr val="ECECEC"/>
                </a:solidFill>
                <a:highlight>
                  <a:schemeClr val="dk1"/>
                </a:highlight>
                <a:latin typeface="Montserrat"/>
                <a:ea typeface="Montserrat"/>
                <a:cs typeface="Montserrat"/>
                <a:sym typeface="Montserrat"/>
              </a:rPr>
              <a:t>The aim of this Parkinson's disease prediction project is to develop a reliable and accurate machine learning model that can assist in the early diagnosis and prediction of Parkinson's disease based on specific features extracted from patient data. The primary goal is to create a tool that can aid healthcare professionals in identifying individuals who are at risk of developing Parkinson's disease, potentially enabling early intervention and treatment strategies.</a:t>
            </a:r>
            <a:endParaRPr sz="19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147475" y="278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WorkFlow</a:t>
            </a:r>
            <a:endParaRPr sz="3400"/>
          </a:p>
        </p:txBody>
      </p:sp>
      <p:sp>
        <p:nvSpPr>
          <p:cNvPr id="174" name="Google Shape;174;p20"/>
          <p:cNvSpPr txBox="1"/>
          <p:nvPr>
            <p:ph idx="1" type="body"/>
          </p:nvPr>
        </p:nvSpPr>
        <p:spPr>
          <a:xfrm>
            <a:off x="1276625" y="920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ECECEC"/>
                </a:solidFill>
                <a:latin typeface="Montserrat"/>
                <a:ea typeface="Montserrat"/>
                <a:cs typeface="Montserrat"/>
                <a:sym typeface="Montserrat"/>
              </a:rPr>
              <a:t>For the End Result :</a:t>
            </a:r>
            <a:endParaRPr sz="1600">
              <a:latin typeface="Montserrat"/>
              <a:ea typeface="Montserrat"/>
              <a:cs typeface="Montserrat"/>
              <a:sym typeface="Montserrat"/>
            </a:endParaRPr>
          </a:p>
        </p:txBody>
      </p:sp>
      <p:pic>
        <p:nvPicPr>
          <p:cNvPr id="175" name="Google Shape;175;p20"/>
          <p:cNvPicPr preferRelativeResize="0"/>
          <p:nvPr/>
        </p:nvPicPr>
        <p:blipFill>
          <a:blip r:embed="rId3">
            <a:alphaModFix/>
          </a:blip>
          <a:stretch>
            <a:fillRect/>
          </a:stretch>
        </p:blipFill>
        <p:spPr>
          <a:xfrm>
            <a:off x="1535725" y="1316378"/>
            <a:ext cx="6262399" cy="34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659375" y="369325"/>
            <a:ext cx="7887300" cy="11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ECECEC"/>
                </a:solidFill>
                <a:latin typeface="Montserrat"/>
                <a:ea typeface="Montserrat"/>
                <a:cs typeface="Montserrat"/>
                <a:sym typeface="Montserrat"/>
              </a:rPr>
              <a:t>For The Machine Learning Model :</a:t>
            </a:r>
            <a:endParaRPr sz="1800">
              <a:solidFill>
                <a:schemeClr val="lt1"/>
              </a:solidFill>
              <a:latin typeface="Montserrat"/>
              <a:ea typeface="Montserrat"/>
              <a:cs typeface="Montserrat"/>
              <a:sym typeface="Montserrat"/>
            </a:endParaRPr>
          </a:p>
        </p:txBody>
      </p:sp>
      <p:pic>
        <p:nvPicPr>
          <p:cNvPr id="181" name="Google Shape;181;p21"/>
          <p:cNvPicPr preferRelativeResize="0"/>
          <p:nvPr/>
        </p:nvPicPr>
        <p:blipFill>
          <a:blip r:embed="rId3">
            <a:alphaModFix/>
          </a:blip>
          <a:stretch>
            <a:fillRect/>
          </a:stretch>
        </p:blipFill>
        <p:spPr>
          <a:xfrm>
            <a:off x="1733113" y="921277"/>
            <a:ext cx="5739826" cy="3820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