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SemiBold"/>
      <p:regular r:id="rId39"/>
      <p:bold r:id="rId40"/>
      <p:italic r:id="rId41"/>
      <p:boldItalic r:id="rId42"/>
    </p:embeddedFont>
    <p:embeddedFont>
      <p:font typeface="Roboto"/>
      <p:regular r:id="rId43"/>
      <p:bold r:id="rId44"/>
      <p:italic r:id="rId45"/>
      <p:boldItalic r:id="rId46"/>
    </p:embeddedFont>
    <p:embeddedFont>
      <p:font typeface="Montserrat"/>
      <p:regular r:id="rId47"/>
      <p:bold r:id="rId48"/>
      <p:italic r:id="rId49"/>
      <p:boldItalic r:id="rId50"/>
    </p:embeddedFont>
    <p:embeddedFont>
      <p:font typeface="Lato"/>
      <p:regular r:id="rId51"/>
      <p:bold r:id="rId52"/>
      <p:italic r:id="rId53"/>
      <p:boldItalic r:id="rId54"/>
    </p:embeddedFont>
    <p:embeddedFont>
      <p:font typeface="Montserrat Medium"/>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bold.fntdata"/><Relationship Id="rId42" Type="http://schemas.openxmlformats.org/officeDocument/2006/relationships/font" Target="fonts/MontserratSemiBold-boldItalic.fntdata"/><Relationship Id="rId41" Type="http://schemas.openxmlformats.org/officeDocument/2006/relationships/font" Target="fonts/MontserratSemiBold-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MontserratSemiBold-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Montserrat-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55" Type="http://schemas.openxmlformats.org/officeDocument/2006/relationships/font" Target="fonts/MontserratMedium-regular.fntdata"/><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57" Type="http://schemas.openxmlformats.org/officeDocument/2006/relationships/font" Target="fonts/MontserratMedium-italic.fntdata"/><Relationship Id="rId12" Type="http://schemas.openxmlformats.org/officeDocument/2006/relationships/slide" Target="slides/slide7.xml"/><Relationship Id="rId56" Type="http://schemas.openxmlformats.org/officeDocument/2006/relationships/font" Target="fonts/MontserratMedium-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Montserrat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c74f6ad1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c74f6ad1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d3ef0940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d3ef0940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bc74f6ad13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bc74f6ad13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a99e3ff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a99e3ff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a99e3ff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a99e3ff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a99e3ff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a99e3ff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c74f6ad1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c74f6ad1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cdd46ce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cdd46ce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c6e07668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c6e07668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d3ef094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bd3ef094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c74f6ad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c74f6ad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c4a6c9f0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c4a6c9f0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c6e0766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c6e0766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bddfe055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bddfe055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6c6e0766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6c6e0766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c6e07668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c6e07668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c4a6c9f0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c4a6c9f0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c6e07668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c6e07668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c6e0766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6c6e0766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c6e07668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6c6e07668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c6e07668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c6e07668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c74f6ad1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c74f6ad1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c6e07668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c6e07668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a99e3ff0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da99e3ff0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a99e3ff0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da99e3ff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c74f6ad1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c74f6ad1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c74f6ad1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c74f6ad1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d3ef094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d3ef094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d3ef0940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d3ef0940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d3ef094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bd3ef094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4a6c9f06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4a6c9f06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4a6c9f06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4a6c9f06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4.jpg"/><Relationship Id="rId4" Type="http://schemas.openxmlformats.org/officeDocument/2006/relationships/image" Target="../media/image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95425" y="587250"/>
            <a:ext cx="5017500" cy="19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CEDBE6"/>
                </a:solidFill>
              </a:rPr>
              <a:t>Group 49:</a:t>
            </a:r>
            <a:endParaRPr b="1">
              <a:solidFill>
                <a:srgbClr val="CEDBE6"/>
              </a:solidFill>
            </a:endParaRPr>
          </a:p>
          <a:p>
            <a:pPr indent="0" lvl="0" marL="0" rtl="0" algn="l">
              <a:spcBef>
                <a:spcPts val="0"/>
              </a:spcBef>
              <a:spcAft>
                <a:spcPts val="0"/>
              </a:spcAft>
              <a:buNone/>
            </a:pPr>
            <a:r>
              <a:rPr b="1" lang="en-GB" sz="4000">
                <a:solidFill>
                  <a:srgbClr val="CEDBE6"/>
                </a:solidFill>
              </a:rPr>
              <a:t>Parkinson’s Disease Detection</a:t>
            </a:r>
            <a:endParaRPr/>
          </a:p>
        </p:txBody>
      </p:sp>
      <p:sp>
        <p:nvSpPr>
          <p:cNvPr id="135" name="Google Shape;135;p13"/>
          <p:cNvSpPr txBox="1"/>
          <p:nvPr>
            <p:ph idx="1" type="subTitle"/>
          </p:nvPr>
        </p:nvSpPr>
        <p:spPr>
          <a:xfrm>
            <a:off x="4290075" y="2571750"/>
            <a:ext cx="4567200" cy="1857000"/>
          </a:xfrm>
          <a:prstGeom prst="rect">
            <a:avLst/>
          </a:prstGeom>
        </p:spPr>
        <p:txBody>
          <a:bodyPr anchorCtr="0" anchor="t" bIns="91425" lIns="91425" spcFirstLastPara="1" rIns="91425" wrap="square" tIns="91425">
            <a:noAutofit/>
          </a:bodyPr>
          <a:lstStyle/>
          <a:p>
            <a:pPr indent="0" lvl="0" marL="0" rtl="0" algn="l">
              <a:lnSpc>
                <a:spcPct val="90000"/>
              </a:lnSpc>
              <a:spcBef>
                <a:spcPts val="300"/>
              </a:spcBef>
              <a:spcAft>
                <a:spcPts val="0"/>
              </a:spcAft>
              <a:buSzPts val="275"/>
              <a:buNone/>
            </a:pPr>
            <a:r>
              <a:rPr lang="en-GB" sz="1650">
                <a:solidFill>
                  <a:srgbClr val="CEDBE6"/>
                </a:solidFill>
                <a:highlight>
                  <a:schemeClr val="accent6"/>
                </a:highlight>
                <a:latin typeface="Montserrat"/>
                <a:ea typeface="Montserrat"/>
                <a:cs typeface="Montserrat"/>
                <a:sym typeface="Montserrat"/>
              </a:rPr>
              <a:t>Group Members:</a:t>
            </a:r>
            <a:endParaRPr sz="1650">
              <a:solidFill>
                <a:srgbClr val="CEDBE6"/>
              </a:solidFill>
              <a:highlight>
                <a:schemeClr val="accent6"/>
              </a:highlight>
              <a:latin typeface="Montserrat"/>
              <a:ea typeface="Montserrat"/>
              <a:cs typeface="Montserrat"/>
              <a:sym typeface="Montserrat"/>
            </a:endParaRPr>
          </a:p>
          <a:p>
            <a:pPr indent="-333375" lvl="0" marL="457200" rtl="0" algn="l">
              <a:lnSpc>
                <a:spcPct val="90000"/>
              </a:lnSpc>
              <a:spcBef>
                <a:spcPts val="600"/>
              </a:spcBef>
              <a:spcAft>
                <a:spcPts val="0"/>
              </a:spcAft>
              <a:buClr>
                <a:srgbClr val="CEDBE6"/>
              </a:buClr>
              <a:buSzPts val="1650"/>
              <a:buFont typeface="Montserrat"/>
              <a:buChar char="●"/>
            </a:pPr>
            <a:r>
              <a:rPr lang="en-GB" sz="1650">
                <a:solidFill>
                  <a:srgbClr val="CEDBE6"/>
                </a:solidFill>
                <a:highlight>
                  <a:schemeClr val="accent6"/>
                </a:highlight>
                <a:latin typeface="Montserrat"/>
                <a:ea typeface="Montserrat"/>
                <a:cs typeface="Montserrat"/>
                <a:sym typeface="Montserrat"/>
              </a:rPr>
              <a:t>Vats Pratap Singh(22BSA10234)</a:t>
            </a:r>
            <a:endParaRPr sz="1650">
              <a:solidFill>
                <a:srgbClr val="CEDBE6"/>
              </a:solidFill>
              <a:highlight>
                <a:schemeClr val="accent6"/>
              </a:highlight>
              <a:latin typeface="Montserrat"/>
              <a:ea typeface="Montserrat"/>
              <a:cs typeface="Montserrat"/>
              <a:sym typeface="Montserrat"/>
            </a:endParaRPr>
          </a:p>
          <a:p>
            <a:pPr indent="-331787" lvl="0" marL="457200" rtl="0" algn="l">
              <a:lnSpc>
                <a:spcPct val="80000"/>
              </a:lnSpc>
              <a:spcBef>
                <a:spcPts val="0"/>
              </a:spcBef>
              <a:spcAft>
                <a:spcPts val="0"/>
              </a:spcAft>
              <a:buClr>
                <a:srgbClr val="CEDBE6"/>
              </a:buClr>
              <a:buSzPts val="1625"/>
              <a:buFont typeface="Montserrat"/>
              <a:buChar char="●"/>
            </a:pPr>
            <a:r>
              <a:rPr lang="en-GB" sz="1625">
                <a:solidFill>
                  <a:srgbClr val="CEDBE6"/>
                </a:solidFill>
                <a:highlight>
                  <a:schemeClr val="accent6"/>
                </a:highlight>
                <a:latin typeface="Montserrat"/>
                <a:ea typeface="Montserrat"/>
                <a:cs typeface="Montserrat"/>
                <a:sym typeface="Montserrat"/>
              </a:rPr>
              <a:t>Keshav Shree(22BSA10129)</a:t>
            </a:r>
            <a:endParaRPr sz="1625">
              <a:solidFill>
                <a:srgbClr val="CEDBE6"/>
              </a:solidFill>
              <a:highlight>
                <a:schemeClr val="accent6"/>
              </a:highlight>
              <a:latin typeface="Montserrat"/>
              <a:ea typeface="Montserrat"/>
              <a:cs typeface="Montserrat"/>
              <a:sym typeface="Montserrat"/>
            </a:endParaRPr>
          </a:p>
          <a:p>
            <a:pPr indent="-331787" lvl="0" marL="457200" rtl="0" algn="l">
              <a:lnSpc>
                <a:spcPct val="80000"/>
              </a:lnSpc>
              <a:spcBef>
                <a:spcPts val="0"/>
              </a:spcBef>
              <a:spcAft>
                <a:spcPts val="0"/>
              </a:spcAft>
              <a:buClr>
                <a:srgbClr val="CEDBE6"/>
              </a:buClr>
              <a:buSzPts val="1625"/>
              <a:buFont typeface="Montserrat"/>
              <a:buChar char="●"/>
            </a:pPr>
            <a:r>
              <a:rPr lang="en-GB" sz="1625">
                <a:solidFill>
                  <a:srgbClr val="CEDBE6"/>
                </a:solidFill>
                <a:highlight>
                  <a:schemeClr val="accent6"/>
                </a:highlight>
                <a:latin typeface="Montserrat"/>
                <a:ea typeface="Montserrat"/>
                <a:cs typeface="Montserrat"/>
                <a:sym typeface="Montserrat"/>
              </a:rPr>
              <a:t>Sourabh Kumrawat(22BSA10112)</a:t>
            </a:r>
            <a:endParaRPr sz="1625">
              <a:solidFill>
                <a:srgbClr val="CEDBE6"/>
              </a:solidFill>
              <a:highlight>
                <a:schemeClr val="accent6"/>
              </a:highlight>
              <a:latin typeface="Montserrat"/>
              <a:ea typeface="Montserrat"/>
              <a:cs typeface="Montserrat"/>
              <a:sym typeface="Montserrat"/>
            </a:endParaRPr>
          </a:p>
          <a:p>
            <a:pPr indent="-331787" lvl="0" marL="457200" rtl="0" algn="l">
              <a:lnSpc>
                <a:spcPct val="80000"/>
              </a:lnSpc>
              <a:spcBef>
                <a:spcPts val="0"/>
              </a:spcBef>
              <a:spcAft>
                <a:spcPts val="0"/>
              </a:spcAft>
              <a:buClr>
                <a:srgbClr val="CEDBE6"/>
              </a:buClr>
              <a:buSzPts val="1625"/>
              <a:buFont typeface="Montserrat"/>
              <a:buChar char="●"/>
            </a:pPr>
            <a:r>
              <a:rPr lang="en-GB" sz="1625">
                <a:solidFill>
                  <a:srgbClr val="CEDBE6"/>
                </a:solidFill>
                <a:highlight>
                  <a:schemeClr val="accent6"/>
                </a:highlight>
                <a:latin typeface="Montserrat"/>
                <a:ea typeface="Montserrat"/>
                <a:cs typeface="Montserrat"/>
                <a:sym typeface="Montserrat"/>
              </a:rPr>
              <a:t>Disha Jadhav(22BSA10061)</a:t>
            </a:r>
            <a:endParaRPr sz="1625">
              <a:solidFill>
                <a:srgbClr val="CEDBE6"/>
              </a:solidFill>
              <a:highlight>
                <a:schemeClr val="accent6"/>
              </a:highlight>
              <a:latin typeface="Montserrat"/>
              <a:ea typeface="Montserrat"/>
              <a:cs typeface="Montserrat"/>
              <a:sym typeface="Montserrat"/>
            </a:endParaRPr>
          </a:p>
          <a:p>
            <a:pPr indent="-331787" lvl="0" marL="457200" rtl="0" algn="l">
              <a:lnSpc>
                <a:spcPct val="80000"/>
              </a:lnSpc>
              <a:spcBef>
                <a:spcPts val="0"/>
              </a:spcBef>
              <a:spcAft>
                <a:spcPts val="0"/>
              </a:spcAft>
              <a:buClr>
                <a:srgbClr val="CEDBE6"/>
              </a:buClr>
              <a:buSzPts val="1625"/>
              <a:buFont typeface="Montserrat"/>
              <a:buChar char="●"/>
            </a:pPr>
            <a:r>
              <a:rPr lang="en-GB" sz="1625">
                <a:solidFill>
                  <a:srgbClr val="CEDBE6"/>
                </a:solidFill>
                <a:highlight>
                  <a:schemeClr val="accent6"/>
                </a:highlight>
                <a:latin typeface="Montserrat"/>
                <a:ea typeface="Montserrat"/>
                <a:cs typeface="Montserrat"/>
                <a:sym typeface="Montserrat"/>
              </a:rPr>
              <a:t>Navika Mehrotra(22BSA10199)</a:t>
            </a:r>
            <a:endParaRPr sz="1625">
              <a:solidFill>
                <a:srgbClr val="CEDBE6"/>
              </a:solidFill>
              <a:highlight>
                <a:schemeClr val="accent6"/>
              </a:highlight>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297500" y="2476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340">
                <a:solidFill>
                  <a:srgbClr val="ECECEC"/>
                </a:solidFill>
                <a:latin typeface="Montserrat Medium"/>
                <a:ea typeface="Montserrat Medium"/>
                <a:cs typeface="Montserrat Medium"/>
                <a:sym typeface="Montserrat Medium"/>
              </a:rPr>
              <a:t>Proposed Work &amp; Methodology</a:t>
            </a:r>
            <a:endParaRPr sz="1360">
              <a:solidFill>
                <a:srgbClr val="ECECEC"/>
              </a:solidFill>
              <a:latin typeface="Montserrat Medium"/>
              <a:ea typeface="Montserrat Medium"/>
              <a:cs typeface="Montserrat Medium"/>
              <a:sym typeface="Montserrat Medium"/>
            </a:endParaRPr>
          </a:p>
        </p:txBody>
      </p:sp>
      <p:sp>
        <p:nvSpPr>
          <p:cNvPr id="187" name="Google Shape;187;p22"/>
          <p:cNvSpPr txBox="1"/>
          <p:nvPr>
            <p:ph idx="1" type="body"/>
          </p:nvPr>
        </p:nvSpPr>
        <p:spPr>
          <a:xfrm>
            <a:off x="1297500" y="959675"/>
            <a:ext cx="7038900" cy="35619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GB" sz="1500">
                <a:solidFill>
                  <a:srgbClr val="ECECEC"/>
                </a:solidFill>
                <a:highlight>
                  <a:schemeClr val="accent6"/>
                </a:highlight>
                <a:latin typeface="Montserrat"/>
                <a:ea typeface="Montserrat"/>
                <a:cs typeface="Montserrat"/>
                <a:sym typeface="Montserrat"/>
              </a:rPr>
              <a:t>1. Collection of Parkinson's Data</a:t>
            </a:r>
            <a:endParaRPr sz="1500">
              <a:solidFill>
                <a:srgbClr val="ECECEC"/>
              </a:solidFill>
              <a:highlight>
                <a:schemeClr val="accent6"/>
              </a:highlight>
              <a:latin typeface="Montserrat"/>
              <a:ea typeface="Montserrat"/>
              <a:cs typeface="Montserrat"/>
              <a:sym typeface="Montserrat"/>
            </a:endParaRPr>
          </a:p>
          <a:p>
            <a:pPr indent="-323850" lvl="0" marL="457200" rtl="0" algn="l">
              <a:spcBef>
                <a:spcPts val="200"/>
              </a:spcBef>
              <a:spcAft>
                <a:spcPts val="0"/>
              </a:spcAft>
              <a:buClr>
                <a:srgbClr val="ECECEC"/>
              </a:buClr>
              <a:buSzPts val="1500"/>
              <a:buFont typeface="Montserrat"/>
              <a:buChar char="●"/>
            </a:pPr>
            <a:r>
              <a:rPr lang="en-GB" sz="1500">
                <a:solidFill>
                  <a:srgbClr val="ECECEC"/>
                </a:solidFill>
                <a:highlight>
                  <a:schemeClr val="accent6"/>
                </a:highlight>
                <a:latin typeface="Montserrat"/>
                <a:ea typeface="Montserrat"/>
                <a:cs typeface="Montserrat"/>
                <a:sym typeface="Montserrat"/>
              </a:rPr>
              <a:t>The first step is to gather a dataset that contains information related to Parkinson's disease. This dataset may include features such as patient age, gender, medical history, symptoms, and various clinical measurements.</a:t>
            </a:r>
            <a:endParaRPr sz="1500">
              <a:solidFill>
                <a:srgbClr val="ECECEC"/>
              </a:solidFill>
              <a:highlight>
                <a:schemeClr val="accent6"/>
              </a:highlight>
              <a:latin typeface="Montserrat"/>
              <a:ea typeface="Montserrat"/>
              <a:cs typeface="Montserrat"/>
              <a:sym typeface="Montserrat"/>
            </a:endParaRPr>
          </a:p>
          <a:p>
            <a:pPr indent="0" lvl="0" marL="0" rtl="0" algn="l">
              <a:lnSpc>
                <a:spcPct val="150000"/>
              </a:lnSpc>
              <a:spcBef>
                <a:spcPts val="1500"/>
              </a:spcBef>
              <a:spcAft>
                <a:spcPts val="0"/>
              </a:spcAft>
              <a:buNone/>
            </a:pPr>
            <a:r>
              <a:rPr lang="en-GB" sz="1500">
                <a:solidFill>
                  <a:srgbClr val="ECECEC"/>
                </a:solidFill>
                <a:highlight>
                  <a:schemeClr val="accent6"/>
                </a:highlight>
                <a:latin typeface="Montserrat"/>
                <a:ea typeface="Montserrat"/>
                <a:cs typeface="Montserrat"/>
                <a:sym typeface="Montserrat"/>
              </a:rPr>
              <a:t>2. Data Preprocessing</a:t>
            </a:r>
            <a:endParaRPr sz="1500">
              <a:solidFill>
                <a:srgbClr val="ECECEC"/>
              </a:solidFill>
              <a:highlight>
                <a:schemeClr val="accent6"/>
              </a:highlight>
              <a:latin typeface="Montserrat"/>
              <a:ea typeface="Montserrat"/>
              <a:cs typeface="Montserrat"/>
              <a:sym typeface="Montserrat"/>
            </a:endParaRPr>
          </a:p>
          <a:p>
            <a:pPr indent="-323850" lvl="0" marL="457200" rtl="0" algn="l">
              <a:spcBef>
                <a:spcPts val="200"/>
              </a:spcBef>
              <a:spcAft>
                <a:spcPts val="0"/>
              </a:spcAft>
              <a:buClr>
                <a:srgbClr val="ECECEC"/>
              </a:buClr>
              <a:buSzPts val="1500"/>
              <a:buFont typeface="Montserrat"/>
              <a:buChar char="●"/>
            </a:pPr>
            <a:r>
              <a:rPr lang="en-GB" sz="1500">
                <a:solidFill>
                  <a:srgbClr val="ECECEC"/>
                </a:solidFill>
                <a:highlight>
                  <a:schemeClr val="accent6"/>
                </a:highlight>
                <a:latin typeface="Montserrat"/>
                <a:ea typeface="Montserrat"/>
                <a:cs typeface="Montserrat"/>
                <a:sym typeface="Montserrat"/>
              </a:rPr>
              <a:t>This step involves cleaning the dataset to handle missing values, outliers, and inconsistencies. It also includes standardizing or normalizing the data to ensure all features are on a similar scale.</a:t>
            </a:r>
            <a:endParaRPr sz="1500">
              <a:solidFill>
                <a:srgbClr val="ECECEC"/>
              </a:solidFill>
              <a:highlight>
                <a:schemeClr val="accent6"/>
              </a:highlight>
              <a:latin typeface="Montserrat"/>
              <a:ea typeface="Montserrat"/>
              <a:cs typeface="Montserrat"/>
              <a:sym typeface="Montserrat"/>
            </a:endParaRPr>
          </a:p>
          <a:p>
            <a:pPr indent="-323850" lvl="0" marL="457200" rtl="0" algn="l">
              <a:spcBef>
                <a:spcPts val="0"/>
              </a:spcBef>
              <a:spcAft>
                <a:spcPts val="0"/>
              </a:spcAft>
              <a:buClr>
                <a:srgbClr val="ECECEC"/>
              </a:buClr>
              <a:buSzPts val="1500"/>
              <a:buFont typeface="Montserrat"/>
              <a:buChar char="●"/>
            </a:pPr>
            <a:r>
              <a:rPr lang="en-GB" sz="1500">
                <a:solidFill>
                  <a:srgbClr val="ECECEC"/>
                </a:solidFill>
                <a:highlight>
                  <a:schemeClr val="accent6"/>
                </a:highlight>
                <a:latin typeface="Montserrat"/>
                <a:ea typeface="Montserrat"/>
                <a:cs typeface="Montserrat"/>
                <a:sym typeface="Montserrat"/>
              </a:rPr>
              <a:t>Features may be selected or engineered to improve the model's performance.</a:t>
            </a:r>
            <a:endParaRPr sz="1500">
              <a:solidFill>
                <a:srgbClr val="ECECEC"/>
              </a:solidFill>
              <a:highlight>
                <a:schemeClr val="accent6"/>
              </a:highlight>
              <a:latin typeface="Montserrat"/>
              <a:ea typeface="Montserrat"/>
              <a:cs typeface="Montserrat"/>
              <a:sym typeface="Montserrat"/>
            </a:endParaRPr>
          </a:p>
          <a:p>
            <a:pPr indent="0" lvl="0" marL="457200" rtl="0" algn="l">
              <a:spcBef>
                <a:spcPts val="1500"/>
              </a:spcBef>
              <a:spcAft>
                <a:spcPts val="0"/>
              </a:spcAft>
              <a:buNone/>
            </a:pPr>
            <a:r>
              <a:t/>
            </a:r>
            <a:endParaRPr sz="1500">
              <a:solidFill>
                <a:srgbClr val="CEDBE6"/>
              </a:solidFill>
              <a:highlight>
                <a:schemeClr val="dk1"/>
              </a:highlight>
              <a:latin typeface="Montserrat"/>
              <a:ea typeface="Montserrat"/>
              <a:cs typeface="Montserrat"/>
              <a:sym typeface="Montserrat"/>
            </a:endParaRPr>
          </a:p>
          <a:p>
            <a:pPr indent="0" lvl="0" marL="0" rtl="0" algn="l">
              <a:spcBef>
                <a:spcPts val="1500"/>
              </a:spcBef>
              <a:spcAft>
                <a:spcPts val="120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nvSpPr>
        <p:spPr>
          <a:xfrm>
            <a:off x="628075" y="567550"/>
            <a:ext cx="7856100" cy="39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ECECEC"/>
                </a:solidFill>
                <a:highlight>
                  <a:schemeClr val="accent6"/>
                </a:highlight>
                <a:latin typeface="Montserrat"/>
                <a:ea typeface="Montserrat"/>
                <a:cs typeface="Montserrat"/>
                <a:sym typeface="Montserrat"/>
              </a:rPr>
              <a:t>3. </a:t>
            </a:r>
            <a:r>
              <a:rPr lang="en-GB" sz="1900">
                <a:solidFill>
                  <a:srgbClr val="ECECEC"/>
                </a:solidFill>
                <a:highlight>
                  <a:schemeClr val="accent6"/>
                </a:highlight>
                <a:latin typeface="Montserrat Medium"/>
                <a:ea typeface="Montserrat Medium"/>
                <a:cs typeface="Montserrat Medium"/>
                <a:sym typeface="Montserrat Medium"/>
              </a:rPr>
              <a:t>Feature Extraction Techniques:</a:t>
            </a:r>
            <a:endParaRPr sz="1900">
              <a:solidFill>
                <a:srgbClr val="ECECEC"/>
              </a:solidFill>
              <a:highlight>
                <a:schemeClr val="accent6"/>
              </a:highlight>
              <a:latin typeface="Montserrat Medium"/>
              <a:ea typeface="Montserrat Medium"/>
              <a:cs typeface="Montserrat Medium"/>
              <a:sym typeface="Montserrat Medium"/>
            </a:endParaRPr>
          </a:p>
          <a:p>
            <a:pPr indent="-317500" lvl="0" marL="457200" rtl="0" algn="l">
              <a:lnSpc>
                <a:spcPct val="115000"/>
              </a:lnSpc>
              <a:spcBef>
                <a:spcPts val="1500"/>
              </a:spcBef>
              <a:spcAft>
                <a:spcPts val="0"/>
              </a:spcAft>
              <a:buClr>
                <a:srgbClr val="ECECEC"/>
              </a:buClr>
              <a:buSzPts val="1400"/>
              <a:buFont typeface="Montserrat"/>
              <a:buChar char="●"/>
            </a:pPr>
            <a:r>
              <a:rPr lang="en-GB">
                <a:solidFill>
                  <a:srgbClr val="ECECEC"/>
                </a:solidFill>
                <a:highlight>
                  <a:schemeClr val="accent6"/>
                </a:highlight>
                <a:latin typeface="Montserrat"/>
                <a:ea typeface="Montserrat"/>
                <a:cs typeface="Montserrat"/>
                <a:sym typeface="Montserrat"/>
              </a:rPr>
              <a:t>MinMax Scaling (</a:t>
            </a:r>
            <a:r>
              <a:rPr lang="en-GB" sz="1250">
                <a:solidFill>
                  <a:srgbClr val="ECECEC"/>
                </a:solidFill>
                <a:highlight>
                  <a:schemeClr val="accent6"/>
                </a:highlight>
                <a:latin typeface="Montserrat"/>
                <a:ea typeface="Montserrat"/>
                <a:cs typeface="Montserrat"/>
                <a:sym typeface="Montserrat"/>
              </a:rPr>
              <a:t>MinMaxScaler</a:t>
            </a:r>
            <a:r>
              <a:rPr lang="en-GB">
                <a:solidFill>
                  <a:srgbClr val="ECECEC"/>
                </a:solidFill>
                <a:highlight>
                  <a:schemeClr val="accent6"/>
                </a:highlight>
                <a:latin typeface="Montserrat"/>
                <a:ea typeface="Montserrat"/>
                <a:cs typeface="Montserrat"/>
                <a:sym typeface="Montserrat"/>
              </a:rPr>
              <a:t>):</a:t>
            </a:r>
            <a:endParaRPr>
              <a:solidFill>
                <a:srgbClr val="ECECEC"/>
              </a:solidFill>
              <a:highlight>
                <a:schemeClr val="accent6"/>
              </a:highlight>
              <a:latin typeface="Montserrat"/>
              <a:ea typeface="Montserrat"/>
              <a:cs typeface="Montserrat"/>
              <a:sym typeface="Montserrat"/>
            </a:endParaRPr>
          </a:p>
          <a:p>
            <a:pPr indent="-317500" lvl="1" marL="914400" rtl="0" algn="l">
              <a:lnSpc>
                <a:spcPct val="115000"/>
              </a:lnSpc>
              <a:spcBef>
                <a:spcPts val="0"/>
              </a:spcBef>
              <a:spcAft>
                <a:spcPts val="0"/>
              </a:spcAft>
              <a:buClr>
                <a:srgbClr val="ECECEC"/>
              </a:buClr>
              <a:buSzPts val="1400"/>
              <a:buFont typeface="Montserrat"/>
              <a:buChar char="○"/>
            </a:pPr>
            <a:r>
              <a:rPr lang="en-GB">
                <a:solidFill>
                  <a:srgbClr val="ECECEC"/>
                </a:solidFill>
                <a:highlight>
                  <a:schemeClr val="accent6"/>
                </a:highlight>
                <a:latin typeface="Montserrat"/>
                <a:ea typeface="Montserrat"/>
                <a:cs typeface="Montserrat"/>
                <a:sym typeface="Montserrat"/>
              </a:rPr>
              <a:t>MinMax scaling is a technique used to scale numeric features to a specific range, typically between 0 and 1. It ensures that all features have the same scale, preventing some features from dominating due to their larger magnitude.</a:t>
            </a:r>
            <a:endParaRPr>
              <a:solidFill>
                <a:srgbClr val="ECECEC"/>
              </a:solidFill>
              <a:highlight>
                <a:schemeClr val="accent6"/>
              </a:highlight>
              <a:latin typeface="Montserrat"/>
              <a:ea typeface="Montserrat"/>
              <a:cs typeface="Montserrat"/>
              <a:sym typeface="Montserrat"/>
            </a:endParaRPr>
          </a:p>
          <a:p>
            <a:pPr indent="-317500" lvl="1" marL="914400" rtl="0" algn="l">
              <a:lnSpc>
                <a:spcPct val="115000"/>
              </a:lnSpc>
              <a:spcBef>
                <a:spcPts val="0"/>
              </a:spcBef>
              <a:spcAft>
                <a:spcPts val="0"/>
              </a:spcAft>
              <a:buClr>
                <a:srgbClr val="ECECEC"/>
              </a:buClr>
              <a:buSzPts val="1400"/>
              <a:buFont typeface="Montserrat"/>
              <a:buChar char="○"/>
            </a:pPr>
            <a:r>
              <a:rPr lang="en-GB">
                <a:solidFill>
                  <a:srgbClr val="ECECEC"/>
                </a:solidFill>
                <a:highlight>
                  <a:schemeClr val="accent6"/>
                </a:highlight>
                <a:latin typeface="Montserrat"/>
                <a:ea typeface="Montserrat"/>
                <a:cs typeface="Montserrat"/>
                <a:sym typeface="Montserrat"/>
              </a:rPr>
              <a:t>The </a:t>
            </a:r>
            <a:r>
              <a:rPr lang="en-GB" sz="1250">
                <a:solidFill>
                  <a:srgbClr val="ECECEC"/>
                </a:solidFill>
                <a:highlight>
                  <a:schemeClr val="accent6"/>
                </a:highlight>
                <a:latin typeface="Montserrat"/>
                <a:ea typeface="Montserrat"/>
                <a:cs typeface="Montserrat"/>
                <a:sym typeface="Montserrat"/>
              </a:rPr>
              <a:t>MinMaxScaler</a:t>
            </a:r>
            <a:r>
              <a:rPr lang="en-GB">
                <a:solidFill>
                  <a:srgbClr val="ECECEC"/>
                </a:solidFill>
                <a:highlight>
                  <a:schemeClr val="accent6"/>
                </a:highlight>
                <a:latin typeface="Montserrat"/>
                <a:ea typeface="Montserrat"/>
                <a:cs typeface="Montserrat"/>
                <a:sym typeface="Montserrat"/>
              </a:rPr>
              <a:t> from </a:t>
            </a:r>
            <a:r>
              <a:rPr lang="en-GB" sz="1250">
                <a:solidFill>
                  <a:srgbClr val="ECECEC"/>
                </a:solidFill>
                <a:highlight>
                  <a:schemeClr val="accent6"/>
                </a:highlight>
                <a:latin typeface="Montserrat"/>
                <a:ea typeface="Montserrat"/>
                <a:cs typeface="Montserrat"/>
                <a:sym typeface="Montserrat"/>
              </a:rPr>
              <a:t>sklearn.preprocessing</a:t>
            </a:r>
            <a:r>
              <a:rPr lang="en-GB">
                <a:solidFill>
                  <a:srgbClr val="ECECEC"/>
                </a:solidFill>
                <a:highlight>
                  <a:schemeClr val="accent6"/>
                </a:highlight>
                <a:latin typeface="Montserrat"/>
                <a:ea typeface="Montserrat"/>
                <a:cs typeface="Montserrat"/>
                <a:sym typeface="Montserrat"/>
              </a:rPr>
              <a:t> library is applied to scale the feature variables.</a:t>
            </a:r>
            <a:endParaRPr sz="1250">
              <a:solidFill>
                <a:srgbClr val="ECECEC"/>
              </a:solidFill>
              <a:highlight>
                <a:schemeClr val="accent6"/>
              </a:highlight>
              <a:latin typeface="Montserrat"/>
              <a:ea typeface="Montserrat"/>
              <a:cs typeface="Montserrat"/>
              <a:sym typeface="Montserrat"/>
            </a:endParaRPr>
          </a:p>
          <a:p>
            <a:pPr indent="-317500" lvl="0" marL="457200" rtl="0" algn="l">
              <a:lnSpc>
                <a:spcPct val="115000"/>
              </a:lnSpc>
              <a:spcBef>
                <a:spcPts val="0"/>
              </a:spcBef>
              <a:spcAft>
                <a:spcPts val="0"/>
              </a:spcAft>
              <a:buClr>
                <a:srgbClr val="ECECEC"/>
              </a:buClr>
              <a:buSzPts val="1400"/>
              <a:buFont typeface="Montserrat"/>
              <a:buChar char="●"/>
            </a:pPr>
            <a:r>
              <a:rPr lang="en-GB">
                <a:solidFill>
                  <a:srgbClr val="ECECEC"/>
                </a:solidFill>
                <a:highlight>
                  <a:schemeClr val="accent6"/>
                </a:highlight>
                <a:latin typeface="Montserrat"/>
                <a:ea typeface="Montserrat"/>
                <a:cs typeface="Montserrat"/>
                <a:sym typeface="Montserrat"/>
              </a:rPr>
              <a:t>Standardization (</a:t>
            </a:r>
            <a:r>
              <a:rPr lang="en-GB" sz="1250">
                <a:solidFill>
                  <a:srgbClr val="ECECEC"/>
                </a:solidFill>
                <a:highlight>
                  <a:schemeClr val="accent6"/>
                </a:highlight>
                <a:latin typeface="Montserrat"/>
                <a:ea typeface="Montserrat"/>
                <a:cs typeface="Montserrat"/>
                <a:sym typeface="Montserrat"/>
              </a:rPr>
              <a:t>StandardScaler</a:t>
            </a:r>
            <a:r>
              <a:rPr lang="en-GB">
                <a:solidFill>
                  <a:srgbClr val="ECECEC"/>
                </a:solidFill>
                <a:highlight>
                  <a:schemeClr val="accent6"/>
                </a:highlight>
                <a:latin typeface="Montserrat"/>
                <a:ea typeface="Montserrat"/>
                <a:cs typeface="Montserrat"/>
                <a:sym typeface="Montserrat"/>
              </a:rPr>
              <a:t>):</a:t>
            </a:r>
            <a:endParaRPr>
              <a:solidFill>
                <a:srgbClr val="ECECEC"/>
              </a:solidFill>
              <a:highlight>
                <a:schemeClr val="accent6"/>
              </a:highlight>
              <a:latin typeface="Montserrat"/>
              <a:ea typeface="Montserrat"/>
              <a:cs typeface="Montserrat"/>
              <a:sym typeface="Montserrat"/>
            </a:endParaRPr>
          </a:p>
          <a:p>
            <a:pPr indent="-317500" lvl="1" marL="914400" rtl="0" algn="l">
              <a:lnSpc>
                <a:spcPct val="115000"/>
              </a:lnSpc>
              <a:spcBef>
                <a:spcPts val="0"/>
              </a:spcBef>
              <a:spcAft>
                <a:spcPts val="0"/>
              </a:spcAft>
              <a:buClr>
                <a:srgbClr val="ECECEC"/>
              </a:buClr>
              <a:buSzPts val="1400"/>
              <a:buFont typeface="Montserrat"/>
              <a:buChar char="○"/>
            </a:pPr>
            <a:r>
              <a:rPr lang="en-GB">
                <a:solidFill>
                  <a:srgbClr val="ECECEC"/>
                </a:solidFill>
                <a:highlight>
                  <a:schemeClr val="accent6"/>
                </a:highlight>
                <a:latin typeface="Montserrat"/>
                <a:ea typeface="Montserrat"/>
                <a:cs typeface="Montserrat"/>
                <a:sym typeface="Montserrat"/>
              </a:rPr>
              <a:t>Standardization is a technique used to transform the data such that it has a mean of 0 and a standard deviation of 1. It centers the data around zero and scales it based on the standard deviation.</a:t>
            </a:r>
            <a:endParaRPr>
              <a:solidFill>
                <a:srgbClr val="ECECEC"/>
              </a:solidFill>
              <a:highlight>
                <a:schemeClr val="accent6"/>
              </a:highlight>
              <a:latin typeface="Montserrat"/>
              <a:ea typeface="Montserrat"/>
              <a:cs typeface="Montserrat"/>
              <a:sym typeface="Montserrat"/>
            </a:endParaRPr>
          </a:p>
          <a:p>
            <a:pPr indent="-317500" lvl="1" marL="914400" rtl="0" algn="l">
              <a:lnSpc>
                <a:spcPct val="115000"/>
              </a:lnSpc>
              <a:spcBef>
                <a:spcPts val="0"/>
              </a:spcBef>
              <a:spcAft>
                <a:spcPts val="0"/>
              </a:spcAft>
              <a:buClr>
                <a:srgbClr val="ECECEC"/>
              </a:buClr>
              <a:buSzPts val="1400"/>
              <a:buFont typeface="Montserrat"/>
              <a:buChar char="○"/>
            </a:pPr>
            <a:r>
              <a:rPr lang="en-GB">
                <a:solidFill>
                  <a:srgbClr val="ECECEC"/>
                </a:solidFill>
                <a:highlight>
                  <a:schemeClr val="accent6"/>
                </a:highlight>
                <a:latin typeface="Montserrat"/>
                <a:ea typeface="Montserrat"/>
                <a:cs typeface="Montserrat"/>
                <a:sym typeface="Montserrat"/>
              </a:rPr>
              <a:t>The </a:t>
            </a:r>
            <a:r>
              <a:rPr lang="en-GB" sz="1250">
                <a:solidFill>
                  <a:srgbClr val="ECECEC"/>
                </a:solidFill>
                <a:highlight>
                  <a:schemeClr val="accent6"/>
                </a:highlight>
                <a:latin typeface="Montserrat"/>
                <a:ea typeface="Montserrat"/>
                <a:cs typeface="Montserrat"/>
                <a:sym typeface="Montserrat"/>
              </a:rPr>
              <a:t>StandardScaler</a:t>
            </a:r>
            <a:r>
              <a:rPr lang="en-GB">
                <a:solidFill>
                  <a:srgbClr val="ECECEC"/>
                </a:solidFill>
                <a:highlight>
                  <a:schemeClr val="accent6"/>
                </a:highlight>
                <a:latin typeface="Montserrat"/>
                <a:ea typeface="Montserrat"/>
                <a:cs typeface="Montserrat"/>
                <a:sym typeface="Montserrat"/>
              </a:rPr>
              <a:t> from </a:t>
            </a:r>
            <a:r>
              <a:rPr lang="en-GB" sz="1250">
                <a:solidFill>
                  <a:srgbClr val="ECECEC"/>
                </a:solidFill>
                <a:highlight>
                  <a:schemeClr val="accent6"/>
                </a:highlight>
                <a:latin typeface="Montserrat"/>
                <a:ea typeface="Montserrat"/>
                <a:cs typeface="Montserrat"/>
                <a:sym typeface="Montserrat"/>
              </a:rPr>
              <a:t>sklearn.preprocessing</a:t>
            </a:r>
            <a:r>
              <a:rPr lang="en-GB">
                <a:solidFill>
                  <a:srgbClr val="ECECEC"/>
                </a:solidFill>
                <a:highlight>
                  <a:schemeClr val="accent6"/>
                </a:highlight>
                <a:latin typeface="Montserrat"/>
                <a:ea typeface="Montserrat"/>
                <a:cs typeface="Montserrat"/>
                <a:sym typeface="Montserrat"/>
              </a:rPr>
              <a:t> library is used to standardize the feature variables.</a:t>
            </a:r>
            <a:endParaRPr>
              <a:solidFill>
                <a:srgbClr val="ECECEC"/>
              </a:solidFill>
              <a:highlight>
                <a:schemeClr val="accent6"/>
              </a:highlight>
              <a:latin typeface="Montserrat"/>
              <a:ea typeface="Montserrat"/>
              <a:cs typeface="Montserrat"/>
              <a:sym typeface="Montserrat"/>
            </a:endParaRPr>
          </a:p>
          <a:p>
            <a:pPr indent="0" lvl="0" marL="0" rtl="0" algn="l">
              <a:spcBef>
                <a:spcPts val="1500"/>
              </a:spcBef>
              <a:spcAft>
                <a:spcPts val="0"/>
              </a:spcAft>
              <a:buNone/>
            </a:pPr>
            <a:r>
              <a:t/>
            </a:r>
            <a:endParaRPr sz="1600">
              <a:solidFill>
                <a:srgbClr val="CEDBE6"/>
              </a:solidFill>
              <a:highlight>
                <a:schemeClr val="dk1"/>
              </a:highlight>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nvSpPr>
        <p:spPr>
          <a:xfrm>
            <a:off x="544800" y="567550"/>
            <a:ext cx="8054400" cy="3839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GB" sz="1900">
                <a:solidFill>
                  <a:srgbClr val="CEDBE6"/>
                </a:solidFill>
                <a:highlight>
                  <a:schemeClr val="accent6"/>
                </a:highlight>
                <a:latin typeface="Montserrat"/>
                <a:ea typeface="Montserrat"/>
                <a:cs typeface="Montserrat"/>
                <a:sym typeface="Montserrat"/>
              </a:rPr>
              <a:t>4. </a:t>
            </a:r>
            <a:r>
              <a:rPr lang="en-GB" sz="1900">
                <a:solidFill>
                  <a:srgbClr val="ECECEC"/>
                </a:solidFill>
                <a:highlight>
                  <a:schemeClr val="accent6"/>
                </a:highlight>
                <a:latin typeface="Montserrat"/>
                <a:ea typeface="Montserrat"/>
                <a:cs typeface="Montserrat"/>
                <a:sym typeface="Montserrat"/>
              </a:rPr>
              <a:t>Train-Test Split</a:t>
            </a:r>
            <a:endParaRPr sz="1900">
              <a:solidFill>
                <a:srgbClr val="ECECEC"/>
              </a:solidFill>
              <a:highlight>
                <a:schemeClr val="accent6"/>
              </a:highlight>
              <a:latin typeface="Montserrat"/>
              <a:ea typeface="Montserrat"/>
              <a:cs typeface="Montserrat"/>
              <a:sym typeface="Montserrat"/>
            </a:endParaRPr>
          </a:p>
          <a:p>
            <a:pPr indent="-349250" lvl="0" marL="457200" rtl="0" algn="l">
              <a:lnSpc>
                <a:spcPct val="115000"/>
              </a:lnSpc>
              <a:spcBef>
                <a:spcPts val="200"/>
              </a:spcBef>
              <a:spcAft>
                <a:spcPts val="0"/>
              </a:spcAft>
              <a:buClr>
                <a:srgbClr val="ECECEC"/>
              </a:buClr>
              <a:buSzPts val="1900"/>
              <a:buFont typeface="Montserrat"/>
              <a:buChar char="●"/>
            </a:pPr>
            <a:r>
              <a:rPr lang="en-GB" sz="1900">
                <a:solidFill>
                  <a:srgbClr val="ECECEC"/>
                </a:solidFill>
                <a:highlight>
                  <a:schemeClr val="accent6"/>
                </a:highlight>
                <a:latin typeface="Montserrat"/>
                <a:ea typeface="Montserrat"/>
                <a:cs typeface="Montserrat"/>
                <a:sym typeface="Montserrat"/>
              </a:rPr>
              <a:t>The dataset is then divided into two subsets: a training set and a testing set. The training set is used to train the SVM model, while the testing set is used to evaluate its performance.</a:t>
            </a:r>
            <a:endParaRPr sz="1900">
              <a:solidFill>
                <a:srgbClr val="ECECEC"/>
              </a:solidFill>
              <a:highlight>
                <a:schemeClr val="accent6"/>
              </a:highlight>
              <a:latin typeface="Roboto"/>
              <a:ea typeface="Roboto"/>
              <a:cs typeface="Roboto"/>
              <a:sym typeface="Roboto"/>
            </a:endParaRPr>
          </a:p>
          <a:p>
            <a:pPr indent="0" lvl="0" marL="0" rtl="0" algn="l">
              <a:lnSpc>
                <a:spcPct val="150000"/>
              </a:lnSpc>
              <a:spcBef>
                <a:spcPts val="1500"/>
              </a:spcBef>
              <a:spcAft>
                <a:spcPts val="0"/>
              </a:spcAft>
              <a:buNone/>
            </a:pPr>
            <a:r>
              <a:rPr lang="en-GB" sz="1900">
                <a:solidFill>
                  <a:srgbClr val="ECECEC"/>
                </a:solidFill>
                <a:highlight>
                  <a:schemeClr val="accent6"/>
                </a:highlight>
                <a:latin typeface="Roboto"/>
                <a:ea typeface="Roboto"/>
                <a:cs typeface="Roboto"/>
                <a:sym typeface="Roboto"/>
              </a:rPr>
              <a:t>5. </a:t>
            </a:r>
            <a:r>
              <a:rPr lang="en-GB" sz="1900">
                <a:solidFill>
                  <a:srgbClr val="ECECEC"/>
                </a:solidFill>
                <a:highlight>
                  <a:schemeClr val="accent6"/>
                </a:highlight>
                <a:latin typeface="Montserrat Medium"/>
                <a:ea typeface="Montserrat Medium"/>
                <a:cs typeface="Montserrat Medium"/>
                <a:sym typeface="Montserrat Medium"/>
              </a:rPr>
              <a:t>Trained Algorithm</a:t>
            </a:r>
            <a:endParaRPr sz="1900">
              <a:solidFill>
                <a:srgbClr val="ECECEC"/>
              </a:solidFill>
              <a:highlight>
                <a:schemeClr val="accent6"/>
              </a:highlight>
              <a:latin typeface="Montserrat Medium"/>
              <a:ea typeface="Montserrat Medium"/>
              <a:cs typeface="Montserrat Medium"/>
              <a:sym typeface="Montserrat Medium"/>
            </a:endParaRPr>
          </a:p>
          <a:p>
            <a:pPr indent="-349250" lvl="0" marL="457200" rtl="0" algn="l">
              <a:spcBef>
                <a:spcPts val="200"/>
              </a:spcBef>
              <a:spcAft>
                <a:spcPts val="0"/>
              </a:spcAft>
              <a:buClr>
                <a:srgbClr val="ECECEC"/>
              </a:buClr>
              <a:buSzPts val="1900"/>
              <a:buFont typeface="Montserrat Medium"/>
              <a:buChar char="●"/>
            </a:pPr>
            <a:r>
              <a:rPr lang="en-GB" sz="1900">
                <a:solidFill>
                  <a:srgbClr val="ECECEC"/>
                </a:solidFill>
                <a:highlight>
                  <a:schemeClr val="accent6"/>
                </a:highlight>
                <a:latin typeface="Montserrat Medium"/>
                <a:ea typeface="Montserrat Medium"/>
                <a:cs typeface="Montserrat Medium"/>
                <a:sym typeface="Montserrat Medium"/>
              </a:rPr>
              <a:t>Then after using Support Vector Machine (SVM) Algorithm in which when entering new data we can easily classify more accurately if a person has parkinsons or is healthy  </a:t>
            </a:r>
            <a:endParaRPr sz="1900">
              <a:solidFill>
                <a:srgbClr val="ECECEC"/>
              </a:solidFill>
              <a:highlight>
                <a:schemeClr val="accent6"/>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sz="1300">
              <a:solidFill>
                <a:schemeClr val="lt1"/>
              </a:solidFill>
              <a:highlight>
                <a:schemeClr val="accent6"/>
              </a:highlight>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nvSpPr>
        <p:spPr>
          <a:xfrm>
            <a:off x="544800" y="379750"/>
            <a:ext cx="8054400" cy="38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300">
                <a:solidFill>
                  <a:srgbClr val="CEDBE6"/>
                </a:solidFill>
                <a:highlight>
                  <a:schemeClr val="accent6"/>
                </a:highlight>
                <a:latin typeface="Montserrat Medium"/>
                <a:ea typeface="Montserrat Medium"/>
                <a:cs typeface="Montserrat Medium"/>
                <a:sym typeface="Montserrat Medium"/>
              </a:rPr>
              <a:t>Novelty</a:t>
            </a:r>
            <a:endParaRPr sz="3300">
              <a:solidFill>
                <a:srgbClr val="CEDBE6"/>
              </a:solidFill>
              <a:highlight>
                <a:schemeClr val="accent6"/>
              </a:highlight>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lang="en-GB" sz="1600">
                <a:solidFill>
                  <a:srgbClr val="ECECEC"/>
                </a:solidFill>
                <a:highlight>
                  <a:schemeClr val="accent6"/>
                </a:highlight>
                <a:latin typeface="Montserrat"/>
                <a:ea typeface="Montserrat"/>
                <a:cs typeface="Montserrat"/>
                <a:sym typeface="Montserrat"/>
              </a:rPr>
              <a:t>The provided project focuses on predicting Parkinson's disease based on various voice features. While the prediction of Parkinson's disease isn't novel in itself, the project's novelty lies in several aspects:</a:t>
            </a:r>
            <a:endParaRPr sz="1600">
              <a:solidFill>
                <a:srgbClr val="ECECEC"/>
              </a:solidFill>
              <a:highlight>
                <a:schemeClr val="accent6"/>
              </a:highlight>
              <a:latin typeface="Montserrat"/>
              <a:ea typeface="Montserrat"/>
              <a:cs typeface="Montserrat"/>
              <a:sym typeface="Montserrat"/>
            </a:endParaRPr>
          </a:p>
          <a:p>
            <a:pPr indent="-330200" lvl="0" marL="457200" rtl="0" algn="l">
              <a:lnSpc>
                <a:spcPct val="115000"/>
              </a:lnSpc>
              <a:spcBef>
                <a:spcPts val="1500"/>
              </a:spcBef>
              <a:spcAft>
                <a:spcPts val="0"/>
              </a:spcAft>
              <a:buClr>
                <a:srgbClr val="ECECEC"/>
              </a:buClr>
              <a:buSzPts val="1600"/>
              <a:buFont typeface="Montserrat"/>
              <a:buChar char="●"/>
            </a:pPr>
            <a:r>
              <a:rPr b="1" lang="en-GB" sz="1600">
                <a:solidFill>
                  <a:srgbClr val="ECECEC"/>
                </a:solidFill>
                <a:highlight>
                  <a:schemeClr val="accent6"/>
                </a:highlight>
                <a:latin typeface="Montserrat"/>
                <a:ea typeface="Montserrat"/>
                <a:cs typeface="Montserrat"/>
                <a:sym typeface="Montserrat"/>
              </a:rPr>
              <a:t>Voice-Based Diagnosis:</a:t>
            </a:r>
            <a:r>
              <a:rPr lang="en-GB" sz="1600">
                <a:solidFill>
                  <a:srgbClr val="ECECEC"/>
                </a:solidFill>
                <a:highlight>
                  <a:schemeClr val="accent6"/>
                </a:highlight>
                <a:latin typeface="Montserrat"/>
                <a:ea typeface="Montserrat"/>
                <a:cs typeface="Montserrat"/>
                <a:sym typeface="Montserrat"/>
              </a:rPr>
              <a:t> Parkinson's disease prediction using voice features is an emerging field. Analyzing voice characteristics to detect neurological disorders offers a non-invasive and cost-effective diagnostic approach.</a:t>
            </a:r>
            <a:endParaRPr sz="1600">
              <a:solidFill>
                <a:srgbClr val="ECECEC"/>
              </a:solidFill>
              <a:highlight>
                <a:schemeClr val="accent6"/>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ECECEC"/>
              </a:buClr>
              <a:buSzPts val="1600"/>
              <a:buFont typeface="Montserrat"/>
              <a:buChar char="●"/>
            </a:pPr>
            <a:r>
              <a:rPr b="1" lang="en-GB" sz="1600">
                <a:solidFill>
                  <a:srgbClr val="ECECEC"/>
                </a:solidFill>
                <a:highlight>
                  <a:schemeClr val="accent6"/>
                </a:highlight>
                <a:latin typeface="Montserrat"/>
                <a:ea typeface="Montserrat"/>
                <a:cs typeface="Montserrat"/>
                <a:sym typeface="Montserrat"/>
              </a:rPr>
              <a:t>Feature Engineering: </a:t>
            </a:r>
            <a:r>
              <a:rPr lang="en-GB" sz="1600">
                <a:solidFill>
                  <a:srgbClr val="ECECEC"/>
                </a:solidFill>
                <a:highlight>
                  <a:schemeClr val="accent6"/>
                </a:highlight>
                <a:latin typeface="Montserrat"/>
                <a:ea typeface="Montserrat"/>
                <a:cs typeface="Montserrat"/>
                <a:sym typeface="Montserrat"/>
              </a:rPr>
              <a:t>The project involves extracting relevant features from voice recordings. These features may include jitter, shimmer, and other acoustic parameters, which are indicative of Parkinson's disease. Selecting and engineering these features for optimal performance is a crucial aspect of the project.</a:t>
            </a:r>
            <a:endParaRPr sz="1600">
              <a:solidFill>
                <a:srgbClr val="ECECEC"/>
              </a:solidFill>
              <a:highlight>
                <a:schemeClr val="accent6"/>
              </a:highlight>
              <a:latin typeface="Montserrat"/>
              <a:ea typeface="Montserrat"/>
              <a:cs typeface="Montserrat"/>
              <a:sym typeface="Montserrat"/>
            </a:endParaRPr>
          </a:p>
          <a:p>
            <a:pPr indent="0" lvl="0" marL="457200" rtl="0" algn="l">
              <a:spcBef>
                <a:spcPts val="0"/>
              </a:spcBef>
              <a:spcAft>
                <a:spcPts val="0"/>
              </a:spcAft>
              <a:buNone/>
            </a:pPr>
            <a:r>
              <a:t/>
            </a:r>
            <a:endParaRPr sz="1600">
              <a:solidFill>
                <a:schemeClr val="lt1"/>
              </a:solidFill>
              <a:highlight>
                <a:schemeClr val="accent6"/>
              </a:highlight>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nvSpPr>
        <p:spPr>
          <a:xfrm>
            <a:off x="544800" y="401650"/>
            <a:ext cx="8054400" cy="3839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ECECEC"/>
              </a:buClr>
              <a:buSzPts val="1400"/>
              <a:buFont typeface="Montserrat"/>
              <a:buChar char="●"/>
            </a:pPr>
            <a:r>
              <a:rPr b="1" lang="en-GB">
                <a:solidFill>
                  <a:srgbClr val="ECECEC"/>
                </a:solidFill>
                <a:highlight>
                  <a:schemeClr val="accent6"/>
                </a:highlight>
                <a:latin typeface="Montserrat"/>
                <a:ea typeface="Montserrat"/>
                <a:cs typeface="Montserrat"/>
                <a:sym typeface="Montserrat"/>
              </a:rPr>
              <a:t>Model Evaluation and Interpretation:</a:t>
            </a:r>
            <a:r>
              <a:rPr lang="en-GB">
                <a:solidFill>
                  <a:srgbClr val="ECECEC"/>
                </a:solidFill>
                <a:highlight>
                  <a:schemeClr val="accent6"/>
                </a:highlight>
                <a:latin typeface="Montserrat"/>
                <a:ea typeface="Montserrat"/>
                <a:cs typeface="Montserrat"/>
                <a:sym typeface="Montserrat"/>
              </a:rPr>
              <a:t> The project evaluates models not only based on traditional accuracy metrics but also on precision, recall, F1-score, and other performance indicators. Additionally, visualizations such as confusion matrices and precision-recall curves aid in model interpretation and selection.</a:t>
            </a:r>
            <a:endParaRPr>
              <a:solidFill>
                <a:srgbClr val="ECECEC"/>
              </a:solidFill>
              <a:highlight>
                <a:schemeClr val="accent6"/>
              </a:highlight>
              <a:latin typeface="Montserrat"/>
              <a:ea typeface="Montserrat"/>
              <a:cs typeface="Montserrat"/>
              <a:sym typeface="Montserrat"/>
            </a:endParaRPr>
          </a:p>
          <a:p>
            <a:pPr indent="-317500" lvl="0" marL="457200" rtl="0" algn="l">
              <a:lnSpc>
                <a:spcPct val="115000"/>
              </a:lnSpc>
              <a:spcBef>
                <a:spcPts val="0"/>
              </a:spcBef>
              <a:spcAft>
                <a:spcPts val="0"/>
              </a:spcAft>
              <a:buClr>
                <a:srgbClr val="ECECEC"/>
              </a:buClr>
              <a:buSzPts val="1400"/>
              <a:buFont typeface="Montserrat"/>
              <a:buChar char="●"/>
            </a:pPr>
            <a:r>
              <a:rPr b="1" lang="en-GB">
                <a:solidFill>
                  <a:srgbClr val="ECECEC"/>
                </a:solidFill>
                <a:highlight>
                  <a:schemeClr val="accent6"/>
                </a:highlight>
                <a:latin typeface="Montserrat"/>
                <a:ea typeface="Montserrat"/>
                <a:cs typeface="Montserrat"/>
                <a:sym typeface="Montserrat"/>
              </a:rPr>
              <a:t>Scalability and Accessibility: </a:t>
            </a:r>
            <a:r>
              <a:rPr lang="en-GB">
                <a:solidFill>
                  <a:srgbClr val="ECECEC"/>
                </a:solidFill>
                <a:highlight>
                  <a:schemeClr val="accent6"/>
                </a:highlight>
                <a:latin typeface="Montserrat"/>
                <a:ea typeface="Montserrat"/>
                <a:cs typeface="Montserrat"/>
                <a:sym typeface="Montserrat"/>
              </a:rPr>
              <a:t>By leveraging tools like Colab (Google Colaboratory), the project promotes accessibility and scalability. It allows researchers and practitioners to replicate, extend, and collaborate on the project with ease.</a:t>
            </a:r>
            <a:endParaRPr>
              <a:solidFill>
                <a:srgbClr val="ECECEC"/>
              </a:solidFill>
              <a:highlight>
                <a:schemeClr val="accent6"/>
              </a:highlight>
              <a:latin typeface="Montserrat"/>
              <a:ea typeface="Montserrat"/>
              <a:cs typeface="Montserrat"/>
              <a:sym typeface="Montserrat"/>
            </a:endParaRPr>
          </a:p>
          <a:p>
            <a:pPr indent="-317500" lvl="0" marL="457200" rtl="0" algn="l">
              <a:lnSpc>
                <a:spcPct val="115000"/>
              </a:lnSpc>
              <a:spcBef>
                <a:spcPts val="0"/>
              </a:spcBef>
              <a:spcAft>
                <a:spcPts val="0"/>
              </a:spcAft>
              <a:buClr>
                <a:srgbClr val="ECECEC"/>
              </a:buClr>
              <a:buSzPts val="1400"/>
              <a:buFont typeface="Montserrat"/>
              <a:buChar char="●"/>
            </a:pPr>
            <a:r>
              <a:rPr b="1" lang="en-GB">
                <a:solidFill>
                  <a:srgbClr val="ECECEC"/>
                </a:solidFill>
                <a:highlight>
                  <a:schemeClr val="accent6"/>
                </a:highlight>
                <a:latin typeface="Montserrat"/>
                <a:ea typeface="Montserrat"/>
                <a:cs typeface="Montserrat"/>
                <a:sym typeface="Montserrat"/>
              </a:rPr>
              <a:t>Potential for Early Diagnosis:</a:t>
            </a:r>
            <a:r>
              <a:rPr lang="en-GB">
                <a:solidFill>
                  <a:srgbClr val="ECECEC"/>
                </a:solidFill>
                <a:highlight>
                  <a:schemeClr val="accent6"/>
                </a:highlight>
                <a:latin typeface="Montserrat"/>
                <a:ea typeface="Montserrat"/>
                <a:cs typeface="Montserrat"/>
                <a:sym typeface="Montserrat"/>
              </a:rPr>
              <a:t> Successful implementation of the predictive model can contribute to early diagnosis and intervention for Parkinson's disease. Early detection enables timely medical interventions, potentially improving patient outcomes and quality of life.</a:t>
            </a:r>
            <a:endParaRPr>
              <a:solidFill>
                <a:srgbClr val="ECECEC"/>
              </a:solidFill>
              <a:highlight>
                <a:schemeClr val="accent6"/>
              </a:highlight>
              <a:latin typeface="Montserrat"/>
              <a:ea typeface="Montserrat"/>
              <a:cs typeface="Montserrat"/>
              <a:sym typeface="Montserrat"/>
            </a:endParaRPr>
          </a:p>
          <a:p>
            <a:pPr indent="0" lvl="0" marL="0" rtl="0" algn="l">
              <a:lnSpc>
                <a:spcPct val="115000"/>
              </a:lnSpc>
              <a:spcBef>
                <a:spcPts val="1500"/>
              </a:spcBef>
              <a:spcAft>
                <a:spcPts val="0"/>
              </a:spcAft>
              <a:buNone/>
            </a:pPr>
            <a:r>
              <a:rPr lang="en-GB">
                <a:solidFill>
                  <a:srgbClr val="ECECEC"/>
                </a:solidFill>
                <a:highlight>
                  <a:schemeClr val="accent6"/>
                </a:highlight>
                <a:latin typeface="Montserrat"/>
                <a:ea typeface="Montserrat"/>
                <a:cs typeface="Montserrat"/>
                <a:sym typeface="Montserrat"/>
              </a:rPr>
              <a:t>Overall, the project's novelty lies in its interdisciplinary approach, combining elements of biomedical research, signal processing, machine learning, and healthcare technology to address a critical healthcare challenge.</a:t>
            </a:r>
            <a:endParaRPr>
              <a:solidFill>
                <a:srgbClr val="ECECEC"/>
              </a:solidFill>
              <a:highlight>
                <a:schemeClr val="accent6"/>
              </a:highlight>
              <a:latin typeface="Montserrat"/>
              <a:ea typeface="Montserrat"/>
              <a:cs typeface="Montserrat"/>
              <a:sym typeface="Montserrat"/>
            </a:endParaRPr>
          </a:p>
          <a:p>
            <a:pPr indent="0" lvl="0" marL="457200" rtl="0" algn="l">
              <a:spcBef>
                <a:spcPts val="0"/>
              </a:spcBef>
              <a:spcAft>
                <a:spcPts val="0"/>
              </a:spcAft>
              <a:buNone/>
            </a:pPr>
            <a:r>
              <a:rPr lang="en-GB" sz="3300">
                <a:solidFill>
                  <a:srgbClr val="CEDBE6"/>
                </a:solidFill>
                <a:highlight>
                  <a:schemeClr val="accent6"/>
                </a:highlight>
                <a:latin typeface="Montserrat Medium"/>
                <a:ea typeface="Montserrat Medium"/>
                <a:cs typeface="Montserrat Medium"/>
                <a:sym typeface="Montserrat Medium"/>
              </a:rPr>
              <a:t> </a:t>
            </a:r>
            <a:endParaRPr sz="3300">
              <a:solidFill>
                <a:srgbClr val="ECECEC"/>
              </a:solidFill>
              <a:highlight>
                <a:schemeClr val="accent6"/>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sz="1300">
              <a:solidFill>
                <a:schemeClr val="lt1"/>
              </a:solidFill>
              <a:highlight>
                <a:schemeClr val="accent6"/>
              </a:highlight>
              <a:latin typeface="Lato"/>
              <a:ea typeface="Lato"/>
              <a:cs typeface="Lato"/>
              <a:sym typeface="Lato"/>
            </a:endParaRPr>
          </a:p>
          <a:p>
            <a:pPr indent="0" lvl="0" marL="0" rtl="0" algn="l">
              <a:spcBef>
                <a:spcPts val="0"/>
              </a:spcBef>
              <a:spcAft>
                <a:spcPts val="0"/>
              </a:spcAft>
              <a:buNone/>
            </a:pPr>
            <a:r>
              <a:t/>
            </a:r>
            <a:endParaRPr sz="1900">
              <a:solidFill>
                <a:schemeClr val="lt1"/>
              </a:solidFill>
              <a:highlight>
                <a:schemeClr val="accent6"/>
              </a:highlight>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nvSpPr>
        <p:spPr>
          <a:xfrm>
            <a:off x="544800" y="401650"/>
            <a:ext cx="8054400" cy="383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GB" sz="2900">
                <a:solidFill>
                  <a:srgbClr val="ECECEC"/>
                </a:solidFill>
                <a:highlight>
                  <a:schemeClr val="accent6"/>
                </a:highlight>
                <a:latin typeface="Montserrat Medium"/>
                <a:ea typeface="Montserrat Medium"/>
                <a:cs typeface="Montserrat Medium"/>
                <a:sym typeface="Montserrat Medium"/>
              </a:rPr>
              <a:t>Real Time Usage</a:t>
            </a:r>
            <a:endParaRPr sz="2900">
              <a:solidFill>
                <a:srgbClr val="ECECEC"/>
              </a:solidFill>
              <a:highlight>
                <a:schemeClr val="accent6"/>
              </a:highlight>
              <a:latin typeface="Montserrat Medium"/>
              <a:ea typeface="Montserrat Medium"/>
              <a:cs typeface="Montserrat Medium"/>
              <a:sym typeface="Montserrat Medium"/>
            </a:endParaRPr>
          </a:p>
          <a:p>
            <a:pPr indent="-304800" lvl="0" marL="457200" rtl="0" algn="l">
              <a:lnSpc>
                <a:spcPct val="115000"/>
              </a:lnSpc>
              <a:spcBef>
                <a:spcPts val="0"/>
              </a:spcBef>
              <a:spcAft>
                <a:spcPts val="0"/>
              </a:spcAft>
              <a:buClr>
                <a:srgbClr val="ECECEC"/>
              </a:buClr>
              <a:buSzPts val="1200"/>
              <a:buFont typeface="Montserrat"/>
              <a:buChar char="●"/>
            </a:pPr>
            <a:r>
              <a:rPr lang="en-GB" sz="1200">
                <a:solidFill>
                  <a:srgbClr val="ECECEC"/>
                </a:solidFill>
                <a:highlight>
                  <a:schemeClr val="accent6"/>
                </a:highlight>
                <a:latin typeface="Montserrat"/>
                <a:ea typeface="Montserrat"/>
                <a:cs typeface="Montserrat"/>
                <a:sym typeface="Montserrat"/>
              </a:rPr>
              <a:t>The Parkinson's disease prediction system developed in the project offers real-time usage by providing:</a:t>
            </a:r>
            <a:endParaRPr sz="1200">
              <a:solidFill>
                <a:srgbClr val="ECECEC"/>
              </a:solidFill>
              <a:highlight>
                <a:schemeClr val="accent6"/>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ECECEC"/>
              </a:buClr>
              <a:buSzPts val="1200"/>
              <a:buFont typeface="Montserrat"/>
              <a:buChar char="●"/>
            </a:pPr>
            <a:r>
              <a:rPr lang="en-GB" sz="1200">
                <a:solidFill>
                  <a:srgbClr val="ECECEC"/>
                </a:solidFill>
                <a:highlight>
                  <a:schemeClr val="accent6"/>
                </a:highlight>
                <a:latin typeface="Montserrat"/>
                <a:ea typeface="Montserrat"/>
                <a:cs typeface="Montserrat"/>
                <a:sym typeface="Montserrat"/>
              </a:rPr>
              <a:t>Early Detection and Monitoring: Enables clinicians to detect Parkinson's disease early and monitor its progression by analyzing voice samples during routine check-ups or telehealth sessions.</a:t>
            </a:r>
            <a:endParaRPr sz="1200">
              <a:solidFill>
                <a:srgbClr val="ECECEC"/>
              </a:solidFill>
              <a:highlight>
                <a:schemeClr val="accent6"/>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ECECEC"/>
              </a:buClr>
              <a:buSzPts val="1200"/>
              <a:buFont typeface="Montserrat"/>
              <a:buChar char="●"/>
            </a:pPr>
            <a:r>
              <a:rPr lang="en-GB" sz="1200">
                <a:solidFill>
                  <a:srgbClr val="ECECEC"/>
                </a:solidFill>
                <a:highlight>
                  <a:schemeClr val="accent6"/>
                </a:highlight>
                <a:latin typeface="Montserrat"/>
                <a:ea typeface="Montserrat"/>
                <a:cs typeface="Montserrat"/>
                <a:sym typeface="Montserrat"/>
              </a:rPr>
              <a:t>Remote Monitoring: Facilitates remote monitoring of Parkinson's disease progression, allowing patients to record voice samples for analysis, especially useful for those with mobility issues or in remote areas.</a:t>
            </a:r>
            <a:endParaRPr sz="1200">
              <a:solidFill>
                <a:srgbClr val="ECECEC"/>
              </a:solidFill>
              <a:highlight>
                <a:schemeClr val="accent6"/>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ECECEC"/>
              </a:buClr>
              <a:buSzPts val="1200"/>
              <a:buFont typeface="Montserrat"/>
              <a:buChar char="●"/>
            </a:pPr>
            <a:r>
              <a:rPr lang="en-GB" sz="1200">
                <a:solidFill>
                  <a:srgbClr val="ECECEC"/>
                </a:solidFill>
                <a:highlight>
                  <a:schemeClr val="accent6"/>
                </a:highlight>
                <a:latin typeface="Montserrat"/>
                <a:ea typeface="Montserrat"/>
                <a:cs typeface="Montserrat"/>
                <a:sym typeface="Montserrat"/>
              </a:rPr>
              <a:t>Home-Based Screening: Allows individuals to self-assess their risk of Parkinson's disease by providing voice samples through user-friendly interfaces, promoting proactive healthcare-seeking behavior.</a:t>
            </a:r>
            <a:endParaRPr sz="1200">
              <a:solidFill>
                <a:srgbClr val="ECECEC"/>
              </a:solidFill>
              <a:highlight>
                <a:schemeClr val="accent6"/>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ECECEC"/>
              </a:buClr>
              <a:buSzPts val="1200"/>
              <a:buFont typeface="Montserrat"/>
              <a:buChar char="●"/>
            </a:pPr>
            <a:r>
              <a:rPr lang="en-GB" sz="1200">
                <a:solidFill>
                  <a:srgbClr val="ECECEC"/>
                </a:solidFill>
                <a:highlight>
                  <a:schemeClr val="accent6"/>
                </a:highlight>
                <a:latin typeface="Montserrat"/>
                <a:ea typeface="Montserrat"/>
                <a:cs typeface="Montserrat"/>
                <a:sym typeface="Montserrat"/>
              </a:rPr>
              <a:t>Research and Clinical Trials: Supports research studies and clinical trials by assessing therapy effectiveness, monitoring disease progression, and identifying potential biomarkers.</a:t>
            </a:r>
            <a:endParaRPr sz="1200">
              <a:solidFill>
                <a:srgbClr val="ECECEC"/>
              </a:solidFill>
              <a:highlight>
                <a:schemeClr val="accent6"/>
              </a:highlight>
              <a:latin typeface="Montserrat"/>
              <a:ea typeface="Montserrat"/>
              <a:cs typeface="Montserrat"/>
              <a:sym typeface="Montserrat"/>
            </a:endParaRPr>
          </a:p>
          <a:p>
            <a:pPr indent="-304800" lvl="0" marL="457200" rtl="0" algn="l">
              <a:lnSpc>
                <a:spcPct val="115000"/>
              </a:lnSpc>
              <a:spcBef>
                <a:spcPts val="0"/>
              </a:spcBef>
              <a:spcAft>
                <a:spcPts val="0"/>
              </a:spcAft>
              <a:buClr>
                <a:srgbClr val="ECECEC"/>
              </a:buClr>
              <a:buSzPts val="1200"/>
              <a:buFont typeface="Montserrat"/>
              <a:buChar char="●"/>
            </a:pPr>
            <a:r>
              <a:rPr lang="en-GB" sz="1200">
                <a:solidFill>
                  <a:srgbClr val="ECECEC"/>
                </a:solidFill>
                <a:highlight>
                  <a:schemeClr val="accent6"/>
                </a:highlight>
                <a:latin typeface="Montserrat"/>
                <a:ea typeface="Montserrat"/>
                <a:cs typeface="Montserrat"/>
                <a:sym typeface="Montserrat"/>
              </a:rPr>
              <a:t>Population Health Management: Assists health organizations in allocating resources more efficiently by identifying regions or demographic groups with higher prevalence rates of Parkinson's disease, supporting early diagnosis and intervention.</a:t>
            </a:r>
            <a:endParaRPr sz="1200">
              <a:solidFill>
                <a:srgbClr val="ECECEC"/>
              </a:solidFill>
              <a:highlight>
                <a:schemeClr val="accent6"/>
              </a:highlight>
              <a:latin typeface="Montserrat"/>
              <a:ea typeface="Montserrat"/>
              <a:cs typeface="Montserrat"/>
              <a:sym typeface="Montserrat"/>
            </a:endParaRPr>
          </a:p>
          <a:p>
            <a:pPr indent="0" lvl="0" marL="457200" rtl="0" algn="l">
              <a:lnSpc>
                <a:spcPct val="115000"/>
              </a:lnSpc>
              <a:spcBef>
                <a:spcPts val="1500"/>
              </a:spcBef>
              <a:spcAft>
                <a:spcPts val="0"/>
              </a:spcAft>
              <a:buNone/>
            </a:pPr>
            <a:r>
              <a:t/>
            </a:r>
            <a:endParaRPr sz="1900">
              <a:solidFill>
                <a:srgbClr val="ECECEC"/>
              </a:solidFill>
              <a:highlight>
                <a:schemeClr val="accent6"/>
              </a:highlight>
              <a:latin typeface="Montserrat"/>
              <a:ea typeface="Montserrat"/>
              <a:cs typeface="Montserrat"/>
              <a:sym typeface="Montserrat"/>
            </a:endParaRPr>
          </a:p>
          <a:p>
            <a:pPr indent="0" lvl="0" marL="0" rtl="0" algn="l">
              <a:spcBef>
                <a:spcPts val="0"/>
              </a:spcBef>
              <a:spcAft>
                <a:spcPts val="0"/>
              </a:spcAft>
              <a:buNone/>
            </a:pPr>
            <a:r>
              <a:rPr lang="en-GB" sz="3300">
                <a:solidFill>
                  <a:srgbClr val="CEDBE6"/>
                </a:solidFill>
                <a:highlight>
                  <a:schemeClr val="accent6"/>
                </a:highlight>
                <a:latin typeface="Montserrat Medium"/>
                <a:ea typeface="Montserrat Medium"/>
                <a:cs typeface="Montserrat Medium"/>
                <a:sym typeface="Montserrat Medium"/>
              </a:rPr>
              <a:t> </a:t>
            </a:r>
            <a:endParaRPr sz="3300">
              <a:solidFill>
                <a:srgbClr val="ECECEC"/>
              </a:solidFill>
              <a:highlight>
                <a:schemeClr val="accent6"/>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sz="1300">
              <a:solidFill>
                <a:schemeClr val="lt1"/>
              </a:solidFill>
              <a:highlight>
                <a:schemeClr val="accent6"/>
              </a:highlight>
              <a:latin typeface="Lato"/>
              <a:ea typeface="Lato"/>
              <a:cs typeface="Lato"/>
              <a:sym typeface="Lato"/>
            </a:endParaRPr>
          </a:p>
          <a:p>
            <a:pPr indent="0" lvl="0" marL="0" rtl="0" algn="l">
              <a:spcBef>
                <a:spcPts val="0"/>
              </a:spcBef>
              <a:spcAft>
                <a:spcPts val="0"/>
              </a:spcAft>
              <a:buNone/>
            </a:pPr>
            <a:r>
              <a:t/>
            </a:r>
            <a:endParaRPr sz="1900">
              <a:solidFill>
                <a:schemeClr val="lt1"/>
              </a:solidFill>
              <a:highlight>
                <a:schemeClr val="accent6"/>
              </a:highlight>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1297500" y="4563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2750">
                <a:solidFill>
                  <a:srgbClr val="ECECEC"/>
                </a:solidFill>
                <a:highlight>
                  <a:schemeClr val="accent6"/>
                </a:highlight>
                <a:latin typeface="Montserrat Medium"/>
                <a:ea typeface="Montserrat Medium"/>
                <a:cs typeface="Montserrat Medium"/>
                <a:sym typeface="Montserrat Medium"/>
              </a:rPr>
              <a:t>Support Vector Machine (SVM) Algorithm</a:t>
            </a:r>
            <a:endParaRPr sz="2750">
              <a:solidFill>
                <a:srgbClr val="ECECEC"/>
              </a:solidFill>
              <a:highlight>
                <a:schemeClr val="accent6"/>
              </a:highlight>
              <a:latin typeface="Montserrat Medium"/>
              <a:ea typeface="Montserrat Medium"/>
              <a:cs typeface="Montserrat Medium"/>
              <a:sym typeface="Montserrat Medium"/>
            </a:endParaRPr>
          </a:p>
          <a:p>
            <a:pPr indent="0" lvl="0" marL="0" rtl="0" algn="l">
              <a:spcBef>
                <a:spcPts val="0"/>
              </a:spcBef>
              <a:spcAft>
                <a:spcPts val="0"/>
              </a:spcAft>
              <a:buNone/>
            </a:pPr>
            <a:r>
              <a:t/>
            </a:r>
            <a:endParaRPr/>
          </a:p>
        </p:txBody>
      </p:sp>
      <p:sp>
        <p:nvSpPr>
          <p:cNvPr id="218" name="Google Shape;218;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10000"/>
              </a:lnSpc>
              <a:spcBef>
                <a:spcPts val="600"/>
              </a:spcBef>
              <a:spcAft>
                <a:spcPts val="0"/>
              </a:spcAft>
              <a:buNone/>
            </a:pPr>
            <a:r>
              <a:rPr lang="en-GB" sz="1900">
                <a:solidFill>
                  <a:srgbClr val="ECECEC"/>
                </a:solidFill>
                <a:latin typeface="Montserrat"/>
                <a:ea typeface="Montserrat"/>
                <a:cs typeface="Montserrat"/>
                <a:sym typeface="Montserrat"/>
              </a:rPr>
              <a:t>It is a supervised machine algorithm. Image classification and </a:t>
            </a:r>
            <a:r>
              <a:rPr lang="en-GB" sz="1900">
                <a:solidFill>
                  <a:srgbClr val="ECECEC"/>
                </a:solidFill>
                <a:latin typeface="Montserrat"/>
                <a:ea typeface="Montserrat"/>
                <a:cs typeface="Montserrat"/>
                <a:sym typeface="Montserrat"/>
              </a:rPr>
              <a:t>handwriting</a:t>
            </a:r>
            <a:r>
              <a:rPr lang="en-GB" sz="1900">
                <a:solidFill>
                  <a:srgbClr val="ECECEC"/>
                </a:solidFill>
                <a:latin typeface="Montserrat"/>
                <a:ea typeface="Montserrat"/>
                <a:cs typeface="Montserrat"/>
                <a:sym typeface="Montserrat"/>
              </a:rPr>
              <a:t> recognition are where the support vector machine comes in handy. It sorts the data in one out of two categories and displays the output with the margin between the two as far as possible.</a:t>
            </a:r>
            <a:endParaRPr sz="1900">
              <a:solidFill>
                <a:srgbClr val="ECECEC"/>
              </a:solidFill>
              <a:latin typeface="Montserrat"/>
              <a:ea typeface="Montserrat"/>
              <a:cs typeface="Montserrat"/>
              <a:sym typeface="Montserrat"/>
            </a:endParaRPr>
          </a:p>
          <a:p>
            <a:pPr indent="0" lvl="0" marL="0" rtl="0" algn="l">
              <a:spcBef>
                <a:spcPts val="6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129750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solidFill>
                  <a:srgbClr val="ECECEC"/>
                </a:solidFill>
                <a:latin typeface="Montserrat Medium"/>
                <a:ea typeface="Montserrat Medium"/>
                <a:cs typeface="Montserrat Medium"/>
                <a:sym typeface="Montserrat Medium"/>
              </a:rPr>
              <a:t>Datasets</a:t>
            </a:r>
            <a:endParaRPr sz="3400">
              <a:solidFill>
                <a:srgbClr val="ECECEC"/>
              </a:solidFill>
              <a:latin typeface="Montserrat Medium"/>
              <a:ea typeface="Montserrat Medium"/>
              <a:cs typeface="Montserrat Medium"/>
              <a:sym typeface="Montserrat Medium"/>
            </a:endParaRPr>
          </a:p>
        </p:txBody>
      </p:sp>
      <p:sp>
        <p:nvSpPr>
          <p:cNvPr id="224" name="Google Shape;224;p29"/>
          <p:cNvSpPr txBox="1"/>
          <p:nvPr>
            <p:ph idx="1" type="body"/>
          </p:nvPr>
        </p:nvSpPr>
        <p:spPr>
          <a:xfrm>
            <a:off x="1297500" y="1400625"/>
            <a:ext cx="7038900" cy="2911200"/>
          </a:xfrm>
          <a:prstGeom prst="rect">
            <a:avLst/>
          </a:prstGeom>
        </p:spPr>
        <p:txBody>
          <a:bodyPr anchorCtr="0" anchor="t" bIns="91425" lIns="91425" spcFirstLastPara="1" rIns="91425" wrap="square" tIns="91425">
            <a:normAutofit fontScale="92500" lnSpcReduction="10000"/>
          </a:bodyPr>
          <a:lstStyle/>
          <a:p>
            <a:pPr indent="-340201" lvl="0" marL="457200" rtl="0" algn="l">
              <a:lnSpc>
                <a:spcPct val="110000"/>
              </a:lnSpc>
              <a:spcBef>
                <a:spcPts val="600"/>
              </a:spcBef>
              <a:spcAft>
                <a:spcPts val="0"/>
              </a:spcAft>
              <a:buClr>
                <a:srgbClr val="ECECEC"/>
              </a:buClr>
              <a:buSzPct val="100000"/>
              <a:buFont typeface="Montserrat"/>
              <a:buChar char="❖"/>
            </a:pPr>
            <a:r>
              <a:rPr lang="en-GB" sz="1900">
                <a:solidFill>
                  <a:srgbClr val="ECECEC"/>
                </a:solidFill>
                <a:highlight>
                  <a:schemeClr val="accent6"/>
                </a:highlight>
                <a:latin typeface="Montserrat"/>
                <a:ea typeface="Montserrat"/>
                <a:cs typeface="Montserrat"/>
                <a:sym typeface="Montserrat"/>
              </a:rPr>
              <a:t>Parkinson’s Data Set | Kaggle</a:t>
            </a:r>
            <a:endParaRPr sz="1900">
              <a:solidFill>
                <a:srgbClr val="ECECEC"/>
              </a:solidFill>
              <a:highlight>
                <a:schemeClr val="accent6"/>
              </a:highlight>
              <a:latin typeface="Montserrat"/>
              <a:ea typeface="Montserrat"/>
              <a:cs typeface="Montserrat"/>
              <a:sym typeface="Montserrat"/>
            </a:endParaRPr>
          </a:p>
          <a:p>
            <a:pPr indent="-340201" lvl="1" marL="914400" rtl="0" algn="l">
              <a:lnSpc>
                <a:spcPct val="110000"/>
              </a:lnSpc>
              <a:spcBef>
                <a:spcPts val="0"/>
              </a:spcBef>
              <a:spcAft>
                <a:spcPts val="0"/>
              </a:spcAft>
              <a:buClr>
                <a:srgbClr val="ECECEC"/>
              </a:buClr>
              <a:buSzPct val="100000"/>
              <a:buFont typeface="Montserrat"/>
              <a:buChar char="➢"/>
            </a:pPr>
            <a:r>
              <a:rPr lang="en-GB" sz="1900">
                <a:solidFill>
                  <a:srgbClr val="ECECEC"/>
                </a:solidFill>
                <a:highlight>
                  <a:schemeClr val="accent6"/>
                </a:highlight>
                <a:latin typeface="Montserrat"/>
                <a:ea typeface="Montserrat"/>
                <a:cs typeface="Montserrat"/>
                <a:sym typeface="Montserrat"/>
              </a:rPr>
              <a:t>This dataset is composed of a range of biomedical voice measurements from 196 people, 148 with Parkinson's disease (PD). Each column in the table is a particular voice measure, and each row corresponds to one of 196 voice recordings from these individuals ("name" column). The main aim of the data is to discriminate healthy people from those with PD, according to the "status" column which is set to 0 for healthy and 1 for PD.</a:t>
            </a:r>
            <a:endParaRPr sz="1900">
              <a:solidFill>
                <a:srgbClr val="ECECEC"/>
              </a:solidFill>
              <a:highlight>
                <a:schemeClr val="accent6"/>
              </a:highlight>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nvSpPr>
        <p:spPr>
          <a:xfrm>
            <a:off x="883950" y="463225"/>
            <a:ext cx="7376100" cy="37977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Montserrat"/>
              <a:buChar char="❖"/>
            </a:pPr>
            <a:r>
              <a:rPr lang="en-GB" sz="1900">
                <a:solidFill>
                  <a:schemeClr val="lt1"/>
                </a:solidFill>
                <a:highlight>
                  <a:schemeClr val="accent6"/>
                </a:highlight>
                <a:latin typeface="Montserrat"/>
                <a:ea typeface="Montserrat"/>
                <a:cs typeface="Montserrat"/>
                <a:sym typeface="Montserrat"/>
              </a:rPr>
              <a:t>Parkinsons Telemonitoring Data Set  </a:t>
            </a:r>
            <a:endParaRPr sz="1900">
              <a:solidFill>
                <a:schemeClr val="lt1"/>
              </a:solidFill>
              <a:highlight>
                <a:schemeClr val="accent6"/>
              </a:highlight>
              <a:latin typeface="Montserrat"/>
              <a:ea typeface="Montserrat"/>
              <a:cs typeface="Montserrat"/>
              <a:sym typeface="Montserrat"/>
            </a:endParaRPr>
          </a:p>
          <a:p>
            <a:pPr indent="0" lvl="0" marL="457200" rtl="0" algn="l">
              <a:spcBef>
                <a:spcPts val="0"/>
              </a:spcBef>
              <a:spcAft>
                <a:spcPts val="0"/>
              </a:spcAft>
              <a:buNone/>
            </a:pPr>
            <a:r>
              <a:t/>
            </a:r>
            <a:endParaRPr sz="1900">
              <a:solidFill>
                <a:schemeClr val="lt1"/>
              </a:solidFill>
              <a:highlight>
                <a:schemeClr val="accent6"/>
              </a:highlight>
              <a:latin typeface="Montserrat"/>
              <a:ea typeface="Montserrat"/>
              <a:cs typeface="Montserrat"/>
              <a:sym typeface="Montserrat"/>
            </a:endParaRPr>
          </a:p>
          <a:p>
            <a:pPr indent="-342900" lvl="1" marL="914400" rtl="0" algn="l">
              <a:spcBef>
                <a:spcPts val="0"/>
              </a:spcBef>
              <a:spcAft>
                <a:spcPts val="0"/>
              </a:spcAft>
              <a:buClr>
                <a:srgbClr val="ECECEC"/>
              </a:buClr>
              <a:buSzPts val="1800"/>
              <a:buFont typeface="Montserrat"/>
              <a:buChar char="➢"/>
            </a:pPr>
            <a:r>
              <a:rPr lang="en-GB" sz="1800">
                <a:solidFill>
                  <a:srgbClr val="ECECEC"/>
                </a:solidFill>
                <a:highlight>
                  <a:schemeClr val="accent6"/>
                </a:highlight>
                <a:latin typeface="Montserrat"/>
                <a:ea typeface="Montserrat"/>
                <a:cs typeface="Montserrat"/>
                <a:sym typeface="Montserrat"/>
              </a:rPr>
              <a:t>This dataset is composed of a range of biomedical voice measurements from 42 people with early-stage Parkinson's disease recruited to a six-month trial of a telemonitoring device for remote symptom progression monitoring. The recordings were automatically captured in the patient's homes.       </a:t>
            </a:r>
            <a:r>
              <a:rPr lang="en-GB" sz="1800">
                <a:solidFill>
                  <a:srgbClr val="ECECEC"/>
                </a:solidFill>
                <a:highlight>
                  <a:schemeClr val="accent6"/>
                </a:highlight>
                <a:latin typeface="Montserrat"/>
                <a:ea typeface="Montserrat"/>
                <a:cs typeface="Montserrat"/>
                <a:sym typeface="Montserrat"/>
              </a:rPr>
              <a:t>Each row corresponds to one of 5,875 voice recording from these individuals. </a:t>
            </a:r>
            <a:endParaRPr sz="1800">
              <a:solidFill>
                <a:srgbClr val="ECECEC"/>
              </a:solidFill>
              <a:highlight>
                <a:schemeClr val="accent6"/>
              </a:highlight>
              <a:latin typeface="Montserrat"/>
              <a:ea typeface="Montserrat"/>
              <a:cs typeface="Montserrat"/>
              <a:sym typeface="Montserrat"/>
            </a:endParaRPr>
          </a:p>
          <a:p>
            <a:pPr indent="0" lvl="0" marL="914400" rtl="0" algn="l">
              <a:spcBef>
                <a:spcPts val="0"/>
              </a:spcBef>
              <a:spcAft>
                <a:spcPts val="0"/>
              </a:spcAft>
              <a:buNone/>
            </a:pPr>
            <a:r>
              <a:t/>
            </a:r>
            <a:endParaRPr sz="1500">
              <a:solidFill>
                <a:schemeClr val="lt1"/>
              </a:solidFill>
              <a:highlight>
                <a:schemeClr val="dk1"/>
              </a:highlight>
              <a:latin typeface="Montserrat"/>
              <a:ea typeface="Montserrat"/>
              <a:cs typeface="Montserrat"/>
              <a:sym typeface="Montserrat"/>
            </a:endParaRPr>
          </a:p>
          <a:p>
            <a:pPr indent="0" lvl="0" marL="914400" rtl="0" algn="l">
              <a:spcBef>
                <a:spcPts val="0"/>
              </a:spcBef>
              <a:spcAft>
                <a:spcPts val="0"/>
              </a:spcAft>
              <a:buNone/>
            </a:pPr>
            <a:r>
              <a:t/>
            </a:r>
            <a:endParaRPr sz="1500">
              <a:solidFill>
                <a:schemeClr val="lt1"/>
              </a:solidFill>
              <a:highlight>
                <a:schemeClr val="dk1"/>
              </a:highlight>
              <a:latin typeface="Montserrat"/>
              <a:ea typeface="Montserrat"/>
              <a:cs typeface="Montserrat"/>
              <a:sym typeface="Montserrat"/>
            </a:endParaRPr>
          </a:p>
          <a:p>
            <a:pPr indent="0" lvl="0" marL="91440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nvSpPr>
        <p:spPr>
          <a:xfrm>
            <a:off x="649125" y="547800"/>
            <a:ext cx="7720500" cy="4047900"/>
          </a:xfrm>
          <a:prstGeom prst="rect">
            <a:avLst/>
          </a:prstGeom>
          <a:noFill/>
          <a:ln>
            <a:noFill/>
          </a:ln>
        </p:spPr>
        <p:txBody>
          <a:bodyPr anchorCtr="0" anchor="t" bIns="91425" lIns="91425" spcFirstLastPara="1" rIns="91425" wrap="square" tIns="91425">
            <a:noAutofit/>
          </a:bodyPr>
          <a:lstStyle/>
          <a:p>
            <a:pPr indent="-346075" lvl="0" marL="457200" rtl="0" algn="l">
              <a:spcBef>
                <a:spcPts val="0"/>
              </a:spcBef>
              <a:spcAft>
                <a:spcPts val="0"/>
              </a:spcAft>
              <a:buClr>
                <a:srgbClr val="CEDBE6"/>
              </a:buClr>
              <a:buSzPts val="1850"/>
              <a:buFont typeface="Montserrat"/>
              <a:buChar char="●"/>
            </a:pPr>
            <a:r>
              <a:rPr b="1" lang="en-GB" sz="1850">
                <a:solidFill>
                  <a:srgbClr val="CEDBE6"/>
                </a:solidFill>
                <a:highlight>
                  <a:schemeClr val="accent6"/>
                </a:highlight>
                <a:latin typeface="Montserrat"/>
                <a:ea typeface="Montserrat"/>
                <a:cs typeface="Montserrat"/>
                <a:sym typeface="Montserrat"/>
              </a:rPr>
              <a:t>Matrix column entries (attributes):</a:t>
            </a:r>
            <a:endParaRPr b="1" sz="1850">
              <a:solidFill>
                <a:srgbClr val="CEDBE6"/>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CEDBE6"/>
              </a:buClr>
              <a:buSzPts val="1850"/>
              <a:buFont typeface="Montserrat"/>
              <a:buChar char="○"/>
            </a:pPr>
            <a:r>
              <a:rPr b="1" lang="en-GB" sz="1850">
                <a:solidFill>
                  <a:srgbClr val="CEDBE6"/>
                </a:solidFill>
                <a:highlight>
                  <a:schemeClr val="accent6"/>
                </a:highlight>
                <a:latin typeface="Montserrat"/>
                <a:ea typeface="Montserrat"/>
                <a:cs typeface="Montserrat"/>
                <a:sym typeface="Montserrat"/>
              </a:rPr>
              <a:t>Jitter(Abs), Jitter:RAP, Jitter:PPQ5, Jitter:DDP</a:t>
            </a:r>
            <a:r>
              <a:rPr lang="en-GB" sz="1850">
                <a:solidFill>
                  <a:srgbClr val="CEDBE6"/>
                </a:solidFill>
                <a:highlight>
                  <a:schemeClr val="accent6"/>
                </a:highlight>
                <a:latin typeface="Montserrat"/>
                <a:ea typeface="Montserrat"/>
                <a:cs typeface="Montserrat"/>
                <a:sym typeface="Montserrat"/>
              </a:rPr>
              <a:t> - Several measures of variation in fundamental frequency</a:t>
            </a:r>
            <a:endParaRPr sz="1850">
              <a:solidFill>
                <a:srgbClr val="CEDBE6"/>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CEDBE6"/>
              </a:buClr>
              <a:buSzPts val="1850"/>
              <a:buFont typeface="Montserrat"/>
              <a:buChar char="○"/>
            </a:pPr>
            <a:r>
              <a:rPr b="1" lang="en-GB" sz="1850">
                <a:solidFill>
                  <a:srgbClr val="CEDBE6"/>
                </a:solidFill>
                <a:highlight>
                  <a:schemeClr val="accent6"/>
                </a:highlight>
                <a:latin typeface="Montserrat"/>
                <a:ea typeface="Montserrat"/>
                <a:cs typeface="Montserrat"/>
                <a:sym typeface="Montserrat"/>
              </a:rPr>
              <a:t>Shimmer,Shimmer(dB),Shimmer:APQ3,Shimmer:APQ5,Shimmer:APQ1,Shimmer:DDA</a:t>
            </a:r>
            <a:r>
              <a:rPr lang="en-GB" sz="1850">
                <a:solidFill>
                  <a:srgbClr val="CEDBE6"/>
                </a:solidFill>
                <a:highlight>
                  <a:schemeClr val="accent6"/>
                </a:highlight>
                <a:latin typeface="Montserrat"/>
                <a:ea typeface="Montserrat"/>
                <a:cs typeface="Montserrat"/>
                <a:sym typeface="Montserrat"/>
              </a:rPr>
              <a:t> - Several measures of variation in amplitude</a:t>
            </a:r>
            <a:endParaRPr sz="1850">
              <a:solidFill>
                <a:srgbClr val="CEDBE6"/>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CEDBE6"/>
              </a:buClr>
              <a:buSzPts val="1850"/>
              <a:buFont typeface="Montserrat"/>
              <a:buChar char="○"/>
            </a:pPr>
            <a:r>
              <a:rPr b="1" lang="en-GB" sz="1850">
                <a:solidFill>
                  <a:srgbClr val="CEDBE6"/>
                </a:solidFill>
                <a:highlight>
                  <a:schemeClr val="accent6"/>
                </a:highlight>
                <a:latin typeface="Montserrat"/>
                <a:ea typeface="Montserrat"/>
                <a:cs typeface="Montserrat"/>
                <a:sym typeface="Montserrat"/>
              </a:rPr>
              <a:t>NHR, HNR</a:t>
            </a:r>
            <a:r>
              <a:rPr lang="en-GB" sz="1850">
                <a:solidFill>
                  <a:srgbClr val="CEDBE6"/>
                </a:solidFill>
                <a:highlight>
                  <a:schemeClr val="accent6"/>
                </a:highlight>
                <a:latin typeface="Montserrat"/>
                <a:ea typeface="Montserrat"/>
                <a:cs typeface="Montserrat"/>
                <a:sym typeface="Montserrat"/>
              </a:rPr>
              <a:t> - Two measures of the ratio of noise to tonal components in the voice</a:t>
            </a:r>
            <a:endParaRPr sz="1850">
              <a:solidFill>
                <a:srgbClr val="CEDBE6"/>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CEDBE6"/>
              </a:buClr>
              <a:buSzPts val="1850"/>
              <a:buFont typeface="Montserrat"/>
              <a:buChar char="○"/>
            </a:pPr>
            <a:r>
              <a:rPr b="1" lang="en-GB" sz="1850">
                <a:solidFill>
                  <a:srgbClr val="CEDBE6"/>
                </a:solidFill>
                <a:highlight>
                  <a:schemeClr val="accent6"/>
                </a:highlight>
                <a:latin typeface="Montserrat"/>
                <a:ea typeface="Montserrat"/>
                <a:cs typeface="Montserrat"/>
                <a:sym typeface="Montserrat"/>
              </a:rPr>
              <a:t>status</a:t>
            </a:r>
            <a:r>
              <a:rPr lang="en-GB" sz="1850">
                <a:solidFill>
                  <a:srgbClr val="CEDBE6"/>
                </a:solidFill>
                <a:highlight>
                  <a:schemeClr val="accent6"/>
                </a:highlight>
                <a:latin typeface="Montserrat"/>
                <a:ea typeface="Montserrat"/>
                <a:cs typeface="Montserrat"/>
                <a:sym typeface="Montserrat"/>
              </a:rPr>
              <a:t> - The health status of the subject (one) - Parkinson's, (zero) - healthy</a:t>
            </a:r>
            <a:endParaRPr sz="1850">
              <a:solidFill>
                <a:srgbClr val="CEDBE6"/>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CEDBE6"/>
              </a:buClr>
              <a:buSzPts val="1850"/>
              <a:buFont typeface="Montserrat"/>
              <a:buChar char="○"/>
            </a:pPr>
            <a:r>
              <a:rPr b="1" lang="en-GB" sz="1850">
                <a:solidFill>
                  <a:srgbClr val="CEDBE6"/>
                </a:solidFill>
                <a:highlight>
                  <a:schemeClr val="accent6"/>
                </a:highlight>
                <a:latin typeface="Montserrat"/>
                <a:ea typeface="Montserrat"/>
                <a:cs typeface="Montserrat"/>
                <a:sym typeface="Montserrat"/>
              </a:rPr>
              <a:t>RPDE</a:t>
            </a:r>
            <a:r>
              <a:rPr lang="en-GB" sz="1850">
                <a:solidFill>
                  <a:srgbClr val="CEDBE6"/>
                </a:solidFill>
                <a:highlight>
                  <a:schemeClr val="accent6"/>
                </a:highlight>
                <a:latin typeface="Montserrat"/>
                <a:ea typeface="Montserrat"/>
                <a:cs typeface="Montserrat"/>
                <a:sym typeface="Montserrat"/>
              </a:rPr>
              <a:t> -  nonlinear dynamical complexity measure</a:t>
            </a:r>
            <a:endParaRPr sz="1850">
              <a:solidFill>
                <a:srgbClr val="CEDBE6"/>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CEDBE6"/>
              </a:buClr>
              <a:buSzPts val="1850"/>
              <a:buFont typeface="Montserrat"/>
              <a:buChar char="○"/>
            </a:pPr>
            <a:r>
              <a:rPr b="1" lang="en-GB" sz="1850">
                <a:solidFill>
                  <a:srgbClr val="CEDBE6"/>
                </a:solidFill>
                <a:highlight>
                  <a:schemeClr val="accent6"/>
                </a:highlight>
                <a:latin typeface="Montserrat"/>
                <a:ea typeface="Montserrat"/>
                <a:cs typeface="Montserrat"/>
                <a:sym typeface="Montserrat"/>
              </a:rPr>
              <a:t>DFA </a:t>
            </a:r>
            <a:r>
              <a:rPr lang="en-GB" sz="1850">
                <a:solidFill>
                  <a:srgbClr val="CEDBE6"/>
                </a:solidFill>
                <a:highlight>
                  <a:schemeClr val="accent6"/>
                </a:highlight>
                <a:latin typeface="Montserrat"/>
                <a:ea typeface="Montserrat"/>
                <a:cs typeface="Montserrat"/>
                <a:sym typeface="Montserrat"/>
              </a:rPr>
              <a:t>- Signal fractal scaling exponent</a:t>
            </a:r>
            <a:endParaRPr sz="1850">
              <a:solidFill>
                <a:srgbClr val="CEDBE6"/>
              </a:solidFill>
              <a:highlight>
                <a:schemeClr val="accent6"/>
              </a:highlight>
              <a:latin typeface="Montserrat"/>
              <a:ea typeface="Montserrat"/>
              <a:cs typeface="Montserrat"/>
              <a:sym typeface="Montserrat"/>
            </a:endParaRPr>
          </a:p>
          <a:p>
            <a:pPr indent="-327025" lvl="1" marL="914400" rtl="0" algn="l">
              <a:spcBef>
                <a:spcPts val="0"/>
              </a:spcBef>
              <a:spcAft>
                <a:spcPts val="0"/>
              </a:spcAft>
              <a:buClr>
                <a:srgbClr val="CEDBE6"/>
              </a:buClr>
              <a:buSzPts val="1550"/>
              <a:buFont typeface="Montserrat"/>
              <a:buChar char="○"/>
            </a:pPr>
            <a:r>
              <a:rPr b="1" lang="en-GB" sz="1850">
                <a:solidFill>
                  <a:srgbClr val="CEDBE6"/>
                </a:solidFill>
                <a:highlight>
                  <a:schemeClr val="accent6"/>
                </a:highlight>
                <a:latin typeface="Montserrat"/>
                <a:ea typeface="Montserrat"/>
                <a:cs typeface="Montserrat"/>
                <a:sym typeface="Montserrat"/>
              </a:rPr>
              <a:t>PPE</a:t>
            </a:r>
            <a:r>
              <a:rPr lang="en-GB" sz="1850">
                <a:solidFill>
                  <a:srgbClr val="CEDBE6"/>
                </a:solidFill>
                <a:highlight>
                  <a:schemeClr val="accent6"/>
                </a:highlight>
                <a:latin typeface="Montserrat"/>
                <a:ea typeface="Montserrat"/>
                <a:cs typeface="Montserrat"/>
                <a:sym typeface="Montserrat"/>
              </a:rPr>
              <a:t> </a:t>
            </a:r>
            <a:r>
              <a:rPr lang="en-GB" sz="1550">
                <a:solidFill>
                  <a:srgbClr val="CEDBE6"/>
                </a:solidFill>
                <a:highlight>
                  <a:schemeClr val="accent6"/>
                </a:highlight>
                <a:latin typeface="Montserrat"/>
                <a:ea typeface="Montserrat"/>
                <a:cs typeface="Montserrat"/>
                <a:sym typeface="Montserrat"/>
              </a:rPr>
              <a:t>- nonlinear measures of fundamental frequency variation</a:t>
            </a:r>
            <a:endParaRPr sz="1550">
              <a:solidFill>
                <a:srgbClr val="CEDBE6"/>
              </a:solidFill>
              <a:highlight>
                <a:schemeClr val="accent6"/>
              </a:highlight>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31925"/>
            <a:ext cx="7740300" cy="4731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u="sng">
                <a:solidFill>
                  <a:srgbClr val="ECECEC"/>
                </a:solidFill>
                <a:latin typeface="Montserrat Medium"/>
                <a:ea typeface="Montserrat Medium"/>
                <a:cs typeface="Montserrat Medium"/>
                <a:sym typeface="Montserrat Medium"/>
              </a:rPr>
              <a:t>Faculty</a:t>
            </a:r>
            <a:r>
              <a:rPr lang="en-GB" u="sng">
                <a:solidFill>
                  <a:srgbClr val="ECECEC"/>
                </a:solidFill>
                <a:latin typeface="Montserrat Medium"/>
                <a:ea typeface="Montserrat Medium"/>
                <a:cs typeface="Montserrat Medium"/>
                <a:sym typeface="Montserrat Medium"/>
              </a:rPr>
              <a:t> Supervisor</a:t>
            </a:r>
            <a:r>
              <a:rPr lang="en-GB">
                <a:solidFill>
                  <a:srgbClr val="ECECEC"/>
                </a:solidFill>
                <a:latin typeface="Montserrat Medium"/>
                <a:ea typeface="Montserrat Medium"/>
                <a:cs typeface="Montserrat Medium"/>
                <a:sym typeface="Montserrat Medium"/>
              </a:rPr>
              <a:t>  -  Dr. C.P.Koushik</a:t>
            </a:r>
            <a:endParaRPr>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rPr lang="en-GB" u="sng">
                <a:solidFill>
                  <a:srgbClr val="ECECEC"/>
                </a:solidFill>
                <a:latin typeface="Montserrat Medium"/>
                <a:ea typeface="Montserrat Medium"/>
                <a:cs typeface="Montserrat Medium"/>
                <a:sym typeface="Montserrat Medium"/>
              </a:rPr>
              <a:t>Reviewer-1</a:t>
            </a:r>
            <a:r>
              <a:rPr lang="en-GB">
                <a:solidFill>
                  <a:srgbClr val="ECECEC"/>
                </a:solidFill>
                <a:latin typeface="Montserrat Medium"/>
                <a:ea typeface="Montserrat Medium"/>
                <a:cs typeface="Montserrat Medium"/>
                <a:sym typeface="Montserrat Medium"/>
              </a:rPr>
              <a:t>  -  Dr. Hariharan R</a:t>
            </a:r>
            <a:endParaRPr>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rPr lang="en-GB">
                <a:solidFill>
                  <a:srgbClr val="ECECEC"/>
                </a:solidFill>
                <a:latin typeface="Montserrat Medium"/>
                <a:ea typeface="Montserrat Medium"/>
                <a:cs typeface="Montserrat Medium"/>
                <a:sym typeface="Montserrat Medium"/>
              </a:rPr>
              <a:t> </a:t>
            </a:r>
            <a:endParaRPr>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rPr lang="en-GB" u="sng">
                <a:solidFill>
                  <a:srgbClr val="ECECEC"/>
                </a:solidFill>
                <a:latin typeface="Montserrat Medium"/>
                <a:ea typeface="Montserrat Medium"/>
                <a:cs typeface="Montserrat Medium"/>
                <a:sym typeface="Montserrat Medium"/>
              </a:rPr>
              <a:t>Reviewer-2</a:t>
            </a:r>
            <a:r>
              <a:rPr lang="en-GB">
                <a:solidFill>
                  <a:srgbClr val="ECECEC"/>
                </a:solidFill>
                <a:latin typeface="Montserrat Medium"/>
                <a:ea typeface="Montserrat Medium"/>
                <a:cs typeface="Montserrat Medium"/>
                <a:sym typeface="Montserrat Medium"/>
              </a:rPr>
              <a:t>  -  Dr. Ashish Mohan Yadav</a:t>
            </a:r>
            <a:r>
              <a:rPr lang="en-GB">
                <a:solidFill>
                  <a:srgbClr val="CEDBE6"/>
                </a:solidFill>
                <a:latin typeface="Montserrat Medium"/>
                <a:ea typeface="Montserrat Medium"/>
                <a:cs typeface="Montserrat Medium"/>
                <a:sym typeface="Montserrat Medium"/>
              </a:rPr>
              <a:t> </a:t>
            </a:r>
            <a:endParaRPr>
              <a:solidFill>
                <a:srgbClr val="CEDBE6"/>
              </a:solidFill>
              <a:latin typeface="Montserrat Medium"/>
              <a:ea typeface="Montserrat Medium"/>
              <a:cs typeface="Montserrat Medium"/>
              <a:sym typeface="Montserrat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The Predictive System</a:t>
            </a:r>
            <a:endParaRPr>
              <a:latin typeface="Montserrat SemiBold"/>
              <a:ea typeface="Montserrat SemiBold"/>
              <a:cs typeface="Montserrat SemiBold"/>
              <a:sym typeface="Montserrat SemiBold"/>
            </a:endParaRPr>
          </a:p>
        </p:txBody>
      </p:sp>
      <p:sp>
        <p:nvSpPr>
          <p:cNvPr id="240" name="Google Shape;240;p32"/>
          <p:cNvSpPr txBox="1"/>
          <p:nvPr>
            <p:ph idx="1" type="body"/>
          </p:nvPr>
        </p:nvSpPr>
        <p:spPr>
          <a:xfrm>
            <a:off x="1297500" y="1066775"/>
            <a:ext cx="7038900" cy="375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ECECEC"/>
              </a:buClr>
              <a:buSzPts val="1600"/>
              <a:buFont typeface="Montserrat"/>
              <a:buChar char="●"/>
            </a:pPr>
            <a:r>
              <a:rPr b="1" lang="en-GB" sz="1600">
                <a:solidFill>
                  <a:srgbClr val="ECECEC"/>
                </a:solidFill>
                <a:highlight>
                  <a:schemeClr val="accent6"/>
                </a:highlight>
                <a:latin typeface="Montserrat"/>
                <a:ea typeface="Montserrat"/>
                <a:cs typeface="Montserrat"/>
                <a:sym typeface="Montserrat"/>
              </a:rPr>
              <a:t>SVM Model Initialization:</a:t>
            </a:r>
            <a:endParaRPr b="1" sz="1600">
              <a:solidFill>
                <a:srgbClr val="ECECEC"/>
              </a:solidFill>
              <a:highlight>
                <a:schemeClr val="accent6"/>
              </a:highlight>
              <a:latin typeface="Montserrat"/>
              <a:ea typeface="Montserrat"/>
              <a:cs typeface="Montserrat"/>
              <a:sym typeface="Montserrat"/>
            </a:endParaRPr>
          </a:p>
          <a:p>
            <a:pPr indent="-330200" lvl="1" marL="914400" rtl="0" algn="l">
              <a:spcBef>
                <a:spcPts val="0"/>
              </a:spcBef>
              <a:spcAft>
                <a:spcPts val="0"/>
              </a:spcAft>
              <a:buClr>
                <a:srgbClr val="ECECEC"/>
              </a:buClr>
              <a:buSzPts val="1600"/>
              <a:buFont typeface="Montserrat"/>
              <a:buChar char="○"/>
            </a:pPr>
            <a:r>
              <a:rPr lang="en-GB" sz="1600">
                <a:solidFill>
                  <a:srgbClr val="ECECEC"/>
                </a:solidFill>
                <a:highlight>
                  <a:schemeClr val="accent6"/>
                </a:highlight>
                <a:latin typeface="Montserrat"/>
                <a:ea typeface="Montserrat"/>
                <a:cs typeface="Montserrat"/>
                <a:sym typeface="Montserrat"/>
              </a:rPr>
              <a:t>The SVM model is initialized with a linear kernel and probability estimates enabled.</a:t>
            </a:r>
            <a:endParaRPr sz="1600">
              <a:solidFill>
                <a:srgbClr val="ECECEC"/>
              </a:solidFill>
              <a:highlight>
                <a:schemeClr val="accent6"/>
              </a:highlight>
              <a:latin typeface="Montserrat"/>
              <a:ea typeface="Montserrat"/>
              <a:cs typeface="Montserrat"/>
              <a:sym typeface="Montserrat"/>
            </a:endParaRPr>
          </a:p>
          <a:p>
            <a:pPr indent="-330200" lvl="0" marL="457200" rtl="0" algn="l">
              <a:spcBef>
                <a:spcPts val="0"/>
              </a:spcBef>
              <a:spcAft>
                <a:spcPts val="0"/>
              </a:spcAft>
              <a:buClr>
                <a:srgbClr val="ECECEC"/>
              </a:buClr>
              <a:buSzPts val="1600"/>
              <a:buFont typeface="Montserrat"/>
              <a:buChar char="●"/>
            </a:pPr>
            <a:r>
              <a:rPr b="1" lang="en-GB" sz="1600">
                <a:solidFill>
                  <a:srgbClr val="ECECEC"/>
                </a:solidFill>
                <a:highlight>
                  <a:schemeClr val="accent6"/>
                </a:highlight>
                <a:latin typeface="Montserrat"/>
                <a:ea typeface="Montserrat"/>
                <a:cs typeface="Montserrat"/>
                <a:sym typeface="Montserrat"/>
              </a:rPr>
              <a:t>Training:</a:t>
            </a:r>
            <a:endParaRPr b="1" sz="1600">
              <a:solidFill>
                <a:srgbClr val="ECECEC"/>
              </a:solidFill>
              <a:highlight>
                <a:schemeClr val="accent6"/>
              </a:highlight>
              <a:latin typeface="Montserrat"/>
              <a:ea typeface="Montserrat"/>
              <a:cs typeface="Montserrat"/>
              <a:sym typeface="Montserrat"/>
            </a:endParaRPr>
          </a:p>
          <a:p>
            <a:pPr indent="-330200" lvl="1" marL="914400" rtl="0" algn="l">
              <a:spcBef>
                <a:spcPts val="0"/>
              </a:spcBef>
              <a:spcAft>
                <a:spcPts val="0"/>
              </a:spcAft>
              <a:buClr>
                <a:srgbClr val="ECECEC"/>
              </a:buClr>
              <a:buSzPts val="1600"/>
              <a:buFont typeface="Montserrat"/>
              <a:buChar char="○"/>
            </a:pPr>
            <a:r>
              <a:rPr lang="en-GB" sz="1600">
                <a:solidFill>
                  <a:srgbClr val="ECECEC"/>
                </a:solidFill>
                <a:highlight>
                  <a:schemeClr val="accent6"/>
                </a:highlight>
                <a:latin typeface="Montserrat"/>
                <a:ea typeface="Montserrat"/>
                <a:cs typeface="Montserrat"/>
                <a:sym typeface="Montserrat"/>
              </a:rPr>
              <a:t>The SVM model is trained using the fit function on the training data (X_train, y_train).</a:t>
            </a:r>
            <a:endParaRPr sz="1600">
              <a:solidFill>
                <a:srgbClr val="ECECEC"/>
              </a:solidFill>
              <a:highlight>
                <a:schemeClr val="accent6"/>
              </a:highlight>
              <a:latin typeface="Montserrat"/>
              <a:ea typeface="Montserrat"/>
              <a:cs typeface="Montserrat"/>
              <a:sym typeface="Montserrat"/>
            </a:endParaRPr>
          </a:p>
          <a:p>
            <a:pPr indent="-330200" lvl="0" marL="457200" rtl="0" algn="l">
              <a:spcBef>
                <a:spcPts val="0"/>
              </a:spcBef>
              <a:spcAft>
                <a:spcPts val="0"/>
              </a:spcAft>
              <a:buClr>
                <a:srgbClr val="ECECEC"/>
              </a:buClr>
              <a:buSzPts val="1600"/>
              <a:buFont typeface="Montserrat"/>
              <a:buChar char="●"/>
            </a:pPr>
            <a:r>
              <a:rPr b="1" lang="en-GB" sz="1600">
                <a:solidFill>
                  <a:srgbClr val="ECECEC"/>
                </a:solidFill>
                <a:highlight>
                  <a:schemeClr val="accent6"/>
                </a:highlight>
                <a:latin typeface="Montserrat"/>
                <a:ea typeface="Montserrat"/>
                <a:cs typeface="Montserrat"/>
                <a:sym typeface="Montserrat"/>
              </a:rPr>
              <a:t>Standardization:</a:t>
            </a:r>
            <a:endParaRPr b="1" sz="1600">
              <a:solidFill>
                <a:srgbClr val="ECECEC"/>
              </a:solidFill>
              <a:highlight>
                <a:schemeClr val="accent6"/>
              </a:highlight>
              <a:latin typeface="Montserrat"/>
              <a:ea typeface="Montserrat"/>
              <a:cs typeface="Montserrat"/>
              <a:sym typeface="Montserrat"/>
            </a:endParaRPr>
          </a:p>
          <a:p>
            <a:pPr indent="-330200" lvl="1" marL="914400" rtl="0" algn="l">
              <a:spcBef>
                <a:spcPts val="0"/>
              </a:spcBef>
              <a:spcAft>
                <a:spcPts val="0"/>
              </a:spcAft>
              <a:buClr>
                <a:srgbClr val="ECECEC"/>
              </a:buClr>
              <a:buSzPts val="1600"/>
              <a:buFont typeface="Montserrat"/>
              <a:buChar char="○"/>
            </a:pPr>
            <a:r>
              <a:rPr lang="en-GB" sz="1600">
                <a:solidFill>
                  <a:srgbClr val="ECECEC"/>
                </a:solidFill>
                <a:highlight>
                  <a:schemeClr val="accent6"/>
                </a:highlight>
                <a:latin typeface="Montserrat"/>
                <a:ea typeface="Montserrat"/>
                <a:cs typeface="Montserrat"/>
                <a:sym typeface="Montserrat"/>
              </a:rPr>
              <a:t>The StandardScaler is fitted to the training data to standardize the input features.</a:t>
            </a:r>
            <a:endParaRPr sz="1600">
              <a:solidFill>
                <a:srgbClr val="ECECEC"/>
              </a:solidFill>
              <a:highlight>
                <a:schemeClr val="accent6"/>
              </a:highlight>
              <a:latin typeface="Montserrat"/>
              <a:ea typeface="Montserrat"/>
              <a:cs typeface="Montserrat"/>
              <a:sym typeface="Montserrat"/>
            </a:endParaRPr>
          </a:p>
          <a:p>
            <a:pPr indent="-330200" lvl="1" marL="914400" rtl="0" algn="l">
              <a:spcBef>
                <a:spcPts val="0"/>
              </a:spcBef>
              <a:spcAft>
                <a:spcPts val="0"/>
              </a:spcAft>
              <a:buClr>
                <a:srgbClr val="ECECEC"/>
              </a:buClr>
              <a:buSzPts val="1600"/>
              <a:buFont typeface="Montserrat"/>
              <a:buChar char="○"/>
            </a:pPr>
            <a:r>
              <a:rPr lang="en-GB" sz="1600">
                <a:solidFill>
                  <a:srgbClr val="ECECEC"/>
                </a:solidFill>
                <a:highlight>
                  <a:schemeClr val="accent6"/>
                </a:highlight>
                <a:latin typeface="Montserrat"/>
                <a:ea typeface="Montserrat"/>
                <a:cs typeface="Montserrat"/>
                <a:sym typeface="Montserrat"/>
              </a:rPr>
              <a:t>The input data (input_data) is transformed (scaled) using the trained scaler.</a:t>
            </a:r>
            <a:endParaRPr sz="1600">
              <a:solidFill>
                <a:srgbClr val="ECECEC"/>
              </a:solidFill>
              <a:highlight>
                <a:schemeClr val="accent6"/>
              </a:highlight>
              <a:latin typeface="Montserrat"/>
              <a:ea typeface="Montserrat"/>
              <a:cs typeface="Montserrat"/>
              <a:sym typeface="Montserrat"/>
            </a:endParaRPr>
          </a:p>
          <a:p>
            <a:pPr indent="0" lvl="0" marL="914400" rtl="0" algn="l">
              <a:spcBef>
                <a:spcPts val="1500"/>
              </a:spcBef>
              <a:spcAft>
                <a:spcPts val="0"/>
              </a:spcAft>
              <a:buNone/>
            </a:pPr>
            <a:r>
              <a:t/>
            </a:r>
            <a:endParaRPr sz="1600">
              <a:solidFill>
                <a:srgbClr val="ECECEC"/>
              </a:solidFill>
              <a:highlight>
                <a:schemeClr val="dk1"/>
              </a:highlight>
              <a:latin typeface="Montserrat"/>
              <a:ea typeface="Montserrat"/>
              <a:cs typeface="Montserrat"/>
              <a:sym typeface="Montserrat"/>
            </a:endParaRPr>
          </a:p>
          <a:p>
            <a:pPr indent="0" lvl="0" marL="0" rtl="0" algn="l">
              <a:spcBef>
                <a:spcPts val="1500"/>
              </a:spcBef>
              <a:spcAft>
                <a:spcPts val="1200"/>
              </a:spcAft>
              <a:buNone/>
            </a:pPr>
            <a:r>
              <a:t/>
            </a:r>
            <a:endParaRPr sz="1600">
              <a:solidFill>
                <a:srgbClr val="ECECEC"/>
              </a:solidFill>
              <a:highlight>
                <a:schemeClr val="dk1"/>
              </a:highlight>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nvSpPr>
        <p:spPr>
          <a:xfrm>
            <a:off x="795000" y="473650"/>
            <a:ext cx="7397100" cy="4152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ECECEC"/>
              </a:buClr>
              <a:buSzPts val="1600"/>
              <a:buFont typeface="Montserrat"/>
              <a:buChar char="●"/>
            </a:pPr>
            <a:r>
              <a:rPr b="1" lang="en-GB" sz="1600">
                <a:solidFill>
                  <a:srgbClr val="ECECEC"/>
                </a:solidFill>
                <a:highlight>
                  <a:schemeClr val="accent6"/>
                </a:highlight>
                <a:latin typeface="Montserrat"/>
                <a:ea typeface="Montserrat"/>
                <a:cs typeface="Montserrat"/>
                <a:sym typeface="Montserrat"/>
              </a:rPr>
              <a:t>Prediction:</a:t>
            </a:r>
            <a:endParaRPr b="1" sz="1600">
              <a:solidFill>
                <a:srgbClr val="ECECEC"/>
              </a:solidFill>
              <a:highlight>
                <a:schemeClr val="accent6"/>
              </a:highlight>
              <a:latin typeface="Montserrat"/>
              <a:ea typeface="Montserrat"/>
              <a:cs typeface="Montserrat"/>
              <a:sym typeface="Montserrat"/>
            </a:endParaRPr>
          </a:p>
          <a:p>
            <a:pPr indent="-330200" lvl="1" marL="914400" rtl="0" algn="l">
              <a:lnSpc>
                <a:spcPct val="115000"/>
              </a:lnSpc>
              <a:spcBef>
                <a:spcPts val="0"/>
              </a:spcBef>
              <a:spcAft>
                <a:spcPts val="0"/>
              </a:spcAft>
              <a:buClr>
                <a:srgbClr val="ECECEC"/>
              </a:buClr>
              <a:buSzPts val="1600"/>
              <a:buFont typeface="Montserrat"/>
              <a:buChar char="○"/>
            </a:pPr>
            <a:r>
              <a:rPr lang="en-GB" sz="1600">
                <a:solidFill>
                  <a:srgbClr val="ECECEC"/>
                </a:solidFill>
                <a:highlight>
                  <a:schemeClr val="accent6"/>
                </a:highlight>
                <a:latin typeface="Montserrat"/>
                <a:ea typeface="Montserrat"/>
                <a:cs typeface="Montserrat"/>
                <a:sym typeface="Montserrat"/>
              </a:rPr>
              <a:t>The standardized input data (std_data) is used to make predictions using the SVM model.</a:t>
            </a:r>
            <a:endParaRPr sz="1600">
              <a:solidFill>
                <a:srgbClr val="ECECEC"/>
              </a:solidFill>
              <a:highlight>
                <a:schemeClr val="accent6"/>
              </a:highlight>
              <a:latin typeface="Montserrat"/>
              <a:ea typeface="Montserrat"/>
              <a:cs typeface="Montserrat"/>
              <a:sym typeface="Montserrat"/>
            </a:endParaRPr>
          </a:p>
          <a:p>
            <a:pPr indent="-330200" lvl="1" marL="914400" rtl="0" algn="l">
              <a:lnSpc>
                <a:spcPct val="115000"/>
              </a:lnSpc>
              <a:spcBef>
                <a:spcPts val="0"/>
              </a:spcBef>
              <a:spcAft>
                <a:spcPts val="0"/>
              </a:spcAft>
              <a:buClr>
                <a:srgbClr val="ECECEC"/>
              </a:buClr>
              <a:buSzPts val="1600"/>
              <a:buFont typeface="Montserrat"/>
              <a:buChar char="○"/>
            </a:pPr>
            <a:r>
              <a:rPr lang="en-GB" sz="1600">
                <a:solidFill>
                  <a:srgbClr val="ECECEC"/>
                </a:solidFill>
                <a:highlight>
                  <a:schemeClr val="accent6"/>
                </a:highlight>
                <a:latin typeface="Montserrat"/>
                <a:ea typeface="Montserrat"/>
                <a:cs typeface="Montserrat"/>
                <a:sym typeface="Montserrat"/>
              </a:rPr>
              <a:t>The predicted value (prediction) is then printed.</a:t>
            </a:r>
            <a:endParaRPr b="1" sz="1600">
              <a:solidFill>
                <a:srgbClr val="ECECEC"/>
              </a:solidFill>
              <a:highlight>
                <a:schemeClr val="accent6"/>
              </a:highlight>
              <a:latin typeface="Montserrat"/>
              <a:ea typeface="Montserrat"/>
              <a:cs typeface="Montserrat"/>
              <a:sym typeface="Montserrat"/>
            </a:endParaRPr>
          </a:p>
          <a:p>
            <a:pPr indent="-330200" lvl="0" marL="457200" rtl="0" algn="l">
              <a:lnSpc>
                <a:spcPct val="115000"/>
              </a:lnSpc>
              <a:spcBef>
                <a:spcPts val="0"/>
              </a:spcBef>
              <a:spcAft>
                <a:spcPts val="0"/>
              </a:spcAft>
              <a:buClr>
                <a:srgbClr val="ECECEC"/>
              </a:buClr>
              <a:buSzPts val="1600"/>
              <a:buFont typeface="Montserrat"/>
              <a:buChar char="●"/>
            </a:pPr>
            <a:r>
              <a:rPr b="1" lang="en-GB" sz="1600">
                <a:solidFill>
                  <a:srgbClr val="ECECEC"/>
                </a:solidFill>
                <a:highlight>
                  <a:schemeClr val="accent6"/>
                </a:highlight>
                <a:latin typeface="Montserrat"/>
                <a:ea typeface="Montserrat"/>
                <a:cs typeface="Montserrat"/>
                <a:sym typeface="Montserrat"/>
              </a:rPr>
              <a:t>Output Interpretation:</a:t>
            </a:r>
            <a:endParaRPr b="1" sz="1600">
              <a:solidFill>
                <a:srgbClr val="ECECEC"/>
              </a:solidFill>
              <a:highlight>
                <a:schemeClr val="accent6"/>
              </a:highlight>
              <a:latin typeface="Montserrat"/>
              <a:ea typeface="Montserrat"/>
              <a:cs typeface="Montserrat"/>
              <a:sym typeface="Montserrat"/>
            </a:endParaRPr>
          </a:p>
          <a:p>
            <a:pPr indent="-330200" lvl="1" marL="914400" rtl="0" algn="l">
              <a:lnSpc>
                <a:spcPct val="115000"/>
              </a:lnSpc>
              <a:spcBef>
                <a:spcPts val="0"/>
              </a:spcBef>
              <a:spcAft>
                <a:spcPts val="0"/>
              </a:spcAft>
              <a:buClr>
                <a:srgbClr val="ECECEC"/>
              </a:buClr>
              <a:buSzPts val="1600"/>
              <a:buFont typeface="Montserrat"/>
              <a:buChar char="○"/>
            </a:pPr>
            <a:r>
              <a:rPr lang="en-GB" sz="1600">
                <a:solidFill>
                  <a:srgbClr val="ECECEC"/>
                </a:solidFill>
                <a:highlight>
                  <a:schemeClr val="accent6"/>
                </a:highlight>
                <a:latin typeface="Montserrat"/>
                <a:ea typeface="Montserrat"/>
                <a:cs typeface="Montserrat"/>
                <a:sym typeface="Montserrat"/>
              </a:rPr>
              <a:t>If the predicted value is 0, it means the model predicts the person does not have Parkinson's disease.</a:t>
            </a:r>
            <a:endParaRPr sz="1600">
              <a:solidFill>
                <a:srgbClr val="ECECEC"/>
              </a:solidFill>
              <a:highlight>
                <a:schemeClr val="accent6"/>
              </a:highlight>
              <a:latin typeface="Montserrat"/>
              <a:ea typeface="Montserrat"/>
              <a:cs typeface="Montserrat"/>
              <a:sym typeface="Montserrat"/>
            </a:endParaRPr>
          </a:p>
          <a:p>
            <a:pPr indent="-330200" lvl="1" marL="914400" rtl="0" algn="l">
              <a:lnSpc>
                <a:spcPct val="115000"/>
              </a:lnSpc>
              <a:spcBef>
                <a:spcPts val="0"/>
              </a:spcBef>
              <a:spcAft>
                <a:spcPts val="0"/>
              </a:spcAft>
              <a:buClr>
                <a:srgbClr val="ECECEC"/>
              </a:buClr>
              <a:buSzPts val="1600"/>
              <a:buFont typeface="Montserrat"/>
              <a:buChar char="○"/>
            </a:pPr>
            <a:r>
              <a:rPr lang="en-GB" sz="1600">
                <a:solidFill>
                  <a:srgbClr val="ECECEC"/>
                </a:solidFill>
                <a:highlight>
                  <a:schemeClr val="accent6"/>
                </a:highlight>
                <a:latin typeface="Montserrat"/>
                <a:ea typeface="Montserrat"/>
                <a:cs typeface="Montserrat"/>
                <a:sym typeface="Montserrat"/>
              </a:rPr>
              <a:t>If the predicted value is 1, it means the model predicts the person has Parkinson's disease.</a:t>
            </a:r>
            <a:endParaRPr sz="1600">
              <a:solidFill>
                <a:srgbClr val="ECECEC"/>
              </a:solidFill>
              <a:highlight>
                <a:schemeClr val="accent6"/>
              </a:highlight>
              <a:latin typeface="Montserrat"/>
              <a:ea typeface="Montserrat"/>
              <a:cs typeface="Montserrat"/>
              <a:sym typeface="Montserrat"/>
            </a:endParaRPr>
          </a:p>
          <a:p>
            <a:pPr indent="0" lvl="0" marL="0" rtl="0" algn="l">
              <a:lnSpc>
                <a:spcPct val="115000"/>
              </a:lnSpc>
              <a:spcBef>
                <a:spcPts val="1500"/>
              </a:spcBef>
              <a:spcAft>
                <a:spcPts val="0"/>
              </a:spcAft>
              <a:buNone/>
            </a:pPr>
            <a:r>
              <a:rPr lang="en-GB" sz="1600">
                <a:solidFill>
                  <a:srgbClr val="ECECEC"/>
                </a:solidFill>
                <a:highlight>
                  <a:schemeClr val="accent6"/>
                </a:highlight>
                <a:latin typeface="Montserrat"/>
                <a:ea typeface="Montserrat"/>
                <a:cs typeface="Montserrat"/>
                <a:sym typeface="Montserrat"/>
              </a:rPr>
              <a:t>This project essentially demonstrates how to use a trained SVM model to predict whether a person has Parkinson's disease based on the input features provided. It involves initializing the model, training it, standardizing input data, making predictions, and interpreting the prediction results.</a:t>
            </a:r>
            <a:endParaRPr sz="1600">
              <a:solidFill>
                <a:srgbClr val="ECECEC"/>
              </a:solidFill>
              <a:highlight>
                <a:schemeClr val="accent6"/>
              </a:highlight>
              <a:latin typeface="Montserrat"/>
              <a:ea typeface="Montserrat"/>
              <a:cs typeface="Montserrat"/>
              <a:sym typeface="Montserrat"/>
            </a:endParaRPr>
          </a:p>
          <a:p>
            <a:pPr indent="0" lvl="0" marL="0" rtl="0" algn="l">
              <a:lnSpc>
                <a:spcPct val="115000"/>
              </a:lnSpc>
              <a:spcBef>
                <a:spcPts val="0"/>
              </a:spcBef>
              <a:spcAft>
                <a:spcPts val="1200"/>
              </a:spcAft>
              <a:buNone/>
            </a:pPr>
            <a:r>
              <a:t/>
            </a:r>
            <a:endParaRPr sz="1600">
              <a:solidFill>
                <a:srgbClr val="ECECEC"/>
              </a:solidFill>
              <a:highlight>
                <a:schemeClr val="dk1"/>
              </a:highlight>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latin typeface="Montserrat Medium"/>
                <a:ea typeface="Montserrat Medium"/>
                <a:cs typeface="Montserrat Medium"/>
                <a:sym typeface="Montserrat Medium"/>
              </a:rPr>
              <a:t>Result</a:t>
            </a:r>
            <a:endParaRPr sz="3400">
              <a:latin typeface="Montserrat Medium"/>
              <a:ea typeface="Montserrat Medium"/>
              <a:cs typeface="Montserrat Medium"/>
              <a:sym typeface="Montserrat Medium"/>
            </a:endParaRPr>
          </a:p>
        </p:txBody>
      </p:sp>
      <p:sp>
        <p:nvSpPr>
          <p:cNvPr id="251" name="Google Shape;251;p34"/>
          <p:cNvSpPr txBox="1"/>
          <p:nvPr/>
        </p:nvSpPr>
        <p:spPr>
          <a:xfrm>
            <a:off x="1462800" y="1095450"/>
            <a:ext cx="6873600" cy="34095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b="1" lang="en-GB" sz="1750">
                <a:solidFill>
                  <a:srgbClr val="ECECEC"/>
                </a:solidFill>
                <a:highlight>
                  <a:schemeClr val="accent6"/>
                </a:highlight>
                <a:latin typeface="Roboto"/>
                <a:ea typeface="Roboto"/>
                <a:cs typeface="Roboto"/>
                <a:sym typeface="Roboto"/>
              </a:rPr>
              <a:t>1. Accuracy</a:t>
            </a:r>
            <a:endParaRPr b="1" sz="1750">
              <a:solidFill>
                <a:srgbClr val="ECECEC"/>
              </a:solidFill>
              <a:highlight>
                <a:schemeClr val="accent6"/>
              </a:highlight>
              <a:latin typeface="Roboto"/>
              <a:ea typeface="Roboto"/>
              <a:cs typeface="Roboto"/>
              <a:sym typeface="Roboto"/>
            </a:endParaRPr>
          </a:p>
          <a:p>
            <a:pPr indent="-311150" lvl="0" marL="457200" rtl="0" algn="l">
              <a:lnSpc>
                <a:spcPct val="115000"/>
              </a:lnSpc>
              <a:spcBef>
                <a:spcPts val="400"/>
              </a:spcBef>
              <a:spcAft>
                <a:spcPts val="0"/>
              </a:spcAft>
              <a:buClr>
                <a:srgbClr val="ECECEC"/>
              </a:buClr>
              <a:buSzPts val="1300"/>
              <a:buFont typeface="Roboto"/>
              <a:buChar char="●"/>
            </a:pPr>
            <a:r>
              <a:rPr lang="en-GB" sz="1300">
                <a:solidFill>
                  <a:srgbClr val="ECECEC"/>
                </a:solidFill>
                <a:highlight>
                  <a:schemeClr val="accent6"/>
                </a:highlight>
                <a:latin typeface="Roboto"/>
                <a:ea typeface="Roboto"/>
                <a:cs typeface="Roboto"/>
                <a:sym typeface="Roboto"/>
              </a:rPr>
              <a:t>Accuracy is one of the most straightforward metrics. It measures the overall correctness of the model in terms of correctly classified instances out of all instances.</a:t>
            </a:r>
            <a:endParaRPr sz="1300">
              <a:solidFill>
                <a:srgbClr val="ECECEC"/>
              </a:solidFill>
              <a:highlight>
                <a:schemeClr val="accent6"/>
              </a:highlight>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GB" sz="1300">
                <a:solidFill>
                  <a:srgbClr val="ECECEC"/>
                </a:solidFill>
                <a:highlight>
                  <a:schemeClr val="accent6"/>
                </a:highlight>
                <a:latin typeface="Roboto"/>
                <a:ea typeface="Roboto"/>
                <a:cs typeface="Roboto"/>
                <a:sym typeface="Roboto"/>
              </a:rPr>
              <a:t>An accuracy of 1.0 (100%) means all predictions were correct.</a:t>
            </a:r>
            <a:endParaRPr sz="1300">
              <a:solidFill>
                <a:srgbClr val="ECECEC"/>
              </a:solidFill>
              <a:highlight>
                <a:schemeClr val="accent6"/>
              </a:highlight>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GB" sz="1300">
                <a:solidFill>
                  <a:srgbClr val="ECECEC"/>
                </a:solidFill>
                <a:highlight>
                  <a:schemeClr val="accent6"/>
                </a:highlight>
                <a:latin typeface="Roboto"/>
                <a:ea typeface="Roboto"/>
                <a:cs typeface="Roboto"/>
                <a:sym typeface="Roboto"/>
              </a:rPr>
              <a:t>Higher accuracy generally indicates better model performance, especially when classes are balanced.</a:t>
            </a:r>
            <a:endParaRPr sz="1300">
              <a:solidFill>
                <a:srgbClr val="ECECEC"/>
              </a:solidFill>
              <a:highlight>
                <a:schemeClr val="accent6"/>
              </a:highlight>
              <a:latin typeface="Roboto"/>
              <a:ea typeface="Roboto"/>
              <a:cs typeface="Roboto"/>
              <a:sym typeface="Roboto"/>
            </a:endParaRPr>
          </a:p>
          <a:p>
            <a:pPr indent="0" lvl="0" marL="0" rtl="0" algn="l">
              <a:lnSpc>
                <a:spcPct val="160000"/>
              </a:lnSpc>
              <a:spcBef>
                <a:spcPts val="1500"/>
              </a:spcBef>
              <a:spcAft>
                <a:spcPts val="0"/>
              </a:spcAft>
              <a:buNone/>
            </a:pPr>
            <a:r>
              <a:rPr b="1" lang="en-GB" sz="1750">
                <a:solidFill>
                  <a:srgbClr val="ECECEC"/>
                </a:solidFill>
                <a:highlight>
                  <a:schemeClr val="accent6"/>
                </a:highlight>
                <a:latin typeface="Roboto"/>
                <a:ea typeface="Roboto"/>
                <a:cs typeface="Roboto"/>
                <a:sym typeface="Roboto"/>
              </a:rPr>
              <a:t>2. Precision</a:t>
            </a:r>
            <a:endParaRPr b="1" sz="1750">
              <a:solidFill>
                <a:srgbClr val="ECECEC"/>
              </a:solidFill>
              <a:highlight>
                <a:schemeClr val="accent6"/>
              </a:highlight>
              <a:latin typeface="Roboto"/>
              <a:ea typeface="Roboto"/>
              <a:cs typeface="Roboto"/>
              <a:sym typeface="Roboto"/>
            </a:endParaRPr>
          </a:p>
          <a:p>
            <a:pPr indent="-311150" lvl="0" marL="457200" rtl="0" algn="l">
              <a:lnSpc>
                <a:spcPct val="115000"/>
              </a:lnSpc>
              <a:spcBef>
                <a:spcPts val="400"/>
              </a:spcBef>
              <a:spcAft>
                <a:spcPts val="0"/>
              </a:spcAft>
              <a:buClr>
                <a:srgbClr val="ECECEC"/>
              </a:buClr>
              <a:buSzPts val="1300"/>
              <a:buFont typeface="Roboto"/>
              <a:buChar char="●"/>
            </a:pPr>
            <a:r>
              <a:rPr lang="en-GB" sz="1300">
                <a:solidFill>
                  <a:srgbClr val="ECECEC"/>
                </a:solidFill>
                <a:highlight>
                  <a:schemeClr val="accent6"/>
                </a:highlight>
                <a:latin typeface="Roboto"/>
                <a:ea typeface="Roboto"/>
                <a:cs typeface="Roboto"/>
                <a:sym typeface="Roboto"/>
              </a:rPr>
              <a:t>Precision focuses on the number of correctly predicted positive cases out of all cases predicted as positive. It's about the "purity" of the positive predictions.</a:t>
            </a:r>
            <a:endParaRPr sz="1300">
              <a:solidFill>
                <a:srgbClr val="ECECEC"/>
              </a:solidFill>
              <a:highlight>
                <a:schemeClr val="accent6"/>
              </a:highlight>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GB" sz="1300">
                <a:solidFill>
                  <a:srgbClr val="ECECEC"/>
                </a:solidFill>
                <a:highlight>
                  <a:schemeClr val="accent6"/>
                </a:highlight>
                <a:latin typeface="Roboto"/>
                <a:ea typeface="Roboto"/>
                <a:cs typeface="Roboto"/>
                <a:sym typeface="Roboto"/>
              </a:rPr>
              <a:t>High precision means the model is good at avoiding false positives.</a:t>
            </a:r>
            <a:endParaRPr sz="1300">
              <a:solidFill>
                <a:srgbClr val="ECECEC"/>
              </a:solidFill>
              <a:highlight>
                <a:schemeClr val="accent6"/>
              </a:highlight>
              <a:latin typeface="Roboto"/>
              <a:ea typeface="Roboto"/>
              <a:cs typeface="Roboto"/>
              <a:sym typeface="Roboto"/>
            </a:endParaRPr>
          </a:p>
          <a:p>
            <a:pPr indent="-311150" lvl="0" marL="457200" rtl="0" algn="l">
              <a:lnSpc>
                <a:spcPct val="115000"/>
              </a:lnSpc>
              <a:spcBef>
                <a:spcPts val="0"/>
              </a:spcBef>
              <a:spcAft>
                <a:spcPts val="0"/>
              </a:spcAft>
              <a:buClr>
                <a:srgbClr val="ECECEC"/>
              </a:buClr>
              <a:buSzPts val="1300"/>
              <a:buFont typeface="Roboto"/>
              <a:buChar char="●"/>
            </a:pPr>
            <a:r>
              <a:rPr lang="en-GB" sz="1300">
                <a:solidFill>
                  <a:srgbClr val="ECECEC"/>
                </a:solidFill>
                <a:highlight>
                  <a:schemeClr val="accent6"/>
                </a:highlight>
                <a:latin typeface="Roboto"/>
                <a:ea typeface="Roboto"/>
                <a:cs typeface="Roboto"/>
                <a:sym typeface="Roboto"/>
              </a:rPr>
              <a:t>It's useful when the cost of false positives is high.</a:t>
            </a:r>
            <a:endParaRPr sz="1300">
              <a:solidFill>
                <a:srgbClr val="ECECEC"/>
              </a:solidFill>
              <a:highlight>
                <a:schemeClr val="accent6"/>
              </a:highlight>
              <a:latin typeface="Roboto"/>
              <a:ea typeface="Roboto"/>
              <a:cs typeface="Roboto"/>
              <a:sym typeface="Roboto"/>
            </a:endParaRPr>
          </a:p>
          <a:p>
            <a:pPr indent="0" lvl="0" marL="0" rtl="0" algn="l">
              <a:spcBef>
                <a:spcPts val="1500"/>
              </a:spcBef>
              <a:spcAft>
                <a:spcPts val="0"/>
              </a:spcAft>
              <a:buNone/>
            </a:pPr>
            <a:r>
              <a:t/>
            </a:r>
            <a:endParaRPr sz="1300">
              <a:solidFill>
                <a:schemeClr val="dk1"/>
              </a:solidFill>
              <a:highlight>
                <a:schemeClr val="dk1"/>
              </a:highlight>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nvSpPr>
        <p:spPr>
          <a:xfrm>
            <a:off x="721975" y="473650"/>
            <a:ext cx="7751700" cy="42777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b="1" lang="en-GB" sz="1850">
                <a:solidFill>
                  <a:srgbClr val="ECECEC"/>
                </a:solidFill>
                <a:highlight>
                  <a:schemeClr val="accent6"/>
                </a:highlight>
                <a:latin typeface="Roboto"/>
                <a:ea typeface="Roboto"/>
                <a:cs typeface="Roboto"/>
                <a:sym typeface="Roboto"/>
              </a:rPr>
              <a:t>3. Recall (Sensitivity or True Positive Rate)</a:t>
            </a:r>
            <a:endParaRPr b="1" sz="1850">
              <a:solidFill>
                <a:srgbClr val="ECECEC"/>
              </a:solidFill>
              <a:highlight>
                <a:schemeClr val="accent6"/>
              </a:highlight>
              <a:latin typeface="Roboto"/>
              <a:ea typeface="Roboto"/>
              <a:cs typeface="Roboto"/>
              <a:sym typeface="Roboto"/>
            </a:endParaRPr>
          </a:p>
          <a:p>
            <a:pPr indent="-317500" lvl="0" marL="457200" rtl="0" algn="l">
              <a:lnSpc>
                <a:spcPct val="115000"/>
              </a:lnSpc>
              <a:spcBef>
                <a:spcPts val="400"/>
              </a:spcBef>
              <a:spcAft>
                <a:spcPts val="0"/>
              </a:spcAft>
              <a:buClr>
                <a:srgbClr val="ECECEC"/>
              </a:buClr>
              <a:buSzPts val="1400"/>
              <a:buFont typeface="Roboto"/>
              <a:buChar char="●"/>
            </a:pPr>
            <a:r>
              <a:rPr lang="en-GB">
                <a:solidFill>
                  <a:srgbClr val="ECECEC"/>
                </a:solidFill>
                <a:highlight>
                  <a:schemeClr val="accent6"/>
                </a:highlight>
                <a:latin typeface="Roboto"/>
                <a:ea typeface="Roboto"/>
                <a:cs typeface="Roboto"/>
                <a:sym typeface="Roboto"/>
              </a:rPr>
              <a:t>Recall measures the ability of the model to correctly identify positive instances from all actual positives. It's about the "completeness" of the positive predictions.</a:t>
            </a:r>
            <a:endParaRPr>
              <a:solidFill>
                <a:srgbClr val="ECECEC"/>
              </a:solidFill>
              <a:highlight>
                <a:schemeClr val="accent6"/>
              </a:highlight>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GB">
                <a:solidFill>
                  <a:srgbClr val="ECECEC"/>
                </a:solidFill>
                <a:highlight>
                  <a:schemeClr val="accent6"/>
                </a:highlight>
                <a:latin typeface="Roboto"/>
                <a:ea typeface="Roboto"/>
                <a:cs typeface="Roboto"/>
                <a:sym typeface="Roboto"/>
              </a:rPr>
              <a:t>High recall indicates that the model finds most of the positive cases.</a:t>
            </a:r>
            <a:endParaRPr>
              <a:solidFill>
                <a:srgbClr val="ECECEC"/>
              </a:solidFill>
              <a:highlight>
                <a:schemeClr val="accent6"/>
              </a:highlight>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GB">
                <a:solidFill>
                  <a:srgbClr val="ECECEC"/>
                </a:solidFill>
                <a:highlight>
                  <a:schemeClr val="accent6"/>
                </a:highlight>
                <a:latin typeface="Roboto"/>
                <a:ea typeface="Roboto"/>
                <a:cs typeface="Roboto"/>
                <a:sym typeface="Roboto"/>
              </a:rPr>
              <a:t>Useful when the cost of false negatives is high.</a:t>
            </a:r>
            <a:endParaRPr>
              <a:solidFill>
                <a:srgbClr val="ECECEC"/>
              </a:solidFill>
              <a:highlight>
                <a:schemeClr val="accent6"/>
              </a:highlight>
              <a:latin typeface="Roboto"/>
              <a:ea typeface="Roboto"/>
              <a:cs typeface="Roboto"/>
              <a:sym typeface="Roboto"/>
            </a:endParaRPr>
          </a:p>
          <a:p>
            <a:pPr indent="0" lvl="0" marL="0" rtl="0" algn="l">
              <a:lnSpc>
                <a:spcPct val="160000"/>
              </a:lnSpc>
              <a:spcBef>
                <a:spcPts val="1500"/>
              </a:spcBef>
              <a:spcAft>
                <a:spcPts val="0"/>
              </a:spcAft>
              <a:buNone/>
            </a:pPr>
            <a:r>
              <a:rPr b="1" lang="en-GB" sz="1850">
                <a:solidFill>
                  <a:srgbClr val="ECECEC"/>
                </a:solidFill>
                <a:highlight>
                  <a:schemeClr val="accent6"/>
                </a:highlight>
                <a:latin typeface="Roboto"/>
                <a:ea typeface="Roboto"/>
                <a:cs typeface="Roboto"/>
                <a:sym typeface="Roboto"/>
              </a:rPr>
              <a:t>4. F1-Score</a:t>
            </a:r>
            <a:endParaRPr b="1" sz="1850">
              <a:solidFill>
                <a:srgbClr val="ECECEC"/>
              </a:solidFill>
              <a:highlight>
                <a:schemeClr val="accent6"/>
              </a:highlight>
              <a:latin typeface="Roboto"/>
              <a:ea typeface="Roboto"/>
              <a:cs typeface="Roboto"/>
              <a:sym typeface="Roboto"/>
            </a:endParaRPr>
          </a:p>
          <a:p>
            <a:pPr indent="-317500" lvl="0" marL="457200" rtl="0" algn="l">
              <a:lnSpc>
                <a:spcPct val="115000"/>
              </a:lnSpc>
              <a:spcBef>
                <a:spcPts val="400"/>
              </a:spcBef>
              <a:spcAft>
                <a:spcPts val="0"/>
              </a:spcAft>
              <a:buClr>
                <a:srgbClr val="ECECEC"/>
              </a:buClr>
              <a:buSzPts val="1400"/>
              <a:buChar char="●"/>
            </a:pPr>
            <a:r>
              <a:rPr lang="en-GB">
                <a:solidFill>
                  <a:srgbClr val="ECECEC"/>
                </a:solidFill>
                <a:highlight>
                  <a:schemeClr val="accent6"/>
                </a:highlight>
                <a:latin typeface="Roboto"/>
                <a:ea typeface="Roboto"/>
                <a:cs typeface="Roboto"/>
                <a:sym typeface="Roboto"/>
              </a:rPr>
              <a:t>The F1-score is the harmonic mean of precision and recall. It provides a balance between precision and recall, especially when classes are imbalanced. It's a single metric that combines both precision and recall into one number.</a:t>
            </a:r>
            <a:r>
              <a:rPr lang="en-GB" sz="300">
                <a:solidFill>
                  <a:srgbClr val="ECECEC"/>
                </a:solidFill>
                <a:highlight>
                  <a:schemeClr val="accent6"/>
                </a:highlight>
                <a:latin typeface="Times New Roman"/>
                <a:ea typeface="Times New Roman"/>
                <a:cs typeface="Times New Roman"/>
                <a:sym typeface="Times New Roman"/>
              </a:rPr>
              <a:t>​</a:t>
            </a:r>
            <a:endParaRPr>
              <a:solidFill>
                <a:srgbClr val="ECECEC"/>
              </a:solidFill>
              <a:highlight>
                <a:schemeClr val="accent6"/>
              </a:highlight>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GB">
                <a:solidFill>
                  <a:srgbClr val="ECECEC"/>
                </a:solidFill>
                <a:highlight>
                  <a:schemeClr val="accent6"/>
                </a:highlight>
                <a:latin typeface="Roboto"/>
                <a:ea typeface="Roboto"/>
                <a:cs typeface="Roboto"/>
                <a:sym typeface="Roboto"/>
              </a:rPr>
              <a:t>The F1-score reaches its best value at 1 and worst at 0.</a:t>
            </a:r>
            <a:endParaRPr>
              <a:solidFill>
                <a:srgbClr val="ECECEC"/>
              </a:solidFill>
              <a:highlight>
                <a:schemeClr val="accent6"/>
              </a:highlight>
              <a:latin typeface="Roboto"/>
              <a:ea typeface="Roboto"/>
              <a:cs typeface="Roboto"/>
              <a:sym typeface="Roboto"/>
            </a:endParaRPr>
          </a:p>
          <a:p>
            <a:pPr indent="-317500" lvl="0" marL="457200" rtl="0" algn="l">
              <a:lnSpc>
                <a:spcPct val="115000"/>
              </a:lnSpc>
              <a:spcBef>
                <a:spcPts val="0"/>
              </a:spcBef>
              <a:spcAft>
                <a:spcPts val="0"/>
              </a:spcAft>
              <a:buClr>
                <a:srgbClr val="ECECEC"/>
              </a:buClr>
              <a:buSzPts val="1400"/>
              <a:buFont typeface="Roboto"/>
              <a:buChar char="●"/>
            </a:pPr>
            <a:r>
              <a:rPr lang="en-GB">
                <a:solidFill>
                  <a:srgbClr val="ECECEC"/>
                </a:solidFill>
                <a:highlight>
                  <a:schemeClr val="accent6"/>
                </a:highlight>
                <a:latin typeface="Roboto"/>
                <a:ea typeface="Roboto"/>
                <a:cs typeface="Roboto"/>
                <a:sym typeface="Roboto"/>
              </a:rPr>
              <a:t>It's a useful metric when you want to seek a balance between precision and recall.</a:t>
            </a:r>
            <a:endParaRPr>
              <a:solidFill>
                <a:srgbClr val="ECECEC"/>
              </a:solidFill>
              <a:highlight>
                <a:schemeClr val="accent6"/>
              </a:highlight>
              <a:latin typeface="Roboto"/>
              <a:ea typeface="Roboto"/>
              <a:cs typeface="Roboto"/>
              <a:sym typeface="Roboto"/>
            </a:endParaRPr>
          </a:p>
          <a:p>
            <a:pPr indent="0" lvl="0" marL="914400" rtl="0" algn="l">
              <a:lnSpc>
                <a:spcPct val="115000"/>
              </a:lnSpc>
              <a:spcBef>
                <a:spcPts val="1500"/>
              </a:spcBef>
              <a:spcAft>
                <a:spcPts val="0"/>
              </a:spcAft>
              <a:buNone/>
            </a:pPr>
            <a:r>
              <a:t/>
            </a:r>
            <a:endParaRPr>
              <a:solidFill>
                <a:srgbClr val="ECECEC"/>
              </a:solidFill>
              <a:highlight>
                <a:srgbClr val="212121"/>
              </a:highlight>
              <a:latin typeface="Roboto"/>
              <a:ea typeface="Roboto"/>
              <a:cs typeface="Roboto"/>
              <a:sym typeface="Roboto"/>
            </a:endParaRPr>
          </a:p>
          <a:p>
            <a:pPr indent="0" lvl="0" marL="0" rtl="0" algn="l">
              <a:spcBef>
                <a:spcPts val="1500"/>
              </a:spcBef>
              <a:spcAft>
                <a:spcPts val="0"/>
              </a:spcAft>
              <a:buNone/>
            </a:pPr>
            <a:r>
              <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nvSpPr>
        <p:spPr>
          <a:xfrm>
            <a:off x="1196850" y="714600"/>
            <a:ext cx="6750300" cy="37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chemeClr val="lt1"/>
                </a:solidFill>
                <a:highlight>
                  <a:schemeClr val="accent6"/>
                </a:highlight>
                <a:latin typeface="Lato"/>
                <a:ea typeface="Lato"/>
                <a:cs typeface="Lato"/>
                <a:sym typeface="Lato"/>
              </a:rPr>
              <a:t>Now for comparison we also used the </a:t>
            </a:r>
            <a:r>
              <a:rPr lang="en-GB" sz="1900">
                <a:solidFill>
                  <a:srgbClr val="ECECEC"/>
                </a:solidFill>
                <a:highlight>
                  <a:schemeClr val="accent6"/>
                </a:highlight>
                <a:latin typeface="Roboto"/>
                <a:ea typeface="Roboto"/>
                <a:cs typeface="Roboto"/>
                <a:sym typeface="Roboto"/>
              </a:rPr>
              <a:t>K-Nearest Neighbors (KNN)</a:t>
            </a:r>
            <a:r>
              <a:rPr lang="en-GB" sz="1900">
                <a:solidFill>
                  <a:schemeClr val="lt1"/>
                </a:solidFill>
                <a:highlight>
                  <a:schemeClr val="accent6"/>
                </a:highlight>
                <a:latin typeface="Lato"/>
                <a:ea typeface="Lato"/>
                <a:cs typeface="Lato"/>
                <a:sym typeface="Lato"/>
              </a:rPr>
              <a:t> algorithm</a:t>
            </a:r>
            <a:endParaRPr sz="1900">
              <a:solidFill>
                <a:schemeClr val="lt1"/>
              </a:solidFill>
              <a:highlight>
                <a:schemeClr val="accent6"/>
              </a:highlight>
              <a:latin typeface="Lato"/>
              <a:ea typeface="Lato"/>
              <a:cs typeface="Lato"/>
              <a:sym typeface="Lato"/>
            </a:endParaRPr>
          </a:p>
          <a:p>
            <a:pPr indent="0" lvl="0" marL="0" rtl="0" algn="l">
              <a:spcBef>
                <a:spcPts val="0"/>
              </a:spcBef>
              <a:spcAft>
                <a:spcPts val="0"/>
              </a:spcAft>
              <a:buNone/>
            </a:pPr>
            <a:r>
              <a:t/>
            </a:r>
            <a:endParaRPr sz="1500">
              <a:solidFill>
                <a:schemeClr val="lt1"/>
              </a:solidFill>
              <a:highlight>
                <a:schemeClr val="accent6"/>
              </a:highlight>
              <a:latin typeface="Lato"/>
              <a:ea typeface="Lato"/>
              <a:cs typeface="Lato"/>
              <a:sym typeface="Lato"/>
            </a:endParaRPr>
          </a:p>
          <a:p>
            <a:pPr indent="0" lvl="0" marL="0" rtl="0" algn="l">
              <a:spcBef>
                <a:spcPts val="0"/>
              </a:spcBef>
              <a:spcAft>
                <a:spcPts val="0"/>
              </a:spcAft>
              <a:buNone/>
            </a:pPr>
            <a:r>
              <a:t/>
            </a:r>
            <a:endParaRPr sz="1500">
              <a:solidFill>
                <a:schemeClr val="lt1"/>
              </a:solidFill>
              <a:highlight>
                <a:schemeClr val="accent6"/>
              </a:highlight>
              <a:latin typeface="Lato"/>
              <a:ea typeface="Lato"/>
              <a:cs typeface="Lato"/>
              <a:sym typeface="Lato"/>
            </a:endParaRPr>
          </a:p>
          <a:p>
            <a:pPr indent="0" lvl="0" marL="0" rtl="0" algn="l">
              <a:spcBef>
                <a:spcPts val="0"/>
              </a:spcBef>
              <a:spcAft>
                <a:spcPts val="0"/>
              </a:spcAft>
              <a:buNone/>
            </a:pPr>
            <a:r>
              <a:rPr b="1" lang="en-GB" sz="2300">
                <a:solidFill>
                  <a:srgbClr val="ECECEC"/>
                </a:solidFill>
                <a:highlight>
                  <a:schemeClr val="accent6"/>
                </a:highlight>
                <a:latin typeface="Roboto"/>
                <a:ea typeface="Roboto"/>
                <a:cs typeface="Roboto"/>
                <a:sym typeface="Roboto"/>
              </a:rPr>
              <a:t>K-Nearest Neighbors (KNN)-</a:t>
            </a:r>
            <a:endParaRPr b="1" sz="2300">
              <a:solidFill>
                <a:srgbClr val="ECECEC"/>
              </a:solidFill>
              <a:highlight>
                <a:schemeClr val="accent6"/>
              </a:highlight>
              <a:latin typeface="Roboto"/>
              <a:ea typeface="Roboto"/>
              <a:cs typeface="Roboto"/>
              <a:sym typeface="Roboto"/>
            </a:endParaRPr>
          </a:p>
          <a:p>
            <a:pPr indent="0" lvl="0" marL="0" rtl="0" algn="l">
              <a:spcBef>
                <a:spcPts val="0"/>
              </a:spcBef>
              <a:spcAft>
                <a:spcPts val="0"/>
              </a:spcAft>
              <a:buNone/>
            </a:pPr>
            <a:r>
              <a:t/>
            </a:r>
            <a:endParaRPr b="1" sz="1900">
              <a:solidFill>
                <a:srgbClr val="ECECEC"/>
              </a:solidFill>
              <a:highlight>
                <a:schemeClr val="accent6"/>
              </a:highlight>
              <a:latin typeface="Roboto"/>
              <a:ea typeface="Roboto"/>
              <a:cs typeface="Roboto"/>
              <a:sym typeface="Roboto"/>
            </a:endParaRPr>
          </a:p>
          <a:p>
            <a:pPr indent="0" lvl="0" marL="0" rtl="0" algn="l">
              <a:spcBef>
                <a:spcPts val="0"/>
              </a:spcBef>
              <a:spcAft>
                <a:spcPts val="0"/>
              </a:spcAft>
              <a:buNone/>
            </a:pPr>
            <a:r>
              <a:rPr lang="en-GB" sz="1900">
                <a:solidFill>
                  <a:srgbClr val="ECECEC"/>
                </a:solidFill>
                <a:highlight>
                  <a:schemeClr val="accent6"/>
                </a:highlight>
                <a:latin typeface="Roboto"/>
                <a:ea typeface="Roboto"/>
                <a:cs typeface="Roboto"/>
                <a:sym typeface="Roboto"/>
              </a:rPr>
              <a:t>The K-Nearest Neighbors (KNN) algorithm is a type of supervised machine learning algorithm used for both classification and regression tasks. It is considered one of the simplest machine learning algorithms and falls under the category of instance-based learning or lazy learning.</a:t>
            </a:r>
            <a:endParaRPr sz="1900">
              <a:solidFill>
                <a:srgbClr val="ECECEC"/>
              </a:solidFill>
              <a:highlight>
                <a:schemeClr val="accent6"/>
              </a:highlight>
              <a:latin typeface="Roboto"/>
              <a:ea typeface="Roboto"/>
              <a:cs typeface="Roboto"/>
              <a:sym typeface="Robo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nvSpPr>
        <p:spPr>
          <a:xfrm>
            <a:off x="1350900" y="1129950"/>
            <a:ext cx="6442200" cy="2883600"/>
          </a:xfrm>
          <a:prstGeom prst="rect">
            <a:avLst/>
          </a:prstGeom>
          <a:noFill/>
          <a:ln>
            <a:noFill/>
          </a:ln>
        </p:spPr>
        <p:txBody>
          <a:bodyPr anchorCtr="0" anchor="t" bIns="91425" lIns="91425" spcFirstLastPara="1" rIns="91425" wrap="square" tIns="91425">
            <a:noAutofit/>
          </a:bodyPr>
          <a:lstStyle/>
          <a:p>
            <a:pPr indent="-361950" lvl="0" marL="457200" rtl="0" algn="l">
              <a:lnSpc>
                <a:spcPct val="110000"/>
              </a:lnSpc>
              <a:spcBef>
                <a:spcPts val="600"/>
              </a:spcBef>
              <a:spcAft>
                <a:spcPts val="0"/>
              </a:spcAft>
              <a:buClr>
                <a:srgbClr val="ECECEC"/>
              </a:buClr>
              <a:buSzPts val="2100"/>
              <a:buFont typeface="Montserrat"/>
              <a:buChar char="❖"/>
            </a:pPr>
            <a:r>
              <a:rPr b="1" lang="en-GB" sz="2100">
                <a:solidFill>
                  <a:srgbClr val="ECECEC"/>
                </a:solidFill>
                <a:highlight>
                  <a:schemeClr val="accent6"/>
                </a:highlight>
                <a:latin typeface="Montserrat"/>
                <a:ea typeface="Montserrat"/>
                <a:cs typeface="Montserrat"/>
                <a:sym typeface="Montserrat"/>
              </a:rPr>
              <a:t>Parkinson’s Data Set | Kaggle | USING SVM</a:t>
            </a:r>
            <a:endParaRPr b="1" sz="2100">
              <a:solidFill>
                <a:srgbClr val="ECECEC"/>
              </a:solidFill>
              <a:highlight>
                <a:schemeClr val="accent6"/>
              </a:highlight>
              <a:latin typeface="Montserrat"/>
              <a:ea typeface="Montserrat"/>
              <a:cs typeface="Montserrat"/>
              <a:sym typeface="Montserrat"/>
            </a:endParaRPr>
          </a:p>
          <a:p>
            <a:pPr indent="-317500" lvl="1" marL="914400" rtl="0" algn="l">
              <a:spcBef>
                <a:spcPts val="0"/>
              </a:spcBef>
              <a:spcAft>
                <a:spcPts val="0"/>
              </a:spcAft>
              <a:buClr>
                <a:srgbClr val="ECECEC"/>
              </a:buClr>
              <a:buSzPts val="1400"/>
              <a:buFont typeface="Montserrat"/>
              <a:buChar char="➢"/>
            </a:pPr>
            <a:r>
              <a:rPr lang="en-GB" sz="1450">
                <a:solidFill>
                  <a:srgbClr val="ECECEC"/>
                </a:solidFill>
                <a:highlight>
                  <a:schemeClr val="accent6"/>
                </a:highlight>
                <a:latin typeface="Montserrat"/>
                <a:ea typeface="Montserrat"/>
                <a:cs typeface="Montserrat"/>
                <a:sym typeface="Montserrat"/>
              </a:rPr>
              <a:t> </a:t>
            </a:r>
            <a:r>
              <a:rPr lang="en-GB" sz="1850">
                <a:solidFill>
                  <a:srgbClr val="ECECEC"/>
                </a:solidFill>
                <a:highlight>
                  <a:schemeClr val="accent6"/>
                </a:highlight>
                <a:latin typeface="Montserrat"/>
                <a:ea typeface="Montserrat"/>
                <a:cs typeface="Montserrat"/>
                <a:sym typeface="Montserrat"/>
              </a:rPr>
              <a:t>Training Accuracy Score :  83.33</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Cross Validation Score : 76.79</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Testing Accuracy Score :  87.18</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Precision Score is : 86.49</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Recall Score is : 100.0</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F1-Score Score is : 92.75</a:t>
            </a:r>
            <a:endParaRPr sz="1850">
              <a:solidFill>
                <a:srgbClr val="ECECEC"/>
              </a:solidFill>
              <a:highlight>
                <a:schemeClr val="accent6"/>
              </a:highlight>
              <a:latin typeface="Montserrat"/>
              <a:ea typeface="Montserrat"/>
              <a:cs typeface="Montserrat"/>
              <a:sym typeface="Montserrat"/>
            </a:endParaRPr>
          </a:p>
          <a:p>
            <a:pPr indent="0" lvl="0" marL="457200" rtl="0" algn="l">
              <a:spcBef>
                <a:spcPts val="0"/>
              </a:spcBef>
              <a:spcAft>
                <a:spcPts val="0"/>
              </a:spcAft>
              <a:buNone/>
            </a:pPr>
            <a:r>
              <a:t/>
            </a:r>
            <a:endParaRPr sz="1450">
              <a:solidFill>
                <a:srgbClr val="D5D5D5"/>
              </a:solidFill>
              <a:highlight>
                <a:srgbClr val="383838"/>
              </a:highlight>
              <a:latin typeface="Courier New"/>
              <a:ea typeface="Courier New"/>
              <a:cs typeface="Courier New"/>
              <a:sym typeface="Courier New"/>
            </a:endParaRPr>
          </a:p>
          <a:p>
            <a:pPr indent="0" lvl="0" marL="457200" rtl="0" algn="l">
              <a:spcBef>
                <a:spcPts val="0"/>
              </a:spcBef>
              <a:spcAft>
                <a:spcPts val="0"/>
              </a:spcAft>
              <a:buNone/>
            </a:pPr>
            <a:r>
              <a:t/>
            </a:r>
            <a:endParaRPr sz="2300">
              <a:solidFill>
                <a:schemeClr val="lt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nvSpPr>
        <p:spPr>
          <a:xfrm>
            <a:off x="1410000" y="1177350"/>
            <a:ext cx="6324000" cy="2788800"/>
          </a:xfrm>
          <a:prstGeom prst="rect">
            <a:avLst/>
          </a:prstGeom>
          <a:noFill/>
          <a:ln>
            <a:noFill/>
          </a:ln>
        </p:spPr>
        <p:txBody>
          <a:bodyPr anchorCtr="0" anchor="t" bIns="91425" lIns="91425" spcFirstLastPara="1" rIns="91425" wrap="square" tIns="91425">
            <a:noAutofit/>
          </a:bodyPr>
          <a:lstStyle/>
          <a:p>
            <a:pPr indent="-361950" lvl="0" marL="457200" rtl="0" algn="l">
              <a:lnSpc>
                <a:spcPct val="110000"/>
              </a:lnSpc>
              <a:spcBef>
                <a:spcPts val="600"/>
              </a:spcBef>
              <a:spcAft>
                <a:spcPts val="0"/>
              </a:spcAft>
              <a:buClr>
                <a:srgbClr val="ECECEC"/>
              </a:buClr>
              <a:buSzPts val="2100"/>
              <a:buFont typeface="Montserrat"/>
              <a:buChar char="❖"/>
            </a:pPr>
            <a:r>
              <a:rPr b="1" lang="en-GB" sz="2100">
                <a:solidFill>
                  <a:srgbClr val="ECECEC"/>
                </a:solidFill>
                <a:latin typeface="Montserrat"/>
                <a:ea typeface="Montserrat"/>
                <a:cs typeface="Montserrat"/>
                <a:sym typeface="Montserrat"/>
              </a:rPr>
              <a:t>Parkinson’s Data Set | Kaggle | USING </a:t>
            </a:r>
            <a:r>
              <a:rPr b="1" lang="en-GB" sz="2100">
                <a:solidFill>
                  <a:srgbClr val="ECECEC"/>
                </a:solidFill>
                <a:highlight>
                  <a:schemeClr val="accent6"/>
                </a:highlight>
                <a:latin typeface="Montserrat"/>
                <a:ea typeface="Montserrat"/>
                <a:cs typeface="Montserrat"/>
                <a:sym typeface="Montserrat"/>
              </a:rPr>
              <a:t>KNN</a:t>
            </a:r>
            <a:endParaRPr b="1" sz="2100">
              <a:solidFill>
                <a:srgbClr val="ECECEC"/>
              </a:solidFill>
              <a:highlight>
                <a:schemeClr val="accent6"/>
              </a:highlight>
              <a:latin typeface="Montserrat"/>
              <a:ea typeface="Montserrat"/>
              <a:cs typeface="Montserrat"/>
              <a:sym typeface="Montserrat"/>
            </a:endParaRPr>
          </a:p>
          <a:p>
            <a:pPr indent="-346075" lvl="1" marL="914400" rtl="0" algn="l">
              <a:lnSpc>
                <a:spcPct val="110000"/>
              </a:lnSpc>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Training Accuracy Score :  95.51</a:t>
            </a:r>
            <a:endParaRPr sz="1850">
              <a:solidFill>
                <a:srgbClr val="ECECEC"/>
              </a:solidFill>
              <a:highlight>
                <a:schemeClr val="accent6"/>
              </a:highlight>
              <a:latin typeface="Montserrat"/>
              <a:ea typeface="Montserrat"/>
              <a:cs typeface="Montserrat"/>
              <a:sym typeface="Montserrat"/>
            </a:endParaRPr>
          </a:p>
          <a:p>
            <a:pPr indent="-346075" lvl="1" marL="914400" rtl="0" algn="l">
              <a:lnSpc>
                <a:spcPct val="110000"/>
              </a:lnSpc>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Cross Validation Score : 89.04</a:t>
            </a:r>
            <a:endParaRPr sz="1850">
              <a:solidFill>
                <a:srgbClr val="ECECEC"/>
              </a:solidFill>
              <a:highlight>
                <a:schemeClr val="accent6"/>
              </a:highlight>
              <a:latin typeface="Montserrat"/>
              <a:ea typeface="Montserrat"/>
              <a:cs typeface="Montserrat"/>
              <a:sym typeface="Montserrat"/>
            </a:endParaRPr>
          </a:p>
          <a:p>
            <a:pPr indent="-346075" lvl="1" marL="914400" rtl="0" algn="l">
              <a:lnSpc>
                <a:spcPct val="110000"/>
              </a:lnSpc>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Testing Accuracy Score :  87.18</a:t>
            </a:r>
            <a:endParaRPr sz="1850">
              <a:solidFill>
                <a:srgbClr val="ECECEC"/>
              </a:solidFill>
              <a:highlight>
                <a:schemeClr val="accent6"/>
              </a:highlight>
              <a:latin typeface="Montserrat"/>
              <a:ea typeface="Montserrat"/>
              <a:cs typeface="Montserrat"/>
              <a:sym typeface="Montserrat"/>
            </a:endParaRPr>
          </a:p>
          <a:p>
            <a:pPr indent="-346075" lvl="1" marL="914400" rtl="0" algn="l">
              <a:lnSpc>
                <a:spcPct val="110000"/>
              </a:lnSpc>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Precision Score is : 90.91</a:t>
            </a:r>
            <a:endParaRPr sz="1850">
              <a:solidFill>
                <a:srgbClr val="ECECEC"/>
              </a:solidFill>
              <a:highlight>
                <a:schemeClr val="accent6"/>
              </a:highlight>
              <a:latin typeface="Montserrat"/>
              <a:ea typeface="Montserrat"/>
              <a:cs typeface="Montserrat"/>
              <a:sym typeface="Montserrat"/>
            </a:endParaRPr>
          </a:p>
          <a:p>
            <a:pPr indent="-346075" lvl="1" marL="914400" rtl="0" algn="l">
              <a:lnSpc>
                <a:spcPct val="110000"/>
              </a:lnSpc>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Recall Score is : 93.75</a:t>
            </a:r>
            <a:endParaRPr sz="1850">
              <a:solidFill>
                <a:srgbClr val="ECECEC"/>
              </a:solidFill>
              <a:highlight>
                <a:schemeClr val="accent6"/>
              </a:highlight>
              <a:latin typeface="Montserrat"/>
              <a:ea typeface="Montserrat"/>
              <a:cs typeface="Montserrat"/>
              <a:sym typeface="Montserrat"/>
            </a:endParaRPr>
          </a:p>
          <a:p>
            <a:pPr indent="-346075" lvl="1" marL="914400" rtl="0" algn="l">
              <a:lnSpc>
                <a:spcPct val="110000"/>
              </a:lnSpc>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F1-Score Score is : 92.31</a:t>
            </a:r>
            <a:endParaRPr sz="1850">
              <a:solidFill>
                <a:srgbClr val="ECECEC"/>
              </a:solidFill>
              <a:highlight>
                <a:schemeClr val="accent6"/>
              </a:highlight>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nvSpPr>
        <p:spPr>
          <a:xfrm>
            <a:off x="1056000" y="1222800"/>
            <a:ext cx="7032000" cy="2697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ECECEC"/>
              </a:buClr>
              <a:buSzPts val="2100"/>
              <a:buFont typeface="Montserrat"/>
              <a:buChar char="❖"/>
            </a:pPr>
            <a:r>
              <a:rPr b="1" lang="en-GB" sz="2100">
                <a:solidFill>
                  <a:srgbClr val="ECECEC"/>
                </a:solidFill>
                <a:latin typeface="Montserrat"/>
                <a:ea typeface="Montserrat"/>
                <a:cs typeface="Montserrat"/>
                <a:sym typeface="Montserrat"/>
              </a:rPr>
              <a:t>Parkinsons Telemonitoring Data Set | USING SVM</a:t>
            </a:r>
            <a:endParaRPr b="1" sz="2100">
              <a:solidFill>
                <a:srgbClr val="ECECEC"/>
              </a:solidFill>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Training Accuracy Score :  71.09</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Cross Validation Score : 70.98</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Testing Accuracy Score :  70.72</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Precision Score is : 97.62</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Recall Score is : 10.68</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F1-Score Score is : 19.25</a:t>
            </a:r>
            <a:endParaRPr sz="1850">
              <a:solidFill>
                <a:srgbClr val="ECECEC"/>
              </a:solidFill>
              <a:highlight>
                <a:schemeClr val="accent6"/>
              </a:highlight>
              <a:latin typeface="Montserrat"/>
              <a:ea typeface="Montserrat"/>
              <a:cs typeface="Montserrat"/>
              <a:sym typeface="Montserrat"/>
            </a:endParaRPr>
          </a:p>
          <a:p>
            <a:pPr indent="0" lvl="0" marL="457200" rtl="0" algn="l">
              <a:spcBef>
                <a:spcPts val="0"/>
              </a:spcBef>
              <a:spcAft>
                <a:spcPts val="0"/>
              </a:spcAft>
              <a:buNone/>
            </a:pPr>
            <a:r>
              <a:t/>
            </a:r>
            <a:endParaRPr sz="1100"/>
          </a:p>
          <a:p>
            <a:pPr indent="0" lvl="0" marL="0" rtl="0" algn="l">
              <a:spcBef>
                <a:spcPts val="0"/>
              </a:spcBef>
              <a:spcAft>
                <a:spcPts val="0"/>
              </a:spcAft>
              <a:buNone/>
            </a:pPr>
            <a:r>
              <a:t/>
            </a:r>
            <a:endParaRPr sz="1900">
              <a:solidFill>
                <a:schemeClr val="lt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nvSpPr>
        <p:spPr>
          <a:xfrm>
            <a:off x="1207500" y="1204950"/>
            <a:ext cx="6729000" cy="2733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rgbClr val="ECECEC"/>
              </a:buClr>
              <a:buSzPts val="2100"/>
              <a:buFont typeface="Montserrat"/>
              <a:buChar char="❖"/>
            </a:pPr>
            <a:r>
              <a:rPr b="1" lang="en-GB" sz="2100">
                <a:solidFill>
                  <a:srgbClr val="ECECEC"/>
                </a:solidFill>
                <a:highlight>
                  <a:schemeClr val="accent6"/>
                </a:highlight>
                <a:latin typeface="Montserrat"/>
                <a:ea typeface="Montserrat"/>
                <a:cs typeface="Montserrat"/>
                <a:sym typeface="Montserrat"/>
              </a:rPr>
              <a:t>Parkinsons Telemonitoring Data Set | USING KNN</a:t>
            </a:r>
            <a:endParaRPr sz="15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Training Accuracy Score :  89.26</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Cross Validation Score : 83.0</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Testing Accuracy Score :  81.87</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Precision Score is : 77.85</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Recall Score is : 62.24</a:t>
            </a:r>
            <a:endParaRPr sz="1850">
              <a:solidFill>
                <a:srgbClr val="ECECEC"/>
              </a:solidFill>
              <a:highlight>
                <a:schemeClr val="accent6"/>
              </a:highlight>
              <a:latin typeface="Montserrat"/>
              <a:ea typeface="Montserrat"/>
              <a:cs typeface="Montserrat"/>
              <a:sym typeface="Montserrat"/>
            </a:endParaRPr>
          </a:p>
          <a:p>
            <a:pPr indent="-346075" lvl="1" marL="914400" rtl="0" algn="l">
              <a:spcBef>
                <a:spcPts val="0"/>
              </a:spcBef>
              <a:spcAft>
                <a:spcPts val="0"/>
              </a:spcAft>
              <a:buClr>
                <a:srgbClr val="ECECEC"/>
              </a:buClr>
              <a:buSzPts val="1850"/>
              <a:buFont typeface="Montserrat"/>
              <a:buChar char="➢"/>
            </a:pPr>
            <a:r>
              <a:rPr lang="en-GB" sz="1850">
                <a:solidFill>
                  <a:srgbClr val="ECECEC"/>
                </a:solidFill>
                <a:highlight>
                  <a:schemeClr val="accent6"/>
                </a:highlight>
                <a:latin typeface="Montserrat"/>
                <a:ea typeface="Montserrat"/>
                <a:cs typeface="Montserrat"/>
                <a:sym typeface="Montserrat"/>
              </a:rPr>
              <a:t> F1-Score Score is : 69.18</a:t>
            </a:r>
            <a:endParaRPr sz="1850">
              <a:solidFill>
                <a:srgbClr val="ECECEC"/>
              </a:solidFill>
              <a:highlight>
                <a:schemeClr val="accent6"/>
              </a:highlight>
              <a:latin typeface="Montserrat"/>
              <a:ea typeface="Montserrat"/>
              <a:cs typeface="Montserrat"/>
              <a:sym typeface="Montserrat"/>
            </a:endParaRPr>
          </a:p>
          <a:p>
            <a:pPr indent="0" lvl="0" marL="457200" rtl="0" algn="l">
              <a:spcBef>
                <a:spcPts val="0"/>
              </a:spcBef>
              <a:spcAft>
                <a:spcPts val="0"/>
              </a:spcAft>
              <a:buNone/>
            </a:pPr>
            <a:r>
              <a:t/>
            </a:r>
            <a:endParaRPr b="1" sz="2100">
              <a:solidFill>
                <a:schemeClr val="lt1"/>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nvSpPr>
        <p:spPr>
          <a:xfrm>
            <a:off x="1212325" y="431925"/>
            <a:ext cx="6739800" cy="2639400"/>
          </a:xfrm>
          <a:prstGeom prst="rect">
            <a:avLst/>
          </a:prstGeom>
          <a:noFill/>
          <a:ln>
            <a:noFill/>
          </a:ln>
        </p:spPr>
        <p:txBody>
          <a:bodyPr anchorCtr="0" anchor="t" bIns="91425" lIns="91425" spcFirstLastPara="1" rIns="91425" wrap="square" tIns="91425">
            <a:noAutofit/>
          </a:bodyPr>
          <a:lstStyle/>
          <a:p>
            <a:pPr indent="-361950" lvl="0" marL="457200" rtl="0" algn="l">
              <a:lnSpc>
                <a:spcPct val="110000"/>
              </a:lnSpc>
              <a:spcBef>
                <a:spcPts val="600"/>
              </a:spcBef>
              <a:spcAft>
                <a:spcPts val="0"/>
              </a:spcAft>
              <a:buClr>
                <a:srgbClr val="ECECEC"/>
              </a:buClr>
              <a:buSzPts val="2100"/>
              <a:buFont typeface="Montserrat"/>
              <a:buChar char="❖"/>
            </a:pPr>
            <a:r>
              <a:rPr b="1" lang="en-GB" sz="2100">
                <a:solidFill>
                  <a:srgbClr val="ECECEC"/>
                </a:solidFill>
                <a:latin typeface="Montserrat"/>
                <a:ea typeface="Montserrat"/>
                <a:cs typeface="Montserrat"/>
                <a:sym typeface="Montserrat"/>
              </a:rPr>
              <a:t>Parkinson’s Data Set | Kaggle</a:t>
            </a:r>
            <a:endParaRPr sz="1300">
              <a:solidFill>
                <a:srgbClr val="ECECEC"/>
              </a:solidFill>
              <a:latin typeface="Lato"/>
              <a:ea typeface="Lato"/>
              <a:cs typeface="Lato"/>
              <a:sym typeface="Lato"/>
            </a:endParaRPr>
          </a:p>
        </p:txBody>
      </p:sp>
      <p:pic>
        <p:nvPicPr>
          <p:cNvPr id="287" name="Google Shape;287;p41"/>
          <p:cNvPicPr preferRelativeResize="0"/>
          <p:nvPr/>
        </p:nvPicPr>
        <p:blipFill rotWithShape="1">
          <a:blip r:embed="rId3">
            <a:alphaModFix/>
          </a:blip>
          <a:srcRect b="0" l="0" r="0" t="0"/>
          <a:stretch/>
        </p:blipFill>
        <p:spPr>
          <a:xfrm>
            <a:off x="1202100" y="1009975"/>
            <a:ext cx="6739799" cy="3595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nvSpPr>
        <p:spPr>
          <a:xfrm>
            <a:off x="716450" y="459750"/>
            <a:ext cx="7526700" cy="42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300">
                <a:solidFill>
                  <a:srgbClr val="ECECEC"/>
                </a:solidFill>
                <a:latin typeface="Montserrat Medium"/>
                <a:ea typeface="Montserrat Medium"/>
                <a:cs typeface="Montserrat Medium"/>
                <a:sym typeface="Montserrat Medium"/>
              </a:rPr>
              <a:t>Contents -</a:t>
            </a:r>
            <a:endParaRPr sz="3300">
              <a:solidFill>
                <a:srgbClr val="ECECEC"/>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300">
              <a:solidFill>
                <a:srgbClr val="ECECEC"/>
              </a:solidFill>
              <a:latin typeface="Lato"/>
              <a:ea typeface="Lato"/>
              <a:cs typeface="Lato"/>
              <a:sym typeface="Lato"/>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What is Parkinson’s Disease?</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Objective</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Problem Statement</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Workflow</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Proposed Work &amp; Methodology</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Novelty</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Real Time Usage</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Algorithm</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Datasets</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Result</a:t>
            </a:r>
            <a:endParaRPr sz="1900">
              <a:solidFill>
                <a:srgbClr val="ECECEC"/>
              </a:solidFill>
              <a:latin typeface="Montserrat"/>
              <a:ea typeface="Montserrat"/>
              <a:cs typeface="Montserrat"/>
              <a:sym typeface="Montserrat"/>
            </a:endParaRPr>
          </a:p>
          <a:p>
            <a:pPr indent="-349250" lvl="0" marL="457200" rtl="0" algn="l">
              <a:spcBef>
                <a:spcPts val="0"/>
              </a:spcBef>
              <a:spcAft>
                <a:spcPts val="0"/>
              </a:spcAft>
              <a:buClr>
                <a:srgbClr val="ECECEC"/>
              </a:buClr>
              <a:buSzPts val="1900"/>
              <a:buFont typeface="Montserrat"/>
              <a:buChar char="●"/>
            </a:pPr>
            <a:r>
              <a:rPr lang="en-GB" sz="1900">
                <a:solidFill>
                  <a:srgbClr val="ECECEC"/>
                </a:solidFill>
                <a:latin typeface="Montserrat"/>
                <a:ea typeface="Montserrat"/>
                <a:cs typeface="Montserrat"/>
                <a:sym typeface="Montserrat"/>
              </a:rPr>
              <a:t>The Prediction system</a:t>
            </a:r>
            <a:endParaRPr sz="1900">
              <a:solidFill>
                <a:srgbClr val="ECECEC"/>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nvSpPr>
        <p:spPr>
          <a:xfrm>
            <a:off x="841300" y="406875"/>
            <a:ext cx="86301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rgbClr val="ECECEC"/>
              </a:buClr>
              <a:buSzPts val="2100"/>
              <a:buFont typeface="Montserrat"/>
              <a:buChar char="❖"/>
            </a:pPr>
            <a:r>
              <a:rPr b="1" lang="en-GB" sz="2100">
                <a:solidFill>
                  <a:srgbClr val="ECECEC"/>
                </a:solidFill>
                <a:highlight>
                  <a:schemeClr val="accent6"/>
                </a:highlight>
                <a:latin typeface="Montserrat"/>
                <a:ea typeface="Montserrat"/>
                <a:cs typeface="Montserrat"/>
                <a:sym typeface="Montserrat"/>
              </a:rPr>
              <a:t>Parkinsons Telemonitoring Data Set</a:t>
            </a:r>
            <a:endParaRPr>
              <a:solidFill>
                <a:srgbClr val="ECECEC"/>
              </a:solidFill>
              <a:highlight>
                <a:schemeClr val="accent6"/>
              </a:highlight>
            </a:endParaRPr>
          </a:p>
        </p:txBody>
      </p:sp>
      <p:pic>
        <p:nvPicPr>
          <p:cNvPr id="293" name="Google Shape;293;p42"/>
          <p:cNvPicPr preferRelativeResize="0"/>
          <p:nvPr/>
        </p:nvPicPr>
        <p:blipFill>
          <a:blip r:embed="rId3">
            <a:alphaModFix/>
          </a:blip>
          <a:stretch>
            <a:fillRect/>
          </a:stretch>
        </p:blipFill>
        <p:spPr>
          <a:xfrm>
            <a:off x="1039526" y="914775"/>
            <a:ext cx="6947501" cy="39239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nvSpPr>
        <p:spPr>
          <a:xfrm>
            <a:off x="662400" y="391175"/>
            <a:ext cx="7819200" cy="39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Montserrat"/>
                <a:ea typeface="Montserrat"/>
                <a:cs typeface="Montserrat"/>
                <a:sym typeface="Montserrat"/>
              </a:rPr>
              <a:t>Website</a:t>
            </a:r>
            <a:endParaRPr b="1" sz="2200">
              <a:solidFill>
                <a:schemeClr val="lt1"/>
              </a:solidFill>
              <a:latin typeface="Montserrat"/>
              <a:ea typeface="Montserrat"/>
              <a:cs typeface="Montserrat"/>
              <a:sym typeface="Montserrat"/>
            </a:endParaRPr>
          </a:p>
        </p:txBody>
      </p:sp>
      <p:pic>
        <p:nvPicPr>
          <p:cNvPr id="299" name="Google Shape;299;p43"/>
          <p:cNvPicPr preferRelativeResize="0"/>
          <p:nvPr/>
        </p:nvPicPr>
        <p:blipFill>
          <a:blip r:embed="rId3">
            <a:alphaModFix/>
          </a:blip>
          <a:stretch>
            <a:fillRect/>
          </a:stretch>
        </p:blipFill>
        <p:spPr>
          <a:xfrm>
            <a:off x="793963" y="932775"/>
            <a:ext cx="7556074" cy="38456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nvSpPr>
        <p:spPr>
          <a:xfrm>
            <a:off x="662400" y="391175"/>
            <a:ext cx="7819200" cy="394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Montserrat"/>
                <a:ea typeface="Montserrat"/>
                <a:cs typeface="Montserrat"/>
                <a:sym typeface="Montserrat"/>
              </a:rPr>
              <a:t>Code for website</a:t>
            </a:r>
            <a:endParaRPr b="1" sz="2200">
              <a:solidFill>
                <a:schemeClr val="lt1"/>
              </a:solidFill>
              <a:latin typeface="Montserrat"/>
              <a:ea typeface="Montserrat"/>
              <a:cs typeface="Montserrat"/>
              <a:sym typeface="Montserrat"/>
            </a:endParaRPr>
          </a:p>
        </p:txBody>
      </p:sp>
      <p:pic>
        <p:nvPicPr>
          <p:cNvPr id="305" name="Google Shape;305;p44"/>
          <p:cNvPicPr preferRelativeResize="0"/>
          <p:nvPr/>
        </p:nvPicPr>
        <p:blipFill>
          <a:blip r:embed="rId3">
            <a:alphaModFix/>
          </a:blip>
          <a:stretch>
            <a:fillRect/>
          </a:stretch>
        </p:blipFill>
        <p:spPr>
          <a:xfrm>
            <a:off x="4436575" y="999601"/>
            <a:ext cx="4655251" cy="3337925"/>
          </a:xfrm>
          <a:prstGeom prst="rect">
            <a:avLst/>
          </a:prstGeom>
          <a:noFill/>
          <a:ln>
            <a:noFill/>
          </a:ln>
        </p:spPr>
      </p:pic>
      <p:pic>
        <p:nvPicPr>
          <p:cNvPr id="306" name="Google Shape;306;p44"/>
          <p:cNvPicPr preferRelativeResize="0"/>
          <p:nvPr/>
        </p:nvPicPr>
        <p:blipFill>
          <a:blip r:embed="rId4">
            <a:alphaModFix/>
          </a:blip>
          <a:stretch>
            <a:fillRect/>
          </a:stretch>
        </p:blipFill>
        <p:spPr>
          <a:xfrm>
            <a:off x="46400" y="999588"/>
            <a:ext cx="4390176" cy="3337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nvSpPr>
        <p:spPr>
          <a:xfrm>
            <a:off x="2801550" y="2074225"/>
            <a:ext cx="3540900" cy="8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800">
                <a:solidFill>
                  <a:srgbClr val="ECECEC"/>
                </a:solidFill>
                <a:latin typeface="Montserrat SemiBold"/>
                <a:ea typeface="Montserrat SemiBold"/>
                <a:cs typeface="Montserrat SemiBold"/>
                <a:sym typeface="Montserrat SemiBold"/>
              </a:rPr>
              <a:t>  THANK YOU</a:t>
            </a:r>
            <a:endParaRPr sz="3800">
              <a:solidFill>
                <a:srgbClr val="ECECEC"/>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4455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25781"/>
              <a:buNone/>
            </a:pPr>
            <a:r>
              <a:rPr lang="en-GB" sz="3840">
                <a:solidFill>
                  <a:srgbClr val="ECECEC"/>
                </a:solidFill>
                <a:latin typeface="Montserrat Medium"/>
                <a:ea typeface="Montserrat Medium"/>
                <a:cs typeface="Montserrat Medium"/>
                <a:sym typeface="Montserrat Medium"/>
              </a:rPr>
              <a:t>What is Parkinson’s Disease?</a:t>
            </a:r>
            <a:endParaRPr sz="1860">
              <a:solidFill>
                <a:srgbClr val="ECECEC"/>
              </a:solidFill>
              <a:latin typeface="Montserrat Medium"/>
              <a:ea typeface="Montserrat Medium"/>
              <a:cs typeface="Montserrat Medium"/>
              <a:sym typeface="Montserrat Medium"/>
            </a:endParaRPr>
          </a:p>
        </p:txBody>
      </p:sp>
      <p:sp>
        <p:nvSpPr>
          <p:cNvPr id="151" name="Google Shape;15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600"/>
              </a:spcBef>
              <a:spcAft>
                <a:spcPts val="0"/>
              </a:spcAft>
              <a:buNone/>
            </a:pPr>
            <a:r>
              <a:rPr lang="en-GB" sz="1900">
                <a:solidFill>
                  <a:srgbClr val="ECECEC"/>
                </a:solidFill>
                <a:latin typeface="Montserrat"/>
                <a:ea typeface="Montserrat"/>
                <a:cs typeface="Montserrat"/>
                <a:sym typeface="Montserrat"/>
              </a:rPr>
              <a:t>Parkinson Disease is a brain neurological disorder. It leads to shaking of the body, hands and provides stiffness to the body. No proper cure or treatment is available yet at the advanced stage. Treatment is possible only when done at the early or onset of the disease. These will not only reduce the cost of the disease but will also possibly save a life.</a:t>
            </a:r>
            <a:endParaRPr sz="1900">
              <a:solidFill>
                <a:srgbClr val="ECECEC"/>
              </a:solidFill>
              <a:latin typeface="Montserrat"/>
              <a:ea typeface="Montserrat"/>
              <a:cs typeface="Montserrat"/>
              <a:sym typeface="Montserrat"/>
            </a:endParaRPr>
          </a:p>
          <a:p>
            <a:pPr indent="0" lvl="0" marL="0" rtl="0" algn="l">
              <a:lnSpc>
                <a:spcPct val="105000"/>
              </a:lnSpc>
              <a:spcBef>
                <a:spcPts val="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1297500" y="3833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solidFill>
                  <a:srgbClr val="ECECEC"/>
                </a:solidFill>
                <a:latin typeface="Montserrat Medium"/>
                <a:ea typeface="Montserrat Medium"/>
                <a:cs typeface="Montserrat Medium"/>
                <a:sym typeface="Montserrat Medium"/>
              </a:rPr>
              <a:t>Objective</a:t>
            </a:r>
            <a:endParaRPr sz="3400">
              <a:solidFill>
                <a:srgbClr val="ECECEC"/>
              </a:solidFill>
              <a:latin typeface="Montserrat Medium"/>
              <a:ea typeface="Montserrat Medium"/>
              <a:cs typeface="Montserrat Medium"/>
              <a:sym typeface="Montserrat Medium"/>
            </a:endParaRPr>
          </a:p>
        </p:txBody>
      </p:sp>
      <p:sp>
        <p:nvSpPr>
          <p:cNvPr id="157" name="Google Shape;157;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ECECEC"/>
                </a:solidFill>
                <a:highlight>
                  <a:schemeClr val="accent6"/>
                </a:highlight>
                <a:latin typeface="Montserrat"/>
                <a:ea typeface="Montserrat"/>
                <a:cs typeface="Montserrat"/>
                <a:sym typeface="Montserrat"/>
              </a:rPr>
              <a:t>Parkinson's disease is a progressive neurodegenerative disorder that affects millions of individuals worldwide. Early diagnosis of Parkinson's disease is crucial for timely intervention and effective management of symptoms. However, the early stages of Parkinson's disease can be challenging to diagnose accurately, often leading to delayed treatment and progression of the condition.</a:t>
            </a:r>
            <a:endParaRPr sz="1900">
              <a:solidFill>
                <a:srgbClr val="ECECEC"/>
              </a:solidFill>
              <a:highlight>
                <a:schemeClr val="accent6"/>
              </a:highlight>
              <a:latin typeface="Montserrat"/>
              <a:ea typeface="Montserrat"/>
              <a:cs typeface="Montserrat"/>
              <a:sym typeface="Montserrat"/>
            </a:endParaRPr>
          </a:p>
          <a:p>
            <a:pPr indent="0" lvl="0" marL="0" rtl="0" algn="l">
              <a:spcBef>
                <a:spcPts val="1500"/>
              </a:spcBef>
              <a:spcAft>
                <a:spcPts val="1200"/>
              </a:spcAft>
              <a:buNone/>
            </a:pPr>
            <a:r>
              <a:t/>
            </a:r>
            <a:endParaRPr sz="1900">
              <a:solidFill>
                <a:srgbClr val="FFFFFF"/>
              </a:solidFill>
              <a:highlight>
                <a:schemeClr val="dk1"/>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nvSpPr>
        <p:spPr>
          <a:xfrm>
            <a:off x="701100" y="515400"/>
            <a:ext cx="7887300" cy="403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GB" sz="1700">
                <a:solidFill>
                  <a:srgbClr val="ECECEC"/>
                </a:solidFill>
                <a:highlight>
                  <a:schemeClr val="accent6"/>
                </a:highlight>
                <a:latin typeface="Montserrat"/>
                <a:ea typeface="Montserrat"/>
                <a:cs typeface="Montserrat"/>
                <a:sym typeface="Montserrat"/>
              </a:rPr>
              <a:t>The problem addressed in this project is the development of a machine learning-based solution using SVM algorithm to predict Parkinson's disease based on patient data. By utilizing features such as voice recordings, clinical scores, and biomedical data, the aim is to create a predictive model that can distinguish between individuals with Parkinson's disease and those without. This model will help in:</a:t>
            </a:r>
            <a:endParaRPr sz="1700">
              <a:solidFill>
                <a:srgbClr val="ECECEC"/>
              </a:solidFill>
              <a:highlight>
                <a:schemeClr val="accent6"/>
              </a:highlight>
              <a:latin typeface="Montserrat"/>
              <a:ea typeface="Montserrat"/>
              <a:cs typeface="Montserrat"/>
              <a:sym typeface="Montserrat"/>
            </a:endParaRPr>
          </a:p>
          <a:p>
            <a:pPr indent="-336550" lvl="0" marL="457200" rtl="0" algn="l">
              <a:lnSpc>
                <a:spcPct val="115000"/>
              </a:lnSpc>
              <a:spcBef>
                <a:spcPts val="1500"/>
              </a:spcBef>
              <a:spcAft>
                <a:spcPts val="0"/>
              </a:spcAft>
              <a:buClr>
                <a:srgbClr val="ECECEC"/>
              </a:buClr>
              <a:buSzPts val="1700"/>
              <a:buFont typeface="Montserrat Medium"/>
              <a:buChar char="●"/>
            </a:pPr>
            <a:r>
              <a:rPr b="1" lang="en-GB" sz="1700">
                <a:solidFill>
                  <a:srgbClr val="ECECEC"/>
                </a:solidFill>
                <a:highlight>
                  <a:schemeClr val="accent6"/>
                </a:highlight>
                <a:latin typeface="Montserrat"/>
                <a:ea typeface="Montserrat"/>
                <a:cs typeface="Montserrat"/>
                <a:sym typeface="Montserrat"/>
              </a:rPr>
              <a:t>Early Detection:</a:t>
            </a:r>
            <a:r>
              <a:rPr lang="en-GB" sz="1700">
                <a:solidFill>
                  <a:srgbClr val="ECECEC"/>
                </a:solidFill>
                <a:highlight>
                  <a:schemeClr val="accent6"/>
                </a:highlight>
                <a:latin typeface="Montserrat Medium"/>
                <a:ea typeface="Montserrat Medium"/>
                <a:cs typeface="Montserrat Medium"/>
                <a:sym typeface="Montserrat Medium"/>
              </a:rPr>
              <a:t> Identifying individuals at risk of developing Parkinson's disease at an early stage.</a:t>
            </a:r>
            <a:endParaRPr sz="1700">
              <a:solidFill>
                <a:srgbClr val="ECECEC"/>
              </a:solidFill>
              <a:highlight>
                <a:schemeClr val="accent6"/>
              </a:highlight>
              <a:latin typeface="Montserrat Medium"/>
              <a:ea typeface="Montserrat Medium"/>
              <a:cs typeface="Montserrat Medium"/>
              <a:sym typeface="Montserrat Medium"/>
            </a:endParaRPr>
          </a:p>
          <a:p>
            <a:pPr indent="-336550" lvl="0" marL="457200" rtl="0" algn="l">
              <a:lnSpc>
                <a:spcPct val="115000"/>
              </a:lnSpc>
              <a:spcBef>
                <a:spcPts val="0"/>
              </a:spcBef>
              <a:spcAft>
                <a:spcPts val="0"/>
              </a:spcAft>
              <a:buClr>
                <a:srgbClr val="ECECEC"/>
              </a:buClr>
              <a:buSzPts val="1700"/>
              <a:buFont typeface="Montserrat Medium"/>
              <a:buChar char="●"/>
            </a:pPr>
            <a:r>
              <a:rPr b="1" lang="en-GB" sz="1700">
                <a:solidFill>
                  <a:srgbClr val="ECECEC"/>
                </a:solidFill>
                <a:highlight>
                  <a:schemeClr val="accent6"/>
                </a:highlight>
                <a:latin typeface="Montserrat"/>
                <a:ea typeface="Montserrat"/>
                <a:cs typeface="Montserrat"/>
                <a:sym typeface="Montserrat"/>
              </a:rPr>
              <a:t>Precision Medicine:</a:t>
            </a:r>
            <a:r>
              <a:rPr lang="en-GB" sz="1700">
                <a:solidFill>
                  <a:srgbClr val="ECECEC"/>
                </a:solidFill>
                <a:highlight>
                  <a:schemeClr val="accent6"/>
                </a:highlight>
                <a:latin typeface="Montserrat Medium"/>
                <a:ea typeface="Montserrat Medium"/>
                <a:cs typeface="Montserrat Medium"/>
                <a:sym typeface="Montserrat Medium"/>
              </a:rPr>
              <a:t> Tailoring treatment plans based on individual risk factors and disease progression.</a:t>
            </a:r>
            <a:endParaRPr sz="1700">
              <a:solidFill>
                <a:srgbClr val="ECECEC"/>
              </a:solidFill>
              <a:highlight>
                <a:schemeClr val="accent6"/>
              </a:highlight>
              <a:latin typeface="Montserrat Medium"/>
              <a:ea typeface="Montserrat Medium"/>
              <a:cs typeface="Montserrat Medium"/>
              <a:sym typeface="Montserrat Medium"/>
            </a:endParaRPr>
          </a:p>
          <a:p>
            <a:pPr indent="-336550" lvl="0" marL="457200" rtl="0" algn="l">
              <a:lnSpc>
                <a:spcPct val="115000"/>
              </a:lnSpc>
              <a:spcBef>
                <a:spcPts val="0"/>
              </a:spcBef>
              <a:spcAft>
                <a:spcPts val="0"/>
              </a:spcAft>
              <a:buClr>
                <a:srgbClr val="ECECEC"/>
              </a:buClr>
              <a:buSzPts val="1700"/>
              <a:buFont typeface="Montserrat Medium"/>
              <a:buChar char="●"/>
            </a:pPr>
            <a:r>
              <a:rPr b="1" lang="en-GB" sz="1700">
                <a:solidFill>
                  <a:srgbClr val="ECECEC"/>
                </a:solidFill>
                <a:highlight>
                  <a:schemeClr val="accent6"/>
                </a:highlight>
                <a:latin typeface="Montserrat"/>
                <a:ea typeface="Montserrat"/>
                <a:cs typeface="Montserrat"/>
                <a:sym typeface="Montserrat"/>
              </a:rPr>
              <a:t>Improving Patient Outcomes:</a:t>
            </a:r>
            <a:r>
              <a:rPr lang="en-GB" sz="1700">
                <a:solidFill>
                  <a:srgbClr val="ECECEC"/>
                </a:solidFill>
                <a:highlight>
                  <a:schemeClr val="accent6"/>
                </a:highlight>
                <a:latin typeface="Montserrat Medium"/>
                <a:ea typeface="Montserrat Medium"/>
                <a:cs typeface="Montserrat Medium"/>
                <a:sym typeface="Montserrat Medium"/>
              </a:rPr>
              <a:t> Enabling timely interventions and therapies to improve the quality of life for individuals with Parkinson's disease.</a:t>
            </a:r>
            <a:endParaRPr sz="1700">
              <a:solidFill>
                <a:srgbClr val="ECECEC"/>
              </a:solidFill>
              <a:highlight>
                <a:schemeClr val="accent6"/>
              </a:highlight>
              <a:latin typeface="Montserrat Medium"/>
              <a:ea typeface="Montserrat Medium"/>
              <a:cs typeface="Montserrat Medium"/>
              <a:sym typeface="Montserrat Medium"/>
            </a:endParaRPr>
          </a:p>
          <a:p>
            <a:pPr indent="0" lvl="0" marL="0" rtl="0" algn="l">
              <a:lnSpc>
                <a:spcPct val="115000"/>
              </a:lnSpc>
              <a:spcBef>
                <a:spcPts val="1500"/>
              </a:spcBef>
              <a:spcAft>
                <a:spcPts val="1500"/>
              </a:spcAft>
              <a:buNone/>
            </a:pPr>
            <a:r>
              <a:t/>
            </a:r>
            <a:endParaRPr sz="2100">
              <a:solidFill>
                <a:srgbClr val="CEDBE6"/>
              </a:solidFill>
              <a:highlight>
                <a:schemeClr val="dk1"/>
              </a:highlight>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1297500" y="477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solidFill>
                  <a:srgbClr val="ECECEC"/>
                </a:solidFill>
                <a:latin typeface="Montserrat Medium"/>
                <a:ea typeface="Montserrat Medium"/>
                <a:cs typeface="Montserrat Medium"/>
                <a:sym typeface="Montserrat Medium"/>
              </a:rPr>
              <a:t>Problem Statement</a:t>
            </a:r>
            <a:endParaRPr sz="3400">
              <a:solidFill>
                <a:srgbClr val="ECECEC"/>
              </a:solidFill>
              <a:latin typeface="Montserrat Medium"/>
              <a:ea typeface="Montserrat Medium"/>
              <a:cs typeface="Montserrat Medium"/>
              <a:sym typeface="Montserrat Medium"/>
            </a:endParaRPr>
          </a:p>
        </p:txBody>
      </p:sp>
      <p:sp>
        <p:nvSpPr>
          <p:cNvPr id="168" name="Google Shape;168;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sz="1900">
                <a:solidFill>
                  <a:srgbClr val="ECECEC"/>
                </a:solidFill>
                <a:highlight>
                  <a:schemeClr val="accent6"/>
                </a:highlight>
                <a:latin typeface="Montserrat"/>
                <a:ea typeface="Montserrat"/>
                <a:cs typeface="Montserrat"/>
                <a:sym typeface="Montserrat"/>
              </a:rPr>
              <a:t>The aim of this Parkinson's disease prediction project is to develop a reliable and accurate machine learning model that can assist in the early diagnosis and prediction of Parkinson's disease based on specific features extracted from patient data. The primary goal is to create a tool that can aid healthcare professionals in identifying individuals who are at risk of developing Parkinson's disease, potentially enabling early intervention and treatment strategies.</a:t>
            </a:r>
            <a:endParaRPr sz="1900">
              <a:solidFill>
                <a:srgbClr val="ECECEC"/>
              </a:solidFill>
              <a:highlight>
                <a:schemeClr val="accent6"/>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1147475" y="2789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400"/>
              <a:t>WorkFlow</a:t>
            </a:r>
            <a:endParaRPr sz="3400"/>
          </a:p>
        </p:txBody>
      </p:sp>
      <p:sp>
        <p:nvSpPr>
          <p:cNvPr id="174" name="Google Shape;174;p20"/>
          <p:cNvSpPr txBox="1"/>
          <p:nvPr>
            <p:ph idx="1" type="body"/>
          </p:nvPr>
        </p:nvSpPr>
        <p:spPr>
          <a:xfrm>
            <a:off x="1276625" y="9207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solidFill>
                  <a:srgbClr val="ECECEC"/>
                </a:solidFill>
                <a:latin typeface="Montserrat"/>
                <a:ea typeface="Montserrat"/>
                <a:cs typeface="Montserrat"/>
                <a:sym typeface="Montserrat"/>
              </a:rPr>
              <a:t>For the End Result :</a:t>
            </a:r>
            <a:endParaRPr sz="1600">
              <a:latin typeface="Montserrat"/>
              <a:ea typeface="Montserrat"/>
              <a:cs typeface="Montserrat"/>
              <a:sym typeface="Montserrat"/>
            </a:endParaRPr>
          </a:p>
        </p:txBody>
      </p:sp>
      <p:pic>
        <p:nvPicPr>
          <p:cNvPr id="175" name="Google Shape;175;p20"/>
          <p:cNvPicPr preferRelativeResize="0"/>
          <p:nvPr/>
        </p:nvPicPr>
        <p:blipFill>
          <a:blip r:embed="rId3">
            <a:alphaModFix/>
          </a:blip>
          <a:stretch>
            <a:fillRect/>
          </a:stretch>
        </p:blipFill>
        <p:spPr>
          <a:xfrm>
            <a:off x="1535725" y="1316378"/>
            <a:ext cx="6262399" cy="345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nvSpPr>
        <p:spPr>
          <a:xfrm>
            <a:off x="659375" y="369325"/>
            <a:ext cx="7887300" cy="11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800">
                <a:solidFill>
                  <a:srgbClr val="ECECEC"/>
                </a:solidFill>
                <a:latin typeface="Montserrat"/>
                <a:ea typeface="Montserrat"/>
                <a:cs typeface="Montserrat"/>
                <a:sym typeface="Montserrat"/>
              </a:rPr>
              <a:t>For The Machine Learning Model :</a:t>
            </a:r>
            <a:endParaRPr sz="1800">
              <a:solidFill>
                <a:schemeClr val="lt1"/>
              </a:solidFill>
              <a:latin typeface="Montserrat"/>
              <a:ea typeface="Montserrat"/>
              <a:cs typeface="Montserrat"/>
              <a:sym typeface="Montserrat"/>
            </a:endParaRPr>
          </a:p>
        </p:txBody>
      </p:sp>
      <p:pic>
        <p:nvPicPr>
          <p:cNvPr id="181" name="Google Shape;181;p21"/>
          <p:cNvPicPr preferRelativeResize="0"/>
          <p:nvPr/>
        </p:nvPicPr>
        <p:blipFill>
          <a:blip r:embed="rId3">
            <a:alphaModFix/>
          </a:blip>
          <a:stretch>
            <a:fillRect/>
          </a:stretch>
        </p:blipFill>
        <p:spPr>
          <a:xfrm>
            <a:off x="1733113" y="921277"/>
            <a:ext cx="5739826" cy="3820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