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Thin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Thin-bold.fntdata"/><Relationship Id="rId10" Type="http://schemas.openxmlformats.org/officeDocument/2006/relationships/font" Target="fonts/RobotoThin-regular.fntdata"/><Relationship Id="rId13" Type="http://schemas.openxmlformats.org/officeDocument/2006/relationships/font" Target="fonts/RobotoThin-boldItalic.fntdata"/><Relationship Id="rId12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738a4bf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738a4bf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0b1f0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0b1f0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Baseline pipeline tasks: (based on Tan et al 2022)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Sequence classification: train a model that can classify whether an input sequence contains causal relation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Span detection: train a model that given an input causal sequence, detects the spans of cause and effect subsequences in the input sequence.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Pair classification: train a model that, given a pair of sequences(spans), determines whether the first sequence(span) causes the second sequence(span)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Causal graph discovery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Produce causal graphs based on the detected causal pairs.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0b1f044e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0b1f044e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Literature reviews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Baseline pipeline design for causal extraction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processing for baseline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Baseline model training and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Next steps: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literature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pipeline: additional training data, alternative model architectures, hyperparameter tuning, possible NER techniques,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Expand pipeline for causal graph discovery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for feasible evaluation metrics (eyeballs, manual evaluation, annotating data,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78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Causal Political Narratives from Text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Varsha</a:t>
            </a:r>
            <a:r>
              <a:rPr lang="en"/>
              <a:t>, Victor, and Vanessa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15, Group 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81981" y="3474722"/>
            <a:ext cx="7503508" cy="1113448"/>
            <a:chOff x="1593000" y="2322561"/>
            <a:chExt cx="5958002" cy="643500"/>
          </a:xfrm>
        </p:grpSpPr>
        <p:sp>
          <p:nvSpPr>
            <p:cNvPr id="62" name="Google Shape;62;p14"/>
            <p:cNvSpPr/>
            <p:nvPr/>
          </p:nvSpPr>
          <p:spPr>
            <a:xfrm>
              <a:off x="3090002" y="2322561"/>
              <a:ext cx="44610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593001" y="2322577"/>
              <a:ext cx="1497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Evaluation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090004" y="2323745"/>
              <a:ext cx="4269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Char char="●"/>
              </a:pPr>
              <a:r>
                <a:rPr lang="en" sz="1200">
                  <a:solidFill>
                    <a:schemeClr val="dk2"/>
                  </a:solidFill>
                </a:rPr>
                <a:t>Evaluation using Amazon MTurk (Ongoing budget discussions)</a:t>
              </a:r>
              <a:endParaRPr sz="1200">
                <a:solidFill>
                  <a:schemeClr val="dk2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Char char="●"/>
              </a:pPr>
              <a:r>
                <a:rPr lang="en" sz="1200">
                  <a:solidFill>
                    <a:schemeClr val="dk2"/>
                  </a:solidFill>
                </a:rPr>
                <a:t>Manual annotation on smaller subsets of our dataset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781981" y="2341223"/>
            <a:ext cx="7503493" cy="1113460"/>
            <a:chOff x="1593000" y="2322568"/>
            <a:chExt cx="5957990" cy="643507"/>
          </a:xfrm>
        </p:grpSpPr>
        <p:sp>
          <p:nvSpPr>
            <p:cNvPr id="67" name="Google Shape;67;p14"/>
            <p:cNvSpPr/>
            <p:nvPr/>
          </p:nvSpPr>
          <p:spPr>
            <a:xfrm>
              <a:off x="3099590" y="2322575"/>
              <a:ext cx="4451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593001" y="2322575"/>
              <a:ext cx="15066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Motivation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45985" y="2323161"/>
              <a:ext cx="4158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</a:rPr>
                <a:t>Increasing polarization of politically leaned narratives in major US media outlets</a:t>
              </a:r>
              <a:br>
                <a:rPr lang="en" sz="1000">
                  <a:solidFill>
                    <a:schemeClr val="dk2"/>
                  </a:solidFill>
                </a:rPr>
              </a:br>
              <a:r>
                <a:rPr lang="en" sz="1200">
                  <a:solidFill>
                    <a:schemeClr val="dk2"/>
                  </a:solidFill>
                </a:rPr>
                <a:t>Republicans (Gun laws -&gt; Constitution, sacred, protection)</a:t>
              </a:r>
              <a:br>
                <a:rPr lang="en" sz="1200">
                  <a:solidFill>
                    <a:schemeClr val="dk2"/>
                  </a:solidFill>
                </a:rPr>
              </a:br>
              <a:r>
                <a:rPr lang="en" sz="1200">
                  <a:solidFill>
                    <a:schemeClr val="dk2"/>
                  </a:solidFill>
                </a:rPr>
                <a:t>Democrats (Gun laws -&gt; Violence, crime) </a:t>
              </a:r>
              <a:endParaRPr sz="8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781981" y="1207691"/>
            <a:ext cx="7503514" cy="1113494"/>
            <a:chOff x="1593000" y="2322565"/>
            <a:chExt cx="5958007" cy="643527"/>
          </a:xfrm>
        </p:grpSpPr>
        <p:sp>
          <p:nvSpPr>
            <p:cNvPr id="72" name="Google Shape;72;p14"/>
            <p:cNvSpPr/>
            <p:nvPr/>
          </p:nvSpPr>
          <p:spPr>
            <a:xfrm>
              <a:off x="3113707" y="2322565"/>
              <a:ext cx="44373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593001" y="2323492"/>
              <a:ext cx="15207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Research Question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246173" y="2323784"/>
              <a:ext cx="4062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How to extract different causal narratives between media outlets leaning towards the two major US political parties?</a:t>
              </a:r>
              <a:endParaRPr b="1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Experiments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5916168" y="1189775"/>
            <a:ext cx="3127192" cy="3483050"/>
            <a:chOff x="5703700" y="1189775"/>
            <a:chExt cx="3305700" cy="3483050"/>
          </a:xfrm>
        </p:grpSpPr>
        <p:sp>
          <p:nvSpPr>
            <p:cNvPr id="82" name="Google Shape;82;p15"/>
            <p:cNvSpPr/>
            <p:nvPr/>
          </p:nvSpPr>
          <p:spPr>
            <a:xfrm>
              <a:off x="5703700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Causal Graph Discovery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➢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Construct a causal graph from the cause- effect pairs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Car Sales -&gt;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Gas Emission -&gt;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Global Warming -&gt; Wildfires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52400" y="1189989"/>
            <a:ext cx="3127302" cy="3482836"/>
            <a:chOff x="0" y="1189989"/>
            <a:chExt cx="3546900" cy="3482836"/>
          </a:xfrm>
        </p:grpSpPr>
        <p:sp>
          <p:nvSpPr>
            <p:cNvPr id="85" name="Google Shape;85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Causal Text Mining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➢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Sequence Classification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(Causal vs Non-Causal)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➢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Sequence Tagging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(B-C,I-C,B-E,I-E,O)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➢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Pair Classification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Classification of Cause, Effect pair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3020431" y="1188720"/>
            <a:ext cx="3127330" cy="3484105"/>
            <a:chOff x="2865946" y="1188720"/>
            <a:chExt cx="3211800" cy="3484105"/>
          </a:xfrm>
        </p:grpSpPr>
        <p:sp>
          <p:nvSpPr>
            <p:cNvPr id="88" name="Google Shape;88;p15"/>
            <p:cNvSpPr/>
            <p:nvPr/>
          </p:nvSpPr>
          <p:spPr>
            <a:xfrm>
              <a:off x="2865946" y="1188720"/>
              <a:ext cx="3211800" cy="669000"/>
            </a:xfrm>
            <a:prstGeom prst="chevron">
              <a:avLst>
                <a:gd fmla="val 50000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Cause-Effect Clustering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➢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Clustering / de-duplicating similar causes and effects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Gas Emissions -&gt; Global Warming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==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Pollution -&gt; Rise in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and Timeline</a:t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618820" y="1575830"/>
            <a:ext cx="1418334" cy="2315200"/>
            <a:chOff x="618820" y="1574025"/>
            <a:chExt cx="1418334" cy="2315200"/>
          </a:xfrm>
        </p:grpSpPr>
        <p:cxnSp>
          <p:nvCxnSpPr>
            <p:cNvPr id="96" name="Google Shape;96;p16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6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6"/>
            <p:cNvGrpSpPr/>
            <p:nvPr/>
          </p:nvGrpSpPr>
          <p:grpSpPr>
            <a:xfrm>
              <a:off x="618825" y="1574025"/>
              <a:ext cx="1277535" cy="2315200"/>
              <a:chOff x="1213783" y="1574025"/>
              <a:chExt cx="1277535" cy="2315200"/>
            </a:xfrm>
          </p:grpSpPr>
          <p:sp>
            <p:nvSpPr>
              <p:cNvPr id="100" name="Google Shape;100;p16"/>
              <p:cNvSpPr txBox="1"/>
              <p:nvPr/>
            </p:nvSpPr>
            <p:spPr>
              <a:xfrm>
                <a:off x="1213783" y="2695020"/>
                <a:ext cx="1275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B71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Literature Review</a:t>
                </a:r>
                <a:endParaRPr b="1" sz="10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solidFill>
                      <a:srgbClr val="0B71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Sep</a:t>
                </a:r>
                <a:endParaRPr b="1" sz="8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3" name="Google Shape;103;p16"/>
          <p:cNvGrpSpPr/>
          <p:nvPr/>
        </p:nvGrpSpPr>
        <p:grpSpPr>
          <a:xfrm>
            <a:off x="1917073" y="1575830"/>
            <a:ext cx="1418334" cy="2078445"/>
            <a:chOff x="1917073" y="1575830"/>
            <a:chExt cx="1418334" cy="2078445"/>
          </a:xfrm>
        </p:grpSpPr>
        <p:cxnSp>
          <p:nvCxnSpPr>
            <p:cNvPr id="104" name="Google Shape;104;p16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6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1917200" y="3207875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Pipeline for causal extraction on inter-sentential</a:t>
              </a:r>
              <a:endParaRPr b="1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Causal extraction</a:t>
              </a:r>
              <a:endParaRPr b="1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October</a:t>
              </a:r>
              <a:endParaRPr b="1" sz="8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3214118" y="1575830"/>
            <a:ext cx="1418334" cy="1882600"/>
            <a:chOff x="3214118" y="1575830"/>
            <a:chExt cx="1418334" cy="1882600"/>
          </a:xfrm>
        </p:grpSpPr>
        <p:cxnSp>
          <p:nvCxnSpPr>
            <p:cNvPr id="110" name="Google Shape;110;p16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6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339270" y="30120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rPr>
                <a:t>Fine-tuning for inter-sentential causal extraction</a:t>
              </a: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October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4511544" y="1575830"/>
            <a:ext cx="1418334" cy="1750175"/>
            <a:chOff x="4511544" y="1575830"/>
            <a:chExt cx="1418334" cy="1750175"/>
          </a:xfrm>
        </p:grpSpPr>
        <p:cxnSp>
          <p:nvCxnSpPr>
            <p:cNvPr id="116" name="Google Shape;116;p16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6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636930" y="287960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More Literature Reviews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Mid Nov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808702" y="1575830"/>
            <a:ext cx="1418334" cy="1719800"/>
            <a:chOff x="3214118" y="1575830"/>
            <a:chExt cx="1418334" cy="1719800"/>
          </a:xfrm>
        </p:grpSpPr>
        <p:cxnSp>
          <p:nvCxnSpPr>
            <p:cNvPr id="122" name="Google Shape;122;p16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324920" y="28492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Cause-Effect Clustering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End Nov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7106128" y="1575830"/>
            <a:ext cx="1418334" cy="1719800"/>
            <a:chOff x="4511544" y="1575830"/>
            <a:chExt cx="1418334" cy="1719800"/>
          </a:xfrm>
        </p:grpSpPr>
        <p:cxnSp>
          <p:nvCxnSpPr>
            <p:cNvPr id="128" name="Google Shape;128;p16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16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19580" y="28492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Causal Graph Discovery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Nov-Dec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