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</p:sldIdLst>
  <p:sldSz cy="5143500" cx="9144000"/>
  <p:notesSz cx="6858000" cy="9144000"/>
  <p:embeddedFontLst>
    <p:embeddedFont>
      <p:font typeface="Proxima Nova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7" Type="http://schemas.openxmlformats.org/officeDocument/2006/relationships/font" Target="fonts/ProximaNova-regular.fntdata"/><Relationship Id="rId8" Type="http://schemas.openxmlformats.org/officeDocument/2006/relationships/font" Target="fonts/ProximaNova-bold.fntdata"/><Relationship Id="rId9" Type="http://schemas.openxmlformats.org/officeDocument/2006/relationships/font" Target="fonts/ProximaNova-italic.fntdata"/><Relationship Id="rId10" Type="http://schemas.openxmlformats.org/officeDocument/2006/relationships/font" Target="fonts/ProximaNova-boldItalic.fntdata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2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60" name="Google Shape;60;p12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4"/>
                </a:solidFill>
              </a:defRPr>
            </a:lvl1pPr>
            <a:lvl2pPr lvl="1">
              <a:buNone/>
              <a:defRPr>
                <a:solidFill>
                  <a:schemeClr val="accent4"/>
                </a:solidFill>
              </a:defRPr>
            </a:lvl2pPr>
            <a:lvl3pPr lvl="2">
              <a:buNone/>
              <a:defRPr>
                <a:solidFill>
                  <a:schemeClr val="accent4"/>
                </a:solidFill>
              </a:defRPr>
            </a:lvl3pPr>
            <a:lvl4pPr lvl="3">
              <a:buNone/>
              <a:defRPr>
                <a:solidFill>
                  <a:schemeClr val="accent4"/>
                </a:solidFill>
              </a:defRPr>
            </a:lvl4pPr>
            <a:lvl5pPr lvl="4">
              <a:buNone/>
              <a:defRPr>
                <a:solidFill>
                  <a:schemeClr val="accent4"/>
                </a:solidFill>
              </a:defRPr>
            </a:lvl5pPr>
            <a:lvl6pPr lvl="5">
              <a:buNone/>
              <a:defRPr>
                <a:solidFill>
                  <a:schemeClr val="accent4"/>
                </a:solidFill>
              </a:defRPr>
            </a:lvl6pPr>
            <a:lvl7pPr lvl="6">
              <a:buNone/>
              <a:defRPr>
                <a:solidFill>
                  <a:schemeClr val="accent4"/>
                </a:solidFill>
              </a:defRPr>
            </a:lvl7pPr>
            <a:lvl8pPr lvl="7">
              <a:buNone/>
              <a:defRPr>
                <a:solidFill>
                  <a:schemeClr val="accent4"/>
                </a:solidFill>
              </a:defRPr>
            </a:lvl8pPr>
            <a:lvl9pPr lvl="8">
              <a:buNone/>
              <a:defRPr>
                <a:solidFill>
                  <a:schemeClr val="accent4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Google Shape;22;p4"/>
          <p:cNvSpPr txBox="1"/>
          <p:nvPr>
            <p:ph idx="2" type="subTitle"/>
          </p:nvPr>
        </p:nvSpPr>
        <p:spPr>
          <a:xfrm>
            <a:off x="387975" y="789025"/>
            <a:ext cx="8520600" cy="8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TITLE_AND_BODY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695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4"/>
                </a:solidFill>
              </a:defRPr>
            </a:lvl1pPr>
            <a:lvl2pPr lvl="1" rtl="0">
              <a:buNone/>
              <a:defRPr>
                <a:solidFill>
                  <a:schemeClr val="accent4"/>
                </a:solidFill>
              </a:defRPr>
            </a:lvl2pPr>
            <a:lvl3pPr lvl="2" rtl="0">
              <a:buNone/>
              <a:defRPr>
                <a:solidFill>
                  <a:schemeClr val="accent4"/>
                </a:solidFill>
              </a:defRPr>
            </a:lvl3pPr>
            <a:lvl4pPr lvl="3" rtl="0">
              <a:buNone/>
              <a:defRPr>
                <a:solidFill>
                  <a:schemeClr val="accent4"/>
                </a:solidFill>
              </a:defRPr>
            </a:lvl4pPr>
            <a:lvl5pPr lvl="4" rtl="0">
              <a:buNone/>
              <a:defRPr>
                <a:solidFill>
                  <a:schemeClr val="accent4"/>
                </a:solidFill>
              </a:defRPr>
            </a:lvl5pPr>
            <a:lvl6pPr lvl="5" rtl="0">
              <a:buNone/>
              <a:defRPr>
                <a:solidFill>
                  <a:schemeClr val="accent4"/>
                </a:solidFill>
              </a:defRPr>
            </a:lvl6pPr>
            <a:lvl7pPr lvl="6" rtl="0">
              <a:buNone/>
              <a:defRPr>
                <a:solidFill>
                  <a:schemeClr val="accent4"/>
                </a:solidFill>
              </a:defRPr>
            </a:lvl7pPr>
            <a:lvl8pPr lvl="7" rtl="0">
              <a:buNone/>
              <a:defRPr>
                <a:solidFill>
                  <a:schemeClr val="accent4"/>
                </a:solidFill>
              </a:defRPr>
            </a:lvl8pPr>
            <a:lvl9pPr lvl="8" rtl="0">
              <a:buNone/>
              <a:defRPr>
                <a:solidFill>
                  <a:schemeClr val="accent4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311700" y="13810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6"/>
          <p:cNvSpPr txBox="1"/>
          <p:nvPr>
            <p:ph idx="2" type="body"/>
          </p:nvPr>
        </p:nvSpPr>
        <p:spPr>
          <a:xfrm>
            <a:off x="4832400" y="13048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4"/>
                </a:solidFill>
              </a:defRPr>
            </a:lvl1pPr>
            <a:lvl2pPr lvl="1">
              <a:buNone/>
              <a:defRPr>
                <a:solidFill>
                  <a:schemeClr val="accent4"/>
                </a:solidFill>
              </a:defRPr>
            </a:lvl2pPr>
            <a:lvl3pPr lvl="2">
              <a:buNone/>
              <a:defRPr>
                <a:solidFill>
                  <a:schemeClr val="accent4"/>
                </a:solidFill>
              </a:defRPr>
            </a:lvl3pPr>
            <a:lvl4pPr lvl="3">
              <a:buNone/>
              <a:defRPr>
                <a:solidFill>
                  <a:schemeClr val="accent4"/>
                </a:solidFill>
              </a:defRPr>
            </a:lvl4pPr>
            <a:lvl5pPr lvl="4">
              <a:buNone/>
              <a:defRPr>
                <a:solidFill>
                  <a:schemeClr val="accent4"/>
                </a:solidFill>
              </a:defRPr>
            </a:lvl5pPr>
            <a:lvl6pPr lvl="5">
              <a:buNone/>
              <a:defRPr>
                <a:solidFill>
                  <a:schemeClr val="accent4"/>
                </a:solidFill>
              </a:defRPr>
            </a:lvl6pPr>
            <a:lvl7pPr lvl="6">
              <a:buNone/>
              <a:defRPr>
                <a:solidFill>
                  <a:schemeClr val="accent4"/>
                </a:solidFill>
              </a:defRPr>
            </a:lvl7pPr>
            <a:lvl8pPr lvl="7">
              <a:buNone/>
              <a:defRPr>
                <a:solidFill>
                  <a:schemeClr val="accent4"/>
                </a:solidFill>
              </a:defRPr>
            </a:lvl8pPr>
            <a:lvl9pPr lvl="8">
              <a:buNone/>
              <a:defRPr>
                <a:solidFill>
                  <a:schemeClr val="accent4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6"/>
          <p:cNvSpPr txBox="1"/>
          <p:nvPr>
            <p:ph idx="3" type="subTitle"/>
          </p:nvPr>
        </p:nvSpPr>
        <p:spPr>
          <a:xfrm>
            <a:off x="386975" y="864000"/>
            <a:ext cx="8368200" cy="8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4" type="body"/>
          </p:nvPr>
        </p:nvSpPr>
        <p:spPr>
          <a:xfrm>
            <a:off x="4813725" y="3822525"/>
            <a:ext cx="3999900" cy="2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3050" lvl="0" marL="457200" rtl="0" algn="r">
              <a:spcBef>
                <a:spcPts val="0"/>
              </a:spcBef>
              <a:spcAft>
                <a:spcPts val="0"/>
              </a:spcAft>
              <a:buSzPts val="700"/>
              <a:buChar char="●"/>
              <a:defRPr sz="700"/>
            </a:lvl1pPr>
            <a:lvl2pPr indent="-260350" lvl="1" marL="914400" rtl="0" algn="r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2pPr>
            <a:lvl3pPr indent="-260350" lvl="2" marL="1371600" rtl="0" algn="r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3pPr>
            <a:lvl4pPr indent="-260350" lvl="3" marL="1828800" rtl="0" algn="r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4pPr>
            <a:lvl5pPr indent="-260350" lvl="4" marL="2286000" rtl="0" algn="r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5pPr>
            <a:lvl6pPr indent="-260350" lvl="5" marL="2743200" rtl="0" algn="r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6pPr>
            <a:lvl7pPr indent="-260350" lvl="6" marL="3200400" rtl="0" algn="r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7pPr>
            <a:lvl8pPr indent="-260350" lvl="7" marL="3657600" rtl="0" algn="r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8pPr>
            <a:lvl9pPr indent="-260350" lvl="8" marL="4114800" rtl="0" algn="r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Google Shape;46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10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13048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0" name="Google Shape;50;p10"/>
          <p:cNvSpPr txBox="1"/>
          <p:nvPr>
            <p:ph idx="2" type="body"/>
          </p:nvPr>
        </p:nvSpPr>
        <p:spPr>
          <a:xfrm>
            <a:off x="4832400" y="13048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1" name="Google Shape;51;p10"/>
          <p:cNvSpPr txBox="1"/>
          <p:nvPr>
            <p:ph idx="3" type="subTitle"/>
          </p:nvPr>
        </p:nvSpPr>
        <p:spPr>
          <a:xfrm>
            <a:off x="386975" y="787800"/>
            <a:ext cx="8368200" cy="8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2" name="Google Shape;52;p10"/>
          <p:cNvSpPr txBox="1"/>
          <p:nvPr>
            <p:ph idx="4" type="body"/>
          </p:nvPr>
        </p:nvSpPr>
        <p:spPr>
          <a:xfrm>
            <a:off x="4813725" y="3822525"/>
            <a:ext cx="3999900" cy="2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3050" lvl="0" marL="457200" rtl="0" algn="r">
              <a:spcBef>
                <a:spcPts val="0"/>
              </a:spcBef>
              <a:spcAft>
                <a:spcPts val="0"/>
              </a:spcAft>
              <a:buSzPts val="700"/>
              <a:buChar char="●"/>
              <a:defRPr sz="700"/>
            </a:lvl1pPr>
            <a:lvl2pPr indent="-260350" lvl="1" marL="914400" rtl="0" algn="r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2pPr>
            <a:lvl3pPr indent="-260350" lvl="2" marL="1371600" rtl="0" algn="r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3pPr>
            <a:lvl4pPr indent="-260350" lvl="3" marL="1828800" rtl="0" algn="r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4pPr>
            <a:lvl5pPr indent="-260350" lvl="4" marL="2286000" rtl="0" algn="r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5pPr>
            <a:lvl6pPr indent="-260350" lvl="5" marL="2743200" rtl="0" algn="r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6pPr>
            <a:lvl7pPr indent="-260350" lvl="6" marL="3200400" rtl="0" algn="r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7pPr>
            <a:lvl8pPr indent="-260350" lvl="7" marL="3657600" rtl="0" algn="r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8pPr>
            <a:lvl9pPr indent="-260350" lvl="8" marL="4114800" rtl="0" algn="r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9pPr>
          </a:lstStyle>
          <a:p/>
        </p:txBody>
      </p:sp>
      <p:sp>
        <p:nvSpPr>
          <p:cNvPr id="53" name="Google Shape;53;p10"/>
          <p:cNvSpPr txBox="1"/>
          <p:nvPr>
            <p:ph idx="5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4"/>
                </a:solidFill>
              </a:defRPr>
            </a:lvl1pPr>
            <a:lvl2pPr lvl="1" rtl="0">
              <a:buNone/>
              <a:defRPr>
                <a:solidFill>
                  <a:schemeClr val="accent4"/>
                </a:solidFill>
              </a:defRPr>
            </a:lvl2pPr>
            <a:lvl3pPr lvl="2" rtl="0">
              <a:buNone/>
              <a:defRPr>
                <a:solidFill>
                  <a:schemeClr val="accent4"/>
                </a:solidFill>
              </a:defRPr>
            </a:lvl3pPr>
            <a:lvl4pPr lvl="3" rtl="0">
              <a:buNone/>
              <a:defRPr>
                <a:solidFill>
                  <a:schemeClr val="accent4"/>
                </a:solidFill>
              </a:defRPr>
            </a:lvl4pPr>
            <a:lvl5pPr lvl="4" rtl="0">
              <a:buNone/>
              <a:defRPr>
                <a:solidFill>
                  <a:schemeClr val="accent4"/>
                </a:solidFill>
              </a:defRPr>
            </a:lvl5pPr>
            <a:lvl6pPr lvl="5" rtl="0">
              <a:buNone/>
              <a:defRPr>
                <a:solidFill>
                  <a:schemeClr val="accent4"/>
                </a:solidFill>
              </a:defRPr>
            </a:lvl6pPr>
            <a:lvl7pPr lvl="6" rtl="0">
              <a:buNone/>
              <a:defRPr>
                <a:solidFill>
                  <a:schemeClr val="accent4"/>
                </a:solidFill>
              </a:defRPr>
            </a:lvl7pPr>
            <a:lvl8pPr lvl="7" rtl="0">
              <a:buNone/>
              <a:defRPr>
                <a:solidFill>
                  <a:schemeClr val="accent4"/>
                </a:solidFill>
              </a:defRPr>
            </a:lvl8pPr>
            <a:lvl9pPr lvl="8" rtl="0">
              <a:buNone/>
              <a:defRPr>
                <a:solidFill>
                  <a:schemeClr val="accent4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Performance Metrics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b="0" i="0" sz="1300">
                <a:solidFill>
                  <a:srgbClr val="616161"/>
                </a:solidFill>
                <a:latin typeface="Proxima Nova"/>
              </a:defRPr>
            </a:pPr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4190999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228600" y="1508670"/>
            <a:ext cx="4190999" cy="2346424"/>
          </a:xfrm>
          <a:prstGeom prst="rect">
            <a:avLst/>
          </a:prstGeom>
          <a:noFill/>
          <a:ln>
            <a:noFill/>
          </a:ln>
        </p:spPr>
        <p:txBody>
          <a:bodyPr wrap="square" bIns="190500" lIns="190500" rIns="0" tIns="0" anchor="t">
            <a:spAutoFit/>
          </a:bodyPr>
          <a:lstStyle/>
          <a:p>
            <a:pPr algn="l" marL="228600" indent="-91440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b="1" i="0" sz="1300">
                <a:solidFill>
                  <a:srgbClr val="616161"/>
                </a:solidFill>
                <a:latin typeface="Proxima Nova"/>
              </a:rPr>
              <a:t>Initial Load Time:</a:t>
            </a:r>
            <a:r>
              <a:rPr b="0" i="0" sz="1300">
                <a:solidFill>
                  <a:srgbClr val="616161"/>
                </a:solidFill>
                <a:latin typeface="Proxima Nova"/>
              </a:rPr>
              <a:t> - Svelte: 0.9 seconds - React: 1.1 seconds - Vue: 1.0 seconds - Angular: 1.2 seconds</a:t>
            </a:r>
          </a:p>
          <a:p>
            <a:pPr lvl="1" algn="l" marL="228600" indent="-91440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1" i="0" sz="1300">
                <a:solidFill>
                  <a:srgbClr val="616161"/>
                </a:solidFill>
                <a:latin typeface="Proxima Nova"/>
              </a:rPr>
              <a:t>Runtime Performance:</a:t>
            </a:r>
            <a:r>
              <a:rPr b="0" i="0" sz="1300">
                <a:solidFill>
                  <a:srgbClr val="616161"/>
                </a:solidFill>
                <a:latin typeface="Proxima Nova"/>
              </a:rPr>
              <a:t> - Svelte: Minimal runtime overhead due to pre-compiled code. - Efficient DOM updates leading to faster rendering times.</a:t>
            </a:r>
          </a:p>
          <a:p>
            <a:pPr lvl="1" algn="l" marL="228600" indent="-91440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1" i="0" sz="1300">
                <a:solidFill>
                  <a:srgbClr val="616161"/>
                </a:solidFill>
                <a:latin typeface="Proxima Nova"/>
              </a:rPr>
              <a:t>Memory Usage:</a:t>
            </a:r>
            <a:r>
              <a:rPr b="0" i="0" sz="1300">
                <a:solidFill>
                  <a:srgbClr val="616161"/>
                </a:solidFill>
                <a:latin typeface="Proxima Nova"/>
              </a:rPr>
              <a:t> - Svelte: Uses less memory during execution. - Optimized rendering process reduces memory footprint compared to React, Vue, and Angular.</a:t>
            </a:r>
          </a:p>
        </p:txBody>
      </p:sp>
      <p:sp>
        <p:nvSpPr>
          <p:cNvPr id="8" name="Rectangle 7"/>
          <p:cNvSpPr/>
          <p:nvPr/>
        </p:nvSpPr>
        <p:spPr>
          <a:xfrm>
            <a:off x="4724400" y="1508670"/>
            <a:ext cx="4190999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4724400" y="1508670"/>
            <a:ext cx="4190999" cy="2359372"/>
          </a:xfrm>
          <a:prstGeom prst="rect">
            <a:avLst/>
          </a:prstGeom>
          <a:noFill/>
          <a:ln>
            <a:noFill/>
          </a:ln>
        </p:spPr>
        <p:txBody>
          <a:bodyPr wrap="square" bIns="0" lIns="0" rIns="0" tIns="0" anchor="t">
            <a:spAutoFit/>
          </a:bodyPr>
          <a:lstStyle/>
          <a:p>
            <a:pPr algn="l"/>
          </a:p>
        </p:txBody>
      </p:sp>
      <p:pic>
        <p:nvPicPr>
          <p:cNvPr id="10" name="Picture 9" descr="tmpw7f_tve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508670"/>
            <a:ext cx="4190999" cy="235937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noFill/>
          <a:ln>
            <a:noFill/>
          </a:ln>
        </p:spPr>
        <p:txBody>
          <a:bodyPr wrap="square" bIns="0" lIns="0" rIns="0" tIns="0" anchor="t">
            <a:spAutoFit/>
          </a:bodyPr>
          <a:lstStyle/>
          <a:p>
            <a:pPr algn="r">
              <a:spcAft>
                <a:spcPts val="1200"/>
              </a:spcAft>
            </a:pPr>
            <a:r>
              <a:rPr b="0" i="0" sz="900">
                <a:solidFill>
                  <a:srgbClr val="616161"/>
                </a:solidFill>
                <a:latin typeface="Proxima Nova"/>
              </a:rPr>
              <a:t>Photo by Agence Olloweb on Unsplash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Bundle Size Comparison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b="0" i="0" sz="1300">
                <a:solidFill>
                  <a:srgbClr val="616161"/>
                </a:solidFill>
                <a:latin typeface="Proxima Nova"/>
              </a:defRPr>
            </a:pPr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4190999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228600" y="1508670"/>
            <a:ext cx="4190999" cy="3200400"/>
          </a:xfrm>
          <a:prstGeom prst="rect">
            <a:avLst/>
          </a:prstGeom>
          <a:noFill/>
          <a:ln>
            <a:noFill/>
          </a:ln>
        </p:spPr>
        <p:txBody>
          <a:bodyPr wrap="square" bIns="190500" lIns="190500" rIns="0" tIns="0" anchor="t">
            <a:spAutoFit/>
          </a:bodyPr>
          <a:lstStyle/>
          <a:p>
            <a:pPr algn="l" marL="228600" indent="-91440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b="1" i="0" sz="1300">
                <a:solidFill>
                  <a:srgbClr val="616161"/>
                </a:solidFill>
                <a:latin typeface="Proxima Nova"/>
              </a:rPr>
              <a:t>Svelte:</a:t>
            </a:r>
            <a:r>
              <a:rPr b="0" i="0" sz="1300">
                <a:solidFill>
                  <a:srgbClr val="616161"/>
                </a:solidFill>
                <a:latin typeface="Proxima Nova"/>
              </a:rPr>
              <a:t> - Typical bundle size: ~3.6 KB (minified + gzipped)</a:t>
            </a:r>
          </a:p>
          <a:p>
            <a:pPr lvl="1" algn="l" marL="228600" indent="-91440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1" i="0" sz="1300">
                <a:solidFill>
                  <a:srgbClr val="616161"/>
                </a:solidFill>
                <a:latin typeface="Proxima Nova"/>
              </a:rPr>
              <a:t>React:</a:t>
            </a:r>
            <a:r>
              <a:rPr b="0" i="0" sz="1300">
                <a:solidFill>
                  <a:srgbClr val="616161"/>
                </a:solidFill>
                <a:latin typeface="Proxima Nova"/>
              </a:rPr>
              <a:t> - Typical bundle size: ~43 KB (minified + gzipped)</a:t>
            </a:r>
          </a:p>
          <a:p>
            <a:pPr lvl="1" algn="l" marL="228600" indent="-91440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1" i="0" sz="1300">
                <a:solidFill>
                  <a:srgbClr val="616161"/>
                </a:solidFill>
                <a:latin typeface="Proxima Nova"/>
              </a:rPr>
              <a:t>Vue:</a:t>
            </a:r>
            <a:r>
              <a:rPr b="0" i="0" sz="1300">
                <a:solidFill>
                  <a:srgbClr val="616161"/>
                </a:solidFill>
                <a:latin typeface="Proxima Nova"/>
              </a:rPr>
              <a:t> - Typical bundle size: ~23 KB (minified + gzipped)</a:t>
            </a:r>
          </a:p>
          <a:p>
            <a:pPr lvl="1" algn="l" marL="228600" indent="-91440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1" i="0" sz="1300">
                <a:solidFill>
                  <a:srgbClr val="616161"/>
                </a:solidFill>
                <a:latin typeface="Proxima Nova"/>
              </a:rPr>
              <a:t>Angular:</a:t>
            </a:r>
            <a:r>
              <a:rPr b="0" i="0" sz="1300">
                <a:solidFill>
                  <a:srgbClr val="616161"/>
                </a:solidFill>
                <a:latin typeface="Proxima Nova"/>
              </a:rPr>
              <a:t> - Typical bundle size: ~68 KB (minified + gzipped)</a:t>
            </a:r>
          </a:p>
          <a:p>
            <a:pPr lvl="1" algn="l" marL="228600" indent="-91440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1" i="0" sz="1300">
                <a:solidFill>
                  <a:srgbClr val="616161"/>
                </a:solidFill>
                <a:latin typeface="Proxima Nova"/>
              </a:rPr>
              <a:t>Implications:</a:t>
            </a:r>
            <a:r>
              <a:rPr b="0" i="0" sz="1300">
                <a:solidFill>
                  <a:srgbClr val="616161"/>
                </a:solidFill>
                <a:latin typeface="Proxima Nova"/>
              </a:rPr>
              <a:t> - Smaller bundle sizes lead to faster load times and improved user experience. - Svelte’s pre-compilation reduces the need for a large runtime library.</a:t>
            </a:r>
          </a:p>
        </p:txBody>
      </p:sp>
      <p:sp>
        <p:nvSpPr>
          <p:cNvPr id="8" name="Rectangle 7"/>
          <p:cNvSpPr/>
          <p:nvPr/>
        </p:nvSpPr>
        <p:spPr>
          <a:xfrm>
            <a:off x="4724400" y="1508670"/>
            <a:ext cx="4190999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4724400" y="1508670"/>
            <a:ext cx="4190999" cy="2359372"/>
          </a:xfrm>
          <a:prstGeom prst="rect">
            <a:avLst/>
          </a:prstGeom>
          <a:noFill/>
          <a:ln>
            <a:noFill/>
          </a:ln>
        </p:spPr>
        <p:txBody>
          <a:bodyPr wrap="square" bIns="0" lIns="0" rIns="0" tIns="0" anchor="t">
            <a:spAutoFit/>
          </a:bodyPr>
          <a:lstStyle/>
          <a:p>
            <a:pPr algn="l"/>
          </a:p>
        </p:txBody>
      </p:sp>
      <p:pic>
        <p:nvPicPr>
          <p:cNvPr id="10" name="Picture 9" descr="tmplbmaawp_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508670"/>
            <a:ext cx="4190999" cy="235937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noFill/>
          <a:ln>
            <a:noFill/>
          </a:ln>
        </p:spPr>
        <p:txBody>
          <a:bodyPr wrap="square" bIns="0" lIns="0" rIns="0" tIns="0" anchor="t">
            <a:spAutoFit/>
          </a:bodyPr>
          <a:lstStyle/>
          <a:p>
            <a:pPr algn="r">
              <a:spcAft>
                <a:spcPts val="1200"/>
              </a:spcAft>
            </a:pPr>
            <a:r>
              <a:rPr b="0" i="0" sz="900">
                <a:solidFill>
                  <a:srgbClr val="616161"/>
                </a:solidFill>
                <a:latin typeface="Proxima Nova"/>
              </a:rPr>
              <a:t>Photo by Nate Grant on Unsplash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Code Snippet Comparison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b="0" i="0" sz="1200">
                <a:solidFill>
                  <a:srgbClr val="616161"/>
                </a:solidFill>
                <a:latin typeface="Proxima Nova"/>
              </a:defRPr>
            </a:pPr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3053953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4190999" cy="3053953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228600" y="1508670"/>
            <a:ext cx="4190999" cy="3053953"/>
          </a:xfrm>
          <a:prstGeom prst="rect">
            <a:avLst/>
          </a:prstGeom>
          <a:noFill/>
          <a:ln>
            <a:noFill/>
          </a:ln>
        </p:spPr>
        <p:txBody>
          <a:bodyPr wrap="square" bIns="190500" lIns="190500" rIns="0" tIns="0" anchor="t">
            <a:spAutoFit/>
          </a:bodyPr>
          <a:lstStyle/>
          <a:p>
            <a:pPr algn="l" marL="228600" indent="-91440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b="1" i="0" sz="1200">
                <a:solidFill>
                  <a:srgbClr val="616161"/>
                </a:solidFill>
                <a:latin typeface="Proxima Nova"/>
              </a:rPr>
              <a:t>React Code Snippet:</a:t>
            </a:r>
            <a:r>
              <a:rPr b="0" i="0" sz="1200">
                <a:solidFill>
                  <a:srgbClr val="616161"/>
                </a:solidFill>
                <a:latin typeface="Proxima Nova"/>
              </a:rPr>
              <a:t> ```javascript import React, { useState } from 'react'; function Counter() { const [count, setCount] = useState(0); return ( </a:t>
            </a:r>
            <a:r>
              <a:rPr b="0" i="0" sz="1200">
                <a:solidFill>
                  <a:srgbClr val="616161"/>
                </a:solidFill>
                <a:latin typeface="Proxima Nova"/>
              </a:rPr>
              <a:t>); } ```</a:t>
            </a:r>
          </a:p>
          <a:p>
            <a:pPr lvl="1" algn="l" marL="228600" indent="-91440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1" i="0" sz="1200">
                <a:solidFill>
                  <a:srgbClr val="616161"/>
                </a:solidFill>
                <a:latin typeface="Proxima Nova"/>
              </a:rPr>
              <a:t>Svelte Code Snippet:</a:t>
            </a:r>
            <a:r>
              <a:rPr b="0" i="0" sz="1200">
                <a:solidFill>
                  <a:srgbClr val="616161"/>
                </a:solidFill>
                <a:latin typeface="Proxima Nova"/>
              </a:rPr>
              <a:t> ```html </a:t>
            </a:r>
            <a:r>
              <a:rPr b="0" i="0" sz="1200">
                <a:solidFill>
                  <a:srgbClr val="616161"/>
                </a:solidFill>
                <a:latin typeface="Proxima Nova"/>
              </a:rPr>
              <a:t> ```</a:t>
            </a:r>
          </a:p>
          <a:p>
            <a:pPr lvl="1" algn="l" marL="228600" indent="-91440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1" i="0" sz="1200">
                <a:solidFill>
                  <a:srgbClr val="616161"/>
                </a:solidFill>
                <a:latin typeface="Proxima Nova"/>
              </a:rPr>
              <a:t>Key Differences:</a:t>
            </a:r>
            <a:r>
              <a:rPr b="0" i="0" sz="1200">
                <a:solidFill>
                  <a:srgbClr val="616161"/>
                </a:solidFill>
                <a:latin typeface="Proxima Nova"/>
              </a:rPr>
              <a:t> - Svelte uses a more declarative approach with reactive assignments. - All logic, styling, and markup are in a single file in Svelte. - React relies on hooks and JSX for state management and UI updates.</a:t>
            </a:r>
          </a:p>
        </p:txBody>
      </p:sp>
      <p:sp>
        <p:nvSpPr>
          <p:cNvPr id="8" name="Rectangle 7"/>
          <p:cNvSpPr/>
          <p:nvPr/>
        </p:nvSpPr>
        <p:spPr>
          <a:xfrm>
            <a:off x="647700" y="2056953"/>
            <a:ext cx="3771900" cy="365521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647700" y="2056953"/>
            <a:ext cx="3771900" cy="182760"/>
          </a:xfrm>
          <a:prstGeom prst="rect">
            <a:avLst/>
          </a:prstGeom>
          <a:noFill/>
          <a:ln>
            <a:noFill/>
          </a:ln>
        </p:spPr>
        <p:txBody>
          <a:bodyPr wrap="square" bIns="0" lIns="0" rIns="0" tIns="0" anchor="t">
            <a:spAutoFit/>
          </a:bodyPr>
          <a:lstStyle/>
          <a:p>
            <a:pPr algn="l">
              <a:spcAft>
                <a:spcPts val="1200"/>
              </a:spcAft>
            </a:pPr>
            <a:r>
              <a:rPr b="0" i="0" sz="1200">
                <a:solidFill>
                  <a:srgbClr val="616161"/>
                </a:solidFill>
                <a:latin typeface="Proxima Nova"/>
              </a:rPr>
              <a:t>{count}</a:t>
            </a:r>
          </a:p>
        </p:txBody>
      </p:sp>
      <p:sp>
        <p:nvSpPr>
          <p:cNvPr id="10" name="Rectangle 9"/>
          <p:cNvSpPr/>
          <p:nvPr/>
        </p:nvSpPr>
        <p:spPr>
          <a:xfrm>
            <a:off x="647700" y="2940397"/>
            <a:ext cx="3771900" cy="365521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647700" y="2940397"/>
            <a:ext cx="3771900" cy="182760"/>
          </a:xfrm>
          <a:prstGeom prst="rect">
            <a:avLst/>
          </a:prstGeom>
          <a:noFill/>
          <a:ln>
            <a:noFill/>
          </a:ln>
        </p:spPr>
        <p:txBody>
          <a:bodyPr wrap="square" bIns="0" lIns="0" rIns="0" tIns="0" anchor="t">
            <a:spAutoFit/>
          </a:bodyPr>
          <a:lstStyle/>
          <a:p>
            <a:pPr algn="l">
              <a:spcAft>
                <a:spcPts val="1200"/>
              </a:spcAft>
            </a:pPr>
            <a:r>
              <a:rPr b="0" i="0" sz="1200">
                <a:solidFill>
                  <a:srgbClr val="616161"/>
                </a:solidFill>
                <a:latin typeface="Proxima Nova"/>
              </a:rPr>
              <a:t>{count}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724400" y="1508670"/>
            <a:ext cx="4190999" cy="3053953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4724400" y="1508670"/>
            <a:ext cx="4190999" cy="2359372"/>
          </a:xfrm>
          <a:prstGeom prst="rect">
            <a:avLst/>
          </a:prstGeom>
          <a:noFill/>
          <a:ln>
            <a:noFill/>
          </a:ln>
        </p:spPr>
        <p:txBody>
          <a:bodyPr wrap="square" bIns="0" lIns="0" rIns="0" tIns="0" anchor="t">
            <a:spAutoFit/>
          </a:bodyPr>
          <a:lstStyle/>
          <a:p>
            <a:pPr algn="l"/>
          </a:p>
        </p:txBody>
      </p:sp>
      <p:pic>
        <p:nvPicPr>
          <p:cNvPr id="14" name="Picture 13" descr="tmp9sxdsna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508670"/>
            <a:ext cx="4190999" cy="2359372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noFill/>
          <a:ln>
            <a:noFill/>
          </a:ln>
        </p:spPr>
        <p:txBody>
          <a:bodyPr wrap="square" bIns="0" lIns="0" rIns="0" tIns="0" anchor="t">
            <a:spAutoFit/>
          </a:bodyPr>
          <a:lstStyle/>
          <a:p>
            <a:pPr algn="r">
              <a:spcAft>
                <a:spcPts val="1200"/>
              </a:spcAft>
            </a:pPr>
            <a:r>
              <a:rPr b="0" i="0" sz="900">
                <a:solidFill>
                  <a:srgbClr val="616161"/>
                </a:solidFill>
                <a:latin typeface="Proxima Nova"/>
              </a:rPr>
              <a:t>Photo by Arnold Francisca on Unsplash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Introduction to Svelte.js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b="0" i="0" sz="1300">
                <a:solidFill>
                  <a:srgbClr val="616161"/>
                </a:solidFill>
                <a:latin typeface="Proxima Nova"/>
              </a:defRPr>
            </a:pPr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228600" y="1508670"/>
            <a:ext cx="8686800" cy="1165621"/>
          </a:xfrm>
          <a:prstGeom prst="rect">
            <a:avLst/>
          </a:prstGeom>
          <a:noFill/>
          <a:ln>
            <a:noFill/>
          </a:ln>
        </p:spPr>
        <p:txBody>
          <a:bodyPr wrap="square" bIns="190500" lIns="190500" rIns="0" tIns="0" anchor="t">
            <a:spAutoFit/>
          </a:bodyPr>
          <a:lstStyle/>
          <a:p>
            <a:pPr algn="l" marL="228600" indent="-91440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b="1" i="0" sz="1300">
                <a:solidFill>
                  <a:srgbClr val="616161"/>
                </a:solidFill>
                <a:latin typeface="Proxima Nova"/>
              </a:rPr>
              <a:t>What is Svelte.js?:</a:t>
            </a:r>
            <a:r>
              <a:rPr b="0" i="0" sz="1300">
                <a:solidFill>
                  <a:srgbClr val="616161"/>
                </a:solidFill>
                <a:latin typeface="Proxima Nova"/>
              </a:rPr>
              <a:t> - A modern front-end framework for building user interfaces. - Created by Rich Harris in 2016. - Emphasizes compile-time optimization.</a:t>
            </a:r>
          </a:p>
          <a:p>
            <a:pPr lvl="1" algn="l" marL="228600" indent="-91440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1" i="0" sz="1300">
                <a:solidFill>
                  <a:srgbClr val="616161"/>
                </a:solidFill>
                <a:latin typeface="Proxima Nova"/>
              </a:rPr>
              <a:t>Unique Features and Advantages:</a:t>
            </a:r>
            <a:r>
              <a:rPr b="0" i="0" sz="1300">
                <a:solidFill>
                  <a:srgbClr val="616161"/>
                </a:solidFill>
                <a:latin typeface="Proxima Nova"/>
              </a:rPr>
              <a:t> - No virtual DOM. - Small bundle size. - Reactive declarations. - Better performance and simplicity.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Core Concepts of Svelte.js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b="0" i="0" sz="1300">
                <a:solidFill>
                  <a:srgbClr val="616161"/>
                </a:solidFill>
                <a:latin typeface="Proxima Nova"/>
              </a:defRPr>
            </a:pPr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228600" y="1508670"/>
            <a:ext cx="8686800" cy="1729382"/>
          </a:xfrm>
          <a:prstGeom prst="rect">
            <a:avLst/>
          </a:prstGeom>
          <a:noFill/>
          <a:ln>
            <a:noFill/>
          </a:ln>
        </p:spPr>
        <p:txBody>
          <a:bodyPr wrap="square" bIns="190500" lIns="190500" rIns="0" tIns="0" anchor="t">
            <a:spAutoFit/>
          </a:bodyPr>
          <a:lstStyle/>
          <a:p>
            <a:pPr algn="l" marL="228600" indent="-91440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b="1" i="0" sz="1300">
                <a:solidFill>
                  <a:srgbClr val="616161"/>
                </a:solidFill>
                <a:latin typeface="Proxima Nova"/>
              </a:rPr>
              <a:t>Reactive Programming in Svelte:</a:t>
            </a:r>
            <a:r>
              <a:rPr b="0" i="0" sz="1300">
                <a:solidFill>
                  <a:srgbClr val="616161"/>
                </a:solidFill>
                <a:latin typeface="Proxima Nova"/>
              </a:rPr>
              <a:t> - Automatically updates the DOM when state changes. - Uses $: reactive assignments for declarative updates.</a:t>
            </a:r>
          </a:p>
          <a:p>
            <a:pPr lvl="1" algn="l" marL="228600" indent="-91440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1" i="0" sz="1300">
                <a:solidFill>
                  <a:srgbClr val="616161"/>
                </a:solidFill>
                <a:latin typeface="Proxima Nova"/>
              </a:rPr>
              <a:t>Svelte's Compilation Process:</a:t>
            </a:r>
            <a:r>
              <a:rPr b="0" i="0" sz="1300">
                <a:solidFill>
                  <a:srgbClr val="616161"/>
                </a:solidFill>
                <a:latin typeface="Proxima Nova"/>
              </a:rPr>
              <a:t> - Converts components into highly optimized imperative code. - No runtime overhead.</a:t>
            </a:r>
          </a:p>
          <a:p>
            <a:pPr lvl="1" algn="l" marL="228600" indent="-91440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1" i="0" sz="1300">
                <a:solidFill>
                  <a:srgbClr val="616161"/>
                </a:solidFill>
                <a:latin typeface="Proxima Nova"/>
              </a:rPr>
              <a:t>Component Structure:</a:t>
            </a:r>
            <a:r>
              <a:rPr b="0" i="0" sz="1300">
                <a:solidFill>
                  <a:srgbClr val="616161"/>
                </a:solidFill>
                <a:latin typeface="Proxima Nova"/>
              </a:rPr>
              <a:t> - Simplistic approach to components with HTML, CSS, and JavaScript all in one file. - Clear and concise syntax.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Svelte.js vs. Other Frameworks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b="0" i="0" sz="1300">
                <a:solidFill>
                  <a:srgbClr val="616161"/>
                </a:solidFill>
                <a:latin typeface="Proxima Nova"/>
              </a:defRPr>
            </a:pPr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228600" y="1508670"/>
            <a:ext cx="8686800" cy="1165621"/>
          </a:xfrm>
          <a:prstGeom prst="rect">
            <a:avLst/>
          </a:prstGeom>
          <a:noFill/>
          <a:ln>
            <a:noFill/>
          </a:ln>
        </p:spPr>
        <p:txBody>
          <a:bodyPr wrap="square" bIns="190500" lIns="190500" rIns="0" tIns="0" anchor="t">
            <a:spAutoFit/>
          </a:bodyPr>
          <a:lstStyle/>
          <a:p>
            <a:pPr algn="l" marL="228600" indent="-91440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b="1" i="0" sz="1300">
                <a:solidFill>
                  <a:srgbClr val="616161"/>
                </a:solidFill>
                <a:latin typeface="Proxima Nova"/>
              </a:rPr>
              <a:t>Comparison with React, Vue, and Angular:</a:t>
            </a:r>
            <a:r>
              <a:rPr b="0" i="0" sz="1300">
                <a:solidFill>
                  <a:srgbClr val="616161"/>
                </a:solidFill>
                <a:latin typeface="Proxima Nova"/>
              </a:rPr>
              <a:t> - Svelte is a compiler, not a runtime framework. - No virtual DOM, unlike React. - Simplifies learning and development with a minimal API.</a:t>
            </a:r>
          </a:p>
          <a:p>
            <a:pPr lvl="1" algn="l" marL="228600" indent="-91440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1" i="0" sz="1300">
                <a:solidFill>
                  <a:srgbClr val="616161"/>
                </a:solidFill>
                <a:latin typeface="Proxima Nova"/>
              </a:rPr>
              <a:t>Performance and Bundle Size Benefits:</a:t>
            </a:r>
            <a:r>
              <a:rPr b="0" i="0" sz="1300">
                <a:solidFill>
                  <a:srgbClr val="616161"/>
                </a:solidFill>
                <a:latin typeface="Proxima Nova"/>
              </a:rPr>
              <a:t> - Smaller bundle sizes lead to faster loading times. - Pre-compiled code offers better runtime performance.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Building a Svelte.js Application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b="0" i="0" sz="1300">
                <a:solidFill>
                  <a:srgbClr val="616161"/>
                </a:solidFill>
                <a:latin typeface="Proxima Nova"/>
              </a:defRPr>
            </a:pPr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275778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4190999" cy="275778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228600" y="1508670"/>
            <a:ext cx="4190999" cy="2757785"/>
          </a:xfrm>
          <a:prstGeom prst="rect">
            <a:avLst/>
          </a:prstGeom>
          <a:noFill/>
          <a:ln>
            <a:noFill/>
          </a:ln>
        </p:spPr>
        <p:txBody>
          <a:bodyPr wrap="square" bIns="190500" lIns="190500" rIns="0" tIns="0" anchor="t">
            <a:spAutoFit/>
          </a:bodyPr>
          <a:lstStyle/>
          <a:p>
            <a:pPr algn="l" marL="228600" indent="-91440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b="1" i="0" sz="1300">
                <a:solidFill>
                  <a:srgbClr val="616161"/>
                </a:solidFill>
                <a:latin typeface="Proxima Nova"/>
              </a:rPr>
              <a:t>Setting up a Svelte Project:</a:t>
            </a:r>
            <a:r>
              <a:rPr b="0" i="0" sz="1300">
                <a:solidFill>
                  <a:srgbClr val="616161"/>
                </a:solidFill>
                <a:latin typeface="Proxima Nova"/>
              </a:rPr>
              <a:t> - Use Svelte’s CLI to create a new project: `npx degit sveltejs/template my-svelte-project`. - Understand the basic project structure and setup.</a:t>
            </a:r>
          </a:p>
          <a:p>
            <a:pPr lvl="1" algn="l" marL="228600" indent="-91440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1" i="0" sz="1300">
                <a:solidFill>
                  <a:srgbClr val="616161"/>
                </a:solidFill>
                <a:latin typeface="Proxima Nova"/>
              </a:rPr>
              <a:t>Basic Example: Creating a Component:</a:t>
            </a:r>
            <a:r>
              <a:rPr b="0" i="0" sz="1300">
                <a:solidFill>
                  <a:srgbClr val="616161"/>
                </a:solidFill>
                <a:latin typeface="Proxima Nova"/>
              </a:rPr>
              <a:t> - Write a simple component with HTML, CSS, and JavaScript in one file. - Display dynamic data using Svelte’s reactive assignments.</a:t>
            </a:r>
          </a:p>
          <a:p>
            <a:pPr lvl="1" algn="l" marL="228600" indent="-91440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1" i="0" sz="1300">
                <a:solidFill>
                  <a:srgbClr val="616161"/>
                </a:solidFill>
                <a:latin typeface="Proxima Nova"/>
              </a:rPr>
              <a:t>Handling State and Props:</a:t>
            </a:r>
            <a:r>
              <a:rPr b="0" i="0" sz="1300">
                <a:solidFill>
                  <a:srgbClr val="616161"/>
                </a:solidFill>
                <a:latin typeface="Proxima Nova"/>
              </a:rPr>
              <a:t> - Manage component state using reactive declarations. - Pass data between components using props.</a:t>
            </a:r>
          </a:p>
        </p:txBody>
      </p:sp>
      <p:sp>
        <p:nvSpPr>
          <p:cNvPr id="8" name="Rectangle 7"/>
          <p:cNvSpPr/>
          <p:nvPr/>
        </p:nvSpPr>
        <p:spPr>
          <a:xfrm>
            <a:off x="4724400" y="1508670"/>
            <a:ext cx="4190999" cy="275778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4724400" y="1508670"/>
            <a:ext cx="4190999" cy="2359372"/>
          </a:xfrm>
          <a:prstGeom prst="rect">
            <a:avLst/>
          </a:prstGeom>
          <a:noFill/>
          <a:ln>
            <a:noFill/>
          </a:ln>
        </p:spPr>
        <p:txBody>
          <a:bodyPr wrap="square" bIns="0" lIns="0" rIns="0" tIns="0" anchor="t">
            <a:spAutoFit/>
          </a:bodyPr>
          <a:lstStyle/>
          <a:p>
            <a:pPr algn="l"/>
          </a:p>
        </p:txBody>
      </p:sp>
      <p:pic>
        <p:nvPicPr>
          <p:cNvPr id="10" name="Picture 9" descr="tmplbmaawp_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508670"/>
            <a:ext cx="4190999" cy="235937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noFill/>
          <a:ln>
            <a:noFill/>
          </a:ln>
        </p:spPr>
        <p:txBody>
          <a:bodyPr wrap="square" bIns="0" lIns="0" rIns="0" tIns="0" anchor="t">
            <a:spAutoFit/>
          </a:bodyPr>
          <a:lstStyle/>
          <a:p>
            <a:pPr algn="r">
              <a:spcAft>
                <a:spcPts val="1200"/>
              </a:spcAft>
            </a:pPr>
            <a:r>
              <a:rPr b="0" i="0" sz="900">
                <a:solidFill>
                  <a:srgbClr val="616161"/>
                </a:solidFill>
                <a:latin typeface="Proxima Nova"/>
              </a:rPr>
              <a:t>Photo by Nate Grant on Unsplash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Advanced Features of Svelte.js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b="0" i="0" sz="1300">
                <a:solidFill>
                  <a:srgbClr val="616161"/>
                </a:solidFill>
                <a:latin typeface="Proxima Nova"/>
              </a:defRPr>
            </a:pPr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275778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4190999" cy="275778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228600" y="1508670"/>
            <a:ext cx="4190999" cy="2757785"/>
          </a:xfrm>
          <a:prstGeom prst="rect">
            <a:avLst/>
          </a:prstGeom>
          <a:noFill/>
          <a:ln>
            <a:noFill/>
          </a:ln>
        </p:spPr>
        <p:txBody>
          <a:bodyPr wrap="square" bIns="190500" lIns="190500" rIns="0" tIns="0" anchor="t">
            <a:spAutoFit/>
          </a:bodyPr>
          <a:lstStyle/>
          <a:p>
            <a:pPr algn="l" marL="228600" indent="-91440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b="1" i="0" sz="1300">
                <a:solidFill>
                  <a:srgbClr val="616161"/>
                </a:solidFill>
                <a:latin typeface="Proxima Nova"/>
              </a:rPr>
              <a:t>Svelte Stores:</a:t>
            </a:r>
            <a:r>
              <a:rPr b="0" i="0" sz="1300">
                <a:solidFill>
                  <a:srgbClr val="616161"/>
                </a:solidFill>
                <a:latin typeface="Proxima Nova"/>
              </a:rPr>
              <a:t> - Centralized state management with writable and readable stores. - Simplifies data sharing and state management across components.</a:t>
            </a:r>
          </a:p>
          <a:p>
            <a:pPr lvl="1" algn="l" marL="228600" indent="-91440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1" i="0" sz="1300">
                <a:solidFill>
                  <a:srgbClr val="616161"/>
                </a:solidFill>
                <a:latin typeface="Proxima Nova"/>
              </a:rPr>
              <a:t>Transitions and Animations:</a:t>
            </a:r>
            <a:r>
              <a:rPr b="0" i="0" sz="1300">
                <a:solidFill>
                  <a:srgbClr val="616161"/>
                </a:solidFill>
                <a:latin typeface="Proxima Nova"/>
              </a:rPr>
              <a:t> - Built-in support for smooth transitions and keyframe animations. - Create custom animations using `@keyframes` directive.</a:t>
            </a:r>
          </a:p>
          <a:p>
            <a:pPr lvl="1" algn="l" marL="228600" indent="-91440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1" i="0" sz="1300">
                <a:solidFill>
                  <a:srgbClr val="616161"/>
                </a:solidFill>
                <a:latin typeface="Proxima Nova"/>
              </a:rPr>
              <a:t>Custom Directives:</a:t>
            </a:r>
            <a:r>
              <a:rPr b="0" i="0" sz="1300">
                <a:solidFill>
                  <a:srgbClr val="616161"/>
                </a:solidFill>
                <a:latin typeface="Proxima Nova"/>
              </a:rPr>
              <a:t> - Extend Svelte functionality with custom directives. - Use custom directives for advanced DOM manipulations.</a:t>
            </a:r>
          </a:p>
        </p:txBody>
      </p:sp>
      <p:sp>
        <p:nvSpPr>
          <p:cNvPr id="8" name="Rectangle 7"/>
          <p:cNvSpPr/>
          <p:nvPr/>
        </p:nvSpPr>
        <p:spPr>
          <a:xfrm>
            <a:off x="4724400" y="1508670"/>
            <a:ext cx="4190999" cy="275778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4724400" y="1508670"/>
            <a:ext cx="4190999" cy="2359372"/>
          </a:xfrm>
          <a:prstGeom prst="rect">
            <a:avLst/>
          </a:prstGeom>
          <a:noFill/>
          <a:ln>
            <a:noFill/>
          </a:ln>
        </p:spPr>
        <p:txBody>
          <a:bodyPr wrap="square" bIns="0" lIns="0" rIns="0" tIns="0" anchor="t">
            <a:spAutoFit/>
          </a:bodyPr>
          <a:lstStyle/>
          <a:p>
            <a:pPr algn="l"/>
          </a:p>
        </p:txBody>
      </p:sp>
      <p:pic>
        <p:nvPicPr>
          <p:cNvPr id="10" name="Picture 9" descr="tmptgxrdn6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508670"/>
            <a:ext cx="4190999" cy="235937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noFill/>
          <a:ln>
            <a:noFill/>
          </a:ln>
        </p:spPr>
        <p:txBody>
          <a:bodyPr wrap="square" bIns="0" lIns="0" rIns="0" tIns="0" anchor="t">
            <a:spAutoFit/>
          </a:bodyPr>
          <a:lstStyle/>
          <a:p>
            <a:pPr algn="r">
              <a:spcAft>
                <a:spcPts val="1200"/>
              </a:spcAft>
            </a:pPr>
            <a:r>
              <a:rPr b="0" i="0" sz="900">
                <a:solidFill>
                  <a:srgbClr val="616161"/>
                </a:solidFill>
                <a:latin typeface="Proxima Nova"/>
              </a:rPr>
              <a:t>Photo by Markus Spiske on Unsplash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SvelteKit Overview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b="0" i="0" sz="1300">
                <a:solidFill>
                  <a:srgbClr val="616161"/>
                </a:solidFill>
                <a:latin typeface="Proxima Nova"/>
              </a:defRPr>
            </a:pPr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4190999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228600" y="1508670"/>
            <a:ext cx="4190999" cy="2399704"/>
          </a:xfrm>
          <a:prstGeom prst="rect">
            <a:avLst/>
          </a:prstGeom>
          <a:noFill/>
          <a:ln>
            <a:noFill/>
          </a:ln>
        </p:spPr>
        <p:txBody>
          <a:bodyPr wrap="square" bIns="190500" lIns="190500" rIns="0" tIns="0" anchor="t">
            <a:spAutoFit/>
          </a:bodyPr>
          <a:lstStyle/>
          <a:p>
            <a:pPr algn="l" marL="228600" indent="-91440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b="1" i="0" sz="1300">
                <a:solidFill>
                  <a:srgbClr val="616161"/>
                </a:solidFill>
                <a:latin typeface="Proxima Nova"/>
              </a:rPr>
              <a:t>Introduction to SvelteKit:</a:t>
            </a:r>
            <a:r>
              <a:rPr b="0" i="0" sz="1300">
                <a:solidFill>
                  <a:srgbClr val="616161"/>
                </a:solidFill>
                <a:latin typeface="Proxima Nova"/>
              </a:rPr>
              <a:t> - A powerful framework for building modern web applications with Svelte. - Provides features like routing, SSR (Server-Side Rendering), and static site generation.</a:t>
            </a:r>
          </a:p>
          <a:p>
            <a:pPr lvl="1" algn="l" marL="228600" indent="-91440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1" i="0" sz="1300">
                <a:solidFill>
                  <a:srgbClr val="616161"/>
                </a:solidFill>
                <a:latin typeface="Proxima Nova"/>
              </a:rPr>
              <a:t>Benefits of Using SvelteKit:</a:t>
            </a:r>
            <a:r>
              <a:rPr b="0" i="0" sz="1300">
                <a:solidFill>
                  <a:srgbClr val="616161"/>
                </a:solidFill>
                <a:latin typeface="Proxima Nova"/>
              </a:rPr>
              <a:t> - Simplifies the process of building and deploying Svelte applications. - Supports both client-side and server-side rendering out of the box. - Flexible and powerful for developing complex web applications.</a:t>
            </a:r>
          </a:p>
        </p:txBody>
      </p:sp>
      <p:sp>
        <p:nvSpPr>
          <p:cNvPr id="8" name="Rectangle 7"/>
          <p:cNvSpPr/>
          <p:nvPr/>
        </p:nvSpPr>
        <p:spPr>
          <a:xfrm>
            <a:off x="4724400" y="1508670"/>
            <a:ext cx="4190999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4724400" y="1508670"/>
            <a:ext cx="4190999" cy="2359372"/>
          </a:xfrm>
          <a:prstGeom prst="rect">
            <a:avLst/>
          </a:prstGeom>
          <a:noFill/>
          <a:ln>
            <a:noFill/>
          </a:ln>
        </p:spPr>
        <p:txBody>
          <a:bodyPr wrap="square" bIns="0" lIns="0" rIns="0" tIns="0" anchor="t">
            <a:spAutoFit/>
          </a:bodyPr>
          <a:lstStyle/>
          <a:p>
            <a:pPr algn="l"/>
          </a:p>
        </p:txBody>
      </p:sp>
      <p:pic>
        <p:nvPicPr>
          <p:cNvPr id="10" name="Picture 9" descr="tmplbmaawp_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508670"/>
            <a:ext cx="4190999" cy="235937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noFill/>
          <a:ln>
            <a:noFill/>
          </a:ln>
        </p:spPr>
        <p:txBody>
          <a:bodyPr wrap="square" bIns="0" lIns="0" rIns="0" tIns="0" anchor="t">
            <a:spAutoFit/>
          </a:bodyPr>
          <a:lstStyle/>
          <a:p>
            <a:pPr algn="r">
              <a:spcAft>
                <a:spcPts val="1200"/>
              </a:spcAft>
            </a:pPr>
            <a:r>
              <a:rPr b="0" i="0" sz="900">
                <a:solidFill>
                  <a:srgbClr val="616161"/>
                </a:solidFill>
                <a:latin typeface="Proxima Nova"/>
              </a:rPr>
              <a:t>Photo by Nate Grant on Unsplash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Ecosystem and Community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b="0" i="0" sz="1300">
                <a:solidFill>
                  <a:srgbClr val="616161"/>
                </a:solidFill>
                <a:latin typeface="Proxima Nova"/>
              </a:defRPr>
            </a:pPr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4190999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228600" y="1508670"/>
            <a:ext cx="4190999" cy="2399704"/>
          </a:xfrm>
          <a:prstGeom prst="rect">
            <a:avLst/>
          </a:prstGeom>
          <a:noFill/>
          <a:ln>
            <a:noFill/>
          </a:ln>
        </p:spPr>
        <p:txBody>
          <a:bodyPr wrap="square" bIns="190500" lIns="190500" rIns="0" tIns="0" anchor="t">
            <a:spAutoFit/>
          </a:bodyPr>
          <a:lstStyle/>
          <a:p>
            <a:pPr algn="l" marL="228600" indent="-91440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b="1" i="0" sz="1300">
                <a:solidFill>
                  <a:srgbClr val="616161"/>
                </a:solidFill>
                <a:latin typeface="Proxima Nova"/>
              </a:rPr>
              <a:t>Popular Svelte.js Tools and Libraries:</a:t>
            </a:r>
            <a:r>
              <a:rPr b="0" i="0" sz="1300">
                <a:solidFill>
                  <a:srgbClr val="616161"/>
                </a:solidFill>
                <a:latin typeface="Proxima Nova"/>
              </a:rPr>
              <a:t> - Svelte Material UI, Svelte Headless UI for building UI components. - Sapper, the predecessor to SvelteKit, for full-stack development. - Svelte DevTools for debugging Svelte applications.</a:t>
            </a:r>
          </a:p>
          <a:p>
            <a:pPr lvl="1" algn="l" marL="228600" indent="-91440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1" i="0" sz="1300">
                <a:solidFill>
                  <a:srgbClr val="616161"/>
                </a:solidFill>
                <a:latin typeface="Proxima Nova"/>
              </a:rPr>
              <a:t>Community Resources and Support:</a:t>
            </a:r>
            <a:r>
              <a:rPr b="0" i="0" sz="1300">
                <a:solidFill>
                  <a:srgbClr val="616161"/>
                </a:solidFill>
                <a:latin typeface="Proxima Nova"/>
              </a:rPr>
              <a:t> - Official documentation and extensive tutorials on svelte.dev. - Active community on Discord, Reddit, and Stack Overflow. - Numerous blogs, video tutorials, and online courses.</a:t>
            </a:r>
          </a:p>
        </p:txBody>
      </p:sp>
      <p:sp>
        <p:nvSpPr>
          <p:cNvPr id="8" name="Rectangle 7"/>
          <p:cNvSpPr/>
          <p:nvPr/>
        </p:nvSpPr>
        <p:spPr>
          <a:xfrm>
            <a:off x="4724400" y="1508670"/>
            <a:ext cx="4190999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4724400" y="1508670"/>
            <a:ext cx="4190999" cy="2359372"/>
          </a:xfrm>
          <a:prstGeom prst="rect">
            <a:avLst/>
          </a:prstGeom>
          <a:noFill/>
          <a:ln>
            <a:noFill/>
          </a:ln>
        </p:spPr>
        <p:txBody>
          <a:bodyPr wrap="square" bIns="0" lIns="0" rIns="0" tIns="0" anchor="t">
            <a:spAutoFit/>
          </a:bodyPr>
          <a:lstStyle/>
          <a:p>
            <a:pPr algn="l"/>
          </a:p>
        </p:txBody>
      </p:sp>
      <p:pic>
        <p:nvPicPr>
          <p:cNvPr id="10" name="Picture 9" descr="tmp1hgj3xd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508670"/>
            <a:ext cx="4190999" cy="235937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noFill/>
          <a:ln>
            <a:noFill/>
          </a:ln>
        </p:spPr>
        <p:txBody>
          <a:bodyPr wrap="square" bIns="0" lIns="0" rIns="0" tIns="0" anchor="t">
            <a:spAutoFit/>
          </a:bodyPr>
          <a:lstStyle/>
          <a:p>
            <a:pPr algn="r">
              <a:spcAft>
                <a:spcPts val="1200"/>
              </a:spcAft>
            </a:pPr>
            <a:r>
              <a:rPr b="0" i="0" sz="900">
                <a:solidFill>
                  <a:srgbClr val="616161"/>
                </a:solidFill>
                <a:latin typeface="Proxima Nova"/>
              </a:rPr>
              <a:t>Photo by Nandha Kumar on Unsplash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Conclusion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b="0" i="0" sz="1300">
                <a:solidFill>
                  <a:srgbClr val="616161"/>
                </a:solidFill>
                <a:latin typeface="Proxima Nova"/>
              </a:defRPr>
            </a:pPr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260538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4190999" cy="260538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228600" y="1508670"/>
            <a:ext cx="4190999" cy="2605385"/>
          </a:xfrm>
          <a:prstGeom prst="rect">
            <a:avLst/>
          </a:prstGeom>
          <a:noFill/>
          <a:ln>
            <a:noFill/>
          </a:ln>
        </p:spPr>
        <p:txBody>
          <a:bodyPr wrap="square" bIns="190500" lIns="190500" rIns="0" tIns="0" anchor="t">
            <a:spAutoFit/>
          </a:bodyPr>
          <a:lstStyle/>
          <a:p>
            <a:pPr algn="l" marL="228600" indent="-91440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b="1" i="0" sz="1300">
                <a:solidFill>
                  <a:srgbClr val="616161"/>
                </a:solidFill>
                <a:latin typeface="Proxima Nova"/>
              </a:rPr>
              <a:t>Summary of Key Points:</a:t>
            </a:r>
            <a:r>
              <a:rPr b="0" i="0" sz="1300">
                <a:solidFill>
                  <a:srgbClr val="616161"/>
                </a:solidFill>
                <a:latin typeface="Proxima Nova"/>
              </a:rPr>
              <a:t> - Svelte.js provides a unique compile-time approach with no virtual DOM. - It offers smaller bundle sizes and reactive programming for efficient UI updates. - SvelteKit enhances Svelte for building full-stack applications.</a:t>
            </a:r>
          </a:p>
          <a:p>
            <a:pPr lvl="1" algn="l" marL="228600" indent="-91440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1" i="0" sz="1300">
                <a:solidFill>
                  <a:srgbClr val="616161"/>
                </a:solidFill>
                <a:latin typeface="Proxima Nova"/>
              </a:rPr>
              <a:t>Future of Svelte.js:</a:t>
            </a:r>
            <a:r>
              <a:rPr b="0" i="0" sz="1300">
                <a:solidFill>
                  <a:srgbClr val="616161"/>
                </a:solidFill>
                <a:latin typeface="Proxima Nova"/>
              </a:rPr>
              <a:t> - Growing adoption and community support in web development. - Continuous innovation and expansion of the ecosystem. - Potential to influence future web development practices significantly.</a:t>
            </a:r>
          </a:p>
        </p:txBody>
      </p:sp>
      <p:sp>
        <p:nvSpPr>
          <p:cNvPr id="8" name="Rectangle 7"/>
          <p:cNvSpPr/>
          <p:nvPr/>
        </p:nvSpPr>
        <p:spPr>
          <a:xfrm>
            <a:off x="4724400" y="1508670"/>
            <a:ext cx="4190999" cy="260538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4724400" y="1508670"/>
            <a:ext cx="4190999" cy="2359372"/>
          </a:xfrm>
          <a:prstGeom prst="rect">
            <a:avLst/>
          </a:prstGeom>
          <a:noFill/>
          <a:ln>
            <a:noFill/>
          </a:ln>
        </p:spPr>
        <p:txBody>
          <a:bodyPr wrap="square" bIns="0" lIns="0" rIns="0" tIns="0" anchor="t">
            <a:spAutoFit/>
          </a:bodyPr>
          <a:lstStyle/>
          <a:p>
            <a:pPr algn="l"/>
          </a:p>
        </p:txBody>
      </p:sp>
      <p:pic>
        <p:nvPicPr>
          <p:cNvPr id="10" name="Picture 9" descr="tmplbfkpi6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508670"/>
            <a:ext cx="4190999" cy="235937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noFill/>
          <a:ln>
            <a:noFill/>
          </a:ln>
        </p:spPr>
        <p:txBody>
          <a:bodyPr wrap="square" bIns="0" lIns="0" rIns="0" tIns="0" anchor="t">
            <a:spAutoFit/>
          </a:bodyPr>
          <a:lstStyle/>
          <a:p>
            <a:pPr algn="r">
              <a:spcAft>
                <a:spcPts val="1200"/>
              </a:spcAft>
            </a:pPr>
            <a:r>
              <a:rPr b="0" i="0" sz="900">
                <a:solidFill>
                  <a:srgbClr val="616161"/>
                </a:solidFill>
                <a:latin typeface="Proxima Nova"/>
              </a:rPr>
              <a:t>Photo by Datahjelpen AS on Unsplash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63D297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