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A5D8-CB8F-4697-A509-1000DD72E89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F3964-3C63-4922-81A3-A8627F4C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3964-3C63-4922-81A3-A8627F4CC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4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5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2E34-89FF-4FFC-ACCF-832290319CA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7AFB-D866-4BB6-AA8D-7E10555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5153" y="155987"/>
            <a:ext cx="492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PDPA layout screen</a:t>
            </a:r>
            <a:endParaRPr lang="en-US" sz="2400" b="1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09157"/>
              </p:ext>
            </p:extLst>
          </p:nvPr>
        </p:nvGraphicFramePr>
        <p:xfrm>
          <a:off x="2037763" y="1172141"/>
          <a:ext cx="8053296" cy="51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432"/>
                <a:gridCol w="2684432"/>
                <a:gridCol w="2684432"/>
              </a:tblGrid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Header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Intro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Section 1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Section 1 (optional)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Section 2 (mandatory)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Section 2 (mandatory)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Section 2 (mandatory)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Consent item 106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-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Footer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Footer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Krungsri Condensed" panose="02000000000000000000" pitchFamily="2" charset="-34"/>
                          <a:cs typeface="Krungsri Condensed" panose="02000000000000000000" pitchFamily="2" charset="-34"/>
                        </a:rPr>
                        <a:t>Footer</a:t>
                      </a:r>
                      <a:endParaRPr lang="en-US" dirty="0">
                        <a:latin typeface="Krungsri Condensed" panose="02000000000000000000" pitchFamily="2" charset="-34"/>
                        <a:cs typeface="Krungsri Condensed" panose="02000000000000000000" pitchFamily="2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58971" y="83536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Phase 1</a:t>
            </a:r>
            <a:endParaRPr lang="en-US" b="1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371" y="83536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Phase </a:t>
            </a:r>
            <a:r>
              <a:rPr lang="en-US" b="1" dirty="0">
                <a:latin typeface="Krungsri Condensed" panose="02000000000000000000" pitchFamily="2" charset="-34"/>
                <a:cs typeface="Krungsri Condensed" panose="02000000000000000000" pitchFamily="2" charset="-34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184" y="6473371"/>
            <a:ext cx="899886" cy="268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Dynamic contents</a:t>
            </a:r>
            <a:endParaRPr lang="en-US" sz="800" dirty="0">
              <a:solidFill>
                <a:schemeClr val="tx1"/>
              </a:solidFill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52091" y="6473371"/>
            <a:ext cx="899886" cy="268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Static</a:t>
            </a:r>
            <a:endParaRPr lang="en-US" sz="900" dirty="0">
              <a:solidFill>
                <a:schemeClr val="tx1"/>
              </a:solidFill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73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9" y="645458"/>
            <a:ext cx="3277717" cy="5827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4353" y="887506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0600" y="860612"/>
            <a:ext cx="2770094" cy="470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4016" y="834325"/>
            <a:ext cx="2638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แบบฟอร์ม</a:t>
            </a:r>
          </a:p>
          <a:p>
            <a:pPr algn="ctr"/>
            <a:r>
              <a:rPr lang="th-TH" sz="14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การให้ความยินยอมเกี่ยวกับข้อมูล</a:t>
            </a:r>
            <a:endParaRPr lang="en-US" sz="1400" dirty="0">
              <a:latin typeface="Krungsri Condensed Medium" panose="02000000000000000000" pitchFamily="2" charset="-34"/>
              <a:cs typeface="Krungsri Condensed Medium" panose="02000000000000000000" pitchFamily="2" charset="-34"/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4289612" y="1072172"/>
            <a:ext cx="954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50600" y="1762455"/>
            <a:ext cx="3793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9919" y="1577789"/>
            <a:ext cx="4812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3851" y="3723523"/>
            <a:ext cx="637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4474505" y="2124635"/>
            <a:ext cx="662271" cy="34982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5128" y="1947121"/>
            <a:ext cx="4243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เพื่อสิทธิประโยชน์ในการได้รับข้อมูล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ข่าวสาร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ที่คัดสรรมาสำหรับคุณ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ด้วยบริการที่ปลอดภัย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</a:p>
          <a:p>
            <a:endParaRPr lang="en-US" sz="1200" dirty="0" smtClean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  <a:p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ธนาคารกรุงศรีอยุธยา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และบริษัทในกลุ่มธุรกิจทางการเงินของธนาคาร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* (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รวมเรียกว่า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“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กลุ่มกรุงศรี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”)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ตระหนักถึงความปลอดภัยของข้อมูลของคุณ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เป็นสิ่งสำคัญ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และเพื่อให้คุณมั่นใจว่า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กลุ่มกรุงศรีมีความมุ่งมั่นที่จะให้ความคุ้มครองและดำเนินการด้วยความรับผิดชอบต่อการเก็บรวบรวม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ใช้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เปิดเผย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และโอนข้อมูลของคุณ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กลุ่มกรุงศรี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จึงขอความยินยอมจากคุณดังต่อไปนี้</a:t>
            </a:r>
            <a:endParaRPr lang="en-US" sz="12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75128" y="4792389"/>
            <a:ext cx="4243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โปรดทำเครื่องหมายใน  </a:t>
            </a:r>
            <a:r>
              <a:rPr lang="th-TH" sz="1600" dirty="0" smtClean="0">
                <a:latin typeface="Krungsri Condensed" panose="02000000000000000000" pitchFamily="2" charset="-34"/>
                <a:cs typeface="Krungsri Condensed" panose="02000000000000000000" pitchFamily="2" charset="-34"/>
                <a:sym typeface="Symbol" panose="05050102010706020507" pitchFamily="18" charset="2"/>
              </a:rPr>
              <a:t></a:t>
            </a:r>
            <a:r>
              <a:rPr lang="th-TH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 เพื่อให้ความยินยอม</a:t>
            </a:r>
          </a:p>
          <a:p>
            <a:endParaRPr lang="th-TH" sz="1200" dirty="0" smtClean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  <a:p>
            <a:r>
              <a:rPr lang="th-TH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หากคุณไม่ให้ความยินยอมข้อใดข้อหนึ่งในแบบฟอร์มนี้ จะไม่ถือเป็นการยกเลิกหรือเพิกถอนความยินยอมยอมเกี่ยวกับข้อมูลของคุณซึ่งได้เคยให้ไว้กับกลุ่มกรุงศรีก่อนหน้านี้ </a:t>
            </a:r>
            <a:endParaRPr lang="en-US" sz="12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295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5e42187-b24d-4535-a346-b3e97e490781@apc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3021" y="124189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59272" y="2069068"/>
            <a:ext cx="1476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Section 2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859272" y="2576898"/>
            <a:ext cx="232245" cy="30076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2684" y="3757563"/>
            <a:ext cx="10064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Consent </a:t>
            </a:r>
          </a:p>
          <a:p>
            <a:r>
              <a:rPr lang="en-US" dirty="0" smtClean="0"/>
              <a:t>items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33268" y="2331071"/>
            <a:ext cx="3793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38605" y="1792069"/>
            <a:ext cx="4661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ข้อมูลของคุณดังต่อไปนี้ มีความสำคัญต่อกลุ่มกรุงศรีในการให้บริการได้อย่างมีประสิทธิภาพ หากคุณไม่ให้ความยินยอม อาจส่งผลให้กลุ่มกรุงศรีไม่สามารถให้บริการที่จำเป็นต้องใช้ข้อมูลที่เกี่ยวข้องได้ </a:t>
            </a:r>
            <a:endParaRPr lang="en-US" sz="12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8605" y="2656536"/>
            <a:ext cx="43619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>
                <a:latin typeface="Krungsri Condensed" panose="02000000000000000000" pitchFamily="2" charset="-34"/>
                <a:cs typeface="Krungsri Condensed" panose="02000000000000000000" pitchFamily="2" charset="-34"/>
                <a:sym typeface="Symbol" panose="05050102010706020507" pitchFamily="18" charset="2"/>
              </a:rPr>
              <a:t></a:t>
            </a:r>
            <a:r>
              <a:rPr lang="en-US" sz="1600" dirty="0" smtClean="0">
                <a:latin typeface="Krungsri Condensed" panose="02000000000000000000" pitchFamily="2" charset="-34"/>
                <a:cs typeface="Krungsri Condensed" panose="02000000000000000000" pitchFamily="2" charset="-34"/>
                <a:sym typeface="Symbol" panose="05050102010706020507" pitchFamily="18" charset="2"/>
              </a:rPr>
              <a:t> </a:t>
            </a:r>
            <a:r>
              <a:rPr lang="th-TH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เพื่อให้คุณสะดวกและปลอดภัย ในการสร้างลายมือชื่อ รวมทั้ง การระบุและพิสูจน์ตัวตน ทางอิเล็กทรอนิกส์ด้วยข้อมูลชีวภาพ เช่น ข้อมูลภาพจำลองใบหน้า ข้อมูลจำลองลายนิ้วมือ ในการสมัครและทำธุรกรรมกับกลุ่มกรุงศรี คุณยินยอมให้กลุ่มกรุงศรี เก็บรวบรวมข้อมูลชีวภาพของคุณ  ไม่ว่ากลุ่มกรุงศรีจะได้รับจากคุณโดยตรงหรือจากแหล่งอื่น ใช้ และ/หรือ เปิดเผยข้อมูลดังกล่าวให้แก่ หน่วยงานอื่นที่ได้รับมอบหมายจากกลุ่มกรุงศรี* </a:t>
            </a:r>
            <a:endParaRPr lang="en-US" sz="12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8605" y="4304592"/>
            <a:ext cx="45530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smtClean="0">
                <a:latin typeface="Krungsri Condensed" panose="02000000000000000000" pitchFamily="2" charset="-34"/>
                <a:cs typeface="Krungsri Condensed" panose="02000000000000000000" pitchFamily="2" charset="-34"/>
                <a:sym typeface="Symbol" panose="05050102010706020507" pitchFamily="18" charset="2"/>
              </a:rPr>
              <a:t>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  <a:sym typeface="Symbol" panose="05050102010706020507" pitchFamily="18" charset="2"/>
              </a:rPr>
              <a:t> 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เพื่อส่งมอบและดำเนินการให้บริการอย่างมีประสิทธิภาพและปลอดภัยสำหรับคุณ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คุณยินยอมให้กลุ่มกรุงศรี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เปิดเผย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ส่งหรือโอนข้อมูลของคุณไปยังต่างประเทศ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อันได้แก่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(1)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หน่วยงานอื่นที่ได้รับมอบหมายจากกลุ่มกรุงศรี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*  (2) MUFG Bank Ltd.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และบริษัทในเครือของ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MUFG Bank Ltd.,***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รวมทั้งบริษัทแม่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ซึ่งได้แก่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มิตซูบิชิ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ยูเอฟเจ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ไฟแนนเชียล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กรุ๊ป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เพื่อวัตถุประสงค์โดยชอบด้วยกฎหมายและการควบคุมภายในตามเงื่อนไขที่กำหนดไว้ในประกาศการคุ้มครองข้อมูลส่วนบุคคลของกลุ่มกรุงศรี </a:t>
            </a:r>
            <a:endParaRPr lang="en-US" sz="12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848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5949" y="1151970"/>
            <a:ext cx="6104762" cy="4580952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5697908" y="1887071"/>
            <a:ext cx="245692" cy="358588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2702" y="3421387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Footer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1241" y="1622504"/>
            <a:ext cx="40142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คุณได้อ่านและรับทราบรายละเอียดต่างๆ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เกี่ยวกับการขอความยินยอม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และเข้าใจว่าสามารถใช้สิทธิเพิกถอนความยินยอมเมื่อใดก็ได้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ทั้งนี้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คุณสามารถ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ศึกษารายละเอียดเกี่ยวกับการเก็บรวบรวม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ใช้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หรือเปิดเผยข้อมูลส่วนบุคคลของกลุ่มกรุงศรี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และสิทธิต่างๆ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ของคุณ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ซึ่งรวมถึงการใช้สิทธิเพิกถอน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ความยินยอมได้ผ่านช่องทางสาขา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ช่องทางอิเล็กทรอนิกส์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และ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/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หรือช่องทางอื่นๆ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ตามที่ระบุไว้ในประกาศการคุ้มครองข้อมูลส่วนบคุคลของกลุ่มกรุงศรี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ที่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www.krungsri.com/pdpa/privacy-notice-th </a:t>
            </a:r>
            <a:r>
              <a:rPr lang="en-US" sz="1200" dirty="0" err="1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หรือสแกน</a:t>
            </a:r>
            <a:r>
              <a:rPr lang="en-US" sz="12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 QR Code</a:t>
            </a:r>
            <a:endParaRPr lang="en-US" sz="12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1241" y="4451954"/>
            <a:ext cx="4014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หมายเหตุ: </a:t>
            </a:r>
          </a:p>
          <a:p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*หน่วยงานอื่นที่ได้รับมอบหมายจากกลุ่มกรุงศรี คือ ผู้ให้บริการภายนอกของกลุ่มกรุงศรี (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outsourcer) 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ตัวแทนของกลุ่มกรุงศรี (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agent) 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ผู้รับจ้างช่วงงานต่อของกลุ่มกรุงศรี (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subcontractor)  </a:t>
            </a:r>
          </a:p>
          <a:p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**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บริษัทในเครือของ 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MUFG Bank, Ltd. 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หมายถึง:</a:t>
            </a:r>
          </a:p>
          <a:p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1.	บริษัทที่ 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MUFG Bank, Ltd. 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เป็นผู้ถือหุ้นโดยทางตรงหรือทางอ้อมรวมกันมากกว่า 20% ของหุ้นที่มีสิทธิออกเสียงทั้งหมด หรือ</a:t>
            </a:r>
          </a:p>
          <a:p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2.	บริษัทที่ 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MUFG Bank, Ltd. 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เป็นผู้ถือหุ้นโดยทางตรงหรือทางอ้อมรวมกันตั้งแต่ 15% แต่น้อยกว่า 20% ของหุ้นที่มีสิทธิออกเสียงทั้งหมด และมีอำนาจควบคุมกิจการหรือมีอิทธิพลอย่างมีนัยสำคัญต่อบริษัท เช่น มีอำนาจควบคุมการแต่งตั้งหรือถอดถอนกรรมการของบริษัท มีอำนาจควบคุมในการกำหนดนโยบายที่สำคัญทางด้านการเงิน การลงทุน การดำเนินธุรกิจ และการวางแผนกลยุทธ์ต่างๆของบริษัท หรือ</a:t>
            </a:r>
          </a:p>
          <a:p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3.	บริษัทที่ </a:t>
            </a:r>
            <a:r>
              <a:rPr lang="en-US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MUFG Bank, Ltd. </a:t>
            </a:r>
            <a:r>
              <a:rPr lang="th-TH" sz="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เป็นผู้ถือหุ้นโดยทางตรงหรือทางอ้อมรวมกันแล้วมากกว่า 20% ของหุ้นที่มีสิทธิออกเสียงทั้งหมด และมีอำนาจควบคุมกิจการหรือมีอิทธิพลอย่างมีนัยสำคัญต่อบริษัทเช่นเดียวกับข้อ 2 ข้างต้น  </a:t>
            </a:r>
            <a:endParaRPr lang="th-TH" sz="8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pic>
        <p:nvPicPr>
          <p:cNvPr id="11" name="Picture 10" descr="Qr code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05" y="3376830"/>
            <a:ext cx="998895" cy="9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617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Krungsri Condensed</vt:lpstr>
      <vt:lpstr>Krungsri Condensed Medium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ณิฐา คุณวงษ์</dc:creator>
  <cp:lastModifiedBy>ณิฐา คุณวงษ์</cp:lastModifiedBy>
  <cp:revision>9</cp:revision>
  <dcterms:created xsi:type="dcterms:W3CDTF">2021-09-22T02:54:50Z</dcterms:created>
  <dcterms:modified xsi:type="dcterms:W3CDTF">2021-09-22T04:17:23Z</dcterms:modified>
</cp:coreProperties>
</file>