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78" r:id="rId3"/>
  </p:sldMasterIdLst>
  <p:notesMasterIdLst>
    <p:notesMasterId r:id="rId10"/>
  </p:notesMasterIdLst>
  <p:sldIdLst>
    <p:sldId id="256" r:id="rId4"/>
    <p:sldId id="259" r:id="rId5"/>
    <p:sldId id="270" r:id="rId6"/>
    <p:sldId id="271" r:id="rId7"/>
    <p:sldId id="273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9B47-7688-4565-87B8-F93EAEF4987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52327-9D58-493C-A4D5-DB8A9506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61DCED-AB29-4873-B873-BBD83D46B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84A6D16-83C8-46DA-9E47-26AD2A7E8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DCE3FD-3D56-4B51-81D8-B564E480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1ED-BFCB-40FD-B632-7062E7BA2C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515098-8FFE-4833-97CB-96F3F945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1C6708-A59F-4ABF-9147-D7E5049C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B39-CC50-45E6-8FFE-2E7C79BC84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F40B870-0A1C-49B8-8395-770E2D7EE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C5D86EC-2ED0-41E9-BBC2-F607D536C044}"/>
              </a:ext>
            </a:extLst>
          </p:cNvPr>
          <p:cNvSpPr/>
          <p:nvPr/>
        </p:nvSpPr>
        <p:spPr>
          <a:xfrm>
            <a:off x="0" y="4655126"/>
            <a:ext cx="2050473" cy="2202873"/>
          </a:xfrm>
          <a:prstGeom prst="rect">
            <a:avLst/>
          </a:prstGeom>
          <a:solidFill>
            <a:srgbClr val="FFD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5689199-D027-447B-ABE9-203D6E1D7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929150A-01E5-4207-B91B-6591806E3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F0EE09-5C98-40FB-89E3-3E3390F3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1ED-BFCB-40FD-B632-7062E7BA2C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944A86-A911-4FAB-82D2-79F35C5A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778075-DBC6-406B-929E-50E52AEA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B39-CC50-45E6-8FFE-2E7C79BC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7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6BDD09-DF5C-4226-A6D3-18E35E446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ED44E28-4B7B-4B07-A06B-F5268A7DB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41E3E3-04E4-41DF-866D-93449DF9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C7F721-230E-46AD-8B74-79338FFF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557C85-2552-4917-98A2-5E79AE41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FE66CF-F97A-44C5-B765-8F68A74BF3F2}" type="slidenum">
              <a:rPr lang="th-TH" smtClean="0"/>
              <a:t>‹#›</a:t>
            </a:fld>
            <a:endParaRPr lang="th-TH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D72D449-19B6-467B-BFF5-76103F7A6308}"/>
              </a:ext>
            </a:extLst>
          </p:cNvPr>
          <p:cNvGrpSpPr/>
          <p:nvPr userDrawn="1"/>
        </p:nvGrpSpPr>
        <p:grpSpPr>
          <a:xfrm>
            <a:off x="1184" y="0"/>
            <a:ext cx="12189631" cy="6858000"/>
            <a:chOff x="1184" y="0"/>
            <a:chExt cx="12189631" cy="6858000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2B1A9399-BAB0-45BD-906E-618FADE9F1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4" y="0"/>
              <a:ext cx="12189631" cy="685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D7CD34CE-3423-4D1E-96F1-CBF6C21895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6010" t="92454"/>
            <a:stretch/>
          </p:blipFill>
          <p:spPr>
            <a:xfrm>
              <a:off x="1315489" y="6340475"/>
              <a:ext cx="10238017" cy="51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945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1265F7-5046-45EE-A54D-7F726F9B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0463C5-B4EB-4982-B5D4-61F96D65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F897655-75F5-42B8-8AF4-CEFAF8B74CEA}"/>
              </a:ext>
            </a:extLst>
          </p:cNvPr>
          <p:cNvGrpSpPr/>
          <p:nvPr userDrawn="1"/>
        </p:nvGrpSpPr>
        <p:grpSpPr>
          <a:xfrm>
            <a:off x="1184" y="0"/>
            <a:ext cx="12189631" cy="6858000"/>
            <a:chOff x="1184" y="0"/>
            <a:chExt cx="12189631" cy="6858000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2D63AFFD-BF3F-4DAA-AF75-171AADA824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4" y="0"/>
              <a:ext cx="12189631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A03E1EA2-6568-4C84-AB69-BA11F0C3A4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6010" t="92454"/>
            <a:stretch/>
          </p:blipFill>
          <p:spPr>
            <a:xfrm>
              <a:off x="1315489" y="6340475"/>
              <a:ext cx="10238017" cy="51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673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85583-2DA7-4B76-917F-BDC16FC6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F771EF1-9F26-4A45-8CF9-BEB42109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36B9D3-7AEF-4C01-993C-F949201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C70030-8A96-4821-B2C7-DE794800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A3AFCD-6792-4321-916E-5F99FF9B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FE66CF-F97A-44C5-B765-8F68A74BF3F2}" type="slidenum">
              <a:rPr lang="th-TH" smtClean="0"/>
              <a:t>‹#›</a:t>
            </a:fld>
            <a:endParaRPr lang="th-TH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125B50C-3E42-48BE-9F92-A11E2815C366}"/>
              </a:ext>
            </a:extLst>
          </p:cNvPr>
          <p:cNvGrpSpPr/>
          <p:nvPr userDrawn="1"/>
        </p:nvGrpSpPr>
        <p:grpSpPr>
          <a:xfrm>
            <a:off x="1184" y="0"/>
            <a:ext cx="12189631" cy="6858000"/>
            <a:chOff x="1184" y="0"/>
            <a:chExt cx="12189631" cy="6858000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90C7670A-94B0-45B2-B401-D6F5B0297C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4" y="0"/>
              <a:ext cx="12189631" cy="685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76B1CAB3-9F9B-4A1C-A100-AFE1F730CB2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6010" t="92454"/>
            <a:stretch/>
          </p:blipFill>
          <p:spPr>
            <a:xfrm>
              <a:off x="1315489" y="6340475"/>
              <a:ext cx="10238017" cy="51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D3D963-FD37-420E-922D-516524F8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FBC4F6-2791-459B-A134-0B95D4144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A6C9D7-2989-447C-896A-2F4CA9651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8740A92-D53C-499B-9710-D22A5A65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32058C-8908-4BBB-8550-1FE5008D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4E2A12-5DE6-4CDC-A1F4-1B6B808F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FE66CF-F97A-44C5-B765-8F68A74BF3F2}" type="slidenum">
              <a:rPr lang="th-TH" smtClean="0"/>
              <a:t>‹#›</a:t>
            </a:fld>
            <a:endParaRPr lang="th-TH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35CBA40-FD02-4652-A373-6BC0C79585B5}"/>
              </a:ext>
            </a:extLst>
          </p:cNvPr>
          <p:cNvGrpSpPr/>
          <p:nvPr userDrawn="1"/>
        </p:nvGrpSpPr>
        <p:grpSpPr>
          <a:xfrm>
            <a:off x="1184" y="0"/>
            <a:ext cx="12189631" cy="6858000"/>
            <a:chOff x="1184" y="0"/>
            <a:chExt cx="12189631" cy="6858000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C3E4F29C-E4C8-4C79-8102-9B8B6EF47F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4" y="0"/>
              <a:ext cx="12189631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41D3887E-1B36-4F12-85A8-207C8AB68A5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6010" t="92454"/>
            <a:stretch/>
          </p:blipFill>
          <p:spPr>
            <a:xfrm>
              <a:off x="1315489" y="6340475"/>
              <a:ext cx="10238017" cy="51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35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2426DD-C446-4C40-A8D1-2CDB205E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293719-9657-4E90-8A39-06F2D655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CD520-9F50-4C27-8BA6-0CAEA5D6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D36236-952B-49AD-BCD4-43B0682A6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A30C87-F666-4C6E-9B93-FF20A4820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0F7E935-6C0D-47F8-9008-97B98519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DB0C948-A647-47E6-89F8-E0C49C33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13206E7-0454-4F1B-B0AD-B24E4C82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FE66CF-F97A-44C5-B765-8F68A74BF3F2}" type="slidenum">
              <a:rPr lang="th-TH" smtClean="0"/>
              <a:t>‹#›</a:t>
            </a:fld>
            <a:endParaRPr lang="th-TH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888F56A-19E5-4334-A741-3059FBE55D2E}"/>
              </a:ext>
            </a:extLst>
          </p:cNvPr>
          <p:cNvGrpSpPr/>
          <p:nvPr userDrawn="1"/>
        </p:nvGrpSpPr>
        <p:grpSpPr>
          <a:xfrm>
            <a:off x="1184" y="0"/>
            <a:ext cx="12189631" cy="6858000"/>
            <a:chOff x="1184" y="0"/>
            <a:chExt cx="12189631" cy="6858000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80EFEBC2-33F7-4BB9-ADD1-FEAB5D8B5E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4" y="0"/>
              <a:ext cx="12189631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2AE6DBC4-6BB3-4E39-B4AF-29530BE85D1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6010" t="92454"/>
            <a:stretch/>
          </p:blipFill>
          <p:spPr>
            <a:xfrm>
              <a:off x="1315489" y="6340475"/>
              <a:ext cx="10238017" cy="51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807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8E2C79-6EFF-40CB-88A6-37217788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B17B2C-3231-4A95-AAA9-984C7C72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66CDE7-8F2F-4C19-92BA-31D3010B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FE66CF-F97A-44C5-B765-8F68A74BF3F2}" type="slidenum">
              <a:rPr lang="th-TH" smtClean="0"/>
              <a:t>‹#›</a:t>
            </a:fld>
            <a:endParaRPr lang="th-TH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11EBF2F-D96E-40AE-A361-70FA24317F28}"/>
              </a:ext>
            </a:extLst>
          </p:cNvPr>
          <p:cNvGrpSpPr/>
          <p:nvPr userDrawn="1"/>
        </p:nvGrpSpPr>
        <p:grpSpPr>
          <a:xfrm>
            <a:off x="1184" y="0"/>
            <a:ext cx="12189631" cy="6858000"/>
            <a:chOff x="1184" y="0"/>
            <a:chExt cx="12189631" cy="6858000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AC78B395-362A-4EC2-BF5C-DE7236D570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4" y="0"/>
              <a:ext cx="12189631" cy="685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8A664397-3405-4C9D-87D5-274D81D753D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6010" t="92454"/>
            <a:stretch/>
          </p:blipFill>
          <p:spPr>
            <a:xfrm>
              <a:off x="1315489" y="6340475"/>
              <a:ext cx="10238017" cy="51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172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8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34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8A281-3AB5-48CB-891F-01BF9E91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8E7771-D4EB-4FF8-BE58-CECB3A17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DBD2DE-5E44-45E2-8B2A-A46B96E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1ED-BFCB-40FD-B632-7062E7BA2C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F5D6DD-EE81-4935-8C5A-FFF92A0D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0CAB5C-5C3C-43A5-8D99-9B02AB86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B39-CC50-45E6-8FFE-2E7C79BC844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D658FE62-BF29-4D9C-A79C-C842B512052E}"/>
              </a:ext>
            </a:extLst>
          </p:cNvPr>
          <p:cNvGrpSpPr/>
          <p:nvPr/>
        </p:nvGrpSpPr>
        <p:grpSpPr>
          <a:xfrm>
            <a:off x="1184" y="0"/>
            <a:ext cx="12189631" cy="6858000"/>
            <a:chOff x="1184" y="0"/>
            <a:chExt cx="12189631" cy="6858000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AA4C6792-2A65-47B5-B3DC-2B57804E06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4" y="0"/>
              <a:ext cx="12189631" cy="685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77DE0502-292B-4FDE-9D1A-82A59653BC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6010" t="92454"/>
            <a:stretch/>
          </p:blipFill>
          <p:spPr>
            <a:xfrm>
              <a:off x="1315489" y="6340475"/>
              <a:ext cx="10238017" cy="51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2523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5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95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95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58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87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0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1C8F2-D9D6-4960-9A77-F96F7E1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70E57C-53AC-45CC-A7FE-1C83B94A0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AFB538-057C-4733-A3B5-7A9AD8CD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1ED-BFCB-40FD-B632-7062E7BA2C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F75BB4-0655-4428-96F9-D63E2B5C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E38409-E1F4-4A9F-B679-BB9BE980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B39-CC50-45E6-8FFE-2E7C79BC844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D8432CC-B755-493E-BDD2-A3D9EE5CC701}"/>
              </a:ext>
            </a:extLst>
          </p:cNvPr>
          <p:cNvGrpSpPr/>
          <p:nvPr/>
        </p:nvGrpSpPr>
        <p:grpSpPr>
          <a:xfrm>
            <a:off x="1184" y="0"/>
            <a:ext cx="12189631" cy="6858000"/>
            <a:chOff x="1184" y="0"/>
            <a:chExt cx="12189631" cy="6858000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7BD0196D-8C1F-44C4-BE44-273E5D8526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4" y="0"/>
              <a:ext cx="12189631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33E96DFC-AADF-4239-8DF2-27F9C699397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6010" t="92454"/>
            <a:stretch/>
          </p:blipFill>
          <p:spPr>
            <a:xfrm>
              <a:off x="1315489" y="6340475"/>
              <a:ext cx="10238017" cy="51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1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0B2179-8137-4B1B-95C2-56D0538F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E795A9-0B7D-4A08-8E63-112A075B4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385298C-39B5-4986-B593-6C51287A1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AD1659-6BB6-4AA2-8E49-56ECA6EF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1ED-BFCB-40FD-B632-7062E7BA2C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7C2188-A1CB-4E04-A221-653A0A40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037913-2B03-4590-88B1-6E7CC5F0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B39-CC50-45E6-8FFE-2E7C79BC8448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466D150-C5EF-4DF2-A7D7-96BD0C931E2E}"/>
              </a:ext>
            </a:extLst>
          </p:cNvPr>
          <p:cNvGrpSpPr/>
          <p:nvPr/>
        </p:nvGrpSpPr>
        <p:grpSpPr>
          <a:xfrm>
            <a:off x="1184" y="0"/>
            <a:ext cx="12189631" cy="6858000"/>
            <a:chOff x="1184" y="0"/>
            <a:chExt cx="12189631" cy="6858000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5CB11A0D-228C-4FA0-AA69-EA08A71AEC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4" y="0"/>
              <a:ext cx="12189631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6B2D8EA2-A7BF-40BA-9F19-B7D65870EC5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6010" t="92454"/>
            <a:stretch/>
          </p:blipFill>
          <p:spPr>
            <a:xfrm>
              <a:off x="1315489" y="6340475"/>
              <a:ext cx="10238017" cy="51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720BF3-9421-4815-B1D6-AB82928D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7AFBE0-A8E6-4431-99C4-05F750EA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1ED-BFCB-40FD-B632-7062E7BA2C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DD55F44-EC4B-466B-BE93-EB447D5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BF6428-26A3-4644-A856-10ADCEE4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B39-CC50-45E6-8FFE-2E7C79BC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BC08FA-427E-42DA-BADB-C60A02EA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1ED-BFCB-40FD-B632-7062E7BA2C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556E76A-FFFF-4068-8BFF-333D1786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CF8BFF-9A50-4368-99AD-688C8D32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B39-CC50-45E6-8FFE-2E7C79BC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8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0EE1CF-8CF8-44DB-ACEE-DF364471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462BF0-1C0E-44D4-8D42-12B77108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6759ACB-7515-4F94-B2E0-AEE29CFF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8E62F15-CD10-4792-8D2F-1EB9E74A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1ED-BFCB-40FD-B632-7062E7BA2C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D6C8A5-8C71-45CC-9AC0-6D07493E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B817F8-E3B4-4C92-8C54-AB23FA6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B39-CC50-45E6-8FFE-2E7C79BC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811684-6840-4D43-8E01-9FF03409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F117022-DF90-4F9B-A1C7-E5C2CD150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A55E547-784A-49FD-A05E-38510D3E3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8FA788-C124-4F3C-8660-F7BA0507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1ED-BFCB-40FD-B632-7062E7BA2C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DD01A39-DECD-4F6F-A04C-076FF2D9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0CAEF0-5CAA-477E-A055-45BC5A1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B39-CC50-45E6-8FFE-2E7C79BC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8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1E8B74-7C07-48BB-8682-1738A2F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F1ADA64-7A73-4095-B878-6A4CD411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5E9269-8592-46EB-A371-DF1AAA8E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C1ED-BFCB-40FD-B632-7062E7BA2C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953889-9658-45C9-A6D6-5F8E13BE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4F46BB-B788-4E7F-B16E-719C1A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4B39-CC50-45E6-8FFE-2E7C79BC8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FDB2826-23EA-49AA-869A-EE3B7A55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8271AB-D7E1-4C66-8B2E-0FF5D6E2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2C6AA2-66AE-4011-8B6C-3E3C87E89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C1ED-BFCB-40FD-B632-7062E7BA2C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16277A-8E76-4824-8E09-EEF064A3D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48F8A2-0013-403B-97FC-D5500D1EF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4B39-CC50-45E6-8FFE-2E7C79BC8448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2303EAE-F8AB-4DCB-84AE-1110465D9882}"/>
              </a:ext>
            </a:extLst>
          </p:cNvPr>
          <p:cNvGrpSpPr/>
          <p:nvPr/>
        </p:nvGrpSpPr>
        <p:grpSpPr>
          <a:xfrm>
            <a:off x="0" y="0"/>
            <a:ext cx="12190815" cy="6858000"/>
            <a:chOff x="0" y="0"/>
            <a:chExt cx="12190815" cy="6858000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C6C12958-5A0A-4CAC-8C8B-A09568E424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184" y="0"/>
              <a:ext cx="12189631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83121F3-B1F2-466F-962B-21F8677B6D9E}"/>
                </a:ext>
              </a:extLst>
            </p:cNvPr>
            <p:cNvSpPr/>
            <p:nvPr userDrawn="1"/>
          </p:nvSpPr>
          <p:spPr>
            <a:xfrm>
              <a:off x="0" y="4655126"/>
              <a:ext cx="2050473" cy="2202873"/>
            </a:xfrm>
            <a:prstGeom prst="rect">
              <a:avLst/>
            </a:prstGeom>
            <a:solidFill>
              <a:srgbClr val="FFD5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84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5B990D4-B2BC-4099-99DA-76996CF0C7E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D1E47337-1F73-4BBF-9427-132312D24D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2369" y="0"/>
              <a:ext cx="12189631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F3FF73AE-20C2-42A7-B851-4F4B07605E5E}"/>
                </a:ext>
              </a:extLst>
            </p:cNvPr>
            <p:cNvSpPr/>
            <p:nvPr userDrawn="1"/>
          </p:nvSpPr>
          <p:spPr>
            <a:xfrm>
              <a:off x="0" y="4655126"/>
              <a:ext cx="2050473" cy="2202873"/>
            </a:xfrm>
            <a:prstGeom prst="rect">
              <a:avLst/>
            </a:prstGeom>
            <a:solidFill>
              <a:srgbClr val="FFD5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C7B7026-D40C-4102-BA1E-B4236AAB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37" y="2515394"/>
            <a:ext cx="6437812" cy="1651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224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E81B-ADA2-47E1-B4B0-64E8BC82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0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4.jpeg"/><Relationship Id="rId7" Type="http://schemas.openxmlformats.org/officeDocument/2006/relationships/image" Target="../media/image16.jpeg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1.jpe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Krungsri Condensed Medium" panose="02000000000000000000" pitchFamily="2" charset="-34"/>
                <a:cs typeface="Krungsri Condensed Medium" panose="02000000000000000000" pitchFamily="2" charset="-34"/>
              </a:rPr>
              <a:t>Phase 1 : Enhance </a:t>
            </a:r>
            <a:r>
              <a:rPr lang="en-US" sz="2800" dirty="0" err="1" smtClean="0">
                <a:latin typeface="Krungsri Condensed Medium" panose="02000000000000000000" pitchFamily="2" charset="-34"/>
                <a:cs typeface="Krungsri Condensed Medium" panose="02000000000000000000" pitchFamily="2" charset="-34"/>
              </a:rPr>
              <a:t>i</a:t>
            </a:r>
            <a:r>
              <a:rPr lang="en-US" sz="2800" dirty="0" smtClean="0">
                <a:latin typeface="Krungsri Condensed Medium" panose="02000000000000000000" pitchFamily="2" charset="-34"/>
                <a:cs typeface="Krungsri Condensed Medium" panose="02000000000000000000" pitchFamily="2" charset="-34"/>
              </a:rPr>
              <a:t>-CONFIRM to support </a:t>
            </a:r>
            <a:br>
              <a:rPr lang="en-US" sz="2800" dirty="0" smtClean="0">
                <a:latin typeface="Krungsri Condensed Medium" panose="02000000000000000000" pitchFamily="2" charset="-34"/>
                <a:cs typeface="Krungsri Condensed Medium" panose="02000000000000000000" pitchFamily="2" charset="-34"/>
              </a:rPr>
            </a:br>
            <a:r>
              <a:rPr lang="en-US" sz="2800" dirty="0" smtClean="0">
                <a:latin typeface="Krungsri Condensed Medium" panose="02000000000000000000" pitchFamily="2" charset="-34"/>
                <a:cs typeface="Krungsri Condensed Medium" panose="02000000000000000000" pitchFamily="2" charset="-34"/>
              </a:rPr>
              <a:t>Face compare &amp; Direct partner</a:t>
            </a:r>
            <a:endParaRPr lang="en-US" sz="2800" dirty="0">
              <a:latin typeface="Krungsri Condensed Medium" panose="02000000000000000000" pitchFamily="2" charset="-34"/>
              <a:cs typeface="Krungsri Condensed Medium" panose="02000000000000000000" pitchFamily="2" charset="-34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Krungsri Condensed" panose="02000000000000000000" pitchFamily="2" charset="-34"/>
                <a:cs typeface="Krungsri Condensed" panose="02000000000000000000" pitchFamily="2" charset="-34"/>
              </a:rPr>
              <a:t>Target plan : 13 December 21</a:t>
            </a:r>
            <a:endParaRPr lang="en-US" sz="1800" dirty="0"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78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56" y="837770"/>
            <a:ext cx="1307293" cy="2324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3685" y="837770"/>
            <a:ext cx="1283905" cy="2282498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4101" y="837770"/>
            <a:ext cx="1287677" cy="2289203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1732" y="837770"/>
            <a:ext cx="1271886" cy="2261129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11" name="Oval 10"/>
          <p:cNvSpPr/>
          <p:nvPr/>
        </p:nvSpPr>
        <p:spPr>
          <a:xfrm>
            <a:off x="9037732" y="1833581"/>
            <a:ext cx="288000" cy="25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61373" y="961366"/>
            <a:ext cx="165451" cy="102845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31700" y="1895856"/>
            <a:ext cx="288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0824" y="837770"/>
            <a:ext cx="1318866" cy="23240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4" y="837770"/>
            <a:ext cx="1273628" cy="22642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12" y="837770"/>
            <a:ext cx="1271885" cy="2261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48" y="3774169"/>
            <a:ext cx="1232445" cy="2191012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16" idx="0"/>
          </p:cNvCxnSpPr>
          <p:nvPr/>
        </p:nvCxnSpPr>
        <p:spPr>
          <a:xfrm flipH="1">
            <a:off x="4308071" y="3098899"/>
            <a:ext cx="1" cy="67527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39083" y="3373319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smtClean="0">
                <a:solidFill>
                  <a:srgbClr val="0070C0"/>
                </a:solidFill>
                <a:latin typeface="Krungsri Condensed" panose="02000000000000000000" pitchFamily="2" charset="-34"/>
                <a:cs typeface="Krungsri Condensed" panose="02000000000000000000" pitchFamily="2" charset="-34"/>
              </a:rPr>
              <a:t>กรณีลูกค้า </a:t>
            </a:r>
            <a:r>
              <a:rPr lang="en-US" sz="1100" dirty="0" smtClean="0">
                <a:solidFill>
                  <a:srgbClr val="0070C0"/>
                </a:solidFill>
                <a:latin typeface="Krungsri Condensed" panose="02000000000000000000" pitchFamily="2" charset="-34"/>
                <a:cs typeface="Krungsri Condensed" panose="02000000000000000000" pitchFamily="2" charset="-34"/>
              </a:rPr>
              <a:t>Key reference</a:t>
            </a:r>
            <a:endParaRPr lang="en-US" sz="1100" dirty="0">
              <a:solidFill>
                <a:srgbClr val="0070C0"/>
              </a:solidFill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23" y="3774169"/>
            <a:ext cx="1307293" cy="23240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552" y="3774169"/>
            <a:ext cx="1283905" cy="2282498"/>
          </a:xfrm>
          <a:prstGeom prst="rect">
            <a:avLst/>
          </a:prstGeom>
          <a:ln>
            <a:noFill/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968" y="3774169"/>
            <a:ext cx="1287677" cy="2289203"/>
          </a:xfrm>
          <a:prstGeom prst="rect">
            <a:avLst/>
          </a:prstGeom>
          <a:ln>
            <a:noFill/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0599" y="3774169"/>
            <a:ext cx="1271886" cy="2261129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29" name="Oval 28"/>
          <p:cNvSpPr/>
          <p:nvPr/>
        </p:nvSpPr>
        <p:spPr>
          <a:xfrm>
            <a:off x="8976599" y="4769980"/>
            <a:ext cx="288000" cy="25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00240" y="3897765"/>
            <a:ext cx="165451" cy="102845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70567" y="4832255"/>
            <a:ext cx="288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8259" y="188259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Krungsri Condensed Medium" panose="02000000000000000000" pitchFamily="2" charset="-34"/>
                <a:cs typeface="Krungsri Condensed Medium" panose="02000000000000000000" pitchFamily="2" charset="-34"/>
              </a:rPr>
              <a:t>Current 1/2</a:t>
            </a:r>
            <a:endParaRPr lang="en-US" sz="2800" dirty="0">
              <a:latin typeface="Krungsri Condensed Medium" panose="02000000000000000000" pitchFamily="2" charset="-34"/>
              <a:cs typeface="Krungsri Condensed Medium" panose="02000000000000000000" pitchFamily="2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06209" y="163543"/>
            <a:ext cx="14029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Dip chip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20" y="864665"/>
            <a:ext cx="1307293" cy="2324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5465" y="864665"/>
            <a:ext cx="1287677" cy="2289203"/>
          </a:xfrm>
          <a:prstGeom prst="rect">
            <a:avLst/>
          </a:prstGeom>
          <a:ln>
            <a:noFill/>
          </a:ln>
        </p:spPr>
      </p:pic>
      <p:sp>
        <p:nvSpPr>
          <p:cNvPr id="21" name="Oval 20"/>
          <p:cNvSpPr/>
          <p:nvPr/>
        </p:nvSpPr>
        <p:spPr>
          <a:xfrm>
            <a:off x="5983064" y="1922751"/>
            <a:ext cx="288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368" y="864665"/>
            <a:ext cx="1318866" cy="23240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8" y="864665"/>
            <a:ext cx="1273628" cy="22642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76" y="864665"/>
            <a:ext cx="1271885" cy="2261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12" y="3801064"/>
            <a:ext cx="1232445" cy="2191012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16" idx="0"/>
          </p:cNvCxnSpPr>
          <p:nvPr/>
        </p:nvCxnSpPr>
        <p:spPr>
          <a:xfrm flipH="1">
            <a:off x="4059435" y="3125794"/>
            <a:ext cx="1" cy="67527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93422" y="3395572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smtClean="0">
                <a:solidFill>
                  <a:srgbClr val="0070C0"/>
                </a:solidFill>
                <a:latin typeface="Krungsri Condensed" panose="02000000000000000000" pitchFamily="2" charset="-34"/>
                <a:cs typeface="Krungsri Condensed" panose="02000000000000000000" pitchFamily="2" charset="-34"/>
              </a:rPr>
              <a:t>กรณีลูกค้า </a:t>
            </a:r>
            <a:r>
              <a:rPr lang="en-US" sz="1100" dirty="0" smtClean="0">
                <a:solidFill>
                  <a:srgbClr val="0070C0"/>
                </a:solidFill>
                <a:latin typeface="Krungsri Condensed" panose="02000000000000000000" pitchFamily="2" charset="-34"/>
                <a:cs typeface="Krungsri Condensed" panose="02000000000000000000" pitchFamily="2" charset="-34"/>
              </a:rPr>
              <a:t>Key reference</a:t>
            </a:r>
            <a:endParaRPr lang="en-US" sz="1100" dirty="0">
              <a:solidFill>
                <a:srgbClr val="0070C0"/>
              </a:solidFill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90" y="864664"/>
            <a:ext cx="1271885" cy="226112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4817" y="864664"/>
            <a:ext cx="1283905" cy="2282498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2864" y="864664"/>
            <a:ext cx="1271886" cy="2261129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60" name="Oval 59"/>
          <p:cNvSpPr/>
          <p:nvPr/>
        </p:nvSpPr>
        <p:spPr>
          <a:xfrm>
            <a:off x="10133397" y="1938052"/>
            <a:ext cx="288000" cy="25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87" y="3801064"/>
            <a:ext cx="1307293" cy="23240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4332" y="3801064"/>
            <a:ext cx="1287677" cy="2289203"/>
          </a:xfrm>
          <a:prstGeom prst="rect">
            <a:avLst/>
          </a:prstGeom>
          <a:ln>
            <a:noFill/>
          </a:ln>
        </p:spPr>
      </p:pic>
      <p:sp>
        <p:nvSpPr>
          <p:cNvPr id="31" name="Oval 30"/>
          <p:cNvSpPr/>
          <p:nvPr/>
        </p:nvSpPr>
        <p:spPr>
          <a:xfrm>
            <a:off x="5921931" y="4859150"/>
            <a:ext cx="288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04" y="3801064"/>
            <a:ext cx="1283905" cy="228249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7931" y="3801064"/>
            <a:ext cx="1283905" cy="2282498"/>
          </a:xfrm>
          <a:prstGeom prst="rect">
            <a:avLst/>
          </a:prstGeom>
          <a:ln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978" y="3801064"/>
            <a:ext cx="1271886" cy="2261129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35" name="Oval 34"/>
          <p:cNvSpPr/>
          <p:nvPr/>
        </p:nvSpPr>
        <p:spPr>
          <a:xfrm>
            <a:off x="10096511" y="4874452"/>
            <a:ext cx="288000" cy="25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8259" y="188259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Krungsri Condensed Medium" panose="02000000000000000000" pitchFamily="2" charset="-34"/>
                <a:cs typeface="Krungsri Condensed Medium" panose="02000000000000000000" pitchFamily="2" charset="-34"/>
              </a:rPr>
              <a:t>Current 2/2</a:t>
            </a:r>
            <a:endParaRPr lang="en-US" sz="2800" dirty="0">
              <a:latin typeface="Krungsri Condensed Medium" panose="02000000000000000000" pitchFamily="2" charset="-34"/>
              <a:cs typeface="Krungsri Condensed Medium" panose="02000000000000000000" pitchFamily="2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17002" y="163543"/>
            <a:ext cx="247381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Dip chip + Face 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05" y="851216"/>
            <a:ext cx="1046030" cy="18319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019" y="859751"/>
            <a:ext cx="1044364" cy="1856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2372" y="879078"/>
            <a:ext cx="1028693" cy="1828788"/>
          </a:xfrm>
          <a:prstGeom prst="rect">
            <a:avLst/>
          </a:prstGeom>
          <a:ln>
            <a:noFill/>
          </a:ln>
        </p:spPr>
      </p:pic>
      <p:sp>
        <p:nvSpPr>
          <p:cNvPr id="21" name="Oval 20"/>
          <p:cNvSpPr/>
          <p:nvPr/>
        </p:nvSpPr>
        <p:spPr>
          <a:xfrm>
            <a:off x="6816781" y="1909303"/>
            <a:ext cx="230077" cy="2013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3300" y="851218"/>
            <a:ext cx="1053610" cy="18566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65" y="851216"/>
            <a:ext cx="1017470" cy="1808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64" y="859751"/>
            <a:ext cx="1016077" cy="18063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74" y="3235819"/>
            <a:ext cx="984570" cy="175034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531102" y="2707866"/>
            <a:ext cx="1" cy="495762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48608" y="5124738"/>
            <a:ext cx="1343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solidFill>
                  <a:srgbClr val="0070C0"/>
                </a:solidFill>
                <a:latin typeface="Krungsri Condensed" panose="02000000000000000000" pitchFamily="2" charset="-34"/>
                <a:cs typeface="Krungsri Condensed" panose="02000000000000000000" pitchFamily="2" charset="-34"/>
              </a:rPr>
              <a:t>กรณีลูกค้า </a:t>
            </a:r>
            <a:endParaRPr lang="en-US" sz="1100" dirty="0" smtClean="0">
              <a:solidFill>
                <a:srgbClr val="0070C0"/>
              </a:solidFill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  <a:p>
            <a:r>
              <a:rPr lang="en-US" sz="1100" dirty="0" smtClean="0">
                <a:solidFill>
                  <a:srgbClr val="0070C0"/>
                </a:solidFill>
                <a:latin typeface="Krungsri Condensed" panose="02000000000000000000" pitchFamily="2" charset="-34"/>
                <a:cs typeface="Krungsri Condensed" panose="02000000000000000000" pitchFamily="2" charset="-34"/>
              </a:rPr>
              <a:t>Key reference</a:t>
            </a:r>
            <a:endParaRPr lang="en-US" sz="1100" dirty="0">
              <a:solidFill>
                <a:srgbClr val="0070C0"/>
              </a:solidFill>
              <a:latin typeface="Krungsri Condensed" panose="02000000000000000000" pitchFamily="2" charset="-34"/>
              <a:cs typeface="Krungsri Condensed" panose="02000000000000000000" pitchFamily="2" charset="-34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850" y="2808865"/>
            <a:ext cx="1016077" cy="18063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141" y="859751"/>
            <a:ext cx="1025680" cy="1823431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0893" y="859751"/>
            <a:ext cx="1016078" cy="1806360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60" name="Oval 59"/>
          <p:cNvSpPr/>
          <p:nvPr/>
        </p:nvSpPr>
        <p:spPr>
          <a:xfrm>
            <a:off x="9581426" y="1933138"/>
            <a:ext cx="230077" cy="2013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8259" y="188259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Krungsri Condensed Medium" panose="02000000000000000000" pitchFamily="2" charset="-34"/>
                <a:cs typeface="Krungsri Condensed Medium" panose="02000000000000000000" pitchFamily="2" charset="-34"/>
              </a:rPr>
              <a:t>To be</a:t>
            </a:r>
            <a:endParaRPr lang="en-US" sz="2800" dirty="0">
              <a:latin typeface="Krungsri Condensed Medium" panose="02000000000000000000" pitchFamily="2" charset="-34"/>
              <a:cs typeface="Krungsri Condensed Medium" panose="02000000000000000000" pitchFamily="2" charset="-34"/>
            </a:endParaRPr>
          </a:p>
        </p:txBody>
      </p:sp>
      <p:pic>
        <p:nvPicPr>
          <p:cNvPr id="1026" name="Picture 2" descr="https://assets.v7-io.invisionapp.com/assets/A_MGFjZjlkZDY2YjhlM2JmORgacmDHH6-_GbytslvvDhWws3r0BK6bh5JmbY2r6NhvQVMXwBE5eWXEqf9N57MRJwQVkI77wfW7muy-jlE4ifA1qDs0RWBiTjRatSIy4hzM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9" y="3203628"/>
            <a:ext cx="1020784" cy="18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1343182" y="1686013"/>
            <a:ext cx="378193" cy="3781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350278" y="2793693"/>
            <a:ext cx="344060" cy="3680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5192" y="5140889"/>
            <a:ext cx="3215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Change welcome screen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https</a:t>
            </a:r>
            <a:r>
              <a:rPr lang="en-US" sz="1400" dirty="0">
                <a:solidFill>
                  <a:srgbClr val="FF0000"/>
                </a:solidFill>
              </a:rPr>
              <a:t>://krungsri.invisionapp.com/overview/Android---Banking-Agent---iConfirm-ckfb5k9bk0ufb013shhhq2bno/screens</a:t>
            </a:r>
          </a:p>
        </p:txBody>
      </p:sp>
      <p:sp>
        <p:nvSpPr>
          <p:cNvPr id="38" name="Oval 37"/>
          <p:cNvSpPr/>
          <p:nvPr/>
        </p:nvSpPr>
        <p:spPr>
          <a:xfrm>
            <a:off x="3595006" y="2808865"/>
            <a:ext cx="378193" cy="3781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966" y="3372327"/>
            <a:ext cx="12290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Adding privacy notice clause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(please see more detail on page 4)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74589" y="2373085"/>
            <a:ext cx="6568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88400" y="2111475"/>
            <a:ext cx="10158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Click close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91" y="2795872"/>
            <a:ext cx="1044364" cy="18566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100" y="2800329"/>
            <a:ext cx="1025680" cy="1823431"/>
          </a:xfrm>
          <a:prstGeom prst="rect">
            <a:avLst/>
          </a:prstGeom>
          <a:ln>
            <a:noFill/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1852" y="2800329"/>
            <a:ext cx="1016078" cy="1806360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48" name="Oval 47"/>
          <p:cNvSpPr/>
          <p:nvPr/>
        </p:nvSpPr>
        <p:spPr>
          <a:xfrm>
            <a:off x="10692385" y="3873716"/>
            <a:ext cx="230077" cy="2013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Straight Arrow Connector 48"/>
          <p:cNvCxnSpPr>
            <a:stCxn id="16" idx="3"/>
            <a:endCxn id="8" idx="2"/>
          </p:cNvCxnSpPr>
          <p:nvPr/>
        </p:nvCxnSpPr>
        <p:spPr>
          <a:xfrm flipV="1">
            <a:off x="6022444" y="2707866"/>
            <a:ext cx="614275" cy="1403126"/>
          </a:xfrm>
          <a:prstGeom prst="bentConnector2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3"/>
            <a:endCxn id="14" idx="1"/>
          </p:cNvCxnSpPr>
          <p:nvPr/>
        </p:nvCxnSpPr>
        <p:spPr>
          <a:xfrm flipV="1">
            <a:off x="7151065" y="1788075"/>
            <a:ext cx="377954" cy="5397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3"/>
            <a:endCxn id="43" idx="1"/>
          </p:cNvCxnSpPr>
          <p:nvPr/>
        </p:nvCxnSpPr>
        <p:spPr>
          <a:xfrm>
            <a:off x="7151065" y="1793472"/>
            <a:ext cx="412226" cy="1930724"/>
          </a:xfrm>
          <a:prstGeom prst="bentConnector3">
            <a:avLst>
              <a:gd name="adj1" fmla="val 1069"/>
            </a:avLst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88259" y="188259"/>
            <a:ext cx="764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Krungsri Condensed Medium" panose="02000000000000000000" pitchFamily="2" charset="-34"/>
                <a:cs typeface="Krungsri Condensed Medium" panose="02000000000000000000" pitchFamily="2" charset="-34"/>
              </a:rPr>
              <a:t>To be (Only segment “Head office” = 100 </a:t>
            </a:r>
            <a:r>
              <a:rPr lang="en-US" sz="2800" dirty="0" err="1" smtClean="0">
                <a:latin typeface="Krungsri Condensed Medium" panose="02000000000000000000" pitchFamily="2" charset="-34"/>
                <a:cs typeface="Krungsri Condensed Medium" panose="02000000000000000000" pitchFamily="2" charset="-34"/>
              </a:rPr>
              <a:t>edcs</a:t>
            </a:r>
            <a:r>
              <a:rPr lang="en-US" sz="2800" dirty="0" smtClean="0">
                <a:latin typeface="Krungsri Condensed Medium" panose="02000000000000000000" pitchFamily="2" charset="-34"/>
                <a:cs typeface="Krungsri Condensed Medium" panose="02000000000000000000" pitchFamily="2" charset="-34"/>
              </a:rPr>
              <a:t>)</a:t>
            </a:r>
            <a:endParaRPr lang="en-US" sz="2800" dirty="0">
              <a:latin typeface="Krungsri Condensed Medium" panose="02000000000000000000" pitchFamily="2" charset="-34"/>
              <a:cs typeface="Krungsri Condensed Medium" panose="02000000000000000000" pitchFamily="2" charset="-3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13" y="1311107"/>
            <a:ext cx="1034742" cy="181219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28" y="1323853"/>
            <a:ext cx="1019906" cy="18131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690" y="1323853"/>
            <a:ext cx="1019907" cy="1813167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8497" y="1309932"/>
            <a:ext cx="1020021" cy="1813371"/>
          </a:xfrm>
          <a:prstGeom prst="rect">
            <a:avLst/>
          </a:prstGeom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7914938" y="2416455"/>
            <a:ext cx="962025" cy="720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610716" y="1453799"/>
            <a:ext cx="7360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If success,</a:t>
            </a:r>
          </a:p>
          <a:p>
            <a:pPr algn="ctr"/>
            <a:r>
              <a:rPr lang="en-US" sz="1050" dirty="0" smtClean="0"/>
              <a:t>Printing </a:t>
            </a:r>
          </a:p>
          <a:p>
            <a:pPr algn="ctr"/>
            <a:r>
              <a:rPr lang="en-US" sz="1050" dirty="0" smtClean="0"/>
              <a:t>slip</a:t>
            </a:r>
            <a:endParaRPr lang="en-US" sz="1050" dirty="0"/>
          </a:p>
        </p:txBody>
      </p:sp>
      <p:sp>
        <p:nvSpPr>
          <p:cNvPr id="50" name="Down Arrow 49"/>
          <p:cNvSpPr/>
          <p:nvPr/>
        </p:nvSpPr>
        <p:spPr>
          <a:xfrm rot="16200000">
            <a:off x="7734240" y="1946420"/>
            <a:ext cx="308408" cy="46542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766144" y="2013197"/>
            <a:ext cx="288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87313" y="718423"/>
            <a:ext cx="1034742" cy="50783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API : Get Consent</a:t>
            </a:r>
          </a:p>
          <a:p>
            <a:r>
              <a:rPr lang="en-US" sz="900" dirty="0" smtClean="0"/>
              <a:t>(Type 105 Data transfer)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54747" y="737037"/>
            <a:ext cx="1031821" cy="50783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/>
              <a:t>API : Submit data </a:t>
            </a:r>
            <a:r>
              <a:rPr lang="en-US" sz="900" dirty="0"/>
              <a:t>(</a:t>
            </a:r>
            <a:r>
              <a:rPr lang="en-US" sz="900" dirty="0" smtClean="0"/>
              <a:t>check DOPA only)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403" y="4195153"/>
            <a:ext cx="914085" cy="163108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5747049" y="6641756"/>
            <a:ext cx="12153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900" dirty="0" smtClean="0">
                <a:solidFill>
                  <a:srgbClr val="FF0000"/>
                </a:solidFill>
              </a:rPr>
              <a:t>ระบบมีปัญหา </a:t>
            </a:r>
            <a:r>
              <a:rPr lang="en-US" sz="900" dirty="0" smtClean="0">
                <a:solidFill>
                  <a:srgbClr val="FF0000"/>
                </a:solidFill>
              </a:rPr>
              <a:t>(</a:t>
            </a:r>
            <a:r>
              <a:rPr lang="en-US" sz="900" dirty="0" err="1" smtClean="0">
                <a:solidFill>
                  <a:srgbClr val="FF0000"/>
                </a:solidFill>
              </a:rPr>
              <a:t>Diis</a:t>
            </a:r>
            <a:r>
              <a:rPr lang="en-US" sz="900" dirty="0" smtClean="0">
                <a:solidFill>
                  <a:srgbClr val="FF0000"/>
                </a:solidFill>
              </a:rPr>
              <a:t>, DOPA)</a:t>
            </a:r>
            <a:endParaRPr lang="en-US" sz="9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2856" y="4195154"/>
            <a:ext cx="917909" cy="163108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6962446" y="6616198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900" dirty="0" smtClean="0">
                <a:solidFill>
                  <a:srgbClr val="FF0000"/>
                </a:solidFill>
              </a:rPr>
              <a:t>เครื่องไม่สามารถอ่านบัตรประชาชนได้ </a:t>
            </a:r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900" dirty="0" smtClean="0">
                <a:solidFill>
                  <a:srgbClr val="FF0000"/>
                </a:solidFill>
              </a:rPr>
              <a:t>(hardware)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551135" y="6609659"/>
            <a:ext cx="5982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900" dirty="0" smtClean="0">
                <a:solidFill>
                  <a:srgbClr val="FF0000"/>
                </a:solidFill>
              </a:rPr>
              <a:t>บัตรหมดอายุ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9621569" y="6607103"/>
            <a:ext cx="11288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900" dirty="0" smtClean="0">
                <a:solidFill>
                  <a:srgbClr val="FF0000"/>
                </a:solidFill>
              </a:rPr>
              <a:t>ไม่ผ่านการตรวจสอบ </a:t>
            </a:r>
            <a:r>
              <a:rPr lang="en-US" sz="900" dirty="0" smtClean="0">
                <a:solidFill>
                  <a:srgbClr val="FF0000"/>
                </a:solidFill>
              </a:rPr>
              <a:t>DOPA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11008716" y="6607103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900" dirty="0" smtClean="0">
                <a:solidFill>
                  <a:srgbClr val="FF0000"/>
                </a:solidFill>
              </a:rPr>
              <a:t>บัตรประชาชนมีปัญหา </a:t>
            </a:r>
          </a:p>
          <a:p>
            <a:r>
              <a:rPr lang="th-TH" sz="900" dirty="0" smtClean="0">
                <a:solidFill>
                  <a:srgbClr val="FF0000"/>
                </a:solidFill>
              </a:rPr>
              <a:t>ต้องขอเอกสารเพิ่มเติม</a:t>
            </a:r>
            <a:endParaRPr lang="en-US" sz="9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905" y="1323853"/>
            <a:ext cx="1018687" cy="1813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9211" y="1302921"/>
            <a:ext cx="1025567" cy="1820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5372" y="1341150"/>
            <a:ext cx="1425686" cy="21033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3914" y="4195153"/>
            <a:ext cx="918918" cy="16310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00550" y="4180588"/>
            <a:ext cx="927124" cy="16456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97566" y="4180588"/>
            <a:ext cx="922488" cy="164564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35" idx="3"/>
            <a:endCxn id="59" idx="1"/>
          </p:cNvCxnSpPr>
          <p:nvPr/>
        </p:nvCxnSpPr>
        <p:spPr>
          <a:xfrm>
            <a:off x="6248518" y="2216618"/>
            <a:ext cx="256885" cy="2794075"/>
          </a:xfrm>
          <a:prstGeom prst="bentConnector3">
            <a:avLst>
              <a:gd name="adj1" fmla="val 550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145094" y="2013197"/>
            <a:ext cx="288000" cy="2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58881" y="2173653"/>
            <a:ext cx="6568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89906" y="3343234"/>
            <a:ext cx="378193" cy="3781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3866" y="3906696"/>
            <a:ext cx="12290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Adding </a:t>
            </a:r>
            <a:r>
              <a:rPr lang="en-US" sz="1400" b="1" dirty="0" smtClean="0">
                <a:solidFill>
                  <a:srgbClr val="FF0000"/>
                </a:solidFill>
              </a:rPr>
              <a:t>new menu : </a:t>
            </a:r>
            <a:r>
              <a:rPr lang="en-US" sz="1400" dirty="0" smtClean="0">
                <a:solidFill>
                  <a:srgbClr val="FF0000"/>
                </a:solidFill>
              </a:rPr>
              <a:t>Customer verification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Privacy notice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215" y="1690688"/>
            <a:ext cx="2237922" cy="39436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7994" y="1690688"/>
            <a:ext cx="2246143" cy="3906385"/>
          </a:xfrm>
          <a:prstGeom prst="rect">
            <a:avLst/>
          </a:prstGeom>
          <a:solidFill>
            <a:schemeClr val="dk1">
              <a:alpha val="8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2290" y="2289789"/>
            <a:ext cx="2066661" cy="2812316"/>
            <a:chOff x="10495380" y="1335821"/>
            <a:chExt cx="2066661" cy="2855913"/>
          </a:xfrm>
        </p:grpSpPr>
        <p:sp>
          <p:nvSpPr>
            <p:cNvPr id="7" name="TextBox 6"/>
            <p:cNvSpPr txBox="1"/>
            <p:nvPr/>
          </p:nvSpPr>
          <p:spPr>
            <a:xfrm>
              <a:off x="10495380" y="1335821"/>
              <a:ext cx="2066661" cy="2855913"/>
            </a:xfrm>
            <a:prstGeom prst="roundRect">
              <a:avLst>
                <a:gd name="adj" fmla="val 2533"/>
              </a:avLst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Krungsri Condensed" panose="02000000000000000000" pitchFamily="2" charset="-34"/>
                <a:cs typeface="Krungsri Condensed" panose="02000000000000000000" pitchFamily="2" charset="-34"/>
              </a:endParaRPr>
            </a:p>
            <a:p>
              <a:r>
                <a:rPr lang="th-TH" sz="850" dirty="0" smtClean="0">
                  <a:latin typeface="Krungsri Condensed" panose="02000000000000000000" pitchFamily="2" charset="-34"/>
                  <a:cs typeface="Krungsri Condensed" panose="02000000000000000000" pitchFamily="2" charset="-34"/>
                </a:rPr>
                <a:t>คุณ</a:t>
              </a:r>
              <a:r>
                <a:rPr lang="th-TH" sz="850" dirty="0">
                  <a:latin typeface="Krungsri Condensed" panose="02000000000000000000" pitchFamily="2" charset="-34"/>
                  <a:cs typeface="Krungsri Condensed" panose="02000000000000000000" pitchFamily="2" charset="-34"/>
                </a:rPr>
                <a:t>ได้อ่านและทำความเข้าใจรายละเอียดของประกาศการคุ้มครองข้อมูลส่วนบุคคลของธนาคารแล้ว โดยคุณรับทราบว่า ธนาคารจะเก็บรวบรวมและใช้ข้อมูลส่วนบุคคลของคุณเพื่อใช้ในการติดต่อนำเสนอ และประชาสัมพันธ์ ผลิตภัณฑ์/บริการที่ คุณสนใจหรือที่คล้ายคลึงกัน คุณสามารถดูรายละเอียดเกี่ยวกับการเก็บรวบรวม ใช้ เปิดเผยข้อมูลของคุณเพิ่มเติมได้จาก ประกาศการคุ้มครองข้อมูลส่วนบุคคล</a:t>
              </a:r>
              <a:r>
                <a:rPr lang="th-TH" sz="850" dirty="0" smtClean="0">
                  <a:latin typeface="Krungsri Condensed" panose="02000000000000000000" pitchFamily="2" charset="-34"/>
                  <a:cs typeface="Krungsri Condensed" panose="02000000000000000000" pitchFamily="2" charset="-34"/>
                </a:rPr>
                <a:t>ที่</a:t>
              </a:r>
              <a:endParaRPr lang="en-US" sz="850" u="sng" dirty="0" smtClean="0">
                <a:latin typeface="Krungsri Condensed" panose="02000000000000000000" pitchFamily="2" charset="-34"/>
                <a:cs typeface="Krungsri Condensed" panose="02000000000000000000" pitchFamily="2" charset="-34"/>
              </a:endParaRPr>
            </a:p>
            <a:p>
              <a:endParaRPr lang="en-US" sz="900" u="sng" dirty="0">
                <a:latin typeface="Krungsri Condensed" panose="02000000000000000000" pitchFamily="2" charset="-34"/>
                <a:cs typeface="Krungsri Condensed" panose="02000000000000000000" pitchFamily="2" charset="-34"/>
              </a:endParaRPr>
            </a:p>
            <a:p>
              <a:endParaRPr lang="en-US" sz="900" u="sng" dirty="0" smtClean="0">
                <a:latin typeface="Krungsri Condensed" panose="02000000000000000000" pitchFamily="2" charset="-34"/>
                <a:cs typeface="Krungsri Condensed" panose="02000000000000000000" pitchFamily="2" charset="-34"/>
              </a:endParaRPr>
            </a:p>
            <a:p>
              <a:endParaRPr lang="th-TH" sz="900" dirty="0" smtClean="0">
                <a:latin typeface="Krungsri Condensed" panose="02000000000000000000" pitchFamily="2" charset="-34"/>
                <a:cs typeface="Krungsri Condensed" panose="02000000000000000000" pitchFamily="2" charset="-34"/>
              </a:endParaRPr>
            </a:p>
            <a:p>
              <a:endParaRPr lang="th-TH" sz="900" dirty="0">
                <a:latin typeface="Krungsri Condensed" panose="02000000000000000000" pitchFamily="2" charset="-34"/>
                <a:cs typeface="Krungsri Condensed" panose="02000000000000000000" pitchFamily="2" charset="-34"/>
              </a:endParaRPr>
            </a:p>
            <a:p>
              <a:endParaRPr lang="en-US" sz="900" dirty="0" smtClean="0">
                <a:latin typeface="Krungsri Condensed" panose="02000000000000000000" pitchFamily="2" charset="-34"/>
                <a:cs typeface="Krungsri Condensed" panose="02000000000000000000" pitchFamily="2" charset="-34"/>
              </a:endParaRPr>
            </a:p>
            <a:p>
              <a:endParaRPr lang="en-US" sz="900" dirty="0">
                <a:latin typeface="Krungsri Condensed" panose="02000000000000000000" pitchFamily="2" charset="-34"/>
                <a:cs typeface="Krungsri Condensed" panose="02000000000000000000" pitchFamily="2" charset="-34"/>
              </a:endParaRPr>
            </a:p>
            <a:p>
              <a:endParaRPr lang="th-TH" sz="900" dirty="0" smtClean="0">
                <a:latin typeface="Krungsri Condensed" panose="02000000000000000000" pitchFamily="2" charset="-34"/>
                <a:cs typeface="Krungsri Condensed" panose="02000000000000000000" pitchFamily="2" charset="-34"/>
              </a:endParaRPr>
            </a:p>
            <a:p>
              <a:endParaRPr lang="th-TH" sz="900" dirty="0">
                <a:latin typeface="Krungsri Condensed" panose="02000000000000000000" pitchFamily="2" charset="-34"/>
                <a:cs typeface="Krungsri Condensed" panose="02000000000000000000" pitchFamily="2" charset="-34"/>
              </a:endParaRPr>
            </a:p>
            <a:p>
              <a:endParaRPr lang="en-US" sz="900" dirty="0">
                <a:latin typeface="Krungsri Condensed" panose="02000000000000000000" pitchFamily="2" charset="-34"/>
                <a:cs typeface="Krungsri Condensed" panose="02000000000000000000" pitchFamily="2" charset="-34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12324"/>
            <a:stretch/>
          </p:blipFill>
          <p:spPr>
            <a:xfrm>
              <a:off x="10547566" y="3651879"/>
              <a:ext cx="1905000" cy="459312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 flipV="1">
            <a:off x="3037245" y="2006600"/>
            <a:ext cx="17252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62500" y="1834634"/>
            <a:ext cx="14080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transparency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1" y="2535044"/>
            <a:ext cx="659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</a:rPr>
              <a:t>คุณได้อ่านและทำความเข้าใจรายละเอียดของประกาศการคุ้มครองข้อมูลส่วนบุคคลของธนาคารแล้ว โดยคุณรับทราบว่า ธนาคารจะเก็บรวบรวมและใช้ข้อมูลส่วนบุคคลของคุณเพื่อใช้ในการติดต่อนำเสนอ และประชาสัมพันธ์ ผลิตภัณฑ์/บริการที่ คุณสนใจหรือที่คล้ายคลึงกัน คุณสามารถดูรายละเอียดเกี่ยวกับการเก็บรวบรวม ใช้ เปิดเผยข้อมูลของคุณเพิ่มเติมได้จาก ประกาศการคุ้มครองข้อมูลส่วนบุคคล</a:t>
            </a:r>
            <a:r>
              <a:rPr lang="th-TH" dirty="0" smtClean="0">
                <a:solidFill>
                  <a:srgbClr val="FF0000"/>
                </a:solidFill>
              </a:rPr>
              <a:t>ที่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22946" y="3441700"/>
            <a:ext cx="17252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22946" y="4928347"/>
            <a:ext cx="17252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8201" y="4675885"/>
            <a:ext cx="40471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close button, then go to next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12" y="3884186"/>
            <a:ext cx="686305" cy="686305"/>
          </a:xfrm>
          <a:prstGeom prst="rect">
            <a:avLst/>
          </a:prstGeom>
        </p:spPr>
      </p:pic>
      <p:pic>
        <p:nvPicPr>
          <p:cNvPr id="1026" name="Picture 10" descr="image0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3656175"/>
            <a:ext cx="10382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35384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Krungsri's Presentation Template2021</Template>
  <TotalTime>2010</TotalTime>
  <Words>316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Cordia New</vt:lpstr>
      <vt:lpstr>Krungsri Condensed</vt:lpstr>
      <vt:lpstr>Krungsri Condensed Medium</vt:lpstr>
      <vt:lpstr>2_Office Theme</vt:lpstr>
      <vt:lpstr>Office Theme</vt:lpstr>
      <vt:lpstr>Custom Design</vt:lpstr>
      <vt:lpstr>Phase 1 : Enhance i-CONFIRM to support  Face compare &amp; Direct partner</vt:lpstr>
      <vt:lpstr>PowerPoint Presentation</vt:lpstr>
      <vt:lpstr>PowerPoint Presentation</vt:lpstr>
      <vt:lpstr>PowerPoint Presentation</vt:lpstr>
      <vt:lpstr>PowerPoint Presentation</vt:lpstr>
      <vt:lpstr>Privacy notice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บริการ Krungri i-CONFIRM</dc:title>
  <dc:creator>ณิฐา คุณวงษ์</dc:creator>
  <cp:lastModifiedBy>ณิฐา คุณวงษ์</cp:lastModifiedBy>
  <cp:revision>87</cp:revision>
  <dcterms:created xsi:type="dcterms:W3CDTF">2021-07-23T04:29:37Z</dcterms:created>
  <dcterms:modified xsi:type="dcterms:W3CDTF">2021-11-16T04:41:03Z</dcterms:modified>
</cp:coreProperties>
</file>