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71" autoAdjust="0"/>
  </p:normalViewPr>
  <p:slideViewPr>
    <p:cSldViewPr>
      <p:cViewPr varScale="1">
        <p:scale>
          <a:sx n="76" d="100"/>
          <a:sy n="76" d="100"/>
        </p:scale>
        <p:origin x="-19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5EA5F-4C56-4020-AC2D-77C3F97A6C75}" type="datetimeFigureOut">
              <a:rPr lang="en-US" smtClean="0"/>
              <a:t>11/2/2011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B072E-B513-4E53-AE11-4A0534FBFDF4}" type="slidenum">
              <a:rPr lang="en-US" smtClean="0"/>
              <a:t>‹#›</a:t>
            </a:fld>
            <a:endParaRPr lang="en-US"/>
          </a:p>
        </p:txBody>
      </p:sp>
    </p:spTree>
    <p:extLst>
      <p:ext uri="{BB962C8B-B14F-4D97-AF65-F5344CB8AC3E}">
        <p14:creationId xmlns:p14="http://schemas.microsoft.com/office/powerpoint/2010/main" val="2862297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t>
            </a:r>
            <a:r>
              <a:rPr lang="en-US" dirty="0" err="1" smtClean="0"/>
              <a:t>Multichoice</a:t>
            </a:r>
            <a:r>
              <a:rPr lang="en-US" dirty="0" smtClean="0"/>
              <a:t> and </a:t>
            </a:r>
            <a:r>
              <a:rPr lang="en-US" dirty="0" err="1" smtClean="0"/>
              <a:t>Dstv</a:t>
            </a:r>
            <a:r>
              <a:rPr lang="en-US" baseline="0" dirty="0" smtClean="0"/>
              <a:t> Online we are strong at providing content that subscribers want. Getting them to discover what exactly they want and make it simple to get that content is what this app aims to achieve.</a:t>
            </a:r>
            <a:endParaRPr lang="en-US" dirty="0"/>
          </a:p>
        </p:txBody>
      </p:sp>
      <p:sp>
        <p:nvSpPr>
          <p:cNvPr id="4" name="Slide Number Placeholder 3"/>
          <p:cNvSpPr>
            <a:spLocks noGrp="1"/>
          </p:cNvSpPr>
          <p:nvPr>
            <p:ph type="sldNum" sz="quarter" idx="10"/>
          </p:nvPr>
        </p:nvSpPr>
        <p:spPr/>
        <p:txBody>
          <a:bodyPr/>
          <a:lstStyle/>
          <a:p>
            <a:fld id="{D80B072E-B513-4E53-AE11-4A0534FBFDF4}" type="slidenum">
              <a:rPr lang="en-US" smtClean="0"/>
              <a:t>1</a:t>
            </a:fld>
            <a:endParaRPr lang="en-US"/>
          </a:p>
        </p:txBody>
      </p:sp>
    </p:spTree>
    <p:extLst>
      <p:ext uri="{BB962C8B-B14F-4D97-AF65-F5344CB8AC3E}">
        <p14:creationId xmlns:p14="http://schemas.microsoft.com/office/powerpoint/2010/main" val="419957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2 points are to</a:t>
            </a:r>
            <a:r>
              <a:rPr lang="en-US" baseline="0" dirty="0" smtClean="0"/>
              <a:t> cater for short attention span within the app itself. User does not have time to browse a full EPG or many screens.</a:t>
            </a:r>
          </a:p>
          <a:p>
            <a:r>
              <a:rPr lang="en-US" baseline="0" dirty="0" smtClean="0"/>
              <a:t>User wants app to tell him what to watch with just a few seconds of browsing</a:t>
            </a:r>
            <a:endParaRPr lang="en-US" dirty="0"/>
          </a:p>
        </p:txBody>
      </p:sp>
      <p:sp>
        <p:nvSpPr>
          <p:cNvPr id="4" name="Slide Number Placeholder 3"/>
          <p:cNvSpPr>
            <a:spLocks noGrp="1"/>
          </p:cNvSpPr>
          <p:nvPr>
            <p:ph type="sldNum" sz="quarter" idx="10"/>
          </p:nvPr>
        </p:nvSpPr>
        <p:spPr/>
        <p:txBody>
          <a:bodyPr/>
          <a:lstStyle/>
          <a:p>
            <a:fld id="{D80B072E-B513-4E53-AE11-4A0534FBFDF4}" type="slidenum">
              <a:rPr lang="en-US" smtClean="0"/>
              <a:t>2</a:t>
            </a:fld>
            <a:endParaRPr lang="en-US"/>
          </a:p>
        </p:txBody>
      </p:sp>
    </p:spTree>
    <p:extLst>
      <p:ext uri="{BB962C8B-B14F-4D97-AF65-F5344CB8AC3E}">
        <p14:creationId xmlns:p14="http://schemas.microsoft.com/office/powerpoint/2010/main" val="208927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Shaun’s</a:t>
            </a:r>
            <a:r>
              <a:rPr lang="en-US" baseline="0" dirty="0" smtClean="0"/>
              <a:t> new EPG service – text items only.</a:t>
            </a:r>
          </a:p>
          <a:p>
            <a:r>
              <a:rPr lang="en-US" baseline="0" dirty="0" smtClean="0"/>
              <a:t>VOD and </a:t>
            </a:r>
            <a:r>
              <a:rPr lang="en-US" baseline="0" dirty="0" err="1" smtClean="0"/>
              <a:t>Catchup</a:t>
            </a:r>
            <a:r>
              <a:rPr lang="en-US" baseline="0" dirty="0" smtClean="0"/>
              <a:t> services – good, but I also need Posters/Banners for these events as well.</a:t>
            </a:r>
          </a:p>
          <a:p>
            <a:endParaRPr lang="en-US" baseline="0" dirty="0" smtClean="0"/>
          </a:p>
          <a:p>
            <a:endParaRPr lang="en-US" baseline="0" dirty="0" smtClean="0"/>
          </a:p>
          <a:p>
            <a:r>
              <a:rPr lang="en-US" baseline="0" dirty="0" smtClean="0"/>
              <a:t>On the LHS is collection of events coming up today/next few hours. Editorial recommendations</a:t>
            </a:r>
          </a:p>
          <a:p>
            <a:r>
              <a:rPr lang="en-US" baseline="0" dirty="0" smtClean="0"/>
              <a:t>Implemented using an android </a:t>
            </a:r>
            <a:r>
              <a:rPr lang="en-US" baseline="0" dirty="0" err="1" smtClean="0"/>
              <a:t>viewpager</a:t>
            </a:r>
            <a:r>
              <a:rPr lang="en-US" baseline="0" dirty="0" smtClean="0"/>
              <a:t> – a cool widget used by the latest android market. </a:t>
            </a:r>
            <a:r>
              <a:rPr lang="en-US" baseline="0" dirty="0" err="1" smtClean="0"/>
              <a:t>Faciliates</a:t>
            </a:r>
            <a:r>
              <a:rPr lang="en-US" baseline="0" dirty="0" smtClean="0"/>
              <a:t> </a:t>
            </a:r>
            <a:r>
              <a:rPr lang="en-US" baseline="0" dirty="0" err="1" smtClean="0"/>
              <a:t>hor</a:t>
            </a:r>
            <a:r>
              <a:rPr lang="en-US" baseline="0" dirty="0" smtClean="0"/>
              <a:t> and </a:t>
            </a:r>
            <a:r>
              <a:rPr lang="en-US" baseline="0" dirty="0" err="1" smtClean="0"/>
              <a:t>vert</a:t>
            </a:r>
            <a:r>
              <a:rPr lang="en-US" baseline="0" dirty="0" smtClean="0"/>
              <a:t> swiping</a:t>
            </a:r>
          </a:p>
          <a:p>
            <a:endParaRPr lang="en-US" baseline="0" dirty="0" smtClean="0"/>
          </a:p>
          <a:p>
            <a:r>
              <a:rPr lang="en-US" baseline="0" dirty="0" smtClean="0"/>
              <a:t>The bottom section contains </a:t>
            </a:r>
            <a:r>
              <a:rPr lang="en-US" baseline="0" dirty="0" err="1" smtClean="0"/>
              <a:t>personalised</a:t>
            </a:r>
            <a:r>
              <a:rPr lang="en-US" baseline="0" dirty="0" smtClean="0"/>
              <a:t> recommendations that would come via our recommendation engine. Shows other events from the 7 day EPG that the user might like to watch/remind/rent. Based on </a:t>
            </a:r>
            <a:r>
              <a:rPr lang="en-US" baseline="0" smtClean="0"/>
              <a:t>previous reminder/rental/recording/viewing history.</a:t>
            </a:r>
            <a:endParaRPr lang="en-US" baseline="0" dirty="0" smtClean="0"/>
          </a:p>
          <a:p>
            <a:r>
              <a:rPr lang="en-US" baseline="0" dirty="0" smtClean="0"/>
              <a:t>Also recommends products from the </a:t>
            </a:r>
            <a:r>
              <a:rPr lang="en-US" baseline="0" dirty="0" err="1" smtClean="0"/>
              <a:t>Dstvo</a:t>
            </a:r>
            <a:r>
              <a:rPr lang="en-US" baseline="0" dirty="0" smtClean="0"/>
              <a:t>/Naspers stable that users might want to buy based on the event they are viewing/past rental history etc.</a:t>
            </a:r>
          </a:p>
          <a:p>
            <a:r>
              <a:rPr lang="en-US" baseline="0" dirty="0" smtClean="0"/>
              <a:t>Can be accessed also using the Facebook SSO, so seamless to the user. </a:t>
            </a:r>
            <a:endParaRPr lang="en-US" dirty="0"/>
          </a:p>
        </p:txBody>
      </p:sp>
      <p:sp>
        <p:nvSpPr>
          <p:cNvPr id="4" name="Slide Number Placeholder 3"/>
          <p:cNvSpPr>
            <a:spLocks noGrp="1"/>
          </p:cNvSpPr>
          <p:nvPr>
            <p:ph type="sldNum" sz="quarter" idx="10"/>
          </p:nvPr>
        </p:nvSpPr>
        <p:spPr/>
        <p:txBody>
          <a:bodyPr/>
          <a:lstStyle/>
          <a:p>
            <a:fld id="{D80B072E-B513-4E53-AE11-4A0534FBFDF4}" type="slidenum">
              <a:rPr lang="en-US" smtClean="0"/>
              <a:t>3</a:t>
            </a:fld>
            <a:endParaRPr lang="en-US"/>
          </a:p>
        </p:txBody>
      </p:sp>
    </p:spTree>
    <p:extLst>
      <p:ext uri="{BB962C8B-B14F-4D97-AF65-F5344CB8AC3E}">
        <p14:creationId xmlns:p14="http://schemas.microsoft.com/office/powerpoint/2010/main" val="196393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1829D-A210-49AD-8145-D182BC6FFC7B}"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301056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1829D-A210-49AD-8145-D182BC6FFC7B}"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256766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1829D-A210-49AD-8145-D182BC6FFC7B}"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331629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1829D-A210-49AD-8145-D182BC6FFC7B}"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12554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1829D-A210-49AD-8145-D182BC6FFC7B}" type="datetimeFigureOut">
              <a:rPr lang="en-US" smtClean="0"/>
              <a:t>11/2/2011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199032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1829D-A210-49AD-8145-D182BC6FFC7B}" type="datetimeFigureOut">
              <a:rPr lang="en-US" smtClean="0"/>
              <a:t>11/2/2011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226086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1829D-A210-49AD-8145-D182BC6FFC7B}" type="datetimeFigureOut">
              <a:rPr lang="en-US" smtClean="0"/>
              <a:t>11/2/2011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273469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1829D-A210-49AD-8145-D182BC6FFC7B}" type="datetimeFigureOut">
              <a:rPr lang="en-US" smtClean="0"/>
              <a:t>11/2/2011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266558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1829D-A210-49AD-8145-D182BC6FFC7B}" type="datetimeFigureOut">
              <a:rPr lang="en-US" smtClean="0"/>
              <a:t>11/2/2011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360402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1829D-A210-49AD-8145-D182BC6FFC7B}" type="datetimeFigureOut">
              <a:rPr lang="en-US" smtClean="0"/>
              <a:t>11/2/2011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140679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1829D-A210-49AD-8145-D182BC6FFC7B}" type="datetimeFigureOut">
              <a:rPr lang="en-US" smtClean="0"/>
              <a:t>11/2/2011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79871-9F3E-499D-8E89-751CED8A80A5}" type="slidenum">
              <a:rPr lang="en-US" smtClean="0"/>
              <a:t>‹#›</a:t>
            </a:fld>
            <a:endParaRPr lang="en-US"/>
          </a:p>
        </p:txBody>
      </p:sp>
    </p:spTree>
    <p:extLst>
      <p:ext uri="{BB962C8B-B14F-4D97-AF65-F5344CB8AC3E}">
        <p14:creationId xmlns:p14="http://schemas.microsoft.com/office/powerpoint/2010/main" val="96301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1829D-A210-49AD-8145-D182BC6FFC7B}" type="datetimeFigureOut">
              <a:rPr lang="en-US" smtClean="0"/>
              <a:t>11/2/2011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79871-9F3E-499D-8E89-751CED8A80A5}" type="slidenum">
              <a:rPr lang="en-US" smtClean="0"/>
              <a:t>‹#›</a:t>
            </a:fld>
            <a:endParaRPr lang="en-US"/>
          </a:p>
        </p:txBody>
      </p:sp>
    </p:spTree>
    <p:extLst>
      <p:ext uri="{BB962C8B-B14F-4D97-AF65-F5344CB8AC3E}">
        <p14:creationId xmlns:p14="http://schemas.microsoft.com/office/powerpoint/2010/main" val="74179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84876" y="2887133"/>
            <a:ext cx="7924800" cy="10668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solidFill>
            </a:endParaRPr>
          </a:p>
          <a:p>
            <a:pPr algn="l"/>
            <a:r>
              <a:rPr lang="en-US" sz="4700" dirty="0">
                <a:solidFill>
                  <a:schemeClr val="tx1"/>
                </a:solidFill>
              </a:rPr>
              <a:t>Content is King. Content discovery is Queen.</a:t>
            </a:r>
          </a:p>
          <a:p>
            <a:pPr marL="342900" indent="-342900" algn="l">
              <a:buFont typeface="Arial" pitchFamily="34" charset="0"/>
              <a:buChar char="•"/>
            </a:pPr>
            <a:endParaRPr lang="en-US" sz="4700" dirty="0" smtClean="0"/>
          </a:p>
          <a:p>
            <a:pPr marL="342900" indent="-342900" algn="l">
              <a:buFont typeface="Arial" pitchFamily="34" charset="0"/>
              <a:buChar char="•"/>
            </a:pPr>
            <a:endParaRPr lang="en-US" sz="2000" dirty="0"/>
          </a:p>
        </p:txBody>
      </p:sp>
      <p:sp>
        <p:nvSpPr>
          <p:cNvPr id="5" name="Subtitle 2"/>
          <p:cNvSpPr txBox="1">
            <a:spLocks/>
          </p:cNvSpPr>
          <p:nvPr/>
        </p:nvSpPr>
        <p:spPr>
          <a:xfrm>
            <a:off x="1295400" y="3953933"/>
            <a:ext cx="6400800" cy="114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000" dirty="0" smtClean="0"/>
          </a:p>
          <a:p>
            <a:pPr marL="342900" indent="-342900" algn="l">
              <a:buFont typeface="Arial" pitchFamily="34" charset="0"/>
              <a:buChar char="•"/>
            </a:pPr>
            <a:endParaRPr lang="en-US" sz="2000" dirty="0" smtClean="0"/>
          </a:p>
          <a:p>
            <a:pPr marL="342900" indent="-342900" algn="l">
              <a:buFont typeface="Arial" pitchFamily="34" charset="0"/>
              <a:buChar char="•"/>
            </a:pPr>
            <a:endParaRPr lang="en-US" sz="2000" dirty="0"/>
          </a:p>
        </p:txBody>
      </p:sp>
      <p:pic>
        <p:nvPicPr>
          <p:cNvPr id="1026" name="Picture 2" descr="C:\Dev\Android\WhatsON\res\drawable\dstv_whatson_banner.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 y="-20"/>
            <a:ext cx="9169969" cy="112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997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1143000"/>
          </a:xfrm>
        </p:spPr>
        <p:txBody>
          <a:bodyPr>
            <a:noAutofit/>
          </a:bodyPr>
          <a:lstStyle/>
          <a:p>
            <a:pPr algn="l"/>
            <a:r>
              <a:rPr lang="en-US" sz="4000" b="1" dirty="0" smtClean="0">
                <a:solidFill>
                  <a:schemeClr val="tx2">
                    <a:lumMod val="60000"/>
                    <a:lumOff val="40000"/>
                  </a:schemeClr>
                </a:solidFill>
              </a:rPr>
              <a:t>Design Philosophy</a:t>
            </a:r>
            <a:r>
              <a:rPr lang="en-US" dirty="0" smtClean="0"/>
              <a:t/>
            </a:r>
            <a:br>
              <a:rPr lang="en-US" dirty="0" smtClean="0"/>
            </a:br>
            <a:endParaRPr lang="en-US" dirty="0"/>
          </a:p>
        </p:txBody>
      </p:sp>
      <p:sp>
        <p:nvSpPr>
          <p:cNvPr id="3" name="Content Placeholder 2"/>
          <p:cNvSpPr>
            <a:spLocks noGrp="1"/>
          </p:cNvSpPr>
          <p:nvPr>
            <p:ph idx="1"/>
          </p:nvPr>
        </p:nvSpPr>
        <p:spPr>
          <a:xfrm>
            <a:off x="470148" y="2209800"/>
            <a:ext cx="8229600" cy="4525963"/>
          </a:xfrm>
        </p:spPr>
        <p:txBody>
          <a:bodyPr/>
          <a:lstStyle/>
          <a:p>
            <a:r>
              <a:rPr lang="en-US" dirty="0" smtClean="0"/>
              <a:t>Content discovery over content consumption</a:t>
            </a:r>
          </a:p>
          <a:p>
            <a:r>
              <a:rPr lang="en-US" dirty="0" smtClean="0"/>
              <a:t>Editorial/Facebook Recommendations</a:t>
            </a:r>
          </a:p>
          <a:p>
            <a:r>
              <a:rPr lang="en-US" dirty="0" smtClean="0"/>
              <a:t>Nudge users to STB, </a:t>
            </a:r>
            <a:r>
              <a:rPr lang="en-US" dirty="0" err="1" smtClean="0"/>
              <a:t>Dstvo</a:t>
            </a:r>
            <a:r>
              <a:rPr lang="en-US" dirty="0" smtClean="0"/>
              <a:t> websites</a:t>
            </a:r>
          </a:p>
          <a:p>
            <a:r>
              <a:rPr lang="en-US" dirty="0" smtClean="0"/>
              <a:t>Minimal, but Fresh content to encourage regular reuse</a:t>
            </a:r>
          </a:p>
          <a:p>
            <a:r>
              <a:rPr lang="en-US" dirty="0" smtClean="0"/>
              <a:t>Maximize tablet real estate – single screen</a:t>
            </a:r>
          </a:p>
          <a:p>
            <a:pPr marL="0" indent="0">
              <a:buNone/>
            </a:pPr>
            <a:endParaRPr lang="en-US" dirty="0" smtClean="0"/>
          </a:p>
          <a:p>
            <a:endParaRPr lang="en-US" dirty="0"/>
          </a:p>
        </p:txBody>
      </p:sp>
      <p:pic>
        <p:nvPicPr>
          <p:cNvPr id="5" name="Picture 2" descr="C:\Dev\Android\WhatsON\res\drawable\dstv_whatson_banner.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 y="-20"/>
            <a:ext cx="9169969" cy="112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07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914400"/>
          </a:xfrm>
        </p:spPr>
        <p:txBody>
          <a:bodyPr>
            <a:normAutofit/>
          </a:bodyPr>
          <a:lstStyle/>
          <a:p>
            <a:pPr algn="l"/>
            <a:r>
              <a:rPr lang="en-US" sz="4000" b="1" dirty="0" smtClean="0">
                <a:solidFill>
                  <a:schemeClr val="tx2">
                    <a:lumMod val="60000"/>
                    <a:lumOff val="40000"/>
                  </a:schemeClr>
                </a:solidFill>
              </a:rPr>
              <a:t>Challenges</a:t>
            </a:r>
            <a:endParaRPr lang="en-US" sz="4000" b="1" dirty="0">
              <a:solidFill>
                <a:schemeClr val="tx2">
                  <a:lumMod val="60000"/>
                  <a:lumOff val="40000"/>
                </a:schemeClr>
              </a:solidFill>
            </a:endParaRPr>
          </a:p>
        </p:txBody>
      </p:sp>
      <p:sp>
        <p:nvSpPr>
          <p:cNvPr id="3" name="Content Placeholder 2"/>
          <p:cNvSpPr>
            <a:spLocks noGrp="1"/>
          </p:cNvSpPr>
          <p:nvPr>
            <p:ph idx="1"/>
          </p:nvPr>
        </p:nvSpPr>
        <p:spPr>
          <a:xfrm>
            <a:off x="470148" y="2057400"/>
            <a:ext cx="8229600" cy="1371600"/>
          </a:xfrm>
        </p:spPr>
        <p:txBody>
          <a:bodyPr/>
          <a:lstStyle/>
          <a:p>
            <a:r>
              <a:rPr lang="en-US" dirty="0" smtClean="0"/>
              <a:t>No single CMS providing all required assets</a:t>
            </a:r>
          </a:p>
          <a:p>
            <a:r>
              <a:rPr lang="en-US" dirty="0" smtClean="0"/>
              <a:t>No link to connected STB (yet)</a:t>
            </a:r>
          </a:p>
          <a:p>
            <a:endParaRPr lang="en-US" dirty="0" smtClean="0"/>
          </a:p>
          <a:p>
            <a:endParaRPr lang="en-US" dirty="0"/>
          </a:p>
        </p:txBody>
      </p:sp>
      <p:sp>
        <p:nvSpPr>
          <p:cNvPr id="4" name="Title 1"/>
          <p:cNvSpPr txBox="1">
            <a:spLocks/>
          </p:cNvSpPr>
          <p:nvPr/>
        </p:nvSpPr>
        <p:spPr>
          <a:xfrm>
            <a:off x="533400" y="3200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chemeClr val="tx2">
                    <a:lumMod val="60000"/>
                    <a:lumOff val="40000"/>
                  </a:schemeClr>
                </a:solidFill>
              </a:rPr>
              <a:t>APIs</a:t>
            </a:r>
            <a:endParaRPr lang="en-US" sz="4000" b="1" dirty="0">
              <a:solidFill>
                <a:schemeClr val="tx2">
                  <a:lumMod val="60000"/>
                  <a:lumOff val="40000"/>
                </a:schemeClr>
              </a:solidFill>
            </a:endParaRPr>
          </a:p>
        </p:txBody>
      </p:sp>
      <p:sp>
        <p:nvSpPr>
          <p:cNvPr id="5" name="Content Placeholder 2"/>
          <p:cNvSpPr txBox="1">
            <a:spLocks/>
          </p:cNvSpPr>
          <p:nvPr/>
        </p:nvSpPr>
        <p:spPr>
          <a:xfrm>
            <a:off x="629292" y="4191000"/>
            <a:ext cx="822960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Facebook graph API</a:t>
            </a:r>
          </a:p>
          <a:p>
            <a:r>
              <a:rPr lang="en-US" dirty="0" smtClean="0"/>
              <a:t>Facebook SSO</a:t>
            </a:r>
          </a:p>
          <a:p>
            <a:endParaRPr lang="en-US" dirty="0" smtClean="0"/>
          </a:p>
          <a:p>
            <a:endParaRPr lang="en-US" dirty="0"/>
          </a:p>
        </p:txBody>
      </p:sp>
      <p:pic>
        <p:nvPicPr>
          <p:cNvPr id="6" name="Picture 2" descr="C:\Dev\Android\WhatsON\res\drawable\dstv_whatson_banner.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 y="-20"/>
            <a:ext cx="9169969" cy="112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96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289</Words>
  <Application>Microsoft Office PowerPoint</Application>
  <PresentationFormat>On-screen Show (4:3)</PresentationFormat>
  <Paragraphs>31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Design Philosophy </vt:lpstr>
      <vt:lpstr>Challenges</vt:lpstr>
    </vt:vector>
  </TitlesOfParts>
  <Company>MultiChoice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WhatsON DStv</dc:title>
  <dc:creator>vaugan.nayagar</dc:creator>
  <cp:lastModifiedBy>vaugan.nayagar</cp:lastModifiedBy>
  <cp:revision>7</cp:revision>
  <dcterms:created xsi:type="dcterms:W3CDTF">2011-11-02T05:20:41Z</dcterms:created>
  <dcterms:modified xsi:type="dcterms:W3CDTF">2011-11-02T06:05:49Z</dcterms:modified>
</cp:coreProperties>
</file>