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comments/comment1.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Cortney Mood"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9.xml" Type="http://schemas.openxmlformats.org/officeDocument/2006/relationships/slide" Id="rId15"/><Relationship Target="slides/slide8.xml" Type="http://schemas.openxmlformats.org/officeDocument/2006/relationships/slide" Id="rId14"/><Relationship Target="presProps.xml" Type="http://schemas.openxmlformats.org/officeDocument/2006/relationships/presProps" Id="rId2"/><Relationship Target="slides/slide6.xml" Type="http://schemas.openxmlformats.org/officeDocument/2006/relationships/slide" Id="rId12"/><Relationship Target="slides/slide7.xml" Type="http://schemas.openxmlformats.org/officeDocument/2006/relationships/slide" Id="rId13"/><Relationship Target="theme/theme2.xml" Type="http://schemas.openxmlformats.org/officeDocument/2006/relationships/theme" Id="rId1"/><Relationship Target="commentAuthors.xml" Type="http://schemas.openxmlformats.org/officeDocument/2006/relationships/commentAuthors" Id="rId4"/><Relationship Target="slides/slide4.xml" Type="http://schemas.openxmlformats.org/officeDocument/2006/relationships/slide" Id="rId10"/><Relationship Target="tableStyles.xml" Type="http://schemas.openxmlformats.org/officeDocument/2006/relationships/tableStyles" Id="rId3"/><Relationship Target="slides/slide5.xml" Type="http://schemas.openxmlformats.org/officeDocument/2006/relationships/slide" Id="rId11"/><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read note at the bottom</p:text>
  </p:cm>
</p:cmLst>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https://docs.python.org/2/library/difflib.html"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 If you all feel like we should put a link to the website where our project was found then add it) Here is the link: http://chairnerd.seatgeek.com/fuzzywuzzy-fuzzy-string-matching-in-python/. </a:t>
            </a:r>
          </a:p>
          <a:p>
            <a:pPr rtl="0" lvl="0" indent="457200">
              <a:lnSpc>
                <a:spcPct val="115000"/>
              </a:lnSpc>
              <a:spcBef>
                <a:spcPts val="0"/>
              </a:spcBef>
              <a:buNone/>
            </a:pPr>
            <a:r>
              <a:rPr lang="en">
                <a:solidFill>
                  <a:schemeClr val="dk1"/>
                </a:solidFill>
              </a:rPr>
              <a:t> </a:t>
            </a:r>
            <a:r>
              <a:rPr u="sng" lang="en">
                <a:solidFill>
                  <a:srgbClr val="1155CC"/>
                </a:solidFill>
                <a:hlinkClick r:id="rId2"/>
              </a:rPr>
              <a:t>https://docs.python.org/2/library/difflib.html</a:t>
            </a:r>
            <a:r>
              <a:rPr lang="en">
                <a:solidFill>
                  <a:schemeClr val="dk1"/>
                </a:solidFill>
              </a:rPr>
              <a:t> (difflib)</a:t>
            </a:r>
          </a:p>
          <a:p>
            <a:pPr rtl="0" lvl="0" indent="457200">
              <a:lnSpc>
                <a:spcPct val="115000"/>
              </a:lnSpc>
              <a:spcBef>
                <a:spcPts val="0"/>
              </a:spcBef>
              <a:buClr>
                <a:schemeClr val="dk1"/>
              </a:buClr>
              <a:buFont typeface="Arial"/>
              <a:buNone/>
            </a:pPr>
            <a:r>
              <a:t/>
            </a:r>
            <a:endParaRPr>
              <a:solidFill>
                <a:schemeClr val="dk1"/>
              </a:solidFill>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sz="1400" lang="en">
                <a:solidFill>
                  <a:schemeClr val="dk1"/>
                </a:solidFill>
                <a:latin typeface="Times New Roman"/>
                <a:ea typeface="Times New Roman"/>
                <a:cs typeface="Times New Roman"/>
                <a:sym typeface="Times New Roman"/>
              </a:rPr>
              <a:t>For each method we used the same input types to catch potential problems with the input space. This involved sending empty strings, and special characters.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y="3093357" x="685800"/>
            <a:ext cy="666600"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9" name="Shape 2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 type="body"/>
          </p:nvPr>
        </p:nvSpPr>
        <p:spPr>
          <a:xfrm>
            <a:off y="4421726" x="457200"/>
            <a:ext cy="5052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3.xml" Type="http://schemas.openxmlformats.org/officeDocument/2006/relationships/slideLayout" Id="rId1"/><Relationship Target="../media/image00.png" Type="http://schemas.openxmlformats.org/officeDocument/2006/relationships/image" Id="rId4"/><Relationship Target="../comments/comment1.xml" Type="http://schemas.openxmlformats.org/officeDocument/2006/relationships/comments"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142906" x="921950"/>
            <a:ext cy="1102500" cx="6400799"/>
          </a:xfrm>
          <a:prstGeom prst="rect">
            <a:avLst/>
          </a:prstGeom>
        </p:spPr>
        <p:txBody>
          <a:bodyPr bIns="91425" rIns="91425" lIns="91425" tIns="91425" anchor="b" anchorCtr="0">
            <a:noAutofit/>
          </a:bodyPr>
          <a:lstStyle/>
          <a:p>
            <a:pPr>
              <a:spcBef>
                <a:spcPts val="0"/>
              </a:spcBef>
              <a:buNone/>
            </a:pPr>
            <a:r>
              <a:rPr u="sng" lang="en"/>
              <a:t>FuzzyWuzzy Project</a:t>
            </a:r>
          </a:p>
        </p:txBody>
      </p:sp>
      <p:sp>
        <p:nvSpPr>
          <p:cNvPr id="40" name="Shape 40"/>
          <p:cNvSpPr txBox="1"/>
          <p:nvPr>
            <p:ph idx="1" type="subTitle"/>
          </p:nvPr>
        </p:nvSpPr>
        <p:spPr>
          <a:xfrm>
            <a:off y="2899496" x="1965350"/>
            <a:ext cy="2244000" cx="6400799"/>
          </a:xfrm>
          <a:prstGeom prst="rect">
            <a:avLst/>
          </a:prstGeom>
        </p:spPr>
        <p:txBody>
          <a:bodyPr bIns="91425" rIns="91425" lIns="91425" tIns="91425" anchor="t" anchorCtr="0">
            <a:noAutofit/>
          </a:bodyPr>
          <a:lstStyle/>
          <a:p>
            <a:pPr rtl="0">
              <a:spcBef>
                <a:spcPts val="0"/>
              </a:spcBef>
              <a:buNone/>
            </a:pPr>
            <a:r>
              <a:rPr lang="en"/>
              <a:t>UndefinedOffsetNine:</a:t>
            </a:r>
          </a:p>
          <a:p>
            <a:pPr algn="l" rtl="0">
              <a:spcBef>
                <a:spcPts val="0"/>
              </a:spcBef>
              <a:buNone/>
            </a:pPr>
            <a:r>
              <a:t/>
            </a:r>
            <a:endParaRPr/>
          </a:p>
          <a:p>
            <a:pPr rtl="0" lvl="0" indent="0" marL="0">
              <a:spcBef>
                <a:spcPts val="0"/>
              </a:spcBef>
              <a:buClr>
                <a:schemeClr val="dk1"/>
              </a:buClr>
              <a:buSzPct val="45833"/>
              <a:buFont typeface="Arial"/>
              <a:buNone/>
            </a:pPr>
            <a:r>
              <a:rPr lang="en"/>
              <a:t>Cortney Mood</a:t>
            </a:r>
          </a:p>
          <a:p>
            <a:pPr rtl="0" indent="0" marL="0">
              <a:spcBef>
                <a:spcPts val="0"/>
              </a:spcBef>
              <a:buNone/>
            </a:pPr>
            <a:r>
              <a:rPr lang="en"/>
              <a:t>Courtney Profera</a:t>
            </a:r>
          </a:p>
          <a:p>
            <a:pPr rtl="0" lvl="0" indent="0" marL="0">
              <a:spcBef>
                <a:spcPts val="0"/>
              </a:spcBef>
              <a:buNone/>
            </a:pPr>
            <a:r>
              <a:rPr lang="en"/>
              <a:t>Ronald Zielaznicki</a:t>
            </a:r>
          </a:p>
          <a:p>
            <a:pPr rtl="0" lvl="0" indent="0" marL="0">
              <a:spcBef>
                <a:spcPts val="0"/>
              </a:spcBef>
              <a:buClr>
                <a:schemeClr val="dk1"/>
              </a:buClr>
              <a:buSzPct val="45833"/>
              <a:buFont typeface="Arial"/>
              <a:buNone/>
            </a:pPr>
            <a:r>
              <a:rPr lang="en"/>
              <a:t>Katherine Vaughan</a:t>
            </a:r>
          </a:p>
          <a:p>
            <a:pPr indent="0" mar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sp>
        <p:nvSpPr>
          <p:cNvPr id="46" name="Shape 46"/>
          <p:cNvSpPr txBox="1"/>
          <p:nvPr>
            <p:ph idx="1" type="body"/>
          </p:nvPr>
        </p:nvSpPr>
        <p:spPr>
          <a:xfrm>
            <a:off y="1772700" x="457200"/>
            <a:ext cy="1598100" cx="8229600"/>
          </a:xfrm>
          <a:prstGeom prst="rect">
            <a:avLst/>
          </a:prstGeom>
        </p:spPr>
        <p:txBody>
          <a:bodyPr bIns="91425" rIns="91425" lIns="91425" tIns="91425" anchor="t" anchorCtr="0">
            <a:noAutofit/>
          </a:bodyPr>
          <a:lstStyle/>
          <a:p>
            <a:pPr rtl="0">
              <a:spcBef>
                <a:spcPts val="0"/>
              </a:spcBef>
              <a:buNone/>
            </a:pPr>
            <a:r>
              <a:rPr lang="en"/>
              <a:t>FuzzyWuzzy</a:t>
            </a:r>
          </a:p>
          <a:p>
            <a:pPr rtl="0" lvl="0">
              <a:spcBef>
                <a:spcPts val="0"/>
              </a:spcBef>
              <a:buNone/>
            </a:pPr>
            <a:r>
              <a:rPr lang="en"/>
              <a:t>	Comparing strings with python difflib</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The Testing Process		</a:t>
            </a:r>
          </a:p>
        </p:txBody>
      </p:sp>
      <p:sp>
        <p:nvSpPr>
          <p:cNvPr id="52" name="Shape 52"/>
          <p:cNvSpPr txBox="1"/>
          <p:nvPr>
            <p:ph idx="1" type="body"/>
          </p:nvPr>
        </p:nvSpPr>
        <p:spPr>
          <a:xfrm>
            <a:off y="1276350" x="457200"/>
            <a:ext cy="3725699" cx="3994500"/>
          </a:xfrm>
          <a:prstGeom prst="rect">
            <a:avLst/>
          </a:prstGeom>
        </p:spPr>
        <p:txBody>
          <a:bodyPr bIns="91425" rIns="91425" lIns="91425" tIns="91425" anchor="t" anchorCtr="0">
            <a:noAutofit/>
          </a:bodyPr>
          <a:lstStyle/>
          <a:p>
            <a:pPr rtl="0">
              <a:spcBef>
                <a:spcPts val="0"/>
              </a:spcBef>
              <a:buNone/>
            </a:pPr>
            <a:r>
              <a:rPr lang="en"/>
              <a:t>Methods Tested:</a:t>
            </a:r>
          </a:p>
          <a:p>
            <a:pPr rtl="0" lvl="0" indent="-381000" marL="457200">
              <a:spcBef>
                <a:spcPts val="0"/>
              </a:spcBef>
              <a:buClr>
                <a:schemeClr val="dk1"/>
              </a:buClr>
              <a:buSzPct val="100000"/>
              <a:buFont typeface="Arial"/>
              <a:buChar char="●"/>
            </a:pPr>
            <a:r>
              <a:rPr sz="2400" lang="en"/>
              <a:t>ratio()</a:t>
            </a:r>
          </a:p>
          <a:p>
            <a:pPr rtl="0" lvl="1" indent="-342900" marL="914400">
              <a:spcBef>
                <a:spcPts val="0"/>
              </a:spcBef>
              <a:buClr>
                <a:schemeClr val="dk1"/>
              </a:buClr>
              <a:buSzPct val="100000"/>
              <a:buFont typeface="Courier New"/>
              <a:buChar char="o"/>
            </a:pPr>
            <a:r>
              <a:rPr sz="1800" lang="en"/>
              <a:t>fuzzRatioDriver</a:t>
            </a:r>
          </a:p>
          <a:p>
            <a:pPr rtl="0" lvl="0" indent="-381000" marL="457200">
              <a:spcBef>
                <a:spcPts val="0"/>
              </a:spcBef>
              <a:buClr>
                <a:schemeClr val="dk1"/>
              </a:buClr>
              <a:buSzPct val="100000"/>
              <a:buFont typeface="Arial"/>
              <a:buChar char="●"/>
            </a:pPr>
            <a:r>
              <a:rPr sz="2400" lang="en"/>
              <a:t>partial_ratio()</a:t>
            </a:r>
          </a:p>
          <a:p>
            <a:pPr rtl="0" lvl="1" indent="-342900" marL="914400">
              <a:spcBef>
                <a:spcPts val="0"/>
              </a:spcBef>
              <a:buClr>
                <a:schemeClr val="dk1"/>
              </a:buClr>
              <a:buSzPct val="100000"/>
              <a:buFont typeface="Courier New"/>
              <a:buChar char="o"/>
            </a:pPr>
            <a:r>
              <a:rPr sz="1800" lang="en"/>
              <a:t>fuzzPartialRatio</a:t>
            </a:r>
          </a:p>
          <a:p>
            <a:pPr rtl="0" lvl="0" indent="-381000" marL="457200">
              <a:spcBef>
                <a:spcPts val="0"/>
              </a:spcBef>
              <a:buClr>
                <a:schemeClr val="dk1"/>
              </a:buClr>
              <a:buSzPct val="100000"/>
              <a:buFont typeface="Arial"/>
              <a:buChar char="●"/>
            </a:pPr>
            <a:r>
              <a:rPr sz="2400" lang="en"/>
              <a:t>token_sort_ratio()</a:t>
            </a:r>
          </a:p>
          <a:p>
            <a:pPr rtl="0" lvl="1" indent="-342900" marL="914400">
              <a:spcBef>
                <a:spcPts val="0"/>
              </a:spcBef>
              <a:buClr>
                <a:schemeClr val="dk1"/>
              </a:buClr>
              <a:buSzPct val="100000"/>
              <a:buFont typeface="Courier New"/>
              <a:buChar char="o"/>
            </a:pPr>
            <a:r>
              <a:rPr sz="1800" lang="en"/>
              <a:t>fuzzTokenSortRatio</a:t>
            </a:r>
          </a:p>
          <a:p>
            <a:pPr rtl="0" lvl="0" indent="-381000" marL="457200">
              <a:spcBef>
                <a:spcPts val="0"/>
              </a:spcBef>
              <a:buClr>
                <a:schemeClr val="dk1"/>
              </a:buClr>
              <a:buSzPct val="100000"/>
              <a:buFont typeface="Arial"/>
              <a:buChar char="●"/>
            </a:pPr>
            <a:r>
              <a:rPr sz="2400" lang="en"/>
              <a:t>token_set_ratio</a:t>
            </a:r>
          </a:p>
          <a:p>
            <a:pPr rtl="0" lvl="1" indent="-342900" marL="914400">
              <a:spcBef>
                <a:spcPts val="0"/>
              </a:spcBef>
              <a:buClr>
                <a:schemeClr val="dk1"/>
              </a:buClr>
              <a:buSzPct val="100000"/>
              <a:buFont typeface="Courier New"/>
              <a:buChar char="o"/>
            </a:pPr>
            <a:r>
              <a:rPr sz="1800" lang="en"/>
              <a:t>fuzzTokenSetRatio</a:t>
            </a:r>
          </a:p>
        </p:txBody>
      </p:sp>
      <p:sp>
        <p:nvSpPr>
          <p:cNvPr id="53" name="Shape 53"/>
          <p:cNvSpPr txBox="1"/>
          <p:nvPr>
            <p:ph idx="2" type="body"/>
          </p:nvPr>
        </p:nvSpPr>
        <p:spPr>
          <a:xfrm>
            <a:off y="2925875" x="4692275"/>
            <a:ext cy="2000400" cx="3760199"/>
          </a:xfrm>
          <a:prstGeom prst="rect">
            <a:avLst/>
          </a:prstGeom>
        </p:spPr>
        <p:txBody>
          <a:bodyPr bIns="91425" rIns="91425" lIns="91425" tIns="91425" anchor="t" anchorCtr="0">
            <a:noAutofit/>
          </a:bodyPr>
          <a:lstStyle/>
          <a:p>
            <a:pPr rtl="0">
              <a:spcBef>
                <a:spcPts val="0"/>
              </a:spcBef>
              <a:buNone/>
            </a:pPr>
            <a:r>
              <a:rPr sz="1800" lang="en"/>
              <a:t>Script: </a:t>
            </a:r>
          </a:p>
          <a:p>
            <a:pPr rtl="0" lvl="0">
              <a:spcBef>
                <a:spcPts val="0"/>
              </a:spcBef>
              <a:buNone/>
            </a:pPr>
            <a:r>
              <a:t/>
            </a:r>
            <a:endParaRPr sz="1800"/>
          </a:p>
          <a:p>
            <a:pPr>
              <a:spcBef>
                <a:spcPts val="0"/>
              </a:spcBef>
              <a:buNone/>
            </a:pPr>
            <a:r>
              <a:rPr sz="1800" lang="en"/>
              <a:t>	</a:t>
            </a:r>
          </a:p>
        </p:txBody>
      </p:sp>
      <p:pic>
        <p:nvPicPr>
          <p:cNvPr id="54" name="Shape 54"/>
          <p:cNvPicPr preferRelativeResize="0"/>
          <p:nvPr/>
        </p:nvPicPr>
        <p:blipFill>
          <a:blip r:embed="rId4">
            <a:alphaModFix/>
          </a:blip>
          <a:stretch>
            <a:fillRect/>
          </a:stretch>
        </p:blipFill>
        <p:spPr>
          <a:xfrm>
            <a:off y="2077000" x="4692275"/>
            <a:ext cy="2636900" cx="38763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Testing Framework</a:t>
            </a: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framework</a:t>
            </a:r>
          </a:p>
          <a:p>
            <a:pPr rtl="0" lvl="0" indent="-419100" marL="457200">
              <a:spcBef>
                <a:spcPts val="0"/>
              </a:spcBef>
              <a:buClr>
                <a:schemeClr val="dk1"/>
              </a:buClr>
              <a:buSzPct val="100000"/>
              <a:buFont typeface="Georgia"/>
              <a:buAutoNum type="arabicPeriod"/>
            </a:pPr>
            <a:r>
              <a:rPr lang="en"/>
              <a:t>Sets up the HTML log file</a:t>
            </a:r>
          </a:p>
          <a:p>
            <a:pPr rtl="0" lvl="0" indent="-419100" marL="457200">
              <a:spcBef>
                <a:spcPts val="0"/>
              </a:spcBef>
              <a:buClr>
                <a:schemeClr val="dk1"/>
              </a:buClr>
              <a:buSzPct val="100000"/>
              <a:buFont typeface="Georgia"/>
              <a:buAutoNum type="arabicPeriod"/>
            </a:pPr>
            <a:r>
              <a:rPr lang="en"/>
              <a:t>Pulls in/parses a test case</a:t>
            </a:r>
          </a:p>
          <a:p>
            <a:pPr rtl="0" lvl="0" indent="-419100" marL="457200">
              <a:spcBef>
                <a:spcPts val="0"/>
              </a:spcBef>
              <a:buClr>
                <a:schemeClr val="dk1"/>
              </a:buClr>
              <a:buSzPct val="100000"/>
              <a:buFont typeface="Georgia"/>
              <a:buAutoNum type="arabicPeriod"/>
            </a:pPr>
            <a:r>
              <a:rPr lang="en"/>
              <a:t>Runs the test case</a:t>
            </a:r>
          </a:p>
          <a:p>
            <a:pPr rtl="0" lvl="0" indent="-419100" marL="457200">
              <a:spcBef>
                <a:spcPts val="0"/>
              </a:spcBef>
              <a:buClr>
                <a:schemeClr val="dk1"/>
              </a:buClr>
              <a:buSzPct val="100000"/>
              <a:buFont typeface="Georgia"/>
              <a:buAutoNum type="arabicPeriod"/>
            </a:pPr>
            <a:r>
              <a:rPr lang="en"/>
              <a:t>Then adds the test case to the log</a:t>
            </a:r>
          </a:p>
          <a:p>
            <a:pPr lvl="0" indent="-419100" marL="457200">
              <a:spcBef>
                <a:spcPts val="0"/>
              </a:spcBef>
              <a:buClr>
                <a:schemeClr val="dk1"/>
              </a:buClr>
              <a:buSzPct val="100000"/>
              <a:buFont typeface="Georgia"/>
              <a:buAutoNum type="arabicPeriod"/>
            </a:pPr>
            <a:r>
              <a:rPr lang="en"/>
              <a:t>Repeat from step 2 for all test cases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Script</a:t>
            </a:r>
          </a:p>
        </p:txBody>
      </p:sp>
      <p:pic>
        <p:nvPicPr>
          <p:cNvPr id="66" name="Shape 66"/>
          <p:cNvPicPr preferRelativeResize="0"/>
          <p:nvPr/>
        </p:nvPicPr>
        <p:blipFill>
          <a:blip r:embed="rId3">
            <a:alphaModFix/>
          </a:blip>
          <a:stretch>
            <a:fillRect/>
          </a:stretch>
        </p:blipFill>
        <p:spPr>
          <a:xfrm>
            <a:off y="1459375" x="457200"/>
            <a:ext cy="2224750" cx="8229598"/>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Driver</a:t>
            </a:r>
          </a:p>
        </p:txBody>
      </p:sp>
      <p:sp>
        <p:nvSpPr>
          <p:cNvPr id="72" name="Shape 72"/>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Ratio Driver:</a:t>
            </a:r>
          </a:p>
        </p:txBody>
      </p:sp>
      <p:pic>
        <p:nvPicPr>
          <p:cNvPr id="73" name="Shape 73"/>
          <p:cNvPicPr preferRelativeResize="0"/>
          <p:nvPr/>
        </p:nvPicPr>
        <p:blipFill>
          <a:blip r:embed="rId3">
            <a:alphaModFix/>
          </a:blip>
          <a:stretch>
            <a:fillRect/>
          </a:stretch>
        </p:blipFill>
        <p:spPr>
          <a:xfrm>
            <a:off y="2058100" x="2066925"/>
            <a:ext cy="2009775" cx="50101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Ex. Inputs/Results</a:t>
            </a:r>
          </a:p>
        </p:txBody>
      </p:sp>
      <p:sp>
        <p:nvSpPr>
          <p:cNvPr id="79" name="Shape 79"/>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80" name="Shape 80"/>
          <p:cNvPicPr preferRelativeResize="0"/>
          <p:nvPr/>
        </p:nvPicPr>
        <p:blipFill>
          <a:blip r:embed="rId3">
            <a:alphaModFix/>
          </a:blip>
          <a:stretch>
            <a:fillRect/>
          </a:stretch>
        </p:blipFill>
        <p:spPr>
          <a:xfrm>
            <a:off y="1211400" x="218012"/>
            <a:ext cy="3703199" cx="87079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Fault Injections</a:t>
            </a:r>
          </a:p>
        </p:txBody>
      </p:sp>
      <p:sp>
        <p:nvSpPr>
          <p:cNvPr id="86" name="Shape 8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We injected 5 faults into our project. Each fault was intended to break a different test case. We injected the faults individually and all at once. Oddly enough, some of the faults did not affect some of the test cases they were intended to break.</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Conclusion</a:t>
            </a:r>
          </a:p>
        </p:txBody>
      </p:sp>
      <p:sp>
        <p:nvSpPr>
          <p:cNvPr id="92" name="Shape 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Cortney - </a:t>
            </a:r>
            <a:r>
              <a:rPr sz="1800" lang="en"/>
              <a:t>“Cooperate and communicate effectively”</a:t>
            </a:r>
          </a:p>
          <a:p>
            <a:pPr rtl="0">
              <a:spcBef>
                <a:spcPts val="0"/>
              </a:spcBef>
              <a:buNone/>
            </a:pPr>
            <a:r>
              <a:rPr lang="en"/>
              <a:t>Courtney - </a:t>
            </a:r>
            <a:r>
              <a:rPr sz="1800" lang="en"/>
              <a:t>“Don’t let your brother install things for you”</a:t>
            </a:r>
          </a:p>
          <a:p>
            <a:pPr rtl="0">
              <a:spcBef>
                <a:spcPts val="0"/>
              </a:spcBef>
              <a:buNone/>
            </a:pPr>
            <a:r>
              <a:rPr lang="en"/>
              <a:t>Katie - </a:t>
            </a:r>
            <a:r>
              <a:rPr sz="1800" lang="en"/>
              <a:t>“Learned a lot, glad to be done”</a:t>
            </a:r>
          </a:p>
          <a:p>
            <a:pPr>
              <a:spcBef>
                <a:spcPts val="0"/>
              </a:spcBef>
              <a:buNone/>
            </a:pPr>
            <a:r>
              <a:rPr lang="en"/>
              <a:t>Ronald - </a:t>
            </a:r>
            <a:r>
              <a:rPr sz="1800" lang="en"/>
              <a:t>“Face to face meetings are key”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