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08f8ab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08f8ab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08f8ab9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08f8ab9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08f8ab9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08f8ab9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1871c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81871c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81871ca5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81871ca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81871ca5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81871ca5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1871ca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81871ca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583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425"/>
              </a:buClr>
              <a:buSzPts val="2800"/>
              <a:buNone/>
              <a:defRPr sz="2800">
                <a:solidFill>
                  <a:srgbClr val="FFC42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412201" cy="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"/>
            <a:ext cx="4572000" cy="93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583D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241000"/>
            <a:ext cx="4412201" cy="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52076" cy="5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52076" cy="5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52076" cy="5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206249"/>
            <a:ext cx="4572000" cy="93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206249"/>
            <a:ext cx="4572000" cy="93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52076" cy="5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gif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gif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gif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gif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rgbClr val="FFC425"/>
                </a:solidFill>
              </a:rPr>
              <a:t>Arctic Spark </a:t>
            </a:r>
            <a:endParaRPr sz="3880">
              <a:solidFill>
                <a:srgbClr val="FFC425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SzPts val="990"/>
              <a:buNone/>
            </a:pPr>
            <a:r>
              <a:rPr lang="en" sz="3880">
                <a:solidFill>
                  <a:srgbClr val="FFC425"/>
                </a:solidFill>
              </a:rPr>
              <a:t>Software Architecture Design</a:t>
            </a:r>
            <a:endParaRPr sz="3880">
              <a:solidFill>
                <a:srgbClr val="FFC425"/>
              </a:solidFill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-100850" y="1302850"/>
            <a:ext cx="90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Temperature</a:t>
            </a:r>
            <a:r>
              <a:rPr lang="en" sz="2200"/>
              <a:t> thresholds and Start/Stop commands are the only user required actions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All other commands and responses occur internally while providing constant feedback to the user</a:t>
            </a:r>
            <a:endParaRPr sz="2200"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Zone Data Structure Design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387500" cy="3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Each thermal zone is committed within a class data structure which stores the following information: 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Sensor ID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Unique factory ID of each sensor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Temperature Tracking Log 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Database storing each </a:t>
            </a:r>
            <a:r>
              <a:rPr lang="en" sz="1300"/>
              <a:t>temperature</a:t>
            </a:r>
            <a:r>
              <a:rPr lang="en" sz="1300"/>
              <a:t> reading and its corresponding time stamp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Time Elapsed Since Last Update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Tolerance Threshold Flag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Indicates if zone is nearing or outside of climate range limits and requires thermal modulation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Additional functions to </a:t>
            </a:r>
            <a:r>
              <a:rPr lang="en" sz="1300"/>
              <a:t>receive</a:t>
            </a:r>
            <a:r>
              <a:rPr lang="en" sz="1300"/>
              <a:t> current readings, activate required thermal methods and optimize output of data</a:t>
            </a:r>
            <a:endParaRPr sz="1300"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850" y="1152475"/>
            <a:ext cx="3468456" cy="360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Function </a:t>
            </a:r>
            <a:r>
              <a:rPr lang="en"/>
              <a:t>Workflow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2433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50"/>
              <a:t>1. User inputs upper and lower temperature boundaries and starts thermal monitoring</a:t>
            </a:r>
            <a:endParaRPr b="1" sz="1150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34750" y="1866125"/>
            <a:ext cx="2433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050" y="1152475"/>
            <a:ext cx="611400" cy="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-146768" l="-61628" r="-155228" t="-70088"/>
          <a:stretch/>
        </p:blipFill>
        <p:spPr>
          <a:xfrm>
            <a:off x="4823145" y="734925"/>
            <a:ext cx="2359949" cy="23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821300">
            <a:off x="3733450" y="1362807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858029">
            <a:off x="4851600" y="1444069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076675" y="139545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 40º 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Max 120º F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Function Workflow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-146768" l="-61628" r="-155228" t="-70088"/>
          <a:stretch/>
        </p:blipFill>
        <p:spPr>
          <a:xfrm>
            <a:off x="4823145" y="734925"/>
            <a:ext cx="2359949" cy="23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0" y="2362050"/>
            <a:ext cx="1735286" cy="174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7"/>
          <p:cNvCxnSpPr/>
          <p:nvPr/>
        </p:nvCxnSpPr>
        <p:spPr>
          <a:xfrm flipH="1" rot="10800000">
            <a:off x="6055025" y="1647000"/>
            <a:ext cx="1933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endCxn id="100" idx="1"/>
          </p:cNvCxnSpPr>
          <p:nvPr/>
        </p:nvCxnSpPr>
        <p:spPr>
          <a:xfrm rot="5400000">
            <a:off x="6621750" y="1965250"/>
            <a:ext cx="1578900" cy="958500"/>
          </a:xfrm>
          <a:prstGeom prst="bentConnector4">
            <a:avLst>
              <a:gd fmla="val 22389" name="adj1"/>
              <a:gd fmla="val 12484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rot="5400000">
            <a:off x="6077650" y="2177700"/>
            <a:ext cx="2269800" cy="1224600"/>
          </a:xfrm>
          <a:prstGeom prst="bentConnector3">
            <a:avLst>
              <a:gd fmla="val 79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6612200" y="3924700"/>
            <a:ext cx="3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 flipH="1" rot="-5400000">
            <a:off x="7915050" y="1712400"/>
            <a:ext cx="1163400" cy="104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6931950" y="2879200"/>
            <a:ext cx="23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1</a:t>
            </a:r>
            <a:br>
              <a:rPr lang="en" sz="800"/>
            </a:br>
            <a:r>
              <a:rPr lang="en" sz="800"/>
              <a:t>58º</a:t>
            </a:r>
            <a:endParaRPr sz="800"/>
          </a:p>
        </p:txBody>
      </p:sp>
      <p:sp>
        <p:nvSpPr>
          <p:cNvPr id="107" name="Google Shape;107;p17"/>
          <p:cNvSpPr txBox="1"/>
          <p:nvPr/>
        </p:nvSpPr>
        <p:spPr>
          <a:xfrm>
            <a:off x="6600250" y="3924688"/>
            <a:ext cx="2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41º</a:t>
            </a:r>
            <a:endParaRPr sz="800"/>
          </a:p>
        </p:txBody>
      </p:sp>
      <p:sp>
        <p:nvSpPr>
          <p:cNvPr id="108" name="Google Shape;108;p17"/>
          <p:cNvSpPr txBox="1"/>
          <p:nvPr/>
        </p:nvSpPr>
        <p:spPr>
          <a:xfrm>
            <a:off x="8732175" y="2810375"/>
            <a:ext cx="9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35º</a:t>
            </a:r>
            <a:endParaRPr sz="800"/>
          </a:p>
        </p:txBody>
      </p:sp>
      <p:cxnSp>
        <p:nvCxnSpPr>
          <p:cNvPr id="109" name="Google Shape;109;p17"/>
          <p:cNvCxnSpPr/>
          <p:nvPr/>
        </p:nvCxnSpPr>
        <p:spPr>
          <a:xfrm rot="10800000">
            <a:off x="8677100" y="2810375"/>
            <a:ext cx="3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050" y="1152475"/>
            <a:ext cx="611400" cy="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-146768" l="-61628" r="-155228" t="-70088"/>
          <a:stretch/>
        </p:blipFill>
        <p:spPr>
          <a:xfrm>
            <a:off x="4823145" y="734925"/>
            <a:ext cx="2359949" cy="23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821300">
            <a:off x="3733450" y="1362807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8029">
            <a:off x="4851600" y="1444069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076675" y="139545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 40º 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Max 120º F</a:t>
            </a:r>
            <a:endParaRPr sz="8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85189" y="3214100"/>
            <a:ext cx="336000" cy="3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077" y="3982750"/>
            <a:ext cx="336000" cy="3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44925" y="1159850"/>
            <a:ext cx="2433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/>
              <a:t>1. User inputs upper and lower temperature boundaries and starts thermal monitoring</a:t>
            </a:r>
            <a:endParaRPr sz="1150"/>
          </a:p>
        </p:txBody>
      </p:sp>
      <p:sp>
        <p:nvSpPr>
          <p:cNvPr id="118" name="Google Shape;118;p17"/>
          <p:cNvSpPr txBox="1"/>
          <p:nvPr/>
        </p:nvSpPr>
        <p:spPr>
          <a:xfrm>
            <a:off x="311700" y="1994675"/>
            <a:ext cx="2433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2.	 System immediately contacts all sensors and receives temperature readings from all thermal zones. Zones out of our nearing temperature thresholds are flagged. </a:t>
            </a:r>
            <a:endParaRPr b="1" sz="1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Function Workflow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-146768" l="-61628" r="-155228" t="-70088"/>
          <a:stretch/>
        </p:blipFill>
        <p:spPr>
          <a:xfrm>
            <a:off x="4823145" y="734925"/>
            <a:ext cx="2359949" cy="23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0" y="2362050"/>
            <a:ext cx="1735286" cy="174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8"/>
          <p:cNvCxnSpPr/>
          <p:nvPr/>
        </p:nvCxnSpPr>
        <p:spPr>
          <a:xfrm flipH="1" rot="10800000">
            <a:off x="6055025" y="1647000"/>
            <a:ext cx="1933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endCxn id="128" idx="1"/>
          </p:cNvCxnSpPr>
          <p:nvPr/>
        </p:nvCxnSpPr>
        <p:spPr>
          <a:xfrm rot="5400000">
            <a:off x="6621750" y="1965250"/>
            <a:ext cx="1578900" cy="958500"/>
          </a:xfrm>
          <a:prstGeom prst="bentConnector4">
            <a:avLst>
              <a:gd fmla="val 22389" name="adj1"/>
              <a:gd fmla="val 12484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 rot="5400000">
            <a:off x="6077650" y="2177700"/>
            <a:ext cx="2269800" cy="1224600"/>
          </a:xfrm>
          <a:prstGeom prst="bentConnector3">
            <a:avLst>
              <a:gd fmla="val 1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6612200" y="3924700"/>
            <a:ext cx="3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 flipH="1" rot="-5400000">
            <a:off x="7915050" y="1712400"/>
            <a:ext cx="1163400" cy="104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6931950" y="2879200"/>
            <a:ext cx="23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1</a:t>
            </a:r>
            <a:br>
              <a:rPr lang="en" sz="800"/>
            </a:br>
            <a:r>
              <a:rPr lang="en" sz="800"/>
              <a:t>58º</a:t>
            </a:r>
            <a:endParaRPr sz="800"/>
          </a:p>
        </p:txBody>
      </p:sp>
      <p:sp>
        <p:nvSpPr>
          <p:cNvPr id="135" name="Google Shape;135;p18"/>
          <p:cNvSpPr txBox="1"/>
          <p:nvPr/>
        </p:nvSpPr>
        <p:spPr>
          <a:xfrm>
            <a:off x="6600250" y="3924688"/>
            <a:ext cx="2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41º</a:t>
            </a:r>
            <a:endParaRPr sz="800"/>
          </a:p>
        </p:txBody>
      </p:sp>
      <p:sp>
        <p:nvSpPr>
          <p:cNvPr id="136" name="Google Shape;136;p18"/>
          <p:cNvSpPr txBox="1"/>
          <p:nvPr/>
        </p:nvSpPr>
        <p:spPr>
          <a:xfrm>
            <a:off x="8743725" y="2810375"/>
            <a:ext cx="9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35º</a:t>
            </a:r>
            <a:endParaRPr sz="800"/>
          </a:p>
        </p:txBody>
      </p:sp>
      <p:cxnSp>
        <p:nvCxnSpPr>
          <p:cNvPr id="137" name="Google Shape;137;p18"/>
          <p:cNvCxnSpPr/>
          <p:nvPr/>
        </p:nvCxnSpPr>
        <p:spPr>
          <a:xfrm rot="10800000">
            <a:off x="8677100" y="2810375"/>
            <a:ext cx="3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44925" y="1159850"/>
            <a:ext cx="2433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/>
              <a:t>1. User inputs upper and lower temperature boundaries and starts thermal monitoring</a:t>
            </a:r>
            <a:endParaRPr sz="1150"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050" y="1152475"/>
            <a:ext cx="611400" cy="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-146768" l="-61628" r="-155228" t="-70088"/>
          <a:stretch/>
        </p:blipFill>
        <p:spPr>
          <a:xfrm>
            <a:off x="4823145" y="734925"/>
            <a:ext cx="2359949" cy="23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821300">
            <a:off x="3733450" y="1362807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8029">
            <a:off x="4851600" y="1444069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4076675" y="139545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 40º 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Max 120º F</a:t>
            </a:r>
            <a:endParaRPr sz="800"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077" y="3982750"/>
            <a:ext cx="336000" cy="3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3714" y="3214100"/>
            <a:ext cx="336000" cy="3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311700" y="3241475"/>
            <a:ext cx="2433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3</a:t>
            </a:r>
            <a:r>
              <a:rPr b="1" lang="en" sz="1150"/>
              <a:t>.	 Flagged zones are communicated to the heating element which </a:t>
            </a:r>
            <a:r>
              <a:rPr b="1" lang="en" sz="1150"/>
              <a:t>provides</a:t>
            </a:r>
            <a:r>
              <a:rPr b="1" lang="en" sz="1150"/>
              <a:t> localized, thermal modulation to desired zones.  </a:t>
            </a:r>
            <a:endParaRPr b="1" sz="1150"/>
          </a:p>
        </p:txBody>
      </p:sp>
      <p:sp>
        <p:nvSpPr>
          <p:cNvPr id="147" name="Google Shape;147;p18"/>
          <p:cNvSpPr txBox="1"/>
          <p:nvPr/>
        </p:nvSpPr>
        <p:spPr>
          <a:xfrm>
            <a:off x="311700" y="1994675"/>
            <a:ext cx="2433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2.	 System immediately contacts all sensors and receives temperature readings from all thermal zones. Zones out of or nearing temperature thresholds are flagged. </a:t>
            </a:r>
            <a:endParaRPr sz="1150"/>
          </a:p>
        </p:txBody>
      </p:sp>
      <p:sp>
        <p:nvSpPr>
          <p:cNvPr id="148" name="Google Shape;148;p18"/>
          <p:cNvSpPr txBox="1"/>
          <p:nvPr/>
        </p:nvSpPr>
        <p:spPr>
          <a:xfrm>
            <a:off x="4747125" y="3171025"/>
            <a:ext cx="10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 </a:t>
            </a:r>
            <a:r>
              <a:rPr lang="en" sz="1000"/>
              <a:t>TZ2, TZ3 }</a:t>
            </a:r>
            <a:endParaRPr sz="1000"/>
          </a:p>
        </p:txBody>
      </p:sp>
      <p:cxnSp>
        <p:nvCxnSpPr>
          <p:cNvPr id="149" name="Google Shape;149;p18"/>
          <p:cNvCxnSpPr>
            <a:endCxn id="144" idx="3"/>
          </p:cNvCxnSpPr>
          <p:nvPr/>
        </p:nvCxnSpPr>
        <p:spPr>
          <a:xfrm rot="-5400000">
            <a:off x="6329477" y="4242850"/>
            <a:ext cx="454200" cy="249000"/>
          </a:xfrm>
          <a:prstGeom prst="bentConnector4">
            <a:avLst>
              <a:gd fmla="val -4926" name="adj1"/>
              <a:gd fmla="val 9904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CC0000">
                <a:alpha val="85000"/>
              </a:srgbClr>
            </a:outerShdw>
          </a:effectLst>
        </p:spPr>
      </p:cxnSp>
      <p:pic>
        <p:nvPicPr>
          <p:cNvPr id="150" name="Google Shape;15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8450" y="4167548"/>
            <a:ext cx="1870462" cy="80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8"/>
          <p:cNvCxnSpPr/>
          <p:nvPr/>
        </p:nvCxnSpPr>
        <p:spPr>
          <a:xfrm flipH="1" rot="10800000">
            <a:off x="6403714" y="3371600"/>
            <a:ext cx="2340000" cy="139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CC0000">
                <a:alpha val="85000"/>
              </a:srgbClr>
            </a:outerShdw>
          </a:effectLst>
        </p:spPr>
      </p:cxnSp>
      <p:cxnSp>
        <p:nvCxnSpPr>
          <p:cNvPr id="152" name="Google Shape;152;p18"/>
          <p:cNvCxnSpPr/>
          <p:nvPr/>
        </p:nvCxnSpPr>
        <p:spPr>
          <a:xfrm rot="5400000">
            <a:off x="5002475" y="2415925"/>
            <a:ext cx="1176300" cy="33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 flipH="1" rot="10800000">
            <a:off x="5423681" y="3585848"/>
            <a:ext cx="6900" cy="5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Workflow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-146768" l="-61628" r="-155228" t="-70088"/>
          <a:stretch/>
        </p:blipFill>
        <p:spPr>
          <a:xfrm>
            <a:off x="4823145" y="734925"/>
            <a:ext cx="2359949" cy="23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0" y="2362050"/>
            <a:ext cx="1735286" cy="174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 flipH="1" rot="10800000">
            <a:off x="6055025" y="1647000"/>
            <a:ext cx="1933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>
            <a:endCxn id="164" idx="1"/>
          </p:cNvCxnSpPr>
          <p:nvPr/>
        </p:nvCxnSpPr>
        <p:spPr>
          <a:xfrm rot="5400000">
            <a:off x="6621750" y="1965250"/>
            <a:ext cx="1578900" cy="958500"/>
          </a:xfrm>
          <a:prstGeom prst="bentConnector4">
            <a:avLst>
              <a:gd fmla="val 22389" name="adj1"/>
              <a:gd fmla="val 12484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 rot="5400000">
            <a:off x="6077650" y="2177700"/>
            <a:ext cx="2269800" cy="1224600"/>
          </a:xfrm>
          <a:prstGeom prst="bentConnector3">
            <a:avLst>
              <a:gd fmla="val 1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6612200" y="3924700"/>
            <a:ext cx="3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 flipH="1" rot="-5400000">
            <a:off x="7915050" y="1712400"/>
            <a:ext cx="1163400" cy="104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 rot="10800000">
            <a:off x="8677100" y="2810375"/>
            <a:ext cx="3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050" y="1152475"/>
            <a:ext cx="611400" cy="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-146768" l="-61628" r="-155228" t="-70088"/>
          <a:stretch/>
        </p:blipFill>
        <p:spPr>
          <a:xfrm>
            <a:off x="4823145" y="734925"/>
            <a:ext cx="2359949" cy="23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821300">
            <a:off x="3733450" y="1362807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8029">
            <a:off x="4851600" y="1444069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4076675" y="139545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 40º 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Max 120º F</a:t>
            </a:r>
            <a:endParaRPr sz="8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077" y="3982750"/>
            <a:ext cx="336000" cy="3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3714" y="3214100"/>
            <a:ext cx="336000" cy="3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344925" y="2171675"/>
            <a:ext cx="2433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5.</a:t>
            </a:r>
            <a:r>
              <a:rPr lang="en" sz="1150"/>
              <a:t>	 Flag indicators are updated as required, in addition to heating commands</a:t>
            </a:r>
            <a:endParaRPr sz="1150"/>
          </a:p>
        </p:txBody>
      </p:sp>
      <p:sp>
        <p:nvSpPr>
          <p:cNvPr id="179" name="Google Shape;179;p19"/>
          <p:cNvSpPr txBox="1"/>
          <p:nvPr/>
        </p:nvSpPr>
        <p:spPr>
          <a:xfrm>
            <a:off x="344925" y="1152475"/>
            <a:ext cx="2433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4.</a:t>
            </a:r>
            <a:r>
              <a:rPr lang="en" sz="1150"/>
              <a:t>.	 System timeout occurs and the next </a:t>
            </a:r>
            <a:r>
              <a:rPr lang="en" sz="1150"/>
              <a:t>iteration</a:t>
            </a:r>
            <a:r>
              <a:rPr lang="en" sz="1150"/>
              <a:t> of </a:t>
            </a:r>
            <a:r>
              <a:rPr lang="en" sz="1150"/>
              <a:t>temperature</a:t>
            </a:r>
            <a:r>
              <a:rPr lang="en" sz="1150"/>
              <a:t> readings is sensed and stored.</a:t>
            </a:r>
            <a:br>
              <a:rPr lang="en" sz="1150"/>
            </a:br>
            <a:br>
              <a:rPr lang="en" sz="1150"/>
            </a:br>
            <a:endParaRPr sz="115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8450" y="4167548"/>
            <a:ext cx="1870462" cy="80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9"/>
          <p:cNvCxnSpPr>
            <a:endCxn id="182" idx="0"/>
          </p:cNvCxnSpPr>
          <p:nvPr/>
        </p:nvCxnSpPr>
        <p:spPr>
          <a:xfrm rot="5400000">
            <a:off x="5002475" y="2415925"/>
            <a:ext cx="1176300" cy="33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9"/>
          <p:cNvSpPr txBox="1"/>
          <p:nvPr/>
        </p:nvSpPr>
        <p:spPr>
          <a:xfrm>
            <a:off x="4747125" y="3171025"/>
            <a:ext cx="10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 TZ2, TZ3 }</a:t>
            </a:r>
            <a:endParaRPr sz="1000"/>
          </a:p>
        </p:txBody>
      </p:sp>
      <p:cxnSp>
        <p:nvCxnSpPr>
          <p:cNvPr id="184" name="Google Shape;184;p19"/>
          <p:cNvCxnSpPr>
            <a:stCxn id="180" idx="0"/>
          </p:cNvCxnSpPr>
          <p:nvPr/>
        </p:nvCxnSpPr>
        <p:spPr>
          <a:xfrm flipH="1" rot="10800000">
            <a:off x="5423681" y="3585848"/>
            <a:ext cx="6900" cy="5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9"/>
          <p:cNvCxnSpPr>
            <a:endCxn id="177" idx="1"/>
          </p:cNvCxnSpPr>
          <p:nvPr/>
        </p:nvCxnSpPr>
        <p:spPr>
          <a:xfrm flipH="1" rot="10800000">
            <a:off x="6403714" y="3371600"/>
            <a:ext cx="2340000" cy="139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CC0000">
                <a:alpha val="85000"/>
              </a:srgbClr>
            </a:outerShdw>
          </a:effectLst>
        </p:spPr>
      </p:cxnSp>
      <p:sp>
        <p:nvSpPr>
          <p:cNvPr id="186" name="Google Shape;186;p19"/>
          <p:cNvSpPr txBox="1"/>
          <p:nvPr/>
        </p:nvSpPr>
        <p:spPr>
          <a:xfrm>
            <a:off x="6931950" y="2879200"/>
            <a:ext cx="23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1</a:t>
            </a:r>
            <a:br>
              <a:rPr lang="en" sz="800"/>
            </a:br>
            <a:r>
              <a:rPr lang="en" sz="800"/>
              <a:t>56º</a:t>
            </a:r>
            <a:endParaRPr sz="800"/>
          </a:p>
        </p:txBody>
      </p:sp>
      <p:sp>
        <p:nvSpPr>
          <p:cNvPr id="187" name="Google Shape;187;p19"/>
          <p:cNvSpPr txBox="1"/>
          <p:nvPr/>
        </p:nvSpPr>
        <p:spPr>
          <a:xfrm>
            <a:off x="6600250" y="3924688"/>
            <a:ext cx="2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45º</a:t>
            </a:r>
            <a:endParaRPr sz="800"/>
          </a:p>
        </p:txBody>
      </p:sp>
      <p:sp>
        <p:nvSpPr>
          <p:cNvPr id="188" name="Google Shape;188;p19"/>
          <p:cNvSpPr txBox="1"/>
          <p:nvPr/>
        </p:nvSpPr>
        <p:spPr>
          <a:xfrm>
            <a:off x="8743725" y="2810375"/>
            <a:ext cx="9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37º</a:t>
            </a:r>
            <a:endParaRPr sz="800"/>
          </a:p>
        </p:txBody>
      </p:sp>
      <p:sp>
        <p:nvSpPr>
          <p:cNvPr id="182" name="Google Shape;182;p19"/>
          <p:cNvSpPr txBox="1"/>
          <p:nvPr/>
        </p:nvSpPr>
        <p:spPr>
          <a:xfrm>
            <a:off x="4899275" y="3171025"/>
            <a:ext cx="10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 TZ3 }</a:t>
            </a:r>
            <a:endParaRPr sz="1000"/>
          </a:p>
        </p:txBody>
      </p:sp>
      <p:cxnSp>
        <p:nvCxnSpPr>
          <p:cNvPr id="189" name="Google Shape;189;p19"/>
          <p:cNvCxnSpPr/>
          <p:nvPr/>
        </p:nvCxnSpPr>
        <p:spPr>
          <a:xfrm rot="-5400000">
            <a:off x="6329477" y="4242850"/>
            <a:ext cx="454200" cy="249000"/>
          </a:xfrm>
          <a:prstGeom prst="bentConnector4">
            <a:avLst>
              <a:gd fmla="val -4926" name="adj1"/>
              <a:gd fmla="val 9904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CC0000">
                <a:alpha val="85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Workflow</a:t>
            </a:r>
            <a:endParaRPr/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-146768" l="-61628" r="-155228" t="-70088"/>
          <a:stretch/>
        </p:blipFill>
        <p:spPr>
          <a:xfrm>
            <a:off x="4823145" y="734925"/>
            <a:ext cx="2359949" cy="23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0" y="2362050"/>
            <a:ext cx="1735286" cy="174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0"/>
          <p:cNvCxnSpPr/>
          <p:nvPr/>
        </p:nvCxnSpPr>
        <p:spPr>
          <a:xfrm flipH="1" rot="10800000">
            <a:off x="6055025" y="1647000"/>
            <a:ext cx="1933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>
            <a:endCxn id="201" idx="1"/>
          </p:cNvCxnSpPr>
          <p:nvPr/>
        </p:nvCxnSpPr>
        <p:spPr>
          <a:xfrm rot="5400000">
            <a:off x="6621750" y="1965250"/>
            <a:ext cx="1578900" cy="958500"/>
          </a:xfrm>
          <a:prstGeom prst="bentConnector4">
            <a:avLst>
              <a:gd fmla="val 22389" name="adj1"/>
              <a:gd fmla="val 12484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 rot="5400000">
            <a:off x="6077650" y="2177700"/>
            <a:ext cx="2269800" cy="1224600"/>
          </a:xfrm>
          <a:prstGeom prst="bentConnector3">
            <a:avLst>
              <a:gd fmla="val 1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6612200" y="3924700"/>
            <a:ext cx="3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/>
          <p:nvPr/>
        </p:nvCxnSpPr>
        <p:spPr>
          <a:xfrm flipH="1" rot="-5400000">
            <a:off x="7915050" y="1712400"/>
            <a:ext cx="1163400" cy="104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/>
          <p:nvPr/>
        </p:nvCxnSpPr>
        <p:spPr>
          <a:xfrm rot="10800000">
            <a:off x="8677100" y="2810375"/>
            <a:ext cx="3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050" y="1152475"/>
            <a:ext cx="611400" cy="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-146768" l="-61628" r="-155228" t="-70088"/>
          <a:stretch/>
        </p:blipFill>
        <p:spPr>
          <a:xfrm>
            <a:off x="4823145" y="734925"/>
            <a:ext cx="2359949" cy="23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821300">
            <a:off x="3733450" y="1362807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8029">
            <a:off x="4851600" y="1444069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4076675" y="139545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 40º 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Max 120º F</a:t>
            </a:r>
            <a:endParaRPr sz="800"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3714" y="3214100"/>
            <a:ext cx="336000" cy="3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344925" y="2171675"/>
            <a:ext cx="2433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5.	 Flag indicators are updated as required, in addition to heating commands</a:t>
            </a:r>
            <a:endParaRPr sz="1150"/>
          </a:p>
        </p:txBody>
      </p:sp>
      <p:sp>
        <p:nvSpPr>
          <p:cNvPr id="215" name="Google Shape;215;p20"/>
          <p:cNvSpPr txBox="1"/>
          <p:nvPr/>
        </p:nvSpPr>
        <p:spPr>
          <a:xfrm>
            <a:off x="344925" y="1152475"/>
            <a:ext cx="2433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4..	 System timeout occurs and the next iteration of temperature readings is sensed and stored.</a:t>
            </a:r>
            <a:br>
              <a:rPr lang="en" sz="1150"/>
            </a:br>
            <a:br>
              <a:rPr lang="en" sz="1150"/>
            </a:br>
            <a:endParaRPr sz="1150"/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8450" y="4167548"/>
            <a:ext cx="1870462" cy="80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0"/>
          <p:cNvCxnSpPr/>
          <p:nvPr/>
        </p:nvCxnSpPr>
        <p:spPr>
          <a:xfrm rot="5400000">
            <a:off x="5009386" y="2404800"/>
            <a:ext cx="1176300" cy="33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>
            <a:stCxn id="216" idx="0"/>
          </p:cNvCxnSpPr>
          <p:nvPr/>
        </p:nvCxnSpPr>
        <p:spPr>
          <a:xfrm flipH="1" rot="10800000">
            <a:off x="5423681" y="3585848"/>
            <a:ext cx="6900" cy="5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>
            <a:endCxn id="213" idx="1"/>
          </p:cNvCxnSpPr>
          <p:nvPr/>
        </p:nvCxnSpPr>
        <p:spPr>
          <a:xfrm flipH="1" rot="10800000">
            <a:off x="6403714" y="3371600"/>
            <a:ext cx="2340000" cy="139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CC0000">
                <a:alpha val="85000"/>
              </a:srgbClr>
            </a:outerShdw>
          </a:effectLst>
        </p:spPr>
      </p:cxnSp>
      <p:sp>
        <p:nvSpPr>
          <p:cNvPr id="220" name="Google Shape;220;p20"/>
          <p:cNvSpPr txBox="1"/>
          <p:nvPr/>
        </p:nvSpPr>
        <p:spPr>
          <a:xfrm>
            <a:off x="6931950" y="2879200"/>
            <a:ext cx="23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1</a:t>
            </a:r>
            <a:br>
              <a:rPr lang="en" sz="800"/>
            </a:br>
            <a:r>
              <a:rPr lang="en" sz="800"/>
              <a:t>56º</a:t>
            </a:r>
            <a:endParaRPr sz="800"/>
          </a:p>
        </p:txBody>
      </p:sp>
      <p:sp>
        <p:nvSpPr>
          <p:cNvPr id="221" name="Google Shape;221;p20"/>
          <p:cNvSpPr txBox="1"/>
          <p:nvPr/>
        </p:nvSpPr>
        <p:spPr>
          <a:xfrm>
            <a:off x="6600250" y="3924688"/>
            <a:ext cx="2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45º</a:t>
            </a:r>
            <a:endParaRPr sz="800"/>
          </a:p>
        </p:txBody>
      </p:sp>
      <p:sp>
        <p:nvSpPr>
          <p:cNvPr id="222" name="Google Shape;222;p20"/>
          <p:cNvSpPr txBox="1"/>
          <p:nvPr/>
        </p:nvSpPr>
        <p:spPr>
          <a:xfrm>
            <a:off x="8743725" y="2810375"/>
            <a:ext cx="9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TZ 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37º</a:t>
            </a:r>
            <a:endParaRPr sz="800"/>
          </a:p>
        </p:txBody>
      </p:sp>
      <p:sp>
        <p:nvSpPr>
          <p:cNvPr id="223" name="Google Shape;223;p20"/>
          <p:cNvSpPr txBox="1"/>
          <p:nvPr/>
        </p:nvSpPr>
        <p:spPr>
          <a:xfrm>
            <a:off x="4899486" y="3171025"/>
            <a:ext cx="100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 TZ 3 }</a:t>
            </a:r>
            <a:endParaRPr sz="1000"/>
          </a:p>
        </p:txBody>
      </p:sp>
      <p:sp>
        <p:nvSpPr>
          <p:cNvPr id="224" name="Google Shape;224;p20"/>
          <p:cNvSpPr txBox="1"/>
          <p:nvPr/>
        </p:nvSpPr>
        <p:spPr>
          <a:xfrm>
            <a:off x="423350" y="3013700"/>
            <a:ext cx="2433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6.</a:t>
            </a:r>
            <a:r>
              <a:rPr lang="en" sz="1150"/>
              <a:t>.	 Steps 2 - 5 are repeated until the user issues a Stop command or alters the temperature boundries</a:t>
            </a:r>
            <a:endParaRPr sz="11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58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